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JPG" ContentType="image/.jp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0"/>
  </p:handoutMasterIdLst>
  <p:sldIdLst>
    <p:sldId id="256" r:id="rId3"/>
    <p:sldId id="951" r:id="rId5"/>
    <p:sldId id="952" r:id="rId6"/>
    <p:sldId id="953" r:id="rId7"/>
    <p:sldId id="954" r:id="rId8"/>
    <p:sldId id="955" r:id="rId9"/>
    <p:sldId id="956" r:id="rId10"/>
    <p:sldId id="957" r:id="rId11"/>
    <p:sldId id="958" r:id="rId12"/>
    <p:sldId id="959" r:id="rId13"/>
    <p:sldId id="960" r:id="rId14"/>
    <p:sldId id="961" r:id="rId15"/>
    <p:sldId id="962" r:id="rId16"/>
    <p:sldId id="963" r:id="rId17"/>
    <p:sldId id="964" r:id="rId18"/>
    <p:sldId id="966" r:id="rId19"/>
    <p:sldId id="967" r:id="rId20"/>
    <p:sldId id="969" r:id="rId21"/>
    <p:sldId id="970" r:id="rId22"/>
    <p:sldId id="972" r:id="rId23"/>
    <p:sldId id="973" r:id="rId24"/>
    <p:sldId id="974" r:id="rId25"/>
    <p:sldId id="975" r:id="rId26"/>
    <p:sldId id="1374" r:id="rId27"/>
    <p:sldId id="976" r:id="rId28"/>
    <p:sldId id="977" r:id="rId29"/>
    <p:sldId id="978" r:id="rId30"/>
    <p:sldId id="979" r:id="rId31"/>
    <p:sldId id="980" r:id="rId32"/>
    <p:sldId id="981" r:id="rId33"/>
    <p:sldId id="982" r:id="rId34"/>
    <p:sldId id="983" r:id="rId35"/>
    <p:sldId id="984" r:id="rId36"/>
    <p:sldId id="985" r:id="rId37"/>
    <p:sldId id="986" r:id="rId38"/>
    <p:sldId id="987" r:id="rId39"/>
    <p:sldId id="988" r:id="rId40"/>
    <p:sldId id="989" r:id="rId41"/>
    <p:sldId id="990" r:id="rId42"/>
    <p:sldId id="991" r:id="rId43"/>
    <p:sldId id="992" r:id="rId44"/>
    <p:sldId id="993" r:id="rId45"/>
    <p:sldId id="994" r:id="rId46"/>
    <p:sldId id="995" r:id="rId47"/>
    <p:sldId id="996" r:id="rId48"/>
    <p:sldId id="997" r:id="rId49"/>
    <p:sldId id="998" r:id="rId50"/>
    <p:sldId id="999" r:id="rId51"/>
    <p:sldId id="1000" r:id="rId52"/>
    <p:sldId id="1001" r:id="rId53"/>
    <p:sldId id="1002" r:id="rId54"/>
    <p:sldId id="1375" r:id="rId55"/>
    <p:sldId id="1003" r:id="rId56"/>
    <p:sldId id="1005" r:id="rId57"/>
    <p:sldId id="1006" r:id="rId58"/>
    <p:sldId id="1007" r:id="rId59"/>
    <p:sldId id="1008" r:id="rId60"/>
    <p:sldId id="1009" r:id="rId61"/>
    <p:sldId id="1010" r:id="rId62"/>
    <p:sldId id="1011" r:id="rId63"/>
    <p:sldId id="1012" r:id="rId64"/>
    <p:sldId id="1013" r:id="rId65"/>
    <p:sldId id="1014" r:id="rId66"/>
    <p:sldId id="1015" r:id="rId67"/>
    <p:sldId id="1039" r:id="rId68"/>
    <p:sldId id="1040" r:id="rId69"/>
    <p:sldId id="1041" r:id="rId70"/>
    <p:sldId id="1042" r:id="rId71"/>
    <p:sldId id="1043" r:id="rId72"/>
    <p:sldId id="1044" r:id="rId73"/>
    <p:sldId id="1045" r:id="rId74"/>
    <p:sldId id="1046" r:id="rId75"/>
    <p:sldId id="1047" r:id="rId76"/>
    <p:sldId id="1565" r:id="rId77"/>
    <p:sldId id="1564" r:id="rId78"/>
    <p:sldId id="1049" r:id="rId79"/>
    <p:sldId id="1566" r:id="rId80"/>
    <p:sldId id="1567" r:id="rId81"/>
    <p:sldId id="1571" r:id="rId82"/>
    <p:sldId id="1568" r:id="rId83"/>
    <p:sldId id="1569" r:id="rId84"/>
    <p:sldId id="1570" r:id="rId85"/>
    <p:sldId id="1050" r:id="rId86"/>
    <p:sldId id="1051" r:id="rId87"/>
    <p:sldId id="1052" r:id="rId88"/>
    <p:sldId id="1053" r:id="rId89"/>
    <p:sldId id="1054" r:id="rId90"/>
    <p:sldId id="1055" r:id="rId91"/>
    <p:sldId id="1057" r:id="rId92"/>
    <p:sldId id="1058" r:id="rId93"/>
    <p:sldId id="1064" r:id="rId94"/>
    <p:sldId id="1813" r:id="rId95"/>
    <p:sldId id="1814" r:id="rId96"/>
    <p:sldId id="1815" r:id="rId97"/>
    <p:sldId id="1816" r:id="rId98"/>
    <p:sldId id="1817" r:id="rId99"/>
    <p:sldId id="1818" r:id="rId100"/>
    <p:sldId id="1819" r:id="rId101"/>
    <p:sldId id="2022" r:id="rId102"/>
    <p:sldId id="2023" r:id="rId103"/>
    <p:sldId id="2042" r:id="rId104"/>
    <p:sldId id="2024" r:id="rId105"/>
    <p:sldId id="2025" r:id="rId106"/>
    <p:sldId id="2026" r:id="rId107"/>
    <p:sldId id="2027" r:id="rId108"/>
    <p:sldId id="2028" r:id="rId109"/>
    <p:sldId id="2029" r:id="rId110"/>
    <p:sldId id="2030" r:id="rId111"/>
    <p:sldId id="2031" r:id="rId112"/>
    <p:sldId id="2032" r:id="rId113"/>
    <p:sldId id="2033" r:id="rId114"/>
    <p:sldId id="2034" r:id="rId115"/>
    <p:sldId id="2035" r:id="rId116"/>
    <p:sldId id="2036" r:id="rId117"/>
    <p:sldId id="2037" r:id="rId118"/>
    <p:sldId id="2038" r:id="rId119"/>
    <p:sldId id="2039" r:id="rId120"/>
    <p:sldId id="2040" r:id="rId121"/>
    <p:sldId id="2041" r:id="rId122"/>
    <p:sldId id="1821" r:id="rId123"/>
    <p:sldId id="1822" r:id="rId124"/>
    <p:sldId id="1823" r:id="rId125"/>
    <p:sldId id="1824" r:id="rId126"/>
    <p:sldId id="1825" r:id="rId127"/>
    <p:sldId id="1826" r:id="rId128"/>
    <p:sldId id="1827" r:id="rId129"/>
    <p:sldId id="1828" r:id="rId130"/>
    <p:sldId id="1829" r:id="rId131"/>
    <p:sldId id="1830" r:id="rId132"/>
    <p:sldId id="1831" r:id="rId133"/>
    <p:sldId id="1832" r:id="rId134"/>
    <p:sldId id="1833" r:id="rId135"/>
    <p:sldId id="1834" r:id="rId136"/>
    <p:sldId id="1835" r:id="rId137"/>
    <p:sldId id="1836" r:id="rId138"/>
    <p:sldId id="1837" r:id="rId139"/>
    <p:sldId id="1838" r:id="rId140"/>
    <p:sldId id="1839" r:id="rId141"/>
    <p:sldId id="1840" r:id="rId142"/>
    <p:sldId id="1861" r:id="rId143"/>
    <p:sldId id="1862" r:id="rId144"/>
    <p:sldId id="1863" r:id="rId145"/>
    <p:sldId id="1864" r:id="rId146"/>
    <p:sldId id="1865" r:id="rId147"/>
    <p:sldId id="1866" r:id="rId148"/>
    <p:sldId id="1867" r:id="rId149"/>
    <p:sldId id="1868" r:id="rId150"/>
    <p:sldId id="1869" r:id="rId151"/>
    <p:sldId id="1870" r:id="rId152"/>
    <p:sldId id="1871" r:id="rId153"/>
    <p:sldId id="1872" r:id="rId154"/>
    <p:sldId id="1873" r:id="rId155"/>
    <p:sldId id="1928" r:id="rId156"/>
    <p:sldId id="1929" r:id="rId157"/>
    <p:sldId id="1930" r:id="rId158"/>
    <p:sldId id="1931" r:id="rId159"/>
    <p:sldId id="1932" r:id="rId160"/>
    <p:sldId id="1933" r:id="rId161"/>
    <p:sldId id="1934" r:id="rId162"/>
    <p:sldId id="1935" r:id="rId163"/>
    <p:sldId id="1936" r:id="rId164"/>
    <p:sldId id="1937" r:id="rId165"/>
    <p:sldId id="1938" r:id="rId166"/>
    <p:sldId id="1939" r:id="rId167"/>
    <p:sldId id="1940" r:id="rId168"/>
    <p:sldId id="1941" r:id="rId169"/>
    <p:sldId id="1942" r:id="rId170"/>
    <p:sldId id="1943" r:id="rId171"/>
    <p:sldId id="1944" r:id="rId172"/>
    <p:sldId id="1945" r:id="rId173"/>
    <p:sldId id="1946" r:id="rId174"/>
    <p:sldId id="1947" r:id="rId175"/>
    <p:sldId id="1948" r:id="rId176"/>
    <p:sldId id="1949" r:id="rId177"/>
    <p:sldId id="1950" r:id="rId178"/>
    <p:sldId id="1951" r:id="rId179"/>
    <p:sldId id="1952" r:id="rId180"/>
    <p:sldId id="1953" r:id="rId181"/>
    <p:sldId id="1954" r:id="rId182"/>
    <p:sldId id="1955" r:id="rId183"/>
    <p:sldId id="1956" r:id="rId184"/>
    <p:sldId id="1957" r:id="rId185"/>
    <p:sldId id="1958" r:id="rId186"/>
    <p:sldId id="1959" r:id="rId187"/>
    <p:sldId id="1960" r:id="rId188"/>
    <p:sldId id="1961" r:id="rId189"/>
    <p:sldId id="1962" r:id="rId190"/>
    <p:sldId id="1963" r:id="rId191"/>
    <p:sldId id="1964" r:id="rId192"/>
    <p:sldId id="1965" r:id="rId193"/>
    <p:sldId id="2188" r:id="rId194"/>
    <p:sldId id="2189" r:id="rId195"/>
    <p:sldId id="2190" r:id="rId196"/>
    <p:sldId id="2191" r:id="rId197"/>
    <p:sldId id="2192" r:id="rId198"/>
    <p:sldId id="2193" r:id="rId199"/>
    <p:sldId id="2194" r:id="rId200"/>
    <p:sldId id="1966" r:id="rId201"/>
    <p:sldId id="1967" r:id="rId202"/>
    <p:sldId id="1968" r:id="rId203"/>
    <p:sldId id="1969" r:id="rId204"/>
    <p:sldId id="1970" r:id="rId205"/>
    <p:sldId id="1971" r:id="rId206"/>
    <p:sldId id="1972" r:id="rId207"/>
    <p:sldId id="1973" r:id="rId208"/>
    <p:sldId id="1974" r:id="rId209"/>
    <p:sldId id="1975" r:id="rId210"/>
    <p:sldId id="1976" r:id="rId211"/>
    <p:sldId id="1977" r:id="rId212"/>
    <p:sldId id="1978" r:id="rId213"/>
    <p:sldId id="1979" r:id="rId214"/>
    <p:sldId id="1980" r:id="rId215"/>
    <p:sldId id="1988" r:id="rId216"/>
    <p:sldId id="1989" r:id="rId217"/>
    <p:sldId id="1990" r:id="rId218"/>
    <p:sldId id="1991" r:id="rId219"/>
    <p:sldId id="1992" r:id="rId220"/>
    <p:sldId id="1993" r:id="rId221"/>
    <p:sldId id="1994" r:id="rId222"/>
    <p:sldId id="1995" r:id="rId223"/>
    <p:sldId id="1996" r:id="rId224"/>
    <p:sldId id="1997" r:id="rId225"/>
    <p:sldId id="1998" r:id="rId226"/>
    <p:sldId id="1999" r:id="rId227"/>
    <p:sldId id="2000" r:id="rId228"/>
    <p:sldId id="2001" r:id="rId229"/>
    <p:sldId id="2002" r:id="rId230"/>
    <p:sldId id="2003" r:id="rId231"/>
    <p:sldId id="2004" r:id="rId232"/>
    <p:sldId id="2005" r:id="rId233"/>
    <p:sldId id="2006" r:id="rId234"/>
    <p:sldId id="2007" r:id="rId235"/>
    <p:sldId id="2008" r:id="rId236"/>
    <p:sldId id="2009" r:id="rId237"/>
    <p:sldId id="2010" r:id="rId238"/>
    <p:sldId id="2011" r:id="rId239"/>
    <p:sldId id="2012" r:id="rId240"/>
    <p:sldId id="2013" r:id="rId241"/>
    <p:sldId id="2014" r:id="rId242"/>
    <p:sldId id="2015" r:id="rId243"/>
    <p:sldId id="2016" r:id="rId244"/>
    <p:sldId id="2017" r:id="rId245"/>
    <p:sldId id="2018" r:id="rId246"/>
    <p:sldId id="2019" r:id="rId247"/>
    <p:sldId id="2020" r:id="rId248"/>
    <p:sldId id="2021" r:id="rId249"/>
  </p:sldIdLst>
  <p:sldSz cx="9144000" cy="6858000" type="screen4x3"/>
  <p:notesSz cx="6858000" cy="9144000"/>
  <p:custDataLst>
    <p:tags r:id="rId2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4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2" name="Cai"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78" d="100"/>
          <a:sy n="78" d="100"/>
        </p:scale>
        <p:origin x="654" y="54"/>
      </p:cViewPr>
      <p:guideLst>
        <p:guide orient="horz" pos="2205"/>
        <p:guide pos="284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5" Type="http://schemas.openxmlformats.org/officeDocument/2006/relationships/tags" Target="tags/tag247.xml"/><Relationship Id="rId254" Type="http://schemas.openxmlformats.org/officeDocument/2006/relationships/commentAuthors" Target="commentAuthors.xml"/><Relationship Id="rId253" Type="http://schemas.openxmlformats.org/officeDocument/2006/relationships/tableStyles" Target="tableStyles.xml"/><Relationship Id="rId252" Type="http://schemas.openxmlformats.org/officeDocument/2006/relationships/viewProps" Target="viewProps.xml"/><Relationship Id="rId251" Type="http://schemas.openxmlformats.org/officeDocument/2006/relationships/presProps" Target="presProps.xml"/><Relationship Id="rId250" Type="http://schemas.openxmlformats.org/officeDocument/2006/relationships/handoutMaster" Target="handoutMasters/handoutMaster1.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5.xml"/><Relationship Id="rId7" Type="http://schemas.openxmlformats.org/officeDocument/2006/relationships/image" Target="../media/image2.png"/><Relationship Id="rId6" Type="http://schemas.openxmlformats.org/officeDocument/2006/relationships/tags" Target="../tags/tag4.xml"/><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1.png"/><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image" Target="../media/image1.png"/><Relationship Id="rId4" Type="http://schemas.openxmlformats.org/officeDocument/2006/relationships/tags" Target="../tags/tag77.xml"/><Relationship Id="rId3" Type="http://schemas.openxmlformats.org/officeDocument/2006/relationships/image" Target="../media/image11.png"/><Relationship Id="rId2" Type="http://schemas.openxmlformats.org/officeDocument/2006/relationships/tags" Target="../tags/tag76.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image" Target="../media/image2.png"/><Relationship Id="rId10" Type="http://schemas.openxmlformats.org/officeDocument/2006/relationships/tags" Target="../tags/tag8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12.png"/><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image" Target="../media/image14.png"/><Relationship Id="rId2" Type="http://schemas.openxmlformats.org/officeDocument/2006/relationships/tags" Target="../tags/tag113.xml"/><Relationship Id="rId10" Type="http://schemas.openxmlformats.org/officeDocument/2006/relationships/tags" Target="../tags/tag12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image" Target="../media/image15.png"/><Relationship Id="rId2" Type="http://schemas.openxmlformats.org/officeDocument/2006/relationships/tags" Target="../tags/tag12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136.xml"/><Relationship Id="rId7" Type="http://schemas.openxmlformats.org/officeDocument/2006/relationships/image" Target="../media/image16.png"/><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1" Type="http://schemas.openxmlformats.org/officeDocument/2006/relationships/image" Target="../media/image6.png"/><Relationship Id="rId10" Type="http://schemas.openxmlformats.org/officeDocument/2006/relationships/tags" Target="../tags/tag3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3" Type="http://schemas.openxmlformats.org/officeDocument/2006/relationships/image" Target="../media/image5.png"/><Relationship Id="rId12" Type="http://schemas.openxmlformats.org/officeDocument/2006/relationships/tags" Target="../tags/tag42.xml"/><Relationship Id="rId11" Type="http://schemas.openxmlformats.org/officeDocument/2006/relationships/image" Target="../media/image6.png"/><Relationship Id="rId10" Type="http://schemas.openxmlformats.org/officeDocument/2006/relationships/tags" Target="../tags/tag4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image" Target="../media/image8.png"/><Relationship Id="rId5" Type="http://schemas.openxmlformats.org/officeDocument/2006/relationships/tags" Target="../tags/tag45.xml"/><Relationship Id="rId4" Type="http://schemas.openxmlformats.org/officeDocument/2006/relationships/image" Target="../media/image7.png"/><Relationship Id="rId3" Type="http://schemas.openxmlformats.org/officeDocument/2006/relationships/tags" Target="../tags/tag44.xml"/><Relationship Id="rId2" Type="http://schemas.openxmlformats.org/officeDocument/2006/relationships/tags" Target="../tags/tag43.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0.png"/><Relationship Id="rId2" Type="http://schemas.openxmlformats.org/officeDocument/2006/relationships/tags" Target="../tags/tag64.xml"/><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p:custDataLst>
              <p:tags r:id="rId2"/>
            </p:custDataLst>
          </p:nvPr>
        </p:nvGrpSpPr>
        <p:grpSpPr>
          <a:xfrm>
            <a:off x="0" y="0"/>
            <a:ext cx="9144000" cy="7454900"/>
            <a:chOff x="0" y="0"/>
            <a:chExt cx="19200" cy="11740"/>
          </a:xfrm>
        </p:grpSpPr>
        <p:grpSp>
          <p:nvGrpSpPr>
            <p:cNvPr id="6" name="组合 5"/>
            <p:cNvGrpSpPr/>
            <p:nvPr userDrawn="1">
              <p:custDataLst>
                <p:tags r:id="rId3"/>
              </p:custDataLst>
            </p:nvPr>
          </p:nvGrpSpPr>
          <p:grpSpPr>
            <a:xfrm>
              <a:off x="0" y="0"/>
              <a:ext cx="19200" cy="3223"/>
              <a:chOff x="0" y="0"/>
              <a:chExt cx="12192000" cy="2046605"/>
            </a:xfrm>
          </p:grpSpPr>
          <p:pic>
            <p:nvPicPr>
              <p:cNvPr id="7" name="图片 6"/>
              <p:cNvPicPr>
                <a:picLocks noChangeAspect="1"/>
              </p:cNvPicPr>
              <p:nvPr userDrawn="1">
                <p:custDataLst>
                  <p:tags r:id="rId4"/>
                </p:custDataLst>
              </p:nvPr>
            </p:nvPicPr>
            <p:blipFill>
              <a:blip r:embed="rId5"/>
              <a:stretch>
                <a:fillRect/>
              </a:stretch>
            </p:blipFill>
            <p:spPr>
              <a:xfrm>
                <a:off x="0" y="0"/>
                <a:ext cx="12192000" cy="2046605"/>
              </a:xfrm>
              <a:prstGeom prst="rect">
                <a:avLst/>
              </a:prstGeom>
            </p:spPr>
          </p:pic>
          <p:pic>
            <p:nvPicPr>
              <p:cNvPr id="9" name="图片 8"/>
              <p:cNvPicPr>
                <a:picLocks noChangeAspect="1"/>
              </p:cNvPicPr>
              <p:nvPr userDrawn="1">
                <p:custDataLst>
                  <p:tags r:id="rId6"/>
                </p:custDataLst>
              </p:nvPr>
            </p:nvPicPr>
            <p:blipFill rotWithShape="1">
              <a:blip r:embed="rId7"/>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8"/>
              </p:custDataLst>
            </p:nvPr>
          </p:nvPicPr>
          <p:blipFill>
            <a:blip r:embed="rId9"/>
            <a:stretch>
              <a:fillRect/>
            </a:stretch>
          </p:blipFill>
          <p:spPr>
            <a:xfrm>
              <a:off x="0" y="9728"/>
              <a:ext cx="19200" cy="2012"/>
            </a:xfrm>
            <a:prstGeom prst="rect">
              <a:avLst/>
            </a:prstGeom>
          </p:spPr>
        </p:pic>
      </p:grpSp>
      <p:sp>
        <p:nvSpPr>
          <p:cNvPr id="16" name="日期占位符 15"/>
          <p:cNvSpPr>
            <a:spLocks noGrp="1"/>
          </p:cNvSpPr>
          <p:nvPr>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 hasCustomPrompt="1"/>
            <p:custDataLst>
              <p:tags r:id="rId13"/>
            </p:custDataLst>
          </p:nvPr>
        </p:nvSpPr>
        <p:spPr>
          <a:xfrm>
            <a:off x="1662589" y="3503930"/>
            <a:ext cx="5819299" cy="491490"/>
          </a:xfrm>
        </p:spPr>
        <p:txBody>
          <a:bodyPr lIns="90000" tIns="46800" rIns="90000" bIns="46800">
            <a:normAutofit/>
          </a:bodyPr>
          <a:lstStyle>
            <a:lvl1pPr marL="0" indent="0" algn="ctr" eaLnBrk="1" fontAlgn="auto" latinLnBrk="0" hangingPunct="1">
              <a:lnSpc>
                <a:spcPct val="100000"/>
              </a:lnSpc>
              <a:buNone/>
              <a:defRPr sz="15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2" name="标题 1"/>
          <p:cNvSpPr>
            <a:spLocks noGrp="1"/>
          </p:cNvSpPr>
          <p:nvPr>
            <p:ph type="ctrTitle" hasCustomPrompt="1"/>
            <p:custDataLst>
              <p:tags r:id="rId14"/>
            </p:custDataLst>
          </p:nvPr>
        </p:nvSpPr>
        <p:spPr>
          <a:xfrm>
            <a:off x="1662351" y="2292046"/>
            <a:ext cx="5819299" cy="1150960"/>
          </a:xfrm>
        </p:spPr>
        <p:txBody>
          <a:bodyPr lIns="90000" tIns="46800" rIns="90000" bIns="46800" anchor="b" anchorCtr="0">
            <a:noAutofit/>
          </a:bodyPr>
          <a:lstStyle>
            <a:lvl1pPr algn="ctr">
              <a:defRPr sz="4500" spc="600" baseline="0">
                <a:solidFill>
                  <a:schemeClr val="accent1"/>
                </a:solidFill>
                <a:ea typeface="汉仪旗黑-85S" panose="00020600040101010101" pitchFamily="18" charset="-122"/>
              </a:defRPr>
            </a:lvl1pPr>
          </a:lstStyle>
          <a:p>
            <a:r>
              <a:rPr lang="zh-CN" altLang="en-US" dirty="0"/>
              <a:t>单击此处编辑标题</a:t>
            </a:r>
            <a:endParaRPr lang="zh-CN" altLang="en-US" dirty="0"/>
          </a:p>
        </p:txBody>
      </p:sp>
      <p:sp>
        <p:nvSpPr>
          <p:cNvPr id="5" name="文本占位符 4"/>
          <p:cNvSpPr>
            <a:spLocks noGrp="1"/>
          </p:cNvSpPr>
          <p:nvPr>
            <p:ph type="body" sz="quarter" idx="13" hasCustomPrompt="1"/>
            <p:custDataLst>
              <p:tags r:id="rId15"/>
            </p:custDataLst>
          </p:nvPr>
        </p:nvSpPr>
        <p:spPr>
          <a:xfrm>
            <a:off x="3383279" y="4490846"/>
            <a:ext cx="1037320"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
        <p:nvSpPr>
          <p:cNvPr id="14" name="文本占位符 13"/>
          <p:cNvSpPr>
            <a:spLocks noGrp="1"/>
          </p:cNvSpPr>
          <p:nvPr>
            <p:ph type="body" sz="quarter" idx="14" hasCustomPrompt="1"/>
            <p:custDataLst>
              <p:tags r:id="rId16"/>
            </p:custDataLst>
          </p:nvPr>
        </p:nvSpPr>
        <p:spPr>
          <a:xfrm>
            <a:off x="4572000" y="4490846"/>
            <a:ext cx="1037319"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15240"/>
            <a:ext cx="9144000" cy="2046605"/>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502448" y="952508"/>
            <a:ext cx="8139178"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stretch>
            <a:fillRect/>
          </a:stretch>
        </p:blipFill>
        <p:spPr>
          <a:xfrm>
            <a:off x="0" y="6177281"/>
            <a:ext cx="9144000" cy="1165911"/>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0" y="35560"/>
            <a:ext cx="9144000" cy="2046605"/>
          </a:xfrm>
          <a:prstGeom prst="rect">
            <a:avLst/>
          </a:prstGeom>
        </p:spPr>
      </p:pic>
      <p:sp>
        <p:nvSpPr>
          <p:cNvPr id="2" name="标题 1"/>
          <p:cNvSpPr>
            <a:spLocks noGrp="1"/>
          </p:cNvSpPr>
          <p:nvPr>
            <p:ph type="title" hasCustomPrompt="1"/>
            <p:custDataLst>
              <p:tags r:id="rId6"/>
            </p:custDataLst>
          </p:nvPr>
        </p:nvSpPr>
        <p:spPr>
          <a:xfrm>
            <a:off x="2344229" y="2421777"/>
            <a:ext cx="445554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9" name="图片 8"/>
          <p:cNvPicPr>
            <a:picLocks noChangeAspect="1"/>
          </p:cNvPicPr>
          <p:nvPr>
            <p:custDataLst>
              <p:tags r:id="rId10"/>
            </p:custDataLst>
          </p:nvPr>
        </p:nvPicPr>
        <p:blipFill rotWithShape="1">
          <a:blip r:embed="rId11"/>
          <a:srcRect/>
          <a:stretch>
            <a:fillRect/>
          </a:stretch>
        </p:blipFill>
        <p:spPr>
          <a:xfrm>
            <a:off x="0" y="-3"/>
            <a:ext cx="9144000" cy="1704978"/>
          </a:xfrm>
          <a:prstGeom prst="rect">
            <a:avLst/>
          </a:prstGeom>
        </p:spPr>
      </p:pic>
      <p:sp>
        <p:nvSpPr>
          <p:cNvPr id="13" name="文本占位符 12"/>
          <p:cNvSpPr>
            <a:spLocks noGrp="1"/>
          </p:cNvSpPr>
          <p:nvPr>
            <p:ph type="body" sz="quarter" idx="13" hasCustomPrompt="1"/>
            <p:custDataLst>
              <p:tags r:id="rId12"/>
            </p:custDataLst>
          </p:nvPr>
        </p:nvSpPr>
        <p:spPr>
          <a:xfrm>
            <a:off x="3474527" y="4417887"/>
            <a:ext cx="976576" cy="485285"/>
          </a:xfrm>
          <a:solidFill>
            <a:schemeClr val="accent1"/>
          </a:solidFill>
        </p:spPr>
        <p:txBody>
          <a:bodyPr/>
          <a:lstStyle>
            <a:lvl1pPr marL="0" indent="0" algn="r">
              <a:buNone/>
              <a:defRPr>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
        <p:nvSpPr>
          <p:cNvPr id="15" name="文本占位符 14"/>
          <p:cNvSpPr>
            <a:spLocks noGrp="1"/>
          </p:cNvSpPr>
          <p:nvPr>
            <p:ph type="body" sz="quarter" idx="14" hasCustomPrompt="1"/>
            <p:custDataLst>
              <p:tags r:id="rId13"/>
            </p:custDataLst>
          </p:nvPr>
        </p:nvSpPr>
        <p:spPr>
          <a:xfrm>
            <a:off x="4692899" y="4417887"/>
            <a:ext cx="976577" cy="485285"/>
          </a:xfrm>
          <a:ln>
            <a:solidFill>
              <a:schemeClr val="accent1"/>
            </a:solidFill>
          </a:ln>
        </p:spPr>
        <p:txBody>
          <a:bodyPr/>
          <a:lstStyle>
            <a:lvl1pPr marL="0" indent="0">
              <a:buNone/>
              <a:defRPr>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Autofit/>
          </a:bodyPr>
          <a:lstStyle>
            <a:lvl1pPr>
              <a:defRPr sz="18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pic>
        <p:nvPicPr>
          <p:cNvPr id="18" name="图片 17"/>
          <p:cNvPicPr>
            <a:picLocks noChangeAspect="1"/>
          </p:cNvPicPr>
          <p:nvPr>
            <p:custDataLst>
              <p:tags r:id="rId6"/>
            </p:custDataLst>
          </p:nvPr>
        </p:nvPicPr>
        <p:blipFill>
          <a:blip r:embed="rId7"/>
          <a:stretch>
            <a:fillRect/>
          </a:stretch>
        </p:blipFill>
        <p:spPr>
          <a:xfrm>
            <a:off x="0" y="6177281"/>
            <a:ext cx="9144000" cy="131520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214789" y="273050"/>
            <a:ext cx="8712041"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baseline="0" dirty="0">
              <a:latin typeface="Arial" panose="020B0604020202020204" pitchFamily="34" charset="0"/>
              <a:ea typeface="微软雅黑" panose="020B0503020204020204" charset="-122"/>
              <a:sym typeface="+mn-ea"/>
            </a:endParaRP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2" name="标题 1"/>
          <p:cNvSpPr>
            <a:spLocks noGrp="1"/>
          </p:cNvSpPr>
          <p:nvPr>
            <p:ph type="title" hasCustomPrompt="1"/>
            <p:custDataLst>
              <p:tags r:id="rId4"/>
            </p:custDataLst>
          </p:nvPr>
        </p:nvSpPr>
        <p:spPr>
          <a:xfrm>
            <a:off x="961200" y="1249200"/>
            <a:ext cx="7219800" cy="723600"/>
          </a:xfrm>
        </p:spPr>
        <p:txBody>
          <a:bodyPr anchor="ct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960835" y="2163600"/>
            <a:ext cx="7219950" cy="3445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flipH="1">
            <a:off x="5304452" y="4933186"/>
            <a:ext cx="3622376" cy="165176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3617595"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olidFill>
                <a:schemeClr val="accent1"/>
              </a:solidFill>
              <a:sym typeface="+mn-ea"/>
            </a:endParaRPr>
          </a:p>
        </p:txBody>
      </p:sp>
      <p:sp>
        <p:nvSpPr>
          <p:cNvPr id="2" name="标题 1"/>
          <p:cNvSpPr>
            <a:spLocks noGrp="1"/>
          </p:cNvSpPr>
          <p:nvPr>
            <p:ph type="title" hasCustomPrompt="1"/>
            <p:custDataLst>
              <p:tags r:id="rId3"/>
            </p:custDataLst>
          </p:nvPr>
        </p:nvSpPr>
        <p:spPr>
          <a:xfrm>
            <a:off x="437400" y="770400"/>
            <a:ext cx="2970000" cy="882000"/>
          </a:xfrm>
        </p:spPr>
        <p:txBody>
          <a:bodyPr anchor="ct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40100" y="1764000"/>
            <a:ext cx="2967300" cy="4093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3825900" y="769938"/>
            <a:ext cx="4860000" cy="5087937"/>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0" name="图片 9" descr="C:\Users\kingsoft\Desktop\图片7副本.png图片7副本"/>
          <p:cNvPicPr>
            <a:picLocks noChangeAspect="1"/>
          </p:cNvPicPr>
          <p:nvPr>
            <p:custDataLst>
              <p:tags r:id="rId9"/>
            </p:custDataLst>
          </p:nvPr>
        </p:nvPicPr>
        <p:blipFill rotWithShape="1">
          <a:blip r:embed="rId10"/>
          <a:srcRect/>
          <a:stretch>
            <a:fillRect/>
          </a:stretch>
        </p:blipFill>
        <p:spPr>
          <a:xfrm flipH="1">
            <a:off x="6173998" y="5327780"/>
            <a:ext cx="2970001" cy="153022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3"/>
            </p:custDataLst>
          </p:nvPr>
        </p:nvSpPr>
        <p:spPr>
          <a:xfrm>
            <a:off x="459000" y="781200"/>
            <a:ext cx="8232300" cy="626400"/>
          </a:xfrm>
        </p:spPr>
        <p:txBody>
          <a:bodyPr anchor="ct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59000" y="1659600"/>
            <a:ext cx="8231981"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459581" y="2808000"/>
            <a:ext cx="8224200" cy="34308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6" name="图片 15" descr="C:\Users\kingsoft\Desktop\图片7副本.png图片7副本"/>
          <p:cNvPicPr>
            <a:picLocks noChangeAspect="1"/>
          </p:cNvPicPr>
          <p:nvPr>
            <p:custDataLst>
              <p:tags r:id="rId9"/>
            </p:custDataLst>
          </p:nvPr>
        </p:nvPicPr>
        <p:blipFill rotWithShape="1">
          <a:blip r:embed="rId10"/>
          <a:srcRect/>
          <a:stretch>
            <a:fillRect/>
          </a:stretch>
        </p:blipFill>
        <p:spPr>
          <a:xfrm flipH="1">
            <a:off x="6173998" y="5327780"/>
            <a:ext cx="2970001" cy="153022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2858" y="0"/>
            <a:ext cx="9144000" cy="1975485"/>
          </a:xfrm>
          <a:prstGeom prst="rect">
            <a:avLst/>
          </a:prstGeom>
        </p:spPr>
      </p:pic>
      <p:sp>
        <p:nvSpPr>
          <p:cNvPr id="13" name="矩形 12"/>
          <p:cNvSpPr/>
          <p:nvPr>
            <p:custDataLst>
              <p:tags r:id="rId4"/>
            </p:custDataLst>
          </p:nvPr>
        </p:nvSpPr>
        <p:spPr>
          <a:xfrm>
            <a:off x="0" y="50419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5"/>
            </p:custDataLst>
          </p:nvPr>
        </p:nvSpPr>
        <p:spPr>
          <a:xfrm>
            <a:off x="453600" y="669600"/>
            <a:ext cx="8232300" cy="565200"/>
          </a:xfrm>
        </p:spPr>
        <p:txBody>
          <a:bodyPr anchor="ct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453628" y="1681200"/>
            <a:ext cx="8243100" cy="3211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10"/>
            </p:custDataLst>
          </p:nvPr>
        </p:nvSpPr>
        <p:spPr>
          <a:xfrm>
            <a:off x="445500" y="5180400"/>
            <a:ext cx="82512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0" y="6242387"/>
            <a:ext cx="9144000" cy="1231226"/>
          </a:xfrm>
          <a:prstGeom prst="rect">
            <a:avLst/>
          </a:prstGeom>
        </p:spPr>
      </p:pic>
      <p:sp>
        <p:nvSpPr>
          <p:cNvPr id="15" name="矩形 14"/>
          <p:cNvSpPr/>
          <p:nvPr>
            <p:custDataLst>
              <p:tags r:id="rId4"/>
            </p:custDataLst>
          </p:nvPr>
        </p:nvSpPr>
        <p:spPr>
          <a:xfrm>
            <a:off x="0" y="0"/>
            <a:ext cx="9144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5"/>
            </p:custDataLst>
          </p:nvPr>
        </p:nvSpPr>
        <p:spPr>
          <a:xfrm>
            <a:off x="434700" y="237600"/>
            <a:ext cx="8278200" cy="441964"/>
          </a:xfrm>
        </p:spPr>
        <p:txBody>
          <a:bodyPr>
            <a:normAutofit/>
          </a:bodyPr>
          <a:lstStyle>
            <a:lvl1pPr>
              <a:defRPr sz="21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6"/>
            </p:custDataLst>
          </p:nvPr>
        </p:nvSpPr>
        <p:spPr>
          <a:xfrm>
            <a:off x="434700" y="1663200"/>
            <a:ext cx="40068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0"/>
            </p:custDataLst>
          </p:nvPr>
        </p:nvSpPr>
        <p:spPr>
          <a:xfrm>
            <a:off x="4681800" y="1663200"/>
            <a:ext cx="40257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1"/>
            </p:custDataLst>
          </p:nvPr>
        </p:nvSpPr>
        <p:spPr>
          <a:xfrm>
            <a:off x="429300" y="4816800"/>
            <a:ext cx="40068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4689900" y="4813200"/>
            <a:ext cx="40257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p:custDataLst>
              <p:tags r:id="rId2"/>
            </p:custDataLst>
          </p:nvPr>
        </p:nvSpPr>
        <p:spPr>
          <a:xfrm>
            <a:off x="0" y="959224"/>
            <a:ext cx="9144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9" name="图片 8" descr="C:\Users\kingsoft\Desktop\图片7副本.png图片7副本"/>
          <p:cNvPicPr>
            <a:picLocks noChangeAspect="1"/>
          </p:cNvPicPr>
          <p:nvPr>
            <p:custDataLst>
              <p:tags r:id="rId6"/>
            </p:custDataLst>
          </p:nvPr>
        </p:nvPicPr>
        <p:blipFill rotWithShape="1">
          <a:blip r:embed="rId7"/>
          <a:srcRect/>
          <a:stretch>
            <a:fillRect/>
          </a:stretch>
        </p:blipFill>
        <p:spPr>
          <a:xfrm flipH="1">
            <a:off x="6321812" y="4917233"/>
            <a:ext cx="2822188" cy="981917"/>
          </a:xfrm>
          <a:prstGeom prst="rect">
            <a:avLst/>
          </a:prstGeom>
        </p:spPr>
      </p:pic>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rot="10800000" flipH="1">
            <a:off x="0" y="398"/>
            <a:ext cx="3535204" cy="1229995"/>
          </a:xfrm>
          <a:prstGeom prst="rect">
            <a:avLst/>
          </a:prstGeom>
        </p:spPr>
      </p:pic>
      <p:sp>
        <p:nvSpPr>
          <p:cNvPr id="2" name="标题 1"/>
          <p:cNvSpPr>
            <a:spLocks noGrp="1"/>
          </p:cNvSpPr>
          <p:nvPr>
            <p:ph type="title" hasCustomPrompt="1"/>
            <p:custDataLst>
              <p:tags r:id="rId10"/>
            </p:custDataLst>
          </p:nvPr>
        </p:nvSpPr>
        <p:spPr>
          <a:xfrm>
            <a:off x="1142100" y="1339200"/>
            <a:ext cx="6858000" cy="2386800"/>
          </a:xfrm>
        </p:spPr>
        <p:txBody>
          <a:bodyPr anchor="b"/>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1"/>
            </p:custDataLst>
          </p:nvPr>
        </p:nvSpPr>
        <p:spPr>
          <a:xfrm>
            <a:off x="1141810" y="3862800"/>
            <a:ext cx="6858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2" y="952508"/>
            <a:ext cx="8139178"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p:custDataLst>
              <p:tags r:id="rId7"/>
            </p:custDataLst>
          </p:nvPr>
        </p:nvPicPr>
        <p:blipFill>
          <a:blip r:embed="rId8"/>
          <a:stretch>
            <a:fillRect/>
          </a:stretch>
        </p:blipFill>
        <p:spPr>
          <a:xfrm>
            <a:off x="0" y="6177281"/>
            <a:ext cx="9144000" cy="132453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1"/>
            <a:ext cx="2743200" cy="365125"/>
          </a:xfrm>
        </p:spPr>
        <p:txBody>
          <a:bodyPr/>
          <a:lstStyle/>
          <a:p>
            <a:fld id="{AC1B7B3F-A56B-4310-A966-BD55D80449F1}" type="datetimeFigureOut">
              <a:rPr lang="zh-CN" altLang="en-US" smtClean="0"/>
            </a:fld>
            <a:endParaRPr lang="zh-CN" altLang="en-US"/>
          </a:p>
        </p:txBody>
      </p:sp>
      <p:sp>
        <p:nvSpPr>
          <p:cNvPr id="5" name="页脚占位符 4"/>
          <p:cNvSpPr>
            <a:spLocks noGrp="1"/>
          </p:cNvSpPr>
          <p:nvPr>
            <p:ph type="ftr" sz="quarter" idx="11"/>
          </p:nvPr>
        </p:nvSpPr>
        <p:spPr>
          <a:xfrm>
            <a:off x="4038600" y="6356351"/>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p:spPr>
        <p:txBody>
          <a:bodyPr/>
          <a:lstStyle/>
          <a:p>
            <a:fld id="{73127340-2293-49D2-96F1-6E7BF0C8FD9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89031" y="98455"/>
            <a:ext cx="7761287" cy="7572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0875" y="1081089"/>
            <a:ext cx="4102100" cy="505618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905375" y="1081089"/>
            <a:ext cx="4102100" cy="505618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89031" y="98448"/>
            <a:ext cx="7761287" cy="7572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0875" y="1081089"/>
            <a:ext cx="8356600" cy="5056187"/>
          </a:xfr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35560"/>
            <a:ext cx="9144000" cy="2046605"/>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3938615" y="2681555"/>
            <a:ext cx="2682787" cy="716508"/>
          </a:xfrm>
        </p:spPr>
        <p:txBody>
          <a:bodyPr lIns="90000" tIns="46800" rIns="90000" bIns="0" anchor="ctr" anchorCtr="0">
            <a:normAutofit/>
          </a:bodyPr>
          <a:lstStyle>
            <a:lvl1pPr algn="dist">
              <a:defRPr sz="33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8"/>
            </p:custDataLst>
          </p:nvPr>
        </p:nvSpPr>
        <p:spPr>
          <a:xfrm>
            <a:off x="3938615" y="3459937"/>
            <a:ext cx="2682788" cy="544296"/>
          </a:xfrm>
        </p:spPr>
        <p:txBody>
          <a:bodyPr lIns="90000" tIns="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lIns="90000" tIns="46800" rIns="90000" bIns="46800">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a:off x="-12382" y="5971592"/>
            <a:ext cx="2608970" cy="907998"/>
          </a:xfrm>
          <a:prstGeom prst="rect">
            <a:avLst/>
          </a:prstGeom>
        </p:spPr>
      </p:pic>
      <p:pic>
        <p:nvPicPr>
          <p:cNvPr id="11" name="图片 10" descr="C:\Users\kingsoft\Desktop\图片7副本.png图片7副本"/>
          <p:cNvPicPr>
            <a:picLocks noChangeAspect="1"/>
          </p:cNvPicPr>
          <p:nvPr>
            <p:custDataLst>
              <p:tags r:id="rId10"/>
            </p:custDataLst>
          </p:nvPr>
        </p:nvPicPr>
        <p:blipFill rotWithShape="1">
          <a:blip r:embed="rId11"/>
          <a:srcRect/>
          <a:stretch>
            <a:fillRect/>
          </a:stretch>
        </p:blipFill>
        <p:spPr>
          <a:xfrm flipH="1">
            <a:off x="6537457" y="5905492"/>
            <a:ext cx="2610830" cy="97409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10"/>
            </p:custDataLst>
          </p:nvPr>
        </p:nvPicPr>
        <p:blipFill rotWithShape="1">
          <a:blip r:embed="rId11"/>
          <a:srcRect/>
          <a:stretch>
            <a:fillRect/>
          </a:stretch>
        </p:blipFill>
        <p:spPr>
          <a:xfrm flipH="1">
            <a:off x="6537457" y="5905492"/>
            <a:ext cx="2610830" cy="974098"/>
          </a:xfrm>
          <a:prstGeom prst="rect">
            <a:avLst/>
          </a:prstGeom>
        </p:spPr>
      </p:pic>
      <p:pic>
        <p:nvPicPr>
          <p:cNvPr id="11" name="图片 10" descr="C:\Users\kingsoft\Desktop\图片7副本.png图片7副本"/>
          <p:cNvPicPr>
            <a:picLocks noChangeAspect="1"/>
          </p:cNvPicPr>
          <p:nvPr>
            <p:custDataLst>
              <p:tags r:id="rId12"/>
            </p:custDataLst>
          </p:nvPr>
        </p:nvPicPr>
        <p:blipFill rotWithShape="1">
          <a:blip r:embed="rId13"/>
          <a:srcRect/>
          <a:stretch>
            <a:fillRect/>
          </a:stretch>
        </p:blipFill>
        <p:spPr>
          <a:xfrm>
            <a:off x="-12382" y="5971592"/>
            <a:ext cx="2608970" cy="90799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0" y="-15482"/>
            <a:ext cx="2737007" cy="6857999"/>
            <a:chOff x="0" y="-15482"/>
            <a:chExt cx="3649343" cy="6857999"/>
          </a:xfrm>
        </p:grpSpPr>
        <p:pic>
          <p:nvPicPr>
            <p:cNvPr id="9" name="图片 8"/>
            <p:cNvPicPr>
              <a:picLocks noChangeAspect="1"/>
            </p:cNvPicPr>
            <p:nvPr userDrawn="1">
              <p:custDataLst>
                <p:tags r:id="rId3"/>
              </p:custDataLst>
            </p:nvPr>
          </p:nvPicPr>
          <p:blipFill>
            <a:blip r:embed="rId4"/>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5"/>
              </p:custDataLst>
            </p:nvPr>
          </p:nvPicPr>
          <p:blipFill rotWithShape="1">
            <a:blip r:embed="rId6"/>
            <a:srcRect/>
            <a:stretch>
              <a:fillRect/>
            </a:stretch>
          </p:blipFill>
          <p:spPr>
            <a:xfrm rot="5400000">
              <a:off x="-2338959" y="2323477"/>
              <a:ext cx="6857999" cy="2180082"/>
            </a:xfrm>
            <a:prstGeom prst="rect">
              <a:avLst/>
            </a:prstGeom>
          </p:spPr>
        </p:pic>
      </p:grpSp>
      <p:grpSp>
        <p:nvGrpSpPr>
          <p:cNvPr id="11" name="组合 10"/>
          <p:cNvGrpSpPr/>
          <p:nvPr>
            <p:custDataLst>
              <p:tags r:id="rId7"/>
            </p:custDataLst>
          </p:nvPr>
        </p:nvGrpSpPr>
        <p:grpSpPr>
          <a:xfrm rot="10800000">
            <a:off x="6406993" y="15483"/>
            <a:ext cx="2737007" cy="6857999"/>
            <a:chOff x="0" y="-15482"/>
            <a:chExt cx="3649343" cy="6857999"/>
          </a:xfrm>
        </p:grpSpPr>
        <p:pic>
          <p:nvPicPr>
            <p:cNvPr id="12" name="图片 11"/>
            <p:cNvPicPr>
              <a:picLocks noChangeAspect="1"/>
            </p:cNvPicPr>
            <p:nvPr userDrawn="1">
              <p:custDataLst>
                <p:tags r:id="rId8"/>
              </p:custDataLst>
            </p:nvPr>
          </p:nvPicPr>
          <p:blipFill>
            <a:blip r:embed="rId4"/>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6"/>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14" name="矩形: 圆角 13"/>
          <p:cNvSpPr/>
          <p:nvPr>
            <p:custDataLst>
              <p:tags r:id="rId14"/>
            </p:custDataLst>
          </p:nvPr>
        </p:nvSpPr>
        <p:spPr>
          <a:xfrm>
            <a:off x="4228624" y="1484173"/>
            <a:ext cx="6858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pic>
        <p:nvPicPr>
          <p:cNvPr id="9" name="图片 8" descr="C:\Users\kingsoft\Desktop\图片7副本.png图片7副本"/>
          <p:cNvPicPr>
            <a:picLocks noChangeAspect="1"/>
          </p:cNvPicPr>
          <p:nvPr>
            <p:custDataLst>
              <p:tags r:id="rId8"/>
            </p:custDataLst>
          </p:nvPr>
        </p:nvPicPr>
        <p:blipFill rotWithShape="1">
          <a:blip r:embed="rId9"/>
          <a:srcRect/>
          <a:stretch>
            <a:fillRect/>
          </a:stretch>
        </p:blipFill>
        <p:spPr>
          <a:xfrm flipH="1">
            <a:off x="6173998" y="5327780"/>
            <a:ext cx="2970001" cy="153022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rot="5400000">
            <a:off x="-2534087" y="2809615"/>
            <a:ext cx="5143502" cy="1238771"/>
          </a:xfrm>
          <a:prstGeom prst="rect">
            <a:avLst/>
          </a:prstGeom>
        </p:spPr>
      </p:pic>
      <p:sp>
        <p:nvSpPr>
          <p:cNvPr id="2" name="竖排标题 1"/>
          <p:cNvSpPr>
            <a:spLocks noGrp="1"/>
          </p:cNvSpPr>
          <p:nvPr>
            <p:ph type="title" orient="vert"/>
            <p:custDataLst>
              <p:tags r:id="rId4"/>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502444" y="952500"/>
            <a:ext cx="7371076"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pic>
        <p:nvPicPr>
          <p:cNvPr id="9" name="图片 8" descr="C:\Users\kingsoft\Desktop\图片7副本.png图片7副本"/>
          <p:cNvPicPr>
            <a:picLocks noChangeAspect="1"/>
          </p:cNvPicPr>
          <p:nvPr>
            <p:custDataLst>
              <p:tags r:id="rId9"/>
            </p:custDataLst>
          </p:nvPr>
        </p:nvPicPr>
        <p:blipFill rotWithShape="1">
          <a:blip r:embed="rId10"/>
          <a:srcRect/>
          <a:stretch>
            <a:fillRect/>
          </a:stretch>
        </p:blipFill>
        <p:spPr>
          <a:xfrm flipH="1">
            <a:off x="6173998" y="5327780"/>
            <a:ext cx="2970001" cy="15302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0" Type="http://schemas.openxmlformats.org/officeDocument/2006/relationships/theme" Target="../theme/theme1.xml"/><Relationship Id="rId3" Type="http://schemas.openxmlformats.org/officeDocument/2006/relationships/slideLayout" Target="../slideLayouts/slideLayout3.xml"/><Relationship Id="rId29" Type="http://schemas.openxmlformats.org/officeDocument/2006/relationships/tags" Target="../tags/tag144.xml"/><Relationship Id="rId28" Type="http://schemas.openxmlformats.org/officeDocument/2006/relationships/tags" Target="../tags/tag143.xml"/><Relationship Id="rId27" Type="http://schemas.openxmlformats.org/officeDocument/2006/relationships/tags" Target="../tags/tag142.xml"/><Relationship Id="rId26" Type="http://schemas.openxmlformats.org/officeDocument/2006/relationships/tags" Target="../tags/tag141.xml"/><Relationship Id="rId25" Type="http://schemas.openxmlformats.org/officeDocument/2006/relationships/tags" Target="../tags/tag140.xml"/><Relationship Id="rId24" Type="http://schemas.openxmlformats.org/officeDocument/2006/relationships/tags" Target="../tags/tag139.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4"/>
            </p:custDataLst>
          </p:nvPr>
        </p:nvSpPr>
        <p:spPr>
          <a:xfrm>
            <a:off x="502412" y="443230"/>
            <a:ext cx="8139178"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5"/>
            </p:custDataLst>
          </p:nvPr>
        </p:nvSpPr>
        <p:spPr>
          <a:xfrm>
            <a:off x="502412" y="952508"/>
            <a:ext cx="8139178"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6"/>
            </p:custDataLst>
          </p:nvPr>
        </p:nvSpPr>
        <p:spPr>
          <a:xfrm>
            <a:off x="659807" y="6349833"/>
            <a:ext cx="2025000" cy="3168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7"/>
            </p:custDataLst>
          </p:nvPr>
        </p:nvSpPr>
        <p:spPr>
          <a:xfrm>
            <a:off x="3087000" y="6349833"/>
            <a:ext cx="2970000" cy="3168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8"/>
            </p:custDataLst>
          </p:nvPr>
        </p:nvSpPr>
        <p:spPr>
          <a:xfrm>
            <a:off x="6457950" y="6349833"/>
            <a:ext cx="2025000" cy="3168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46.xml"/><Relationship Id="rId1" Type="http://schemas.openxmlformats.org/officeDocument/2006/relationships/tags" Target="../tags/tag1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65.jpeg"/><Relationship Id="rId2" Type="http://schemas.openxmlformats.org/officeDocument/2006/relationships/image" Target="../media/image64.emf"/><Relationship Id="rId1" Type="http://schemas.openxmlformats.org/officeDocument/2006/relationships/oleObject" Target="../embeddings/oleObject13.bin"/></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3.xml"/></Relationships>
</file>

<file path=ppt/slides/_rels/slide10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image" Target="../media/image66.png"/><Relationship Id="rId2" Type="http://schemas.openxmlformats.org/officeDocument/2006/relationships/tags" Target="../tags/tag175.xml"/><Relationship Id="rId1" Type="http://schemas.openxmlformats.org/officeDocument/2006/relationships/tags" Target="../tags/tag17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GI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8.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0.xml"/><Relationship Id="rId1" Type="http://schemas.openxmlformats.org/officeDocument/2006/relationships/tags" Target="../tags/tag17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3.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6.xml"/><Relationship Id="rId1" Type="http://schemas.openxmlformats.org/officeDocument/2006/relationships/tags" Target="../tags/tag185.xml"/></Relationships>
</file>

<file path=ppt/slides/_rels/slide1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image" Target="../media/image91.png"/><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2.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5.xml"/><Relationship Id="rId1" Type="http://schemas.openxmlformats.org/officeDocument/2006/relationships/tags" Target="../tags/tag194.xml"/></Relationships>
</file>

<file path=ppt/slides/_rels/slide1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6.png"/><Relationship Id="rId3" Type="http://schemas.openxmlformats.org/officeDocument/2006/relationships/tags" Target="../tags/tag197.xml"/><Relationship Id="rId2" Type="http://schemas.openxmlformats.org/officeDocument/2006/relationships/image" Target="../media/image95.png"/><Relationship Id="rId1" Type="http://schemas.openxmlformats.org/officeDocument/2006/relationships/tags" Target="../tags/tag196.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23.xml"/><Relationship Id="rId3" Type="http://schemas.openxmlformats.org/officeDocument/2006/relationships/image" Target="../media/image98.emf"/><Relationship Id="rId2" Type="http://schemas.openxmlformats.org/officeDocument/2006/relationships/oleObject" Target="../embeddings/oleObject14.bin"/><Relationship Id="rId1" Type="http://schemas.openxmlformats.org/officeDocument/2006/relationships/image" Target="../media/image97.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99.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19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9.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101.emf"/><Relationship Id="rId2" Type="http://schemas.openxmlformats.org/officeDocument/2006/relationships/oleObject" Target="../embeddings/oleObject15.bin"/><Relationship Id="rId1" Type="http://schemas.openxmlformats.org/officeDocument/2006/relationships/image" Target="../media/image10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102.emf"/><Relationship Id="rId1" Type="http://schemas.openxmlformats.org/officeDocument/2006/relationships/oleObject" Target="../embeddings/oleObject16.bin"/></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tags" Target="../tags/tag201.xml"/><Relationship Id="rId1" Type="http://schemas.openxmlformats.org/officeDocument/2006/relationships/tags" Target="../tags/tag200.xml"/></Relationships>
</file>

<file path=ppt/slides/_rels/slide1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tags" Target="../tags/tag203.xml"/><Relationship Id="rId1" Type="http://schemas.openxmlformats.org/officeDocument/2006/relationships/tags" Target="../tags/tag202.xml"/></Relationships>
</file>

<file path=ppt/slides/_rels/slide1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tags" Target="../tags/tag205.xml"/><Relationship Id="rId1" Type="http://schemas.openxmlformats.org/officeDocument/2006/relationships/tags" Target="../tags/tag204.xml"/></Relationships>
</file>

<file path=ppt/slides/_rels/slide1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tags" Target="../tags/tag207.xml"/><Relationship Id="rId1" Type="http://schemas.openxmlformats.org/officeDocument/2006/relationships/tags" Target="../tags/tag206.xml"/></Relationships>
</file>

<file path=ppt/slides/_rels/slide1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tags" Target="../tags/tag209.xml"/><Relationship Id="rId1" Type="http://schemas.openxmlformats.org/officeDocument/2006/relationships/tags" Target="../tags/tag20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9.png"/><Relationship Id="rId2" Type="http://schemas.openxmlformats.org/officeDocument/2006/relationships/tags" Target="../tags/tag211.xml"/><Relationship Id="rId1" Type="http://schemas.openxmlformats.org/officeDocument/2006/relationships/tags" Target="../tags/tag2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213.xml"/><Relationship Id="rId2" Type="http://schemas.openxmlformats.org/officeDocument/2006/relationships/image" Target="../media/image110.png"/><Relationship Id="rId1" Type="http://schemas.openxmlformats.org/officeDocument/2006/relationships/tags" Target="../tags/tag2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tags" Target="../tags/tag215.xml"/><Relationship Id="rId1" Type="http://schemas.openxmlformats.org/officeDocument/2006/relationships/tags" Target="../tags/tag214.xml"/></Relationships>
</file>

<file path=ppt/slides/_rels/slide1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2.png"/><Relationship Id="rId2" Type="http://schemas.openxmlformats.org/officeDocument/2006/relationships/tags" Target="../tags/tag217.xml"/><Relationship Id="rId1" Type="http://schemas.openxmlformats.org/officeDocument/2006/relationships/tags" Target="../tags/tag216.xml"/></Relationships>
</file>

<file path=ppt/slides/_rels/slide17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image" Target="../media/image113.png"/><Relationship Id="rId2" Type="http://schemas.openxmlformats.org/officeDocument/2006/relationships/tags" Target="../tags/tag219.xml"/><Relationship Id="rId1" Type="http://schemas.openxmlformats.org/officeDocument/2006/relationships/tags" Target="../tags/tag21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4.xml"/><Relationship Id="rId1" Type="http://schemas.openxmlformats.org/officeDocument/2006/relationships/tags" Target="../tags/tag22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2.xml"/><Relationship Id="rId6" Type="http://schemas.openxmlformats.org/officeDocument/2006/relationships/image" Target="../media/image117.emf"/><Relationship Id="rId5" Type="http://schemas.openxmlformats.org/officeDocument/2006/relationships/oleObject" Target="../embeddings/oleObject17.bin"/><Relationship Id="rId4" Type="http://schemas.openxmlformats.org/officeDocument/2006/relationships/image" Target="../media/image116.png"/><Relationship Id="rId3" Type="http://schemas.openxmlformats.org/officeDocument/2006/relationships/tags" Target="../tags/tag226.xml"/><Relationship Id="rId2" Type="http://schemas.openxmlformats.org/officeDocument/2006/relationships/image" Target="../media/image115.png"/><Relationship Id="rId1" Type="http://schemas.openxmlformats.org/officeDocument/2006/relationships/tags" Target="../tags/tag22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118.emf"/><Relationship Id="rId1" Type="http://schemas.openxmlformats.org/officeDocument/2006/relationships/oleObject" Target="../embeddings/oleObject18.bin"/></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119.emf"/><Relationship Id="rId1" Type="http://schemas.openxmlformats.org/officeDocument/2006/relationships/oleObject" Target="../embeddings/oleObject19.bin"/></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png"/><Relationship Id="rId1" Type="http://schemas.openxmlformats.org/officeDocument/2006/relationships/image" Target="../media/image12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14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122.emf"/><Relationship Id="rId1" Type="http://schemas.openxmlformats.org/officeDocument/2006/relationships/oleObject" Target="../embeddings/oleObject20.bin"/></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123.emf"/><Relationship Id="rId1" Type="http://schemas.openxmlformats.org/officeDocument/2006/relationships/oleObject" Target="../embeddings/oleObject21.bin"/></Relationships>
</file>

<file path=ppt/slides/_rels/slide204.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124.emf"/><Relationship Id="rId1" Type="http://schemas.openxmlformats.org/officeDocument/2006/relationships/oleObject" Target="../embeddings/oleObject22.bin"/></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2.xml"/><Relationship Id="rId4" Type="http://schemas.openxmlformats.org/officeDocument/2006/relationships/image" Target="../media/image127.emf"/><Relationship Id="rId3" Type="http://schemas.openxmlformats.org/officeDocument/2006/relationships/oleObject" Target="../embeddings/oleObject23.bin"/><Relationship Id="rId2" Type="http://schemas.openxmlformats.org/officeDocument/2006/relationships/image" Target="../media/image126.png"/><Relationship Id="rId1" Type="http://schemas.openxmlformats.org/officeDocument/2006/relationships/image" Target="../media/image12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8.png"/><Relationship Id="rId2" Type="http://schemas.openxmlformats.org/officeDocument/2006/relationships/tags" Target="../tags/tag228.xml"/><Relationship Id="rId1" Type="http://schemas.openxmlformats.org/officeDocument/2006/relationships/tags" Target="../tags/tag22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jpeg"/><Relationship Id="rId1" Type="http://schemas.openxmlformats.org/officeDocument/2006/relationships/tags" Target="../tags/tag229.xml"/></Relationships>
</file>

<file path=ppt/slides/_rels/slide2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1.jpeg"/><Relationship Id="rId2" Type="http://schemas.openxmlformats.org/officeDocument/2006/relationships/tags" Target="../tags/tag230.xml"/><Relationship Id="rId1" Type="http://schemas.openxmlformats.org/officeDocument/2006/relationships/image" Target="../media/image130.jpe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1.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2.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6.xml"/><Relationship Id="rId1" Type="http://schemas.openxmlformats.org/officeDocument/2006/relationships/tags" Target="../tags/tag23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jquery.com/download/"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7.xml"/></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0.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1.xml"/></Relationships>
</file>

<file path=ppt/slides/_rels/slide2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3.xml"/><Relationship Id="rId1" Type="http://schemas.openxmlformats.org/officeDocument/2006/relationships/tags" Target="../tags/tag242.xml"/></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tags" Target="../tags/tag244.xml"/></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6.xml"/><Relationship Id="rId1" Type="http://schemas.openxmlformats.org/officeDocument/2006/relationships/tags" Target="../tags/tag24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14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0.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0.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35.wmf"/><Relationship Id="rId2" Type="http://schemas.openxmlformats.org/officeDocument/2006/relationships/oleObject" Target="../embeddings/oleObject6.bin"/><Relationship Id="rId1" Type="http://schemas.openxmlformats.org/officeDocument/2006/relationships/tags" Target="../tags/tag15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41.emf"/><Relationship Id="rId1" Type="http://schemas.openxmlformats.org/officeDocument/2006/relationships/oleObject" Target="../embeddings/oleObject7.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42.emf"/><Relationship Id="rId1" Type="http://schemas.openxmlformats.org/officeDocument/2006/relationships/oleObject" Target="../embeddings/oleObject8.bin"/></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43.emf"/><Relationship Id="rId1" Type="http://schemas.openxmlformats.org/officeDocument/2006/relationships/oleObject" Target="../embeddings/oleObject9.bin"/></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44.emf"/><Relationship Id="rId1"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21.emf"/><Relationship Id="rId3" Type="http://schemas.openxmlformats.org/officeDocument/2006/relationships/oleObject" Target="../embeddings/oleObject1.bin"/><Relationship Id="rId2" Type="http://schemas.openxmlformats.org/officeDocument/2006/relationships/image" Target="../media/image20.png"/><Relationship Id="rId1" Type="http://schemas.openxmlformats.org/officeDocument/2006/relationships/tags" Target="../tags/tag14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2.emf"/><Relationship Id="rId1"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9" Type="http://schemas.openxmlformats.org/officeDocument/2006/relationships/vmlDrawing" Target="../drawings/vmlDrawing10.vml"/><Relationship Id="rId8" Type="http://schemas.openxmlformats.org/officeDocument/2006/relationships/slideLayout" Target="../slideLayouts/slideLayout2.xml"/><Relationship Id="rId7" Type="http://schemas.openxmlformats.org/officeDocument/2006/relationships/tags" Target="../tags/tag157.xml"/><Relationship Id="rId6" Type="http://schemas.openxmlformats.org/officeDocument/2006/relationships/image" Target="../media/image56.emf"/><Relationship Id="rId5" Type="http://schemas.openxmlformats.org/officeDocument/2006/relationships/oleObject" Target="../embeddings/oleObject12.bin"/><Relationship Id="rId4" Type="http://schemas.openxmlformats.org/officeDocument/2006/relationships/image" Target="../media/image55.png"/><Relationship Id="rId3" Type="http://schemas.openxmlformats.org/officeDocument/2006/relationships/tags" Target="../tags/tag156.xml"/><Relationship Id="rId2" Type="http://schemas.openxmlformats.org/officeDocument/2006/relationships/image" Target="../media/image54.wmf"/><Relationship Id="rId1" Type="http://schemas.openxmlformats.org/officeDocument/2006/relationships/oleObject" Target="../embeddings/oleObject11.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24.emf"/><Relationship Id="rId3" Type="http://schemas.openxmlformats.org/officeDocument/2006/relationships/oleObject" Target="../embeddings/oleObject4.bin"/><Relationship Id="rId2" Type="http://schemas.openxmlformats.org/officeDocument/2006/relationships/image" Target="../media/image23.emf"/><Relationship Id="rId1"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9.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emf"/><Relationship Id="rId2" Type="http://schemas.openxmlformats.org/officeDocument/2006/relationships/oleObject" Target="../embeddings/oleObject5.bin"/><Relationship Id="rId1"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tags" Target="../tags/tag164.xml"/><Relationship Id="rId1" Type="http://schemas.openxmlformats.org/officeDocument/2006/relationships/tags" Target="../tags/tag163.xml"/></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tags" Target="../tags/tag166.xml"/><Relationship Id="rId1" Type="http://schemas.openxmlformats.org/officeDocument/2006/relationships/tags" Target="../tags/tag165.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tags" Target="../tags/tag168.xml"/><Relationship Id="rId1" Type="http://schemas.openxmlformats.org/officeDocument/2006/relationships/tags" Target="../tags/tag167.xml"/></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tags" Target="../tags/tag170.xml"/><Relationship Id="rId1" Type="http://schemas.openxmlformats.org/officeDocument/2006/relationships/tags" Target="../tags/tag169.xm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tags" Target="../tags/tag172.xml"/><Relationship Id="rId1" Type="http://schemas.openxmlformats.org/officeDocument/2006/relationships/tags" Target="../tags/tag17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normAutofit/>
          </a:bodyPr>
          <a:lstStyle/>
          <a:p>
            <a:r>
              <a:rPr lang="en-US" altLang="zh-CN"/>
              <a:t>Web</a:t>
            </a:r>
            <a:r>
              <a:rPr lang="zh-CN" altLang="en-US"/>
              <a:t>编程</a:t>
            </a:r>
            <a:endParaRPr lang="zh-CN" altLang="en-US"/>
          </a:p>
        </p:txBody>
      </p:sp>
      <p:sp>
        <p:nvSpPr>
          <p:cNvPr id="4" name="副标题 3"/>
          <p:cNvSpPr/>
          <p:nvPr>
            <p:ph type="subTitle" idx="1"/>
          </p:nvPr>
        </p:nvSpPr>
        <p:spPr/>
        <p:txBody>
          <a:bodyPr>
            <a:normAutofit lnSpcReduction="10000"/>
          </a:bodyPr>
          <a:p>
            <a:r>
              <a:rPr lang="en-US" altLang="zh-CN"/>
              <a:t>——</a:t>
            </a:r>
            <a:r>
              <a:rPr lang="zh-CN" altLang="en-US"/>
              <a:t>前端开发</a:t>
            </a:r>
            <a:endParaRPr lang="zh-CN" altLang="en-US"/>
          </a:p>
        </p:txBody>
      </p:sp>
      <p:sp>
        <p:nvSpPr>
          <p:cNvPr id="3" name="文本占位符 2"/>
          <p:cNvSpPr>
            <a:spLocks noGrp="1"/>
          </p:cNvSpPr>
          <p:nvPr>
            <p:ph type="body" sz="quarter" idx="13"/>
          </p:nvPr>
        </p:nvSpPr>
        <p:spPr/>
        <p:txBody>
          <a:bodyPr/>
          <a:p>
            <a:r>
              <a:rPr lang="zh-CN" altLang="en-US"/>
              <a:t>蔡树彬</a:t>
            </a:r>
            <a:endParaRPr lang="zh-CN" altLang="en-US"/>
          </a:p>
        </p:txBody>
      </p:sp>
      <p:sp>
        <p:nvSpPr>
          <p:cNvPr id="5" name="文本占位符 4"/>
          <p:cNvSpPr>
            <a:spLocks noGrp="1"/>
          </p:cNvSpPr>
          <p:nvPr>
            <p:ph type="body" sz="quarter" idx="14"/>
          </p:nvPr>
        </p:nvSpPr>
        <p:spPr/>
        <p:txBody>
          <a:bodyPr/>
          <a:p>
            <a:r>
              <a:rPr lang="en-US" altLang="zh-CN"/>
              <a:t>2024.11</a:t>
            </a:r>
            <a:endParaRPr lang="en-US" altLang="zh-CN"/>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r>
              <a:rPr lang="zh-CN" altLang="en-US" dirty="0" smtClean="0"/>
              <a:t>代码</a:t>
            </a:r>
            <a:endParaRPr lang="zh-CN" altLang="en-US" dirty="0" smtClean="0"/>
          </a:p>
        </p:txBody>
      </p:sp>
      <p:sp>
        <p:nvSpPr>
          <p:cNvPr id="15362" name="Rectangle 3"/>
          <p:cNvSpPr>
            <a:spLocks noGrp="1" noChangeArrowheads="1"/>
          </p:cNvSpPr>
          <p:nvPr>
            <p:ph idx="1"/>
          </p:nvPr>
        </p:nvSpPr>
        <p:spPr>
          <a:xfrm>
            <a:off x="971550" y="1324610"/>
            <a:ext cx="7117080" cy="3810000"/>
          </a:xfrm>
        </p:spPr>
        <p:txBody>
          <a:bodyPr>
            <a:noAutofit/>
          </a:bodyPr>
          <a:lstStyle/>
          <a:p>
            <a:pPr marL="0" indent="0">
              <a:buNone/>
            </a:pPr>
            <a:r>
              <a:rPr lang="en-US" altLang="zh-CN" sz="1800" dirty="0" smtClean="0">
                <a:solidFill>
                  <a:schemeClr val="tx1">
                    <a:lumMod val="65000"/>
                    <a:lumOff val="35000"/>
                  </a:schemeClr>
                </a:solidFill>
              </a:rPr>
              <a:t>JavaScript</a:t>
            </a:r>
            <a:r>
              <a:rPr lang="zh-CN" altLang="en-US" sz="1800" dirty="0" smtClean="0">
                <a:solidFill>
                  <a:schemeClr val="tx1">
                    <a:lumMod val="65000"/>
                    <a:lumOff val="35000"/>
                  </a:schemeClr>
                </a:solidFill>
              </a:rPr>
              <a:t>代码是由若干条语句或语句块构成的执行体。</a:t>
            </a:r>
            <a:endParaRPr lang="zh-CN" altLang="en-US" sz="1800" dirty="0" smtClean="0">
              <a:solidFill>
                <a:schemeClr val="tx1">
                  <a:lumMod val="65000"/>
                  <a:lumOff val="35000"/>
                </a:schemeClr>
              </a:solidFill>
            </a:endParaRPr>
          </a:p>
          <a:p>
            <a:pPr marL="457200" indent="-457200">
              <a:buFont typeface="Wingdings" panose="05000000000000000000" pitchFamily="2" charset="2"/>
              <a:buNone/>
            </a:pPr>
            <a:r>
              <a:rPr lang="en-US" altLang="zh-CN" sz="1800" dirty="0" smtClean="0">
                <a:solidFill>
                  <a:schemeClr val="tx1">
                    <a:lumMod val="65000"/>
                    <a:lumOff val="35000"/>
                  </a:schemeClr>
                </a:solidFill>
              </a:rPr>
              <a:t>&lt;script type="text/</a:t>
            </a:r>
            <a:r>
              <a:rPr lang="en-US" altLang="zh-CN" sz="1800" dirty="0" err="1" smtClean="0">
                <a:solidFill>
                  <a:schemeClr val="tx1">
                    <a:lumMod val="65000"/>
                    <a:lumOff val="35000"/>
                  </a:schemeClr>
                </a:solidFill>
              </a:rPr>
              <a:t>javascript</a:t>
            </a:r>
            <a:r>
              <a:rPr lang="en-US" altLang="zh-CN" sz="1800" dirty="0" smtClean="0">
                <a:solidFill>
                  <a:schemeClr val="tx1">
                    <a:lumMod val="65000"/>
                    <a:lumOff val="35000"/>
                  </a:schemeClr>
                </a:solidFill>
              </a:rPr>
              <a:t>"&gt;</a:t>
            </a:r>
            <a:endParaRPr lang="en-US" altLang="zh-CN" sz="1800" dirty="0" smtClean="0">
              <a:solidFill>
                <a:schemeClr val="tx1">
                  <a:lumMod val="65000"/>
                  <a:lumOff val="35000"/>
                </a:schemeClr>
              </a:solidFill>
            </a:endParaRPr>
          </a:p>
          <a:p>
            <a:pPr marL="457200" indent="-457200">
              <a:buFont typeface="Wingdings" panose="05000000000000000000" pitchFamily="2" charset="2"/>
              <a:buNone/>
            </a:pPr>
            <a:r>
              <a:rPr lang="en-US" altLang="zh-CN" sz="1800" dirty="0" smtClean="0">
                <a:solidFill>
                  <a:schemeClr val="tx1">
                    <a:lumMod val="65000"/>
                    <a:lumOff val="35000"/>
                  </a:schemeClr>
                </a:solidFill>
              </a:rPr>
              <a:t>    </a:t>
            </a:r>
            <a:r>
              <a:rPr lang="en-US" altLang="zh-CN" sz="1800" dirty="0" err="1" smtClean="0">
                <a:solidFill>
                  <a:schemeClr val="tx1">
                    <a:lumMod val="65000"/>
                    <a:lumOff val="35000"/>
                  </a:schemeClr>
                </a:solidFill>
              </a:rPr>
              <a:t>var</a:t>
            </a:r>
            <a:r>
              <a:rPr lang="en-US" altLang="zh-CN" sz="1800" dirty="0" smtClean="0">
                <a:solidFill>
                  <a:schemeClr val="tx1">
                    <a:lumMod val="65000"/>
                    <a:lumOff val="35000"/>
                  </a:schemeClr>
                </a:solidFill>
              </a:rPr>
              <a:t> color="red";</a:t>
            </a:r>
            <a:endParaRPr lang="en-US" altLang="zh-CN" sz="1800" dirty="0" smtClean="0">
              <a:solidFill>
                <a:schemeClr val="tx1">
                  <a:lumMod val="65000"/>
                  <a:lumOff val="35000"/>
                </a:schemeClr>
              </a:solidFill>
            </a:endParaRPr>
          </a:p>
          <a:p>
            <a:pPr marL="457200" indent="-457200">
              <a:buFont typeface="Wingdings" panose="05000000000000000000" pitchFamily="2" charset="2"/>
              <a:buNone/>
            </a:pPr>
            <a:r>
              <a:rPr lang="en-US" altLang="zh-CN" sz="1800" dirty="0" smtClean="0">
                <a:solidFill>
                  <a:schemeClr val="tx1">
                    <a:lumMod val="65000"/>
                    <a:lumOff val="35000"/>
                  </a:schemeClr>
                </a:solidFill>
              </a:rPr>
              <a:t>    if(color=="red")</a:t>
            </a:r>
            <a:endParaRPr lang="en-US" altLang="zh-CN" sz="1800" dirty="0" smtClean="0">
              <a:solidFill>
                <a:schemeClr val="tx1">
                  <a:lumMod val="65000"/>
                  <a:lumOff val="35000"/>
                </a:schemeClr>
              </a:solidFill>
            </a:endParaRPr>
          </a:p>
          <a:p>
            <a:pPr marL="457200" indent="-457200">
              <a:buFont typeface="Wingdings" panose="05000000000000000000" pitchFamily="2" charset="2"/>
              <a:buNone/>
            </a:pPr>
            <a:r>
              <a:rPr lang="en-US" altLang="zh-CN" sz="1800" dirty="0" smtClean="0">
                <a:solidFill>
                  <a:schemeClr val="tx1">
                    <a:lumMod val="65000"/>
                    <a:lumOff val="35000"/>
                  </a:schemeClr>
                </a:solidFill>
              </a:rPr>
              <a:t>    {</a:t>
            </a:r>
            <a:endParaRPr lang="en-US" altLang="zh-CN" sz="1800" dirty="0" smtClean="0">
              <a:solidFill>
                <a:schemeClr val="tx1">
                  <a:lumMod val="65000"/>
                  <a:lumOff val="35000"/>
                </a:schemeClr>
              </a:solidFill>
            </a:endParaRPr>
          </a:p>
          <a:p>
            <a:pPr marL="457200" indent="-457200">
              <a:buFont typeface="Wingdings" panose="05000000000000000000" pitchFamily="2" charset="2"/>
              <a:buNone/>
            </a:pPr>
            <a:r>
              <a:rPr lang="en-US" altLang="zh-CN" sz="1800" dirty="0" smtClean="0">
                <a:solidFill>
                  <a:schemeClr val="tx1">
                    <a:lumMod val="65000"/>
                    <a:lumOff val="35000"/>
                  </a:schemeClr>
                </a:solidFill>
              </a:rPr>
              <a:t>      </a:t>
            </a:r>
            <a:r>
              <a:rPr lang="en-US" altLang="zh-CN" sz="1800" dirty="0" err="1" smtClean="0">
                <a:solidFill>
                  <a:schemeClr val="tx1">
                    <a:lumMod val="65000"/>
                    <a:lumOff val="35000"/>
                  </a:schemeClr>
                </a:solidFill>
              </a:rPr>
              <a:t>document.write</a:t>
            </a:r>
            <a:r>
              <a:rPr lang="en-US" altLang="zh-CN" sz="1800" dirty="0" smtClean="0">
                <a:solidFill>
                  <a:schemeClr val="tx1">
                    <a:lumMod val="65000"/>
                    <a:lumOff val="35000"/>
                  </a:schemeClr>
                </a:solidFill>
              </a:rPr>
              <a:t>("</a:t>
            </a:r>
            <a:r>
              <a:rPr lang="zh-CN" altLang="en-US" sz="1800" dirty="0" smtClean="0">
                <a:solidFill>
                  <a:schemeClr val="tx1">
                    <a:lumMod val="65000"/>
                    <a:lumOff val="35000"/>
                  </a:schemeClr>
                </a:solidFill>
              </a:rPr>
              <a:t>颜色是红色</a:t>
            </a:r>
            <a:r>
              <a:rPr lang="en-US" altLang="zh-CN" sz="1800" dirty="0" smtClean="0">
                <a:solidFill>
                  <a:schemeClr val="tx1">
                    <a:lumMod val="65000"/>
                    <a:lumOff val="35000"/>
                  </a:schemeClr>
                </a:solidFill>
              </a:rPr>
              <a:t>!");  </a:t>
            </a:r>
            <a:endParaRPr lang="en-US" altLang="zh-CN" sz="1800" dirty="0" smtClean="0">
              <a:solidFill>
                <a:schemeClr val="tx1">
                  <a:lumMod val="65000"/>
                  <a:lumOff val="35000"/>
                </a:schemeClr>
              </a:solidFill>
            </a:endParaRPr>
          </a:p>
          <a:p>
            <a:pPr marL="457200" indent="-457200">
              <a:buFont typeface="Wingdings" panose="05000000000000000000" pitchFamily="2" charset="2"/>
              <a:buNone/>
            </a:pPr>
            <a:r>
              <a:rPr lang="en-US" altLang="zh-CN" sz="1800" dirty="0" smtClean="0">
                <a:solidFill>
                  <a:schemeClr val="tx1">
                    <a:lumMod val="65000"/>
                    <a:lumOff val="35000"/>
                  </a:schemeClr>
                </a:solidFill>
              </a:rPr>
              <a:t>      alert("</a:t>
            </a:r>
            <a:r>
              <a:rPr lang="zh-CN" altLang="en-US" sz="1800" dirty="0" smtClean="0">
                <a:solidFill>
                  <a:schemeClr val="tx1">
                    <a:lumMod val="65000"/>
                    <a:lumOff val="35000"/>
                  </a:schemeClr>
                </a:solidFill>
              </a:rPr>
              <a:t>颜色是红色</a:t>
            </a:r>
            <a:r>
              <a:rPr lang="en-US" altLang="zh-CN" sz="1800" dirty="0" smtClean="0">
                <a:solidFill>
                  <a:schemeClr val="tx1">
                    <a:lumMod val="65000"/>
                    <a:lumOff val="35000"/>
                  </a:schemeClr>
                </a:solidFill>
              </a:rPr>
              <a:t>!");</a:t>
            </a:r>
            <a:endParaRPr lang="en-US" altLang="zh-CN" sz="1800" dirty="0" smtClean="0">
              <a:solidFill>
                <a:schemeClr val="tx1">
                  <a:lumMod val="65000"/>
                  <a:lumOff val="35000"/>
                </a:schemeClr>
              </a:solidFill>
            </a:endParaRPr>
          </a:p>
          <a:p>
            <a:pPr marL="457200" indent="-457200">
              <a:buFont typeface="Wingdings" panose="05000000000000000000" pitchFamily="2" charset="2"/>
              <a:buNone/>
            </a:pPr>
            <a:r>
              <a:rPr lang="en-US" altLang="zh-CN" sz="1800" dirty="0" smtClean="0">
                <a:solidFill>
                  <a:schemeClr val="tx1">
                    <a:lumMod val="65000"/>
                    <a:lumOff val="35000"/>
                  </a:schemeClr>
                </a:solidFill>
              </a:rPr>
              <a:t>    }</a:t>
            </a:r>
            <a:endParaRPr lang="en-US" altLang="zh-CN" sz="1800" dirty="0" smtClean="0">
              <a:solidFill>
                <a:schemeClr val="tx1">
                  <a:lumMod val="65000"/>
                  <a:lumOff val="35000"/>
                </a:schemeClr>
              </a:solidFill>
            </a:endParaRPr>
          </a:p>
          <a:p>
            <a:pPr marL="457200" indent="-457200">
              <a:buFont typeface="Wingdings" panose="05000000000000000000" pitchFamily="2" charset="2"/>
              <a:buNone/>
            </a:pPr>
            <a:r>
              <a:rPr lang="en-US" altLang="zh-CN" sz="1800" dirty="0" smtClean="0">
                <a:solidFill>
                  <a:schemeClr val="tx1">
                    <a:lumMod val="65000"/>
                    <a:lumOff val="35000"/>
                  </a:schemeClr>
                </a:solidFill>
              </a:rPr>
              <a:t>&lt;/script&gt;</a:t>
            </a:r>
            <a:endParaRPr lang="en-US" altLang="zh-CN" sz="1800" dirty="0" smtClean="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zh-CN" dirty="0"/>
              <a:t>DOM</a:t>
            </a:r>
            <a:r>
              <a:rPr lang="zh-CN" altLang="en-US" dirty="0"/>
              <a:t>节点树</a:t>
            </a:r>
            <a:endParaRPr lang="zh-CN" altLang="en-US" dirty="0"/>
          </a:p>
        </p:txBody>
      </p:sp>
      <p:sp>
        <p:nvSpPr>
          <p:cNvPr id="147461" name="Rectangle 5"/>
          <p:cNvSpPr>
            <a:spLocks noChangeArrowheads="1"/>
          </p:cNvSpPr>
          <p:nvPr/>
        </p:nvSpPr>
        <p:spPr bwMode="auto">
          <a:xfrm>
            <a:off x="0" y="1844675"/>
            <a:ext cx="309880" cy="368300"/>
          </a:xfrm>
          <a:prstGeom prst="rect">
            <a:avLst/>
          </a:prstGeom>
          <a:noFill/>
          <a:ln w="25400" algn="ctr">
            <a:noFill/>
            <a:miter lim="800000"/>
          </a:ln>
          <a:effectLst>
            <a:outerShdw dist="107763" dir="2700000" algn="ctr" rotWithShape="0">
              <a:srgbClr val="000000">
                <a:alpha val="50000"/>
              </a:srgbClr>
            </a:outerShdw>
          </a:effectLst>
        </p:spPr>
        <p:txBody>
          <a:bodyPr wrap="none" anchor="ctr">
            <a:spAutoFit/>
          </a:bodyPr>
          <a:lstStyle/>
          <a:p>
            <a:endParaRPr lang="zh-CN" altLang="en-US"/>
          </a:p>
        </p:txBody>
      </p:sp>
      <p:graphicFrame>
        <p:nvGraphicFramePr>
          <p:cNvPr id="147460" name="Object 4"/>
          <p:cNvGraphicFramePr>
            <a:graphicFrameLocks noChangeAspect="1"/>
          </p:cNvGraphicFramePr>
          <p:nvPr/>
        </p:nvGraphicFramePr>
        <p:xfrm>
          <a:off x="2590800" y="2114550"/>
          <a:ext cx="3124200" cy="2800350"/>
        </p:xfrm>
        <a:graphic>
          <a:graphicData uri="http://schemas.openxmlformats.org/presentationml/2006/ole">
            <mc:AlternateContent xmlns:mc="http://schemas.openxmlformats.org/markup-compatibility/2006">
              <mc:Choice xmlns:v="urn:schemas-microsoft-com:vml" Requires="v">
                <p:oleObj spid="_x0000_s1025" name="Visio" r:id="rId1" imgW="4380230" imgH="5339715" progId="Visio.Drawing.11">
                  <p:embed/>
                </p:oleObj>
              </mc:Choice>
              <mc:Fallback>
                <p:oleObj name="Visio" r:id="rId1" imgW="4380230" imgH="5339715" progId="Visio.Drawing.11">
                  <p:embed/>
                  <p:pic>
                    <p:nvPicPr>
                      <p:cNvPr id="0" name="图片 1024"/>
                      <p:cNvPicPr>
                        <a:picLocks noChangeAspect="1"/>
                      </p:cNvPicPr>
                      <p:nvPr/>
                    </p:nvPicPr>
                    <p:blipFill>
                      <a:blip r:embed="rId2"/>
                      <a:stretch>
                        <a:fillRect/>
                      </a:stretch>
                    </p:blipFill>
                    <p:spPr>
                      <a:xfrm>
                        <a:off x="2590800" y="2114550"/>
                        <a:ext cx="3124200" cy="2800350"/>
                      </a:xfrm>
                      <a:prstGeom prst="rect">
                        <a:avLst/>
                      </a:prstGeom>
                      <a:noFill/>
                      <a:ln w="9525">
                        <a:noFill/>
                      </a:ln>
                    </p:spPr>
                  </p:pic>
                </p:oleObj>
              </mc:Fallback>
            </mc:AlternateContent>
          </a:graphicData>
        </a:graphic>
      </p:graphicFrame>
      <p:pic>
        <p:nvPicPr>
          <p:cNvPr id="6" name="Picture 4" descr="11-11"/>
          <p:cNvPicPr>
            <a:picLocks noChangeAspect="1" noChangeArrowheads="1"/>
          </p:cNvPicPr>
          <p:nvPr/>
        </p:nvPicPr>
        <p:blipFill>
          <a:blip r:embed="rId3" cstate="print"/>
          <a:srcRect/>
          <a:stretch>
            <a:fillRect/>
          </a:stretch>
        </p:blipFill>
        <p:spPr bwMode="auto">
          <a:xfrm>
            <a:off x="990600" y="1657351"/>
            <a:ext cx="7772401" cy="3488531"/>
          </a:xfrm>
          <a:prstGeom prst="rect">
            <a:avLst/>
          </a:prstGeom>
          <a:noFill/>
          <a:ln w="9525">
            <a:noFill/>
            <a:miter lim="800000"/>
            <a:headEnd/>
            <a:tailEnd/>
          </a:ln>
        </p:spPr>
      </p:pic>
      <p:sp>
        <p:nvSpPr>
          <p:cNvPr id="7" name="AutoShape 8"/>
          <p:cNvSpPr>
            <a:spLocks noChangeArrowheads="1"/>
          </p:cNvSpPr>
          <p:nvPr/>
        </p:nvSpPr>
        <p:spPr bwMode="gray">
          <a:xfrm>
            <a:off x="6443664" y="2171700"/>
            <a:ext cx="2232025" cy="378619"/>
          </a:xfrm>
          <a:prstGeom prst="wedgeRoundRectCallout">
            <a:avLst>
              <a:gd name="adj1" fmla="val -81722"/>
              <a:gd name="adj2" fmla="val -5032"/>
              <a:gd name="adj3" fmla="val 16667"/>
            </a:avLst>
          </a:prstGeom>
          <a:solidFill>
            <a:srgbClr val="0000FA"/>
          </a:solidFill>
          <a:ln w="38100" algn="ctr">
            <a:noFill/>
            <a:miter lim="800000"/>
          </a:ln>
          <a:effectLst>
            <a:outerShdw dist="107763" dir="2700000" algn="ctr" rotWithShape="0">
              <a:srgbClr val="808080">
                <a:alpha val="50000"/>
              </a:srgbClr>
            </a:outerShdw>
          </a:effectLst>
        </p:spPr>
        <p:txBody>
          <a:bodyPr/>
          <a:lstStyle/>
          <a:p>
            <a:pPr algn="ctr"/>
            <a:r>
              <a:rPr lang="zh-CN" altLang="en-US" b="1" i="0" dirty="0">
                <a:solidFill>
                  <a:schemeClr val="bg1"/>
                </a:solidFill>
                <a:ea typeface="微软雅黑" panose="020B0503020204020204" charset="-122"/>
              </a:rPr>
              <a:t>父节点：对象</a:t>
            </a:r>
            <a:endParaRPr lang="zh-CN" altLang="en-US" b="1" i="0" dirty="0">
              <a:solidFill>
                <a:schemeClr val="bg1"/>
              </a:solidFill>
              <a:ea typeface="微软雅黑" panose="020B0503020204020204" charset="-122"/>
            </a:endParaRPr>
          </a:p>
        </p:txBody>
      </p:sp>
      <p:sp>
        <p:nvSpPr>
          <p:cNvPr id="8" name="AutoShape 9"/>
          <p:cNvSpPr>
            <a:spLocks noChangeArrowheads="1"/>
          </p:cNvSpPr>
          <p:nvPr/>
        </p:nvSpPr>
        <p:spPr bwMode="gray">
          <a:xfrm>
            <a:off x="7380288" y="2996804"/>
            <a:ext cx="1511300" cy="702469"/>
          </a:xfrm>
          <a:prstGeom prst="wedgeRoundRectCallout">
            <a:avLst>
              <a:gd name="adj1" fmla="val 30148"/>
              <a:gd name="adj2" fmla="val 231694"/>
              <a:gd name="adj3" fmla="val 16667"/>
            </a:avLst>
          </a:prstGeom>
          <a:solidFill>
            <a:srgbClr val="0000FA"/>
          </a:solidFill>
          <a:ln w="38100" algn="ctr">
            <a:noFill/>
            <a:miter lim="800000"/>
          </a:ln>
          <a:effectLst>
            <a:outerShdw dist="107763" dir="2700000" algn="ctr" rotWithShape="0">
              <a:srgbClr val="808080">
                <a:alpha val="50000"/>
              </a:srgbClr>
            </a:outerShdw>
          </a:effectLst>
        </p:spPr>
        <p:txBody>
          <a:bodyPr/>
          <a:lstStyle/>
          <a:p>
            <a:pPr algn="ctr"/>
            <a:r>
              <a:rPr lang="zh-CN" altLang="en-US" b="1" i="0" dirty="0">
                <a:solidFill>
                  <a:schemeClr val="bg1"/>
                </a:solidFill>
                <a:ea typeface="微软雅黑" panose="020B0503020204020204" charset="-122"/>
              </a:rPr>
              <a:t>子节点：对象</a:t>
            </a:r>
            <a:endParaRPr lang="zh-CN" altLang="en-US" b="1" i="0" dirty="0">
              <a:solidFill>
                <a:schemeClr val="bg1"/>
              </a:solidFill>
              <a:ea typeface="微软雅黑" panose="020B0503020204020204" charset="-122"/>
            </a:endParaRPr>
          </a:p>
        </p:txBody>
      </p:sp>
      <p:sp>
        <p:nvSpPr>
          <p:cNvPr id="10" name="AutoShape 7"/>
          <p:cNvSpPr>
            <a:spLocks noChangeArrowheads="1"/>
          </p:cNvSpPr>
          <p:nvPr/>
        </p:nvSpPr>
        <p:spPr bwMode="gray">
          <a:xfrm>
            <a:off x="5292726" y="1543050"/>
            <a:ext cx="2447925" cy="378619"/>
          </a:xfrm>
          <a:prstGeom prst="wedgeRoundRectCallout">
            <a:avLst>
              <a:gd name="adj1" fmla="val -104606"/>
              <a:gd name="adj2" fmla="val 30190"/>
              <a:gd name="adj3" fmla="val 16667"/>
            </a:avLst>
          </a:prstGeom>
          <a:solidFill>
            <a:srgbClr val="0000FA"/>
          </a:solidFill>
          <a:ln w="38100" algn="ctr">
            <a:noFill/>
            <a:miter lim="800000"/>
          </a:ln>
          <a:effectLst>
            <a:outerShdw dist="107763" dir="2700000" algn="ctr" rotWithShape="0">
              <a:srgbClr val="808080">
                <a:alpha val="50000"/>
              </a:srgbClr>
            </a:outerShdw>
          </a:effectLst>
        </p:spPr>
        <p:txBody>
          <a:bodyPr/>
          <a:lstStyle/>
          <a:p>
            <a:pPr algn="ctr"/>
            <a:r>
              <a:rPr lang="zh-CN" altLang="en-US" b="1" i="0">
                <a:solidFill>
                  <a:schemeClr val="bg1"/>
                </a:solidFill>
                <a:ea typeface="微软雅黑" panose="020B0503020204020204" charset="-122"/>
              </a:rPr>
              <a:t>根节点：对象</a:t>
            </a:r>
            <a:endParaRPr lang="zh-CN" altLang="en-US" b="1" i="0">
              <a:solidFill>
                <a:schemeClr val="bg1"/>
              </a:solidFill>
              <a:ea typeface="微软雅黑" panose="020B0503020204020204" charset="-122"/>
            </a:endParaRPr>
          </a:p>
        </p:txBody>
      </p:sp>
      <p:sp>
        <p:nvSpPr>
          <p:cNvPr id="12" name="AutoShape 6"/>
          <p:cNvSpPr>
            <a:spLocks noChangeArrowheads="1"/>
          </p:cNvSpPr>
          <p:nvPr/>
        </p:nvSpPr>
        <p:spPr bwMode="gray">
          <a:xfrm>
            <a:off x="604838" y="3486150"/>
            <a:ext cx="2366963" cy="647700"/>
          </a:xfrm>
          <a:prstGeom prst="wedgeRoundRectCallout">
            <a:avLst>
              <a:gd name="adj1" fmla="val -27694"/>
              <a:gd name="adj2" fmla="val -116546"/>
              <a:gd name="adj3" fmla="val 16667"/>
            </a:avLst>
          </a:prstGeom>
          <a:solidFill>
            <a:srgbClr val="0000FA"/>
          </a:solidFill>
          <a:ln w="38100" algn="ctr">
            <a:noFill/>
            <a:miter lim="800000"/>
          </a:ln>
          <a:effectLst>
            <a:outerShdw dist="107763" dir="2700000" algn="ctr" rotWithShape="0">
              <a:srgbClr val="808080">
                <a:alpha val="50000"/>
              </a:srgbClr>
            </a:outerShdw>
          </a:effectLst>
        </p:spPr>
        <p:txBody>
          <a:bodyPr/>
          <a:lstStyle/>
          <a:p>
            <a:pPr algn="ctr"/>
            <a:r>
              <a:rPr lang="en-US" altLang="zh-CN" b="1" i="0" dirty="0">
                <a:solidFill>
                  <a:schemeClr val="bg1"/>
                </a:solidFill>
                <a:ea typeface="微软雅黑" panose="020B0503020204020204" charset="-122"/>
              </a:rPr>
              <a:t>HTML</a:t>
            </a:r>
            <a:r>
              <a:rPr lang="zh-CN" altLang="en-US" b="1" i="0" dirty="0">
                <a:solidFill>
                  <a:schemeClr val="bg1"/>
                </a:solidFill>
                <a:ea typeface="微软雅黑" panose="020B0503020204020204" charset="-122"/>
              </a:rPr>
              <a:t>文档结构是一棵倒置的树</a:t>
            </a:r>
            <a:endParaRPr lang="zh-CN" altLang="en-US" b="1" i="0" dirty="0">
              <a:solidFill>
                <a:schemeClr val="bg1"/>
              </a:solidFill>
              <a:ea typeface="微软雅黑" panose="020B0503020204020204" charset="-122"/>
            </a:endParaRPr>
          </a:p>
        </p:txBody>
      </p:sp>
      <p:sp>
        <p:nvSpPr>
          <p:cNvPr id="13" name="TextBox 12"/>
          <p:cNvSpPr txBox="1"/>
          <p:nvPr/>
        </p:nvSpPr>
        <p:spPr>
          <a:xfrm>
            <a:off x="685800" y="5105400"/>
            <a:ext cx="6781800" cy="368300"/>
          </a:xfrm>
          <a:prstGeom prst="rect">
            <a:avLst/>
          </a:prstGeom>
          <a:noFill/>
        </p:spPr>
        <p:txBody>
          <a:bodyPr wrap="square" rtlCol="0">
            <a:spAutoFit/>
          </a:bodyPr>
          <a:lstStyle/>
          <a:p>
            <a:pPr>
              <a:lnSpc>
                <a:spcPct val="100000"/>
              </a:lnSpc>
              <a:spcBef>
                <a:spcPts val="0"/>
              </a:spcBef>
            </a:pPr>
            <a:r>
              <a:rPr lang="zh-CN" altLang="en-US" b="0" dirty="0" smtClean="0">
                <a:latin typeface="微软雅黑" panose="020B0503020204020204" charset="-122"/>
                <a:ea typeface="微软雅黑" panose="020B0503020204020204" charset="-122"/>
              </a:rPr>
              <a:t>注：由</a:t>
            </a:r>
            <a:r>
              <a:rPr lang="en-US" altLang="zh-CN" b="0" dirty="0" smtClean="0">
                <a:latin typeface="微软雅黑" panose="020B0503020204020204" charset="-122"/>
                <a:ea typeface="微软雅黑" panose="020B0503020204020204" charset="-122"/>
              </a:rPr>
              <a:t>DOM</a:t>
            </a:r>
            <a:r>
              <a:rPr lang="zh-CN" altLang="en-US" b="0" dirty="0" smtClean="0">
                <a:latin typeface="微软雅黑" panose="020B0503020204020204" charset="-122"/>
                <a:ea typeface="微软雅黑" panose="020B0503020204020204" charset="-122"/>
              </a:rPr>
              <a:t>节点树可以写出相应的</a:t>
            </a:r>
            <a:r>
              <a:rPr lang="en-US" altLang="zh-CN" b="0" dirty="0" smtClean="0">
                <a:latin typeface="微软雅黑" panose="020B0503020204020204" charset="-122"/>
                <a:ea typeface="微软雅黑" panose="020B0503020204020204" charset="-122"/>
              </a:rPr>
              <a:t>HTML</a:t>
            </a:r>
            <a:r>
              <a:rPr lang="zh-CN" altLang="en-US" b="0" dirty="0" smtClean="0">
                <a:latin typeface="微软雅黑" panose="020B0503020204020204" charset="-122"/>
                <a:ea typeface="微软雅黑" panose="020B0503020204020204" charset="-122"/>
              </a:rPr>
              <a:t>代码。</a:t>
            </a:r>
            <a:endParaRPr lang="zh-CN" altLang="en-US" b="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ltLang="zh-CN" dirty="0"/>
              <a:t>HTML DOM</a:t>
            </a:r>
            <a:endParaRPr lang="en-US" altLang="zh-CN" dirty="0"/>
          </a:p>
        </p:txBody>
      </p:sp>
      <p:sp>
        <p:nvSpPr>
          <p:cNvPr id="145411" name="Rectangle 3"/>
          <p:cNvSpPr>
            <a:spLocks noGrp="1" noChangeArrowheads="1"/>
          </p:cNvSpPr>
          <p:nvPr>
            <p:ph idx="1"/>
          </p:nvPr>
        </p:nvSpPr>
        <p:spPr>
          <a:xfrm>
            <a:off x="777875" y="1725295"/>
            <a:ext cx="7698740" cy="3810000"/>
          </a:xfrm>
        </p:spPr>
        <p:txBody>
          <a:bodyPr/>
          <a:lstStyle/>
          <a:p>
            <a:pPr>
              <a:spcBef>
                <a:spcPts val="600"/>
              </a:spcBef>
              <a:spcAft>
                <a:spcPts val="0"/>
              </a:spcAft>
            </a:pPr>
            <a:r>
              <a:rPr lang="en-US" altLang="zh-CN" sz="1800" dirty="0"/>
              <a:t>document</a:t>
            </a:r>
            <a:r>
              <a:rPr lang="zh-CN" altLang="en-US" sz="1800" dirty="0"/>
              <a:t>对象是客户端</a:t>
            </a:r>
            <a:r>
              <a:rPr lang="en-US" altLang="zh-CN" sz="1800" dirty="0"/>
              <a:t>JavaScript</a:t>
            </a:r>
            <a:r>
              <a:rPr lang="zh-CN" altLang="en-US" sz="1800" dirty="0"/>
              <a:t>最为常用的对象之一，在浏览器对象模型中，它位于</a:t>
            </a:r>
            <a:r>
              <a:rPr lang="en-US" altLang="zh-CN" sz="1800" dirty="0"/>
              <a:t>window</a:t>
            </a:r>
            <a:r>
              <a:rPr lang="zh-CN" altLang="en-US" sz="1800" dirty="0"/>
              <a:t>对象的下一</a:t>
            </a:r>
            <a:r>
              <a:rPr lang="zh-CN" altLang="en-US" sz="1800" dirty="0" smtClean="0"/>
              <a:t>层级。</a:t>
            </a:r>
            <a:endParaRPr lang="zh-CN" altLang="en-US" sz="1800" dirty="0"/>
          </a:p>
          <a:p>
            <a:pPr>
              <a:spcBef>
                <a:spcPts val="600"/>
              </a:spcBef>
              <a:spcAft>
                <a:spcPts val="0"/>
              </a:spcAft>
            </a:pPr>
            <a:r>
              <a:rPr lang="en-US" altLang="zh-CN" sz="1800" dirty="0"/>
              <a:t>document</a:t>
            </a:r>
            <a:r>
              <a:rPr lang="zh-CN" altLang="en-US" sz="1800" dirty="0"/>
              <a:t>对象包含一些简单的属性，提供了有关浏览器中显示文档的相关信息，例如：该文档的</a:t>
            </a:r>
            <a:r>
              <a:rPr lang="en-US" altLang="zh-CN" sz="1800" dirty="0"/>
              <a:t>URL</a:t>
            </a:r>
            <a:r>
              <a:rPr lang="zh-CN" altLang="en-US" sz="1800" dirty="0"/>
              <a:t>、字体颜色，修改日期等。</a:t>
            </a:r>
            <a:endParaRPr lang="zh-CN" altLang="en-US" sz="1800" dirty="0"/>
          </a:p>
          <a:p>
            <a:pPr>
              <a:spcBef>
                <a:spcPts val="600"/>
              </a:spcBef>
              <a:spcAft>
                <a:spcPts val="0"/>
              </a:spcAft>
            </a:pPr>
            <a:r>
              <a:rPr lang="en-US" altLang="zh-CN" sz="1800" dirty="0"/>
              <a:t>document</a:t>
            </a:r>
            <a:r>
              <a:rPr lang="zh-CN" altLang="en-US" sz="1800" dirty="0"/>
              <a:t>对象还包含一些引用数组的属性，这些属性可以代表文档中的表单、图象、链接、锚以及</a:t>
            </a:r>
            <a:r>
              <a:rPr lang="en-US" altLang="zh-CN" sz="1800" dirty="0"/>
              <a:t>applet</a:t>
            </a:r>
            <a:r>
              <a:rPr lang="zh-CN" altLang="en-US" sz="1800" dirty="0"/>
              <a:t>。</a:t>
            </a:r>
            <a:endParaRPr lang="zh-CN" altLang="en-US" sz="1800" dirty="0"/>
          </a:p>
          <a:p>
            <a:pPr>
              <a:spcBef>
                <a:spcPts val="600"/>
              </a:spcBef>
              <a:spcAft>
                <a:spcPts val="0"/>
              </a:spcAft>
            </a:pPr>
            <a:r>
              <a:rPr lang="zh-CN" altLang="en-US" sz="1800" dirty="0"/>
              <a:t>同其他对象一样，</a:t>
            </a:r>
            <a:r>
              <a:rPr lang="en-US" altLang="zh-CN" sz="1800" dirty="0"/>
              <a:t>document</a:t>
            </a:r>
            <a:r>
              <a:rPr lang="zh-CN" altLang="en-US" sz="1800" dirty="0"/>
              <a:t>对象还定义了一系列的方法，通过这些方法，可以使</a:t>
            </a:r>
            <a:r>
              <a:rPr lang="en-US" altLang="zh-CN" sz="1800" dirty="0"/>
              <a:t>JavaScript</a:t>
            </a:r>
            <a:r>
              <a:rPr lang="zh-CN" altLang="en-US" sz="1800" dirty="0"/>
              <a:t>在解析文档时动态地将</a:t>
            </a:r>
            <a:r>
              <a:rPr lang="en-US" altLang="zh-CN" sz="1800" dirty="0"/>
              <a:t>HTML</a:t>
            </a:r>
            <a:r>
              <a:rPr lang="zh-CN" altLang="en-US" sz="1800" dirty="0"/>
              <a:t>文本添加到文档中。</a:t>
            </a:r>
            <a:endParaRPr lang="zh-CN" altLang="en-US" sz="18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buClrTx/>
              <a:buSzTx/>
              <a:buFontTx/>
            </a:pPr>
            <a:r>
              <a:rPr lang="en-US" altLang="zh-CN">
                <a:sym typeface="+mn-ea"/>
              </a:rPr>
              <a:t>document对象的属性</a:t>
            </a:r>
            <a:endParaRPr lang="en-US" altLang="zh-CN"/>
          </a:p>
        </p:txBody>
      </p:sp>
      <p:graphicFrame>
        <p:nvGraphicFramePr>
          <p:cNvPr id="318659" name="Group 195"/>
          <p:cNvGraphicFramePr>
            <a:graphicFrameLocks noGrp="1"/>
          </p:cNvGraphicFramePr>
          <p:nvPr>
            <p:ph idx="1"/>
            <p:custDataLst>
              <p:tags r:id="rId1"/>
            </p:custDataLst>
          </p:nvPr>
        </p:nvGraphicFramePr>
        <p:xfrm>
          <a:off x="1447165" y="1633855"/>
          <a:ext cx="6290310" cy="4229100"/>
        </p:xfrm>
        <a:graphic>
          <a:graphicData uri="http://schemas.openxmlformats.org/drawingml/2006/table">
            <a:tbl>
              <a:tblPr>
                <a:tableStyleId>{8799B23B-EC83-4686-B30A-512413B5E67A}</a:tableStyleId>
              </a:tblPr>
              <a:tblGrid>
                <a:gridCol w="1407160"/>
                <a:gridCol w="4883150"/>
              </a:tblGrid>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属性</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说明</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title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设置或获取文档的标题</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5146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bgColor</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rPr>
                        <a:t>设置或获取文档的背景色</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fgColor</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设置或获取文档的前景色</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linkColor</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设置或获取文档的链接的颜色</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alinkColor</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设置或获取文档的活动链接的颜色</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vlinkColor</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设置或获取文档的已访问过的链接的颜色</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URL</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设置或获取文档的</a:t>
                      </a:r>
                      <a:r>
                        <a:rPr kumimoji="0" lang="en-US" altLang="zh-CN" sz="1400" b="0" u="none" strike="noStrike" cap="none" normalizeH="0" baseline="0">
                          <a:ln>
                            <a:noFill/>
                          </a:ln>
                          <a:solidFill>
                            <a:srgbClr val="000000"/>
                          </a:solidFill>
                          <a:effectLst/>
                        </a:rPr>
                        <a:t>URL</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charset</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设置或获取文档的字符集</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cookie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设置或获取与当前文档相关的</a:t>
                      </a:r>
                      <a:r>
                        <a:rPr kumimoji="0" lang="en-US" altLang="zh-CN" sz="1400" b="0" u="none" strike="noStrike" cap="none" normalizeH="0" baseline="0">
                          <a:ln>
                            <a:noFill/>
                          </a:ln>
                          <a:solidFill>
                            <a:srgbClr val="000000"/>
                          </a:solidFill>
                          <a:effectLst/>
                        </a:rPr>
                        <a:t>cookie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domain</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获取当前文档的域名，只读属性</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42888">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lastModified</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获取当前文档的最后修改的日期时间，只读属性</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referrer</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获取载入当前文档的</a:t>
                      </a:r>
                      <a:r>
                        <a:rPr kumimoji="0" lang="en-US" altLang="zh-CN" sz="1400" b="0" u="none" strike="noStrike" cap="none" normalizeH="0" baseline="0">
                          <a:ln>
                            <a:noFill/>
                          </a:ln>
                          <a:solidFill>
                            <a:srgbClr val="000000"/>
                          </a:solidFill>
                          <a:effectLst/>
                        </a:rPr>
                        <a:t>URL</a:t>
                      </a:r>
                      <a:r>
                        <a:rPr kumimoji="0" lang="zh-CN" altLang="en-US" sz="1400" b="0" u="none" strike="noStrike" cap="none" normalizeH="0" baseline="0">
                          <a:ln>
                            <a:noFill/>
                          </a:ln>
                          <a:solidFill>
                            <a:srgbClr val="000000"/>
                          </a:solidFill>
                          <a:effectLst/>
                        </a:rPr>
                        <a:t>，只读属性</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fileSize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获取当前文档的大小，只读属性</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body</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rPr>
                        <a:t>获取当前文档的主体子对象，只读属性</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bl>
          </a:graphicData>
        </a:graphic>
      </p:graphicFrame>
      <p:sp>
        <p:nvSpPr>
          <p:cNvPr id="40962" name="Rectangle 3"/>
          <p:cNvSpPr>
            <a:spLocks noGrp="1" noChangeArrowheads="1"/>
          </p:cNvSpPr>
          <p:nvPr>
            <p:ph type="body" sz="half" idx="4294967295"/>
          </p:nvPr>
        </p:nvSpPr>
        <p:spPr>
          <a:xfrm>
            <a:off x="389890" y="1022350"/>
            <a:ext cx="8182610" cy="423545"/>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en-US" altLang="zh-CN" sz="1800" dirty="0">
                <a:solidFill>
                  <a:srgbClr val="000000"/>
                </a:solidFill>
                <a:latin typeface="华文楷体" panose="02010600040101010101" pitchFamily="2" charset="-122"/>
                <a:ea typeface="华文楷体" panose="02010600040101010101" pitchFamily="2" charset="-122"/>
              </a:rPr>
              <a:t>document</a:t>
            </a:r>
            <a:r>
              <a:rPr lang="zh-CN" altLang="en-US" sz="1800" dirty="0">
                <a:solidFill>
                  <a:srgbClr val="000000"/>
                </a:solidFill>
                <a:latin typeface="华文楷体" panose="02010600040101010101" pitchFamily="2" charset="-122"/>
                <a:ea typeface="华文楷体" panose="02010600040101010101" pitchFamily="2" charset="-122"/>
              </a:rPr>
              <a:t>对象提供了一系列的只读或可读写的属性，如表所示。</a:t>
            </a:r>
            <a:endParaRPr lang="zh-CN" altLang="en-US" sz="1800" dirty="0">
              <a:solidFill>
                <a:srgbClr val="000000"/>
              </a:solidFill>
              <a:latin typeface="华文楷体" panose="02010600040101010101" pitchFamily="2" charset="-122"/>
              <a:ea typeface="华文楷体" panose="02010600040101010101" pitchFamily="2" charset="-122"/>
            </a:endParaRPr>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40962"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document</a:t>
            </a:r>
            <a:r>
              <a:t>属性设置例子</a:t>
            </a:r>
          </a:p>
        </p:txBody>
      </p:sp>
      <p:sp>
        <p:nvSpPr>
          <p:cNvPr id="3" name="内容占位符 2"/>
          <p:cNvSpPr>
            <a:spLocks noGrp="1"/>
          </p:cNvSpPr>
          <p:nvPr>
            <p:ph idx="1"/>
          </p:nvPr>
        </p:nvSpPr>
        <p:spPr/>
        <p:txBody>
          <a:bodyPr/>
          <a:p>
            <a:r>
              <a:rPr sz="1400">
                <a:sym typeface="+mn-ea"/>
              </a:rPr>
              <a:t>修改</a:t>
            </a:r>
            <a:r>
              <a:rPr lang="en-US" altLang="zh-CN" sz="1400" dirty="0" err="1">
                <a:sym typeface="+mn-ea"/>
              </a:rPr>
              <a:t>bgColor</a:t>
            </a:r>
            <a:r>
              <a:rPr sz="1400">
                <a:sym typeface="+mn-ea"/>
              </a:rPr>
              <a:t>的属性值可以更改当前文档的背景颜色</a:t>
            </a:r>
            <a:endParaRPr sz="1400">
              <a:sym typeface="+mn-ea"/>
            </a:endParaRPr>
          </a:p>
          <a:p>
            <a:endParaRPr lang="zh-CN" altLang="en-US"/>
          </a:p>
          <a:p>
            <a:endParaRPr lang="zh-CN" altLang="en-US"/>
          </a:p>
          <a:p>
            <a:endParaRPr lang="zh-CN" altLang="en-US"/>
          </a:p>
          <a:p>
            <a:endParaRPr lang="zh-CN" altLang="en-US"/>
          </a:p>
          <a:p>
            <a:endParaRPr lang="zh-CN" altLang="en-US"/>
          </a:p>
          <a:p>
            <a:r>
              <a:rPr lang="en-US" altLang="zh-CN" sz="1400" dirty="0" err="1">
                <a:sym typeface="+mn-ea"/>
              </a:rPr>
              <a:t>linkColor</a:t>
            </a:r>
            <a:r>
              <a:rPr sz="1400">
                <a:sym typeface="+mn-ea"/>
              </a:rPr>
              <a:t>、</a:t>
            </a:r>
            <a:r>
              <a:rPr lang="en-US" altLang="zh-CN" sz="1400" dirty="0" err="1">
                <a:sym typeface="+mn-ea"/>
              </a:rPr>
              <a:t>alinkColor</a:t>
            </a:r>
            <a:r>
              <a:rPr sz="1400">
                <a:sym typeface="+mn-ea"/>
              </a:rPr>
              <a:t>与</a:t>
            </a:r>
            <a:r>
              <a:rPr lang="en-US" altLang="zh-CN" sz="1400" dirty="0" err="1">
                <a:sym typeface="+mn-ea"/>
              </a:rPr>
              <a:t>vlinkColor</a:t>
            </a:r>
            <a:r>
              <a:rPr sz="1400">
                <a:sym typeface="+mn-ea"/>
              </a:rPr>
              <a:t>可以设置超级链接在不同的状态下的颜色</a:t>
            </a:r>
            <a:endParaRPr sz="1400">
              <a:sym typeface="+mn-ea"/>
            </a:endParaRPr>
          </a:p>
          <a:p>
            <a:endParaRPr lang="zh-CN" altLang="en-US"/>
          </a:p>
          <a:p>
            <a:endParaRPr lang="zh-CN" altLang="en-US"/>
          </a:p>
          <a:p>
            <a:endParaRPr lang="zh-CN" altLang="en-US"/>
          </a:p>
          <a:p>
            <a:endParaRPr lang="zh-CN" altLang="en-US"/>
          </a:p>
          <a:p>
            <a:pPr marL="0" indent="0">
              <a:buNone/>
            </a:pPr>
            <a:endParaRPr lang="zh-CN" altLang="en-US" sz="1400" dirty="0"/>
          </a:p>
        </p:txBody>
      </p:sp>
      <p:sp>
        <p:nvSpPr>
          <p:cNvPr id="43010" name="Rectangle 3"/>
          <p:cNvSpPr>
            <a:spLocks noGrp="1" noChangeArrowheads="1"/>
          </p:cNvSpPr>
          <p:nvPr>
            <p:custDataLst>
              <p:tags r:id="rId1"/>
            </p:custDataLst>
          </p:nvPr>
        </p:nvSpPr>
        <p:spPr>
          <a:xfrm>
            <a:off x="591185" y="1554480"/>
            <a:ext cx="5139055" cy="1467485"/>
          </a:xfrm>
          <a:prstGeom prst="rect">
            <a:avLst/>
          </a:prstGeom>
          <a:solidFill>
            <a:srgbClr val="E1FFE1"/>
          </a:solidFill>
          <a:ln cap="flat" algn="ctr">
            <a:solidFill>
              <a:srgbClr val="993300"/>
            </a:solidFill>
            <a:miter lim="800000"/>
          </a:ln>
        </p:spPr>
        <p:txBody>
          <a:bodyPr vert="horz" wrap="square" lIns="91440" tIns="45720" rIns="91440" bIns="45720" rtlCol="0">
            <a:noAutofit/>
          </a:bodyPr>
          <a:lstStyle>
            <a:lvl1pPr marL="342900" indent="-342900" algn="l" defTabSz="914400" rtl="0" eaLnBrk="1" latinLnBrk="0" hangingPunct="1">
              <a:spcBef>
                <a:spcPct val="20000"/>
              </a:spcBef>
              <a:spcAft>
                <a:spcPts val="600"/>
              </a:spcAft>
              <a:buFont typeface="Arial" panose="020B0604020202020204" pitchFamily="34" charset="0"/>
              <a:buChar char="•"/>
              <a:defRPr lang="zh-CN" altLang="en-US" sz="1800" b="1" kern="1200" dirty="0">
                <a:solidFill>
                  <a:srgbClr val="000000"/>
                </a:solidFill>
                <a:latin typeface="华文楷体" panose="02010600040101010101" pitchFamily="2" charset="-122"/>
                <a:ea typeface="华文楷体" panose="02010600040101010101" pitchFamily="2" charset="-122"/>
                <a:cs typeface="+mn-cs"/>
              </a:defRPr>
            </a:lvl1pPr>
            <a:lvl2pPr marL="742950" indent="-28575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lnSpc>
                <a:spcPct val="110000"/>
              </a:lnSpc>
              <a:spcBef>
                <a:spcPct val="0"/>
              </a:spcBef>
              <a:spcAft>
                <a:spcPts val="0"/>
              </a:spcAft>
              <a:buNone/>
            </a:pPr>
            <a:r>
              <a:rPr lang="en-US" altLang="zh-CN" sz="1350" dirty="0">
                <a:ea typeface="宋体" panose="02010600030101010101" pitchFamily="2" charset="-122"/>
              </a:rPr>
              <a:t>  &lt;input type="button" value="</a:t>
            </a:r>
            <a:r>
              <a:rPr lang="zh-CN" altLang="en-US" sz="1350" dirty="0">
                <a:ea typeface="宋体" panose="02010600030101010101" pitchFamily="2" charset="-122"/>
              </a:rPr>
              <a:t>把背景色改为红色</a:t>
            </a:r>
            <a:r>
              <a:rPr lang="en-US" altLang="zh-CN" sz="1350" dirty="0">
                <a:ea typeface="宋体" panose="02010600030101010101" pitchFamily="2" charset="-122"/>
              </a:rPr>
              <a:t>" </a:t>
            </a:r>
            <a:r>
              <a:rPr lang="en-US" altLang="zh-CN" sz="1350" dirty="0" err="1">
                <a:ea typeface="宋体" panose="02010600030101010101" pitchFamily="2" charset="-122"/>
              </a:rPr>
              <a:t>onClick</a:t>
            </a:r>
            <a:r>
              <a:rPr lang="en-US" altLang="zh-CN" sz="1350" dirty="0">
                <a:ea typeface="宋体" panose="02010600030101010101" pitchFamily="2" charset="-122"/>
              </a:rPr>
              <a:t>="</a:t>
            </a:r>
            <a:r>
              <a:rPr lang="en-US" altLang="zh-CN" sz="1350" dirty="0" err="1">
                <a:ea typeface="宋体" panose="02010600030101010101" pitchFamily="2" charset="-122"/>
              </a:rPr>
              <a:t>document.bgColor</a:t>
            </a:r>
            <a:r>
              <a:rPr lang="en-US" altLang="zh-CN" sz="1350" dirty="0">
                <a:ea typeface="宋体" panose="02010600030101010101" pitchFamily="2" charset="-122"/>
              </a:rPr>
              <a:t>='red';"/&gt;&lt;</a:t>
            </a:r>
            <a:r>
              <a:rPr lang="en-US" altLang="zh-CN" sz="1350" dirty="0" err="1">
                <a:ea typeface="宋体" panose="02010600030101010101" pitchFamily="2" charset="-122"/>
              </a:rPr>
              <a:t>br</a:t>
            </a:r>
            <a:r>
              <a:rPr lang="en-US" altLang="zh-CN" sz="1350" dirty="0">
                <a:ea typeface="宋体" panose="02010600030101010101" pitchFamily="2" charset="-122"/>
              </a:rPr>
              <a:t>/&gt;</a:t>
            </a:r>
            <a:endParaRPr lang="en-US" altLang="zh-CN" sz="1350" dirty="0">
              <a:ea typeface="宋体" panose="02010600030101010101" pitchFamily="2" charset="-122"/>
            </a:endParaRPr>
          </a:p>
          <a:p>
            <a:pPr marL="457200" indent="-457200">
              <a:lnSpc>
                <a:spcPct val="110000"/>
              </a:lnSpc>
              <a:spcBef>
                <a:spcPct val="0"/>
              </a:spcBef>
              <a:spcAft>
                <a:spcPts val="0"/>
              </a:spcAft>
              <a:buNone/>
            </a:pPr>
            <a:r>
              <a:rPr lang="en-US" altLang="zh-CN" sz="1350" dirty="0">
                <a:ea typeface="宋体" panose="02010600030101010101" pitchFamily="2" charset="-122"/>
              </a:rPr>
              <a:t>  &lt;input type="button" value="</a:t>
            </a:r>
            <a:r>
              <a:rPr lang="zh-CN" altLang="en-US" sz="1350" dirty="0">
                <a:ea typeface="宋体" panose="02010600030101010101" pitchFamily="2" charset="-122"/>
              </a:rPr>
              <a:t>把背景色改为绿色</a:t>
            </a:r>
            <a:r>
              <a:rPr lang="en-US" altLang="zh-CN" sz="1350" dirty="0">
                <a:ea typeface="宋体" panose="02010600030101010101" pitchFamily="2" charset="-122"/>
              </a:rPr>
              <a:t>" </a:t>
            </a:r>
            <a:r>
              <a:rPr lang="en-US" altLang="zh-CN" sz="1350" dirty="0" err="1">
                <a:ea typeface="宋体" panose="02010600030101010101" pitchFamily="2" charset="-122"/>
              </a:rPr>
              <a:t>onClick</a:t>
            </a:r>
            <a:r>
              <a:rPr lang="en-US" altLang="zh-CN" sz="1350" dirty="0">
                <a:ea typeface="宋体" panose="02010600030101010101" pitchFamily="2" charset="-122"/>
              </a:rPr>
              <a:t>="</a:t>
            </a:r>
            <a:r>
              <a:rPr lang="en-US" altLang="zh-CN" sz="1350" dirty="0" err="1">
                <a:ea typeface="宋体" panose="02010600030101010101" pitchFamily="2" charset="-122"/>
              </a:rPr>
              <a:t>document.bgColor</a:t>
            </a:r>
            <a:r>
              <a:rPr lang="en-US" altLang="zh-CN" sz="1350" dirty="0">
                <a:ea typeface="宋体" panose="02010600030101010101" pitchFamily="2" charset="-122"/>
              </a:rPr>
              <a:t>='green';"/&gt;&lt;</a:t>
            </a:r>
            <a:r>
              <a:rPr lang="en-US" altLang="zh-CN" sz="1350" dirty="0" err="1">
                <a:ea typeface="宋体" panose="02010600030101010101" pitchFamily="2" charset="-122"/>
              </a:rPr>
              <a:t>br</a:t>
            </a:r>
            <a:r>
              <a:rPr lang="en-US" altLang="zh-CN" sz="1350" dirty="0">
                <a:ea typeface="宋体" panose="02010600030101010101" pitchFamily="2" charset="-122"/>
              </a:rPr>
              <a:t>/&gt;</a:t>
            </a:r>
            <a:endParaRPr lang="en-US" altLang="zh-CN" sz="1350" dirty="0">
              <a:ea typeface="宋体" panose="02010600030101010101" pitchFamily="2" charset="-122"/>
            </a:endParaRPr>
          </a:p>
          <a:p>
            <a:pPr marL="457200" indent="-457200">
              <a:lnSpc>
                <a:spcPct val="110000"/>
              </a:lnSpc>
              <a:spcBef>
                <a:spcPct val="0"/>
              </a:spcBef>
              <a:spcAft>
                <a:spcPts val="0"/>
              </a:spcAft>
              <a:buNone/>
            </a:pPr>
            <a:r>
              <a:rPr lang="en-US" altLang="zh-CN" sz="1350" dirty="0">
                <a:ea typeface="宋体" panose="02010600030101010101" pitchFamily="2" charset="-122"/>
              </a:rPr>
              <a:t>  &lt;input type="button" value="</a:t>
            </a:r>
            <a:r>
              <a:rPr lang="zh-CN" altLang="en-US" sz="1350" dirty="0">
                <a:ea typeface="宋体" panose="02010600030101010101" pitchFamily="2" charset="-122"/>
              </a:rPr>
              <a:t>把背景色改为蓝色</a:t>
            </a:r>
            <a:r>
              <a:rPr lang="en-US" altLang="zh-CN" sz="1350" dirty="0">
                <a:ea typeface="宋体" panose="02010600030101010101" pitchFamily="2" charset="-122"/>
              </a:rPr>
              <a:t>" </a:t>
            </a:r>
            <a:r>
              <a:rPr lang="en-US" altLang="zh-CN" sz="1350" dirty="0" err="1">
                <a:ea typeface="宋体" panose="02010600030101010101" pitchFamily="2" charset="-122"/>
              </a:rPr>
              <a:t>onClick</a:t>
            </a:r>
            <a:r>
              <a:rPr lang="en-US" altLang="zh-CN" sz="1350" dirty="0">
                <a:ea typeface="宋体" panose="02010600030101010101" pitchFamily="2" charset="-122"/>
              </a:rPr>
              <a:t>="</a:t>
            </a:r>
            <a:r>
              <a:rPr lang="en-US" altLang="zh-CN" sz="1350" dirty="0" err="1">
                <a:ea typeface="宋体" panose="02010600030101010101" pitchFamily="2" charset="-122"/>
              </a:rPr>
              <a:t>document.bgColor</a:t>
            </a:r>
            <a:r>
              <a:rPr lang="en-US" altLang="zh-CN" sz="1350" dirty="0">
                <a:ea typeface="宋体" panose="02010600030101010101" pitchFamily="2" charset="-122"/>
              </a:rPr>
              <a:t>='blue';"/&gt;&lt;</a:t>
            </a:r>
            <a:r>
              <a:rPr lang="en-US" altLang="zh-CN" sz="1350" dirty="0" err="1">
                <a:ea typeface="宋体" panose="02010600030101010101" pitchFamily="2" charset="-122"/>
              </a:rPr>
              <a:t>br</a:t>
            </a:r>
            <a:r>
              <a:rPr lang="en-US" altLang="zh-CN" sz="1350" dirty="0">
                <a:ea typeface="宋体" panose="02010600030101010101" pitchFamily="2" charset="-122"/>
              </a:rPr>
              <a:t>/&gt;</a:t>
            </a:r>
            <a:endParaRPr lang="zh-CN" altLang="en-US" sz="1350" dirty="0">
              <a:ea typeface="宋体" panose="02010600030101010101" pitchFamily="2" charset="-122"/>
            </a:endParaRPr>
          </a:p>
        </p:txBody>
      </p:sp>
      <p:pic>
        <p:nvPicPr>
          <p:cNvPr id="44035" name="Picture 6"/>
          <p:cNvPicPr>
            <a:picLocks noGrp="1"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l="3617" t="37312" r="29197" b="11472"/>
          <a:stretch>
            <a:fillRect/>
          </a:stretch>
        </p:blipFill>
        <p:spPr>
          <a:xfrm>
            <a:off x="5904865" y="1554480"/>
            <a:ext cx="2736850" cy="1403350"/>
          </a:xfrm>
          <a:prstGeom prst="rect">
            <a:avLst/>
          </a:prstGeom>
          <a:noFill/>
        </p:spPr>
      </p:pic>
      <p:sp>
        <p:nvSpPr>
          <p:cNvPr id="46082" name="Rectangle 3"/>
          <p:cNvSpPr>
            <a:spLocks noGrp="1" noChangeArrowheads="1"/>
          </p:cNvSpPr>
          <p:nvPr>
            <p:custDataLst>
              <p:tags r:id="rId4"/>
            </p:custDataLst>
          </p:nvPr>
        </p:nvSpPr>
        <p:spPr>
          <a:xfrm>
            <a:off x="591185" y="3790950"/>
            <a:ext cx="4810125" cy="775970"/>
          </a:xfrm>
          <a:prstGeom prst="rect">
            <a:avLst/>
          </a:prstGeom>
          <a:solidFill>
            <a:srgbClr val="E1FFE1"/>
          </a:solidFill>
          <a:ln cap="flat" algn="ctr">
            <a:solidFill>
              <a:srgbClr val="993300"/>
            </a:solidFill>
            <a:miter lim="800000"/>
          </a:ln>
        </p:spPr>
        <p:txBody>
          <a:bodyPr vert="horz" wrap="square" lIns="91440" tIns="45720" rIns="91440" bIns="45720" rtlCol="0">
            <a:spAutoFit/>
          </a:bodyPr>
          <a:lstStyle>
            <a:lvl1pPr marL="342900" indent="-342900" algn="l" defTabSz="914400" rtl="0" eaLnBrk="1" latinLnBrk="0" hangingPunct="1">
              <a:spcBef>
                <a:spcPct val="20000"/>
              </a:spcBef>
              <a:spcAft>
                <a:spcPts val="600"/>
              </a:spcAft>
              <a:buFont typeface="Arial" panose="020B0604020202020204" pitchFamily="34" charset="0"/>
              <a:buChar char="•"/>
              <a:defRPr lang="zh-CN" altLang="en-US" sz="1800" b="1" kern="1200" dirty="0">
                <a:solidFill>
                  <a:srgbClr val="000000"/>
                </a:solidFill>
                <a:latin typeface="华文楷体" panose="02010600040101010101" pitchFamily="2" charset="-122"/>
                <a:ea typeface="华文楷体" panose="02010600040101010101" pitchFamily="2" charset="-122"/>
                <a:cs typeface="+mn-cs"/>
              </a:defRPr>
            </a:lvl1pPr>
            <a:lvl2pPr marL="742950" indent="-28575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lnSpc>
                <a:spcPct val="110000"/>
              </a:lnSpc>
              <a:spcBef>
                <a:spcPct val="0"/>
              </a:spcBef>
              <a:spcAft>
                <a:spcPts val="0"/>
              </a:spcAft>
              <a:buNone/>
            </a:pPr>
            <a:r>
              <a:rPr lang="en-US" altLang="zh-CN" sz="1350" dirty="0">
                <a:ea typeface="宋体" panose="02010600030101010101" pitchFamily="2" charset="-122"/>
              </a:rPr>
              <a:t>  </a:t>
            </a:r>
            <a:r>
              <a:rPr lang="en-US" altLang="zh-CN" sz="1350" dirty="0" err="1">
                <a:ea typeface="宋体" panose="02010600030101010101" pitchFamily="2" charset="-122"/>
              </a:rPr>
              <a:t>document.linkColor</a:t>
            </a:r>
            <a:r>
              <a:rPr lang="en-US" altLang="zh-CN" sz="1350" dirty="0">
                <a:ea typeface="宋体" panose="02010600030101010101" pitchFamily="2" charset="-122"/>
              </a:rPr>
              <a:t>="red";</a:t>
            </a:r>
            <a:endParaRPr lang="en-US" altLang="zh-CN" sz="1350" dirty="0">
              <a:ea typeface="宋体" panose="02010600030101010101" pitchFamily="2" charset="-122"/>
            </a:endParaRPr>
          </a:p>
          <a:p>
            <a:pPr marL="457200" indent="-457200">
              <a:lnSpc>
                <a:spcPct val="110000"/>
              </a:lnSpc>
              <a:spcBef>
                <a:spcPct val="0"/>
              </a:spcBef>
              <a:spcAft>
                <a:spcPts val="0"/>
              </a:spcAft>
              <a:buNone/>
            </a:pPr>
            <a:r>
              <a:rPr lang="en-US" altLang="zh-CN" sz="1350" dirty="0">
                <a:ea typeface="宋体" panose="02010600030101010101" pitchFamily="2" charset="-122"/>
              </a:rPr>
              <a:t>  </a:t>
            </a:r>
            <a:r>
              <a:rPr lang="en-US" altLang="zh-CN" sz="1350" dirty="0" err="1">
                <a:ea typeface="宋体" panose="02010600030101010101" pitchFamily="2" charset="-122"/>
              </a:rPr>
              <a:t>document.alinkColor</a:t>
            </a:r>
            <a:r>
              <a:rPr lang="en-US" altLang="zh-CN" sz="1350" dirty="0">
                <a:ea typeface="宋体" panose="02010600030101010101" pitchFamily="2" charset="-122"/>
              </a:rPr>
              <a:t>="green";</a:t>
            </a:r>
            <a:endParaRPr lang="en-US" altLang="zh-CN" sz="1350" dirty="0">
              <a:ea typeface="宋体" panose="02010600030101010101" pitchFamily="2" charset="-122"/>
            </a:endParaRPr>
          </a:p>
          <a:p>
            <a:pPr marL="457200" indent="-457200">
              <a:lnSpc>
                <a:spcPct val="110000"/>
              </a:lnSpc>
              <a:spcBef>
                <a:spcPct val="0"/>
              </a:spcBef>
              <a:spcAft>
                <a:spcPts val="0"/>
              </a:spcAft>
              <a:buNone/>
            </a:pPr>
            <a:r>
              <a:rPr lang="en-US" altLang="zh-CN" sz="1350" dirty="0">
                <a:ea typeface="宋体" panose="02010600030101010101" pitchFamily="2" charset="-122"/>
              </a:rPr>
              <a:t>  </a:t>
            </a:r>
            <a:r>
              <a:rPr lang="en-US" altLang="zh-CN" sz="1350" dirty="0" err="1">
                <a:ea typeface="宋体" panose="02010600030101010101" pitchFamily="2" charset="-122"/>
              </a:rPr>
              <a:t>document.vlinkColor</a:t>
            </a:r>
            <a:r>
              <a:rPr lang="en-US" altLang="zh-CN" sz="1350" dirty="0">
                <a:ea typeface="宋体" panose="02010600030101010101" pitchFamily="2" charset="-122"/>
              </a:rPr>
              <a:t>="blue";</a:t>
            </a:r>
            <a:endParaRPr lang="en-US" altLang="zh-CN" sz="1350" dirty="0">
              <a:ea typeface="宋体" panose="02010600030101010101" pitchFamily="2" charset="-122"/>
            </a:endParaRPr>
          </a:p>
        </p:txBody>
      </p:sp>
      <p:pic>
        <p:nvPicPr>
          <p:cNvPr id="47107" name="Picture 5"/>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t="43570" r="42940" b="14934"/>
          <a:stretch>
            <a:fillRect/>
          </a:stretch>
        </p:blipFill>
        <p:spPr bwMode="auto">
          <a:xfrm>
            <a:off x="5904865" y="3667760"/>
            <a:ext cx="187071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bldLst>
      <p:bldP spid="43010" grpId="0" bldLvl="0" animBg="1"/>
      <p:bldP spid="46082"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ltLang="zh-CN" dirty="0" smtClean="0"/>
              <a:t>DOM</a:t>
            </a:r>
            <a:r>
              <a:rPr lang="zh-CN" altLang="en-US" dirty="0"/>
              <a:t>节点</a:t>
            </a:r>
            <a:endParaRPr lang="zh-CN" altLang="en-US" dirty="0"/>
          </a:p>
        </p:txBody>
      </p:sp>
      <p:sp>
        <p:nvSpPr>
          <p:cNvPr id="148483" name="Rectangle 3"/>
          <p:cNvSpPr>
            <a:spLocks noGrp="1" noChangeArrowheads="1"/>
          </p:cNvSpPr>
          <p:nvPr>
            <p:ph idx="1"/>
          </p:nvPr>
        </p:nvSpPr>
        <p:spPr>
          <a:xfrm>
            <a:off x="533400" y="1676401"/>
            <a:ext cx="8509000" cy="3810000"/>
          </a:xfrm>
        </p:spPr>
        <p:txBody>
          <a:bodyPr/>
          <a:lstStyle/>
          <a:p>
            <a:pPr marL="0" indent="0">
              <a:buNone/>
            </a:pPr>
            <a:r>
              <a:rPr lang="en-US" altLang="zh-CN" sz="1600" dirty="0" smtClean="0"/>
              <a:t>       </a:t>
            </a:r>
            <a:r>
              <a:rPr lang="zh-CN" altLang="zh-CN" sz="1600" dirty="0" smtClean="0"/>
              <a:t>根据</a:t>
            </a:r>
            <a:r>
              <a:rPr lang="en-US" altLang="zh-CN" sz="1600" dirty="0"/>
              <a:t>HTML DOM</a:t>
            </a:r>
            <a:r>
              <a:rPr lang="zh-CN" altLang="zh-CN" sz="1600" dirty="0"/>
              <a:t>规范，</a:t>
            </a:r>
            <a:r>
              <a:rPr lang="en-US" altLang="zh-CN" sz="1600" dirty="0"/>
              <a:t>HTML</a:t>
            </a:r>
            <a:r>
              <a:rPr lang="zh-CN" altLang="zh-CN" sz="1600" dirty="0"/>
              <a:t>文档中的每个成分都是一个节点</a:t>
            </a:r>
            <a:r>
              <a:rPr lang="zh-CN" altLang="en-US" sz="1600" dirty="0"/>
              <a:t>：</a:t>
            </a:r>
            <a:endParaRPr lang="zh-CN" altLang="en-US" sz="1600" dirty="0"/>
          </a:p>
          <a:p>
            <a:pPr lvl="1">
              <a:buFont typeface="Wingdings" panose="05000000000000000000" pitchFamily="2" charset="2"/>
              <a:buChar char="l"/>
            </a:pPr>
            <a:r>
              <a:rPr lang="zh-CN" altLang="en-US" sz="1600" b="0" dirty="0"/>
              <a:t>整个文档是一个文档节点； </a:t>
            </a:r>
            <a:endParaRPr lang="zh-CN" altLang="en-US" sz="1600" b="0" dirty="0"/>
          </a:p>
          <a:p>
            <a:pPr lvl="1">
              <a:buFont typeface="Wingdings" panose="05000000000000000000" pitchFamily="2" charset="2"/>
              <a:buChar char="l"/>
            </a:pPr>
            <a:r>
              <a:rPr lang="zh-CN" altLang="en-US" sz="1600" b="0" dirty="0"/>
              <a:t>每个 </a:t>
            </a:r>
            <a:r>
              <a:rPr lang="en-US" altLang="zh-CN" sz="1600" b="0" dirty="0"/>
              <a:t>HTML </a:t>
            </a:r>
            <a:r>
              <a:rPr lang="zh-CN" altLang="en-US" sz="1600" b="0" dirty="0"/>
              <a:t>标签是一个元素节点；</a:t>
            </a:r>
            <a:endParaRPr lang="zh-CN" altLang="en-US" sz="1600" b="0" dirty="0"/>
          </a:p>
          <a:p>
            <a:pPr lvl="1">
              <a:buFont typeface="Wingdings" panose="05000000000000000000" pitchFamily="2" charset="2"/>
              <a:buChar char="l"/>
            </a:pPr>
            <a:r>
              <a:rPr lang="zh-CN" altLang="en-US" sz="1600" b="0" dirty="0"/>
              <a:t>包含在 </a:t>
            </a:r>
            <a:r>
              <a:rPr lang="en-US" altLang="zh-CN" sz="1600" b="0" dirty="0"/>
              <a:t>HTML </a:t>
            </a:r>
            <a:r>
              <a:rPr lang="zh-CN" altLang="en-US" sz="1600" b="0" dirty="0"/>
              <a:t>元素中的文本是文本节点；</a:t>
            </a:r>
            <a:endParaRPr lang="zh-CN" altLang="en-US" sz="1600" b="0" dirty="0"/>
          </a:p>
          <a:p>
            <a:pPr lvl="1">
              <a:buFont typeface="Wingdings" panose="05000000000000000000" pitchFamily="2" charset="2"/>
              <a:buChar char="l"/>
            </a:pPr>
            <a:r>
              <a:rPr lang="zh-CN" altLang="en-US" sz="1600" b="0" dirty="0"/>
              <a:t>每一个 </a:t>
            </a:r>
            <a:r>
              <a:rPr lang="en-US" altLang="zh-CN" sz="1600" b="0" dirty="0"/>
              <a:t>HTML </a:t>
            </a:r>
            <a:r>
              <a:rPr lang="zh-CN" altLang="en-US" sz="1600" b="0" dirty="0"/>
              <a:t>属性是一个属性节点；</a:t>
            </a:r>
            <a:endParaRPr lang="zh-CN" altLang="en-US" sz="1600" b="0" dirty="0"/>
          </a:p>
          <a:p>
            <a:pPr lvl="1">
              <a:buFont typeface="Wingdings" panose="05000000000000000000" pitchFamily="2" charset="2"/>
              <a:buChar char="l"/>
            </a:pPr>
            <a:r>
              <a:rPr lang="zh-CN" altLang="en-US" sz="1600" b="0" dirty="0"/>
              <a:t>注释属于注释节点。 </a:t>
            </a:r>
            <a:endParaRPr lang="zh-CN" altLang="en-US" sz="1600" b="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DOM</a:t>
            </a:r>
            <a:r>
              <a:rPr lang="zh-CN" altLang="en-US" dirty="0" smtClean="0"/>
              <a:t>节点</a:t>
            </a:r>
            <a:endParaRPr lang="zh-CN" altLang="en-US" dirty="0"/>
          </a:p>
        </p:txBody>
      </p:sp>
      <p:sp>
        <p:nvSpPr>
          <p:cNvPr id="3" name="矩形 2"/>
          <p:cNvSpPr/>
          <p:nvPr/>
        </p:nvSpPr>
        <p:spPr>
          <a:xfrm>
            <a:off x="533400" y="1676401"/>
            <a:ext cx="8534400" cy="3138170"/>
          </a:xfrm>
          <a:prstGeom prst="rect">
            <a:avLst/>
          </a:prstGeom>
        </p:spPr>
        <p:txBody>
          <a:bodyPr wrap="square">
            <a:spAutoFit/>
          </a:bodyPr>
          <a:lstStyle/>
          <a:p>
            <a:pPr>
              <a:lnSpc>
                <a:spcPct val="100000"/>
              </a:lnSpc>
              <a:spcBef>
                <a:spcPts val="0"/>
              </a:spcBef>
              <a:spcAft>
                <a:spcPts val="0"/>
              </a:spcAft>
            </a:pPr>
            <a:r>
              <a:rPr lang="en-US" altLang="zh-CN" b="0" dirty="0" smtClean="0">
                <a:latin typeface="微软雅黑" panose="020B0503020204020204" charset="-122"/>
                <a:ea typeface="微软雅黑" panose="020B0503020204020204" charset="-122"/>
              </a:rPr>
              <a:t>1.</a:t>
            </a:r>
            <a:r>
              <a:rPr lang="zh-CN" altLang="en-US" b="0" dirty="0" smtClean="0">
                <a:latin typeface="微软雅黑" panose="020B0503020204020204" charset="-122"/>
                <a:ea typeface="微软雅黑" panose="020B0503020204020204" charset="-122"/>
              </a:rPr>
              <a:t>根节点：</a:t>
            </a:r>
            <a:endParaRPr lang="zh-CN" altLang="en-US" b="0" dirty="0" smtClean="0">
              <a:latin typeface="微软雅黑" panose="020B0503020204020204" charset="-122"/>
              <a:ea typeface="微软雅黑" panose="020B0503020204020204" charset="-122"/>
            </a:endParaRPr>
          </a:p>
          <a:p>
            <a:pPr>
              <a:lnSpc>
                <a:spcPct val="100000"/>
              </a:lnSpc>
              <a:spcBef>
                <a:spcPts val="0"/>
              </a:spcBef>
              <a:spcAft>
                <a:spcPts val="0"/>
              </a:spcAft>
            </a:pPr>
            <a:r>
              <a:rPr lang="zh-CN" altLang="en-US"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var</a:t>
            </a:r>
            <a:r>
              <a:rPr lang="en-US" altLang="zh-CN" sz="1800" b="0" dirty="0" smtClean="0">
                <a:solidFill>
                  <a:schemeClr val="tx1"/>
                </a:solidFill>
                <a:latin typeface="微软雅黑" panose="020B0503020204020204" charset="-122"/>
                <a:ea typeface="微软雅黑" panose="020B0503020204020204" charset="-122"/>
              </a:rPr>
              <a:t> root=</a:t>
            </a:r>
            <a:r>
              <a:rPr lang="en-US" altLang="zh-CN" sz="1800" b="0" dirty="0" err="1" smtClean="0">
                <a:solidFill>
                  <a:schemeClr val="tx1"/>
                </a:solidFill>
                <a:latin typeface="微软雅黑" panose="020B0503020204020204" charset="-122"/>
                <a:ea typeface="微软雅黑" panose="020B0503020204020204" charset="-122"/>
              </a:rPr>
              <a:t>document.documentElement</a:t>
            </a:r>
            <a:r>
              <a:rPr lang="en-US" altLang="zh-CN" sz="1800" b="0" dirty="0" smtClean="0">
                <a:solidFill>
                  <a:schemeClr val="tx1"/>
                </a:solidFill>
                <a:latin typeface="微软雅黑" panose="020B0503020204020204" charset="-122"/>
                <a:ea typeface="微软雅黑" panose="020B0503020204020204" charset="-122"/>
              </a:rPr>
              <a:t>;</a:t>
            </a:r>
            <a:endParaRPr lang="en-US" altLang="zh-CN" sz="1800" b="0" dirty="0" smtClean="0">
              <a:solidFill>
                <a:schemeClr val="tx1"/>
              </a:solidFill>
              <a:latin typeface="微软雅黑" panose="020B0503020204020204" charset="-122"/>
              <a:ea typeface="微软雅黑" panose="020B0503020204020204" charset="-122"/>
            </a:endParaRPr>
          </a:p>
          <a:p>
            <a:pPr>
              <a:lnSpc>
                <a:spcPct val="100000"/>
              </a:lnSpc>
              <a:spcBef>
                <a:spcPts val="0"/>
              </a:spcBef>
              <a:spcAft>
                <a:spcPts val="0"/>
              </a:spcAft>
            </a:pPr>
            <a:r>
              <a:rPr lang="en-US" altLang="zh-CN" b="0" dirty="0" smtClean="0">
                <a:solidFill>
                  <a:schemeClr val="tx1"/>
                </a:solidFill>
                <a:latin typeface="微软雅黑" panose="020B0503020204020204" charset="-122"/>
                <a:ea typeface="微软雅黑" panose="020B0503020204020204" charset="-122"/>
              </a:rPr>
              <a:t>2.</a:t>
            </a:r>
            <a:r>
              <a:rPr lang="zh-CN" altLang="en-US" b="0" dirty="0" smtClean="0">
                <a:solidFill>
                  <a:schemeClr val="tx1"/>
                </a:solidFill>
                <a:latin typeface="微软雅黑" panose="020B0503020204020204" charset="-122"/>
                <a:ea typeface="微软雅黑" panose="020B0503020204020204" charset="-122"/>
              </a:rPr>
              <a:t>子节点：</a:t>
            </a:r>
            <a:endParaRPr lang="zh-CN" altLang="en-US" b="0" dirty="0" smtClean="0">
              <a:solidFill>
                <a:schemeClr val="tx1"/>
              </a:solidFill>
              <a:latin typeface="微软雅黑" panose="020B0503020204020204" charset="-122"/>
              <a:ea typeface="微软雅黑" panose="020B0503020204020204" charset="-122"/>
            </a:endParaRPr>
          </a:p>
          <a:p>
            <a:pPr>
              <a:lnSpc>
                <a:spcPct val="100000"/>
              </a:lnSpc>
              <a:spcBef>
                <a:spcPts val="0"/>
              </a:spcBef>
              <a:spcAft>
                <a:spcPts val="0"/>
              </a:spcAft>
            </a:pPr>
            <a:r>
              <a:rPr lang="en-US" altLang="zh-CN"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var</a:t>
            </a: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aNodeList</a:t>
            </a:r>
            <a:r>
              <a:rPr lang="en-US" altLang="zh-CN" sz="1800" b="0" dirty="0" smtClean="0">
                <a:solidFill>
                  <a:schemeClr val="tx1"/>
                </a:solidFill>
                <a:latin typeface="微软雅黑" panose="020B0503020204020204" charset="-122"/>
                <a:ea typeface="微软雅黑" panose="020B0503020204020204" charset="-122"/>
              </a:rPr>
              <a:t>=</a:t>
            </a:r>
            <a:r>
              <a:rPr lang="en-US" altLang="zh-CN" sz="1800" b="0" dirty="0" err="1" smtClean="0">
                <a:solidFill>
                  <a:schemeClr val="tx1"/>
                </a:solidFill>
                <a:latin typeface="微软雅黑" panose="020B0503020204020204" charset="-122"/>
                <a:ea typeface="微软雅黑" panose="020B0503020204020204" charset="-122"/>
              </a:rPr>
              <a:t>root.childNodes</a:t>
            </a:r>
            <a:r>
              <a:rPr lang="en-US" altLang="zh-CN" sz="1800" b="0" dirty="0" smtClean="0">
                <a:solidFill>
                  <a:schemeClr val="tx1"/>
                </a:solidFill>
                <a:latin typeface="微软雅黑" panose="020B0503020204020204" charset="-122"/>
                <a:ea typeface="微软雅黑" panose="020B0503020204020204" charset="-122"/>
              </a:rPr>
              <a:t>;  //</a:t>
            </a:r>
            <a:r>
              <a:rPr lang="zh-CN" altLang="en-US" sz="1800" b="0" dirty="0" smtClean="0">
                <a:solidFill>
                  <a:schemeClr val="tx1"/>
                </a:solidFill>
                <a:latin typeface="微软雅黑" panose="020B0503020204020204" charset="-122"/>
                <a:ea typeface="微软雅黑" panose="020B0503020204020204" charset="-122"/>
              </a:rPr>
              <a:t>对象数组</a:t>
            </a:r>
            <a:endParaRPr lang="zh-CN" altLang="en-US" b="0" dirty="0" smtClean="0">
              <a:solidFill>
                <a:schemeClr val="tx1"/>
              </a:solidFill>
              <a:latin typeface="微软雅黑" panose="020B0503020204020204" charset="-122"/>
              <a:ea typeface="微软雅黑" panose="020B0503020204020204" charset="-122"/>
            </a:endParaRPr>
          </a:p>
          <a:p>
            <a:pPr>
              <a:lnSpc>
                <a:spcPct val="100000"/>
              </a:lnSpc>
              <a:spcBef>
                <a:spcPts val="0"/>
              </a:spcBef>
              <a:spcAft>
                <a:spcPts val="0"/>
              </a:spcAft>
            </a:pPr>
            <a:r>
              <a:rPr lang="zh-CN" altLang="en-US" b="0" dirty="0" smtClean="0">
                <a:solidFill>
                  <a:schemeClr val="tx1"/>
                </a:solidFill>
                <a:latin typeface="微软雅黑" panose="020B0503020204020204" charset="-122"/>
                <a:ea typeface="微软雅黑" panose="020B0503020204020204" charset="-122"/>
              </a:rPr>
              <a:t>    节名（如根节点</a:t>
            </a:r>
            <a:r>
              <a:rPr lang="en-US" altLang="zh-CN" b="0" dirty="0" smtClean="0">
                <a:solidFill>
                  <a:schemeClr val="tx1"/>
                </a:solidFill>
                <a:latin typeface="微软雅黑" panose="020B0503020204020204" charset="-122"/>
                <a:ea typeface="微软雅黑" panose="020B0503020204020204" charset="-122"/>
              </a:rPr>
              <a:t>root</a:t>
            </a:r>
            <a:r>
              <a:rPr lang="zh-CN" altLang="en-US" b="0" dirty="0" smtClean="0">
                <a:solidFill>
                  <a:schemeClr val="tx1"/>
                </a:solidFill>
                <a:latin typeface="微软雅黑" panose="020B0503020204020204" charset="-122"/>
                <a:ea typeface="微软雅黑" panose="020B0503020204020204" charset="-122"/>
              </a:rPr>
              <a:t>）</a:t>
            </a:r>
            <a:r>
              <a:rPr lang="en-US" altLang="zh-CN" b="0" dirty="0" smtClean="0">
                <a:solidFill>
                  <a:schemeClr val="tx1"/>
                </a:solidFill>
                <a:latin typeface="微软雅黑" panose="020B0503020204020204" charset="-122"/>
                <a:ea typeface="微软雅黑" panose="020B0503020204020204" charset="-122"/>
              </a:rPr>
              <a:t>.</a:t>
            </a:r>
            <a:r>
              <a:rPr lang="en-US" altLang="zh-CN" b="0" dirty="0" err="1" smtClean="0">
                <a:solidFill>
                  <a:schemeClr val="tx1"/>
                </a:solidFill>
                <a:latin typeface="微软雅黑" panose="020B0503020204020204" charset="-122"/>
                <a:ea typeface="微软雅黑" panose="020B0503020204020204" charset="-122"/>
              </a:rPr>
              <a:t>firstChild</a:t>
            </a:r>
            <a:r>
              <a:rPr lang="zh-CN" altLang="en-US" b="0" dirty="0" smtClean="0">
                <a:solidFill>
                  <a:schemeClr val="tx1"/>
                </a:solidFill>
                <a:latin typeface="微软雅黑" panose="020B0503020204020204" charset="-122"/>
                <a:ea typeface="微软雅黑" panose="020B0503020204020204" charset="-122"/>
              </a:rPr>
              <a:t>、节名（如根节点</a:t>
            </a:r>
            <a:r>
              <a:rPr lang="en-US" altLang="zh-CN" b="0" dirty="0" smtClean="0">
                <a:solidFill>
                  <a:schemeClr val="tx1"/>
                </a:solidFill>
                <a:latin typeface="微软雅黑" panose="020B0503020204020204" charset="-122"/>
                <a:ea typeface="微软雅黑" panose="020B0503020204020204" charset="-122"/>
              </a:rPr>
              <a:t>root</a:t>
            </a:r>
            <a:r>
              <a:rPr lang="zh-CN" altLang="en-US" b="0" dirty="0" smtClean="0">
                <a:solidFill>
                  <a:schemeClr val="tx1"/>
                </a:solidFill>
                <a:latin typeface="微软雅黑" panose="020B0503020204020204" charset="-122"/>
                <a:ea typeface="微软雅黑" panose="020B0503020204020204" charset="-122"/>
              </a:rPr>
              <a:t>）</a:t>
            </a:r>
            <a:r>
              <a:rPr lang="en-US" altLang="zh-CN" b="0" dirty="0" smtClean="0">
                <a:solidFill>
                  <a:schemeClr val="tx1"/>
                </a:solidFill>
                <a:latin typeface="微软雅黑" panose="020B0503020204020204" charset="-122"/>
                <a:ea typeface="微软雅黑" panose="020B0503020204020204" charset="-122"/>
              </a:rPr>
              <a:t>. </a:t>
            </a:r>
            <a:r>
              <a:rPr lang="en-US" altLang="zh-CN" b="0" dirty="0" err="1" smtClean="0">
                <a:solidFill>
                  <a:schemeClr val="tx1"/>
                </a:solidFill>
                <a:latin typeface="微软雅黑" panose="020B0503020204020204" charset="-122"/>
                <a:ea typeface="微软雅黑" panose="020B0503020204020204" charset="-122"/>
              </a:rPr>
              <a:t>lastChild</a:t>
            </a:r>
            <a:r>
              <a:rPr lang="zh-CN" altLang="en-US" b="0" dirty="0" smtClean="0">
                <a:solidFill>
                  <a:schemeClr val="tx1"/>
                </a:solidFill>
                <a:latin typeface="微软雅黑" panose="020B0503020204020204" charset="-122"/>
                <a:ea typeface="微软雅黑" panose="020B0503020204020204" charset="-122"/>
              </a:rPr>
              <a:t>可获取一个节点的第一和最后一个子节点。节点有三个属性分别是</a:t>
            </a:r>
            <a:r>
              <a:rPr lang="en-US" altLang="zh-CN" b="0" dirty="0" err="1" smtClean="0">
                <a:solidFill>
                  <a:schemeClr val="tx1"/>
                </a:solidFill>
                <a:latin typeface="微软雅黑" panose="020B0503020204020204" charset="-122"/>
                <a:ea typeface="微软雅黑" panose="020B0503020204020204" charset="-122"/>
              </a:rPr>
              <a:t>nodeName、nodeType、nodeValue</a:t>
            </a:r>
            <a:r>
              <a:rPr lang="zh-CN" altLang="en-US" b="0" dirty="0" smtClean="0">
                <a:solidFill>
                  <a:schemeClr val="tx1"/>
                </a:solidFill>
                <a:latin typeface="微软雅黑" panose="020B0503020204020204" charset="-122"/>
                <a:ea typeface="微软雅黑" panose="020B0503020204020204" charset="-122"/>
              </a:rPr>
              <a:t>。</a:t>
            </a:r>
            <a:endParaRPr lang="zh-CN" altLang="en-US" b="0" dirty="0" smtClean="0">
              <a:solidFill>
                <a:schemeClr val="tx1"/>
              </a:solidFill>
              <a:latin typeface="微软雅黑" panose="020B0503020204020204" charset="-122"/>
              <a:ea typeface="微软雅黑" panose="020B0503020204020204" charset="-122"/>
            </a:endParaRPr>
          </a:p>
          <a:p>
            <a:pPr>
              <a:lnSpc>
                <a:spcPct val="100000"/>
              </a:lnSpc>
              <a:spcBef>
                <a:spcPts val="0"/>
              </a:spcBef>
              <a:spcAft>
                <a:spcPts val="0"/>
              </a:spcAft>
            </a:pPr>
            <a:r>
              <a:rPr lang="en-US" altLang="zh-CN" b="0" dirty="0" smtClean="0">
                <a:solidFill>
                  <a:schemeClr val="tx1"/>
                </a:solidFill>
                <a:latin typeface="微软雅黑" panose="020B0503020204020204" charset="-122"/>
                <a:ea typeface="微软雅黑" panose="020B0503020204020204" charset="-122"/>
              </a:rPr>
              <a:t>3.</a:t>
            </a:r>
            <a:r>
              <a:rPr lang="zh-CN" altLang="en-US" b="0" dirty="0" smtClean="0">
                <a:solidFill>
                  <a:schemeClr val="tx1"/>
                </a:solidFill>
                <a:latin typeface="微软雅黑" panose="020B0503020204020204" charset="-122"/>
                <a:ea typeface="微软雅黑" panose="020B0503020204020204" charset="-122"/>
              </a:rPr>
              <a:t>父节点：</a:t>
            </a: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var</a:t>
            </a: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parentNode</a:t>
            </a:r>
            <a:r>
              <a:rPr lang="en-US" altLang="zh-CN" sz="1800" b="0" dirty="0" smtClean="0">
                <a:solidFill>
                  <a:schemeClr val="tx1"/>
                </a:solidFill>
                <a:latin typeface="微软雅黑" panose="020B0503020204020204" charset="-122"/>
                <a:ea typeface="微软雅黑" panose="020B0503020204020204" charset="-122"/>
              </a:rPr>
              <a:t>=</a:t>
            </a:r>
            <a:r>
              <a:rPr lang="en-US" altLang="zh-CN" sz="1800" b="0" dirty="0" err="1" smtClean="0">
                <a:solidFill>
                  <a:schemeClr val="tx1"/>
                </a:solidFill>
                <a:latin typeface="微软雅黑" panose="020B0503020204020204" charset="-122"/>
                <a:ea typeface="微软雅黑" panose="020B0503020204020204" charset="-122"/>
              </a:rPr>
              <a:t>aNode.parentNode</a:t>
            </a:r>
            <a:r>
              <a:rPr lang="en-US" altLang="zh-CN" sz="1800" b="0" dirty="0" smtClean="0">
                <a:solidFill>
                  <a:schemeClr val="tx1"/>
                </a:solidFill>
                <a:latin typeface="微软雅黑" panose="020B0503020204020204" charset="-122"/>
                <a:ea typeface="微软雅黑" panose="020B0503020204020204" charset="-122"/>
              </a:rPr>
              <a:t>;</a:t>
            </a:r>
            <a:endParaRPr lang="en-US" altLang="zh-CN" sz="1800" b="0" dirty="0" smtClean="0">
              <a:solidFill>
                <a:schemeClr val="tx1"/>
              </a:solidFill>
              <a:latin typeface="微软雅黑" panose="020B0503020204020204" charset="-122"/>
              <a:ea typeface="微软雅黑" panose="020B0503020204020204" charset="-122"/>
            </a:endParaRPr>
          </a:p>
          <a:p>
            <a:pPr>
              <a:lnSpc>
                <a:spcPct val="100000"/>
              </a:lnSpc>
              <a:spcBef>
                <a:spcPts val="0"/>
              </a:spcBef>
              <a:spcAft>
                <a:spcPts val="0"/>
              </a:spcAft>
            </a:pPr>
            <a:r>
              <a:rPr lang="en-US" altLang="zh-CN" b="0" dirty="0" smtClean="0">
                <a:solidFill>
                  <a:schemeClr val="tx1"/>
                </a:solidFill>
                <a:latin typeface="微软雅黑" panose="020B0503020204020204" charset="-122"/>
                <a:ea typeface="微软雅黑" panose="020B0503020204020204" charset="-122"/>
              </a:rPr>
              <a:t>4.</a:t>
            </a:r>
            <a:r>
              <a:rPr lang="zh-CN" altLang="en-US" b="0" dirty="0" smtClean="0">
                <a:solidFill>
                  <a:schemeClr val="tx1"/>
                </a:solidFill>
                <a:latin typeface="微软雅黑" panose="020B0503020204020204" charset="-122"/>
                <a:ea typeface="微软雅黑" panose="020B0503020204020204" charset="-122"/>
              </a:rPr>
              <a:t>兄弟节点：</a:t>
            </a:r>
            <a:endParaRPr lang="zh-CN" altLang="en-US" b="0" dirty="0" smtClean="0">
              <a:solidFill>
                <a:schemeClr val="tx1"/>
              </a:solidFill>
              <a:latin typeface="微软雅黑" panose="020B0503020204020204" charset="-122"/>
              <a:ea typeface="微软雅黑" panose="020B0503020204020204" charset="-122"/>
            </a:endParaRPr>
          </a:p>
          <a:p>
            <a:pPr>
              <a:lnSpc>
                <a:spcPct val="100000"/>
              </a:lnSpc>
              <a:spcBef>
                <a:spcPts val="0"/>
              </a:spcBef>
              <a:spcAft>
                <a:spcPts val="0"/>
              </a:spcAft>
            </a:pPr>
            <a:r>
              <a:rPr lang="zh-CN" altLang="en-US"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var</a:t>
            </a: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preNode</a:t>
            </a:r>
            <a:r>
              <a:rPr lang="en-US" altLang="zh-CN" sz="1800" b="0" dirty="0" smtClean="0">
                <a:solidFill>
                  <a:schemeClr val="tx1"/>
                </a:solidFill>
                <a:latin typeface="微软雅黑" panose="020B0503020204020204" charset="-122"/>
                <a:ea typeface="微软雅黑" panose="020B0503020204020204" charset="-122"/>
              </a:rPr>
              <a:t>=</a:t>
            </a:r>
            <a:r>
              <a:rPr lang="en-US" altLang="zh-CN" sz="1800" b="0" dirty="0" err="1" smtClean="0">
                <a:solidFill>
                  <a:schemeClr val="tx1"/>
                </a:solidFill>
                <a:latin typeface="微软雅黑" panose="020B0503020204020204" charset="-122"/>
                <a:ea typeface="微软雅黑" panose="020B0503020204020204" charset="-122"/>
              </a:rPr>
              <a:t>aNode.previousSibling</a:t>
            </a:r>
            <a:r>
              <a:rPr lang="en-US" altLang="zh-CN" sz="1800" b="0" dirty="0" smtClean="0">
                <a:solidFill>
                  <a:schemeClr val="tx1"/>
                </a:solidFill>
                <a:latin typeface="微软雅黑" panose="020B0503020204020204" charset="-122"/>
                <a:ea typeface="微软雅黑" panose="020B0503020204020204" charset="-122"/>
              </a:rPr>
              <a:t>;//</a:t>
            </a:r>
            <a:r>
              <a:rPr lang="zh-CN" altLang="en-US" sz="1800" b="0" dirty="0" smtClean="0">
                <a:solidFill>
                  <a:schemeClr val="tx1"/>
                </a:solidFill>
                <a:latin typeface="微软雅黑" panose="020B0503020204020204" charset="-122"/>
                <a:ea typeface="微软雅黑" panose="020B0503020204020204" charset="-122"/>
              </a:rPr>
              <a:t>返回前个节点引用</a:t>
            </a:r>
            <a:endParaRPr lang="en-US" altLang="zh-CN" sz="1800" b="0" dirty="0" smtClean="0">
              <a:solidFill>
                <a:schemeClr val="tx1"/>
              </a:solidFill>
              <a:latin typeface="微软雅黑" panose="020B0503020204020204" charset="-122"/>
              <a:ea typeface="微软雅黑" panose="020B0503020204020204" charset="-122"/>
            </a:endParaRPr>
          </a:p>
          <a:p>
            <a:pPr>
              <a:lnSpc>
                <a:spcPct val="100000"/>
              </a:lnSpc>
              <a:spcBef>
                <a:spcPts val="0"/>
              </a:spcBef>
              <a:spcAft>
                <a:spcPts val="0"/>
              </a:spcAft>
            </a:pPr>
            <a:r>
              <a:rPr lang="zh-CN" altLang="en-US"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var</a:t>
            </a: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nextNode</a:t>
            </a:r>
            <a:r>
              <a:rPr lang="en-US" altLang="zh-CN" sz="1800" b="0" dirty="0" smtClean="0">
                <a:solidFill>
                  <a:schemeClr val="tx1"/>
                </a:solidFill>
                <a:latin typeface="微软雅黑" panose="020B0503020204020204" charset="-122"/>
                <a:ea typeface="微软雅黑" panose="020B0503020204020204" charset="-122"/>
              </a:rPr>
              <a:t>=</a:t>
            </a:r>
            <a:r>
              <a:rPr lang="en-US" altLang="zh-CN" sz="1800" b="0" dirty="0" err="1" smtClean="0">
                <a:solidFill>
                  <a:schemeClr val="tx1"/>
                </a:solidFill>
                <a:latin typeface="微软雅黑" panose="020B0503020204020204" charset="-122"/>
                <a:ea typeface="微软雅黑" panose="020B0503020204020204" charset="-122"/>
              </a:rPr>
              <a:t>aNode.nextSibling</a:t>
            </a:r>
            <a:r>
              <a:rPr lang="en-US" altLang="zh-CN" sz="1800" b="0" dirty="0" smtClean="0">
                <a:solidFill>
                  <a:schemeClr val="tx1"/>
                </a:solidFill>
                <a:latin typeface="微软雅黑" panose="020B0503020204020204" charset="-122"/>
                <a:ea typeface="微软雅黑" panose="020B0503020204020204" charset="-122"/>
              </a:rPr>
              <a:t>;//</a:t>
            </a:r>
            <a:r>
              <a:rPr lang="zh-CN" altLang="en-US" sz="1800" b="0" dirty="0" smtClean="0">
                <a:solidFill>
                  <a:schemeClr val="tx1"/>
                </a:solidFill>
                <a:latin typeface="微软雅黑" panose="020B0503020204020204" charset="-122"/>
                <a:ea typeface="微软雅黑" panose="020B0503020204020204" charset="-122"/>
              </a:rPr>
              <a:t>返回后一个节点引用</a:t>
            </a:r>
            <a:endParaRPr lang="zh-CN" altLang="en-US" sz="1800" b="0"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zh-CN" dirty="0"/>
              <a:t>DOM</a:t>
            </a:r>
            <a:r>
              <a:rPr lang="zh-CN" altLang="en-US" dirty="0" smtClean="0"/>
              <a:t>节点</a:t>
            </a:r>
            <a:r>
              <a:rPr lang="en-US" altLang="zh-CN" dirty="0" smtClean="0"/>
              <a:t>-</a:t>
            </a:r>
            <a:r>
              <a:rPr lang="zh-CN" altLang="en-US" dirty="0" smtClean="0"/>
              <a:t>关系</a:t>
            </a:r>
            <a:endParaRPr lang="zh-CN" altLang="en-US" dirty="0"/>
          </a:p>
        </p:txBody>
      </p:sp>
      <p:sp>
        <p:nvSpPr>
          <p:cNvPr id="149507" name="Rectangle 3"/>
          <p:cNvSpPr>
            <a:spLocks noGrp="1" noChangeArrowheads="1"/>
          </p:cNvSpPr>
          <p:nvPr>
            <p:ph idx="1"/>
          </p:nvPr>
        </p:nvSpPr>
        <p:spPr>
          <a:ln>
            <a:solidFill>
              <a:schemeClr val="bg1"/>
            </a:solidFill>
          </a:ln>
        </p:spPr>
        <p:txBody>
          <a:bodyPr/>
          <a:lstStyle/>
          <a:p>
            <a:pPr>
              <a:spcBef>
                <a:spcPts val="0"/>
              </a:spcBef>
              <a:spcAft>
                <a:spcPts val="0"/>
              </a:spcAft>
              <a:buNone/>
            </a:pPr>
            <a:r>
              <a:rPr lang="en-US" altLang="zh-CN" sz="1800" dirty="0" smtClean="0"/>
              <a:t>HTML</a:t>
            </a:r>
            <a:r>
              <a:rPr lang="zh-CN" altLang="en-US" sz="1800" dirty="0"/>
              <a:t>文档</a:t>
            </a:r>
            <a:r>
              <a:rPr lang="zh-CN" altLang="en-US" sz="1800" dirty="0" smtClean="0"/>
              <a:t>主要节点：</a:t>
            </a:r>
            <a:endParaRPr lang="zh-CN" altLang="en-US" sz="1800" dirty="0"/>
          </a:p>
          <a:p>
            <a:pPr marL="357505" indent="-357505">
              <a:spcBef>
                <a:spcPts val="0"/>
              </a:spcBef>
              <a:spcAft>
                <a:spcPts val="0"/>
              </a:spcAft>
              <a:buFont typeface="Wingdings" panose="05000000000000000000" pitchFamily="2" charset="2"/>
              <a:buChar char="Ø"/>
            </a:pPr>
            <a:r>
              <a:rPr lang="zh-CN" altLang="en-US" sz="1800" dirty="0">
                <a:solidFill>
                  <a:srgbClr val="FF0000"/>
                </a:solidFill>
              </a:rPr>
              <a:t>元素节点 </a:t>
            </a:r>
            <a:r>
              <a:rPr lang="en-US" altLang="zh-CN" sz="1800" dirty="0"/>
              <a:t>(Element Node </a:t>
            </a:r>
            <a:r>
              <a:rPr lang="en-US" altLang="zh-CN" sz="1800" dirty="0" smtClean="0"/>
              <a:t>),</a:t>
            </a:r>
            <a:r>
              <a:rPr lang="zh-CN" altLang="en-US" sz="1800" dirty="0" smtClean="0"/>
              <a:t> </a:t>
            </a:r>
            <a:r>
              <a:rPr lang="en-US" altLang="zh-CN" sz="1800" dirty="0" smtClean="0"/>
              <a:t>&lt;</a:t>
            </a:r>
            <a:r>
              <a:rPr lang="en-US" altLang="zh-CN" sz="1800" dirty="0"/>
              <a:t>html&gt;,&lt;head&gt;</a:t>
            </a:r>
            <a:r>
              <a:rPr lang="zh-CN" altLang="en-US" sz="1800" dirty="0"/>
              <a:t>、</a:t>
            </a:r>
            <a:r>
              <a:rPr lang="en-US" altLang="zh-CN" sz="1800" dirty="0"/>
              <a:t>&lt;body&gt;</a:t>
            </a:r>
            <a:r>
              <a:rPr lang="zh-CN" altLang="en-US" sz="1800" dirty="0"/>
              <a:t>、</a:t>
            </a:r>
            <a:r>
              <a:rPr lang="en-US" altLang="zh-CN" sz="1800" dirty="0"/>
              <a:t>&lt;h1&gt;</a:t>
            </a:r>
            <a:r>
              <a:rPr lang="zh-CN" altLang="en-US" sz="1800" dirty="0"/>
              <a:t>、</a:t>
            </a:r>
            <a:r>
              <a:rPr lang="en-US" altLang="zh-CN" sz="1800" dirty="0"/>
              <a:t>&lt;p&gt;</a:t>
            </a:r>
            <a:r>
              <a:rPr lang="zh-CN" altLang="en-US" sz="1800" dirty="0"/>
              <a:t>和</a:t>
            </a:r>
            <a:r>
              <a:rPr lang="en-US" altLang="zh-CN" sz="1800" dirty="0"/>
              <a:t>&lt;</a:t>
            </a:r>
            <a:r>
              <a:rPr lang="en-US" altLang="zh-CN" sz="1800" dirty="0" err="1"/>
              <a:t>ul</a:t>
            </a:r>
            <a:r>
              <a:rPr lang="en-US" altLang="zh-CN" sz="1800" dirty="0"/>
              <a:t>&gt;</a:t>
            </a:r>
            <a:r>
              <a:rPr lang="zh-CN" altLang="en-US" sz="1800" dirty="0"/>
              <a:t>等标签都是元素节点。 </a:t>
            </a:r>
            <a:endParaRPr lang="zh-CN" altLang="en-US" sz="1800" dirty="0"/>
          </a:p>
          <a:p>
            <a:pPr marL="357505" indent="-357505">
              <a:spcBef>
                <a:spcPts val="0"/>
              </a:spcBef>
              <a:spcAft>
                <a:spcPts val="0"/>
              </a:spcAft>
              <a:buFont typeface="Wingdings" panose="05000000000000000000" pitchFamily="2" charset="2"/>
              <a:buChar char="Ø"/>
            </a:pPr>
            <a:r>
              <a:rPr lang="zh-CN" altLang="en-US" sz="1800" dirty="0">
                <a:solidFill>
                  <a:srgbClr val="FF0000"/>
                </a:solidFill>
              </a:rPr>
              <a:t>文本节点</a:t>
            </a:r>
            <a:r>
              <a:rPr lang="en-US" altLang="zh-CN" sz="1800" dirty="0"/>
              <a:t>(Text Node),</a:t>
            </a:r>
            <a:r>
              <a:rPr lang="zh-CN" altLang="en-US" sz="1800" dirty="0"/>
              <a:t>文本节点包含在元素节点内，如</a:t>
            </a:r>
            <a:r>
              <a:rPr lang="en-US" altLang="zh-CN" sz="1800" dirty="0"/>
              <a:t>h1</a:t>
            </a:r>
            <a:r>
              <a:rPr lang="zh-CN" altLang="en-US" sz="1800" dirty="0"/>
              <a:t>、</a:t>
            </a:r>
            <a:r>
              <a:rPr lang="en-US" altLang="zh-CN" sz="1800" dirty="0"/>
              <a:t>p</a:t>
            </a:r>
            <a:r>
              <a:rPr lang="zh-CN" altLang="en-US" sz="1800" dirty="0"/>
              <a:t>、</a:t>
            </a:r>
            <a:r>
              <a:rPr lang="en-US" altLang="zh-CN" sz="1800" dirty="0" err="1"/>
              <a:t>li</a:t>
            </a:r>
            <a:r>
              <a:rPr lang="zh-CN" altLang="en-US" sz="1800" dirty="0"/>
              <a:t>等节点就可以包含一些文本节点。 </a:t>
            </a:r>
            <a:endParaRPr lang="zh-CN" altLang="en-US" sz="1800" dirty="0"/>
          </a:p>
          <a:p>
            <a:pPr marL="357505" indent="-357505">
              <a:spcBef>
                <a:spcPts val="0"/>
              </a:spcBef>
              <a:spcAft>
                <a:spcPts val="0"/>
              </a:spcAft>
              <a:buFont typeface="Wingdings" panose="05000000000000000000" pitchFamily="2" charset="2"/>
              <a:buChar char="Ø"/>
            </a:pPr>
            <a:r>
              <a:rPr lang="zh-CN" altLang="en-US" sz="1800" dirty="0">
                <a:solidFill>
                  <a:srgbClr val="FF0000"/>
                </a:solidFill>
              </a:rPr>
              <a:t>属性节点</a:t>
            </a:r>
            <a:r>
              <a:rPr lang="en-US" altLang="zh-CN" sz="1800" dirty="0"/>
              <a:t>(Attribute Node),</a:t>
            </a:r>
            <a:r>
              <a:rPr lang="zh-CN" altLang="en-US" sz="1800" dirty="0"/>
              <a:t>属性节点总是被包含在元素节点当中，可以通过元素节点对象调用</a:t>
            </a:r>
            <a:r>
              <a:rPr lang="en-US" altLang="zh-CN" sz="1800" dirty="0" err="1"/>
              <a:t>getAttribute</a:t>
            </a:r>
            <a:r>
              <a:rPr lang="en-US" altLang="zh-CN" sz="1800" dirty="0"/>
              <a:t>( )</a:t>
            </a:r>
            <a:r>
              <a:rPr lang="zh-CN" altLang="en-US" sz="1800" dirty="0"/>
              <a:t>方法来获取属性节点</a:t>
            </a:r>
            <a:r>
              <a:rPr lang="zh-CN" altLang="en-US" sz="1800" dirty="0" smtClean="0"/>
              <a:t>。</a:t>
            </a:r>
            <a:endParaRPr lang="zh-CN" altLang="en-US" sz="1800" dirty="0" smtClean="0">
              <a:ea typeface="宋体" panose="02010600030101010101" pitchFamily="2" charset="-122"/>
            </a:endParaRPr>
          </a:p>
        </p:txBody>
      </p:sp>
      <p:pic>
        <p:nvPicPr>
          <p:cNvPr id="172034" name="Picture 2" descr="DOM 节点关系"/>
          <p:cNvPicPr>
            <a:picLocks noChangeAspect="1" noChangeArrowheads="1"/>
          </p:cNvPicPr>
          <p:nvPr/>
        </p:nvPicPr>
        <p:blipFill>
          <a:blip r:embed="rId1" cstate="print"/>
          <a:srcRect/>
          <a:stretch>
            <a:fillRect/>
          </a:stretch>
        </p:blipFill>
        <p:spPr bwMode="auto">
          <a:xfrm>
            <a:off x="2656840" y="3707130"/>
            <a:ext cx="3981450" cy="2633980"/>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zh-CN" dirty="0"/>
              <a:t>DOM</a:t>
            </a:r>
            <a:r>
              <a:rPr lang="zh-CN" altLang="en-US" dirty="0"/>
              <a:t>节点访问</a:t>
            </a:r>
            <a:endParaRPr lang="zh-CN" altLang="en-US" dirty="0"/>
          </a:p>
        </p:txBody>
      </p:sp>
      <p:sp>
        <p:nvSpPr>
          <p:cNvPr id="153603" name="Rectangle 3"/>
          <p:cNvSpPr>
            <a:spLocks noGrp="1" noChangeArrowheads="1"/>
          </p:cNvSpPr>
          <p:nvPr>
            <p:ph idx="1"/>
          </p:nvPr>
        </p:nvSpPr>
        <p:spPr>
          <a:xfrm>
            <a:off x="533400" y="1105535"/>
            <a:ext cx="8493125" cy="5001895"/>
          </a:xfrm>
        </p:spPr>
        <p:txBody>
          <a:bodyPr>
            <a:normAutofit fontScale="90000"/>
          </a:bodyPr>
          <a:lstStyle/>
          <a:p>
            <a:pPr marL="0" indent="0">
              <a:lnSpc>
                <a:spcPct val="120000"/>
              </a:lnSpc>
              <a:spcBef>
                <a:spcPts val="0"/>
              </a:spcBef>
              <a:spcAft>
                <a:spcPts val="0"/>
              </a:spcAft>
              <a:buFont typeface="Wingdings" panose="05000000000000000000" pitchFamily="2" charset="2"/>
              <a:buNone/>
            </a:pPr>
            <a:r>
              <a:rPr lang="zh-CN" altLang="en-US" sz="2000" dirty="0" smtClean="0"/>
              <a:t>       访问</a:t>
            </a:r>
            <a:r>
              <a:rPr lang="zh-CN" altLang="en-US" sz="2000" dirty="0"/>
              <a:t>节点的</a:t>
            </a:r>
            <a:r>
              <a:rPr lang="zh-CN" altLang="en-US" sz="2000" dirty="0" smtClean="0"/>
              <a:t>方式很多</a:t>
            </a:r>
            <a:r>
              <a:rPr lang="zh-CN" altLang="en-US" sz="2000" dirty="0"/>
              <a:t>种，可以通过</a:t>
            </a:r>
            <a:r>
              <a:rPr lang="en-US" altLang="zh-CN" sz="2000" dirty="0"/>
              <a:t>document</a:t>
            </a:r>
            <a:r>
              <a:rPr lang="zh-CN" altLang="en-US" sz="2000" dirty="0"/>
              <a:t>对象的方法来访问</a:t>
            </a:r>
            <a:r>
              <a:rPr lang="zh-CN" altLang="en-US" sz="2000" dirty="0" smtClean="0"/>
              <a:t>节点</a:t>
            </a:r>
            <a:r>
              <a:rPr lang="zh-CN" altLang="en-US" sz="2000" dirty="0"/>
              <a:t>，</a:t>
            </a:r>
            <a:r>
              <a:rPr lang="zh-CN" altLang="en-US" sz="2000" dirty="0">
                <a:solidFill>
                  <a:schemeClr val="tx1"/>
                </a:solidFill>
              </a:rPr>
              <a:t>也可以通过元素节点的属性来访问节点。 </a:t>
            </a:r>
            <a:endParaRPr lang="zh-CN" altLang="en-US" sz="2000" dirty="0">
              <a:solidFill>
                <a:schemeClr val="tx1"/>
              </a:solidFill>
            </a:endParaRPr>
          </a:p>
          <a:p>
            <a:pPr marL="0" indent="0">
              <a:lnSpc>
                <a:spcPct val="120000"/>
              </a:lnSpc>
              <a:spcBef>
                <a:spcPts val="0"/>
              </a:spcBef>
              <a:spcAft>
                <a:spcPts val="0"/>
              </a:spcAft>
              <a:buFont typeface="Wingdings" panose="05000000000000000000" pitchFamily="2" charset="2"/>
              <a:buNone/>
            </a:pPr>
            <a:endParaRPr lang="zh-CN" altLang="en-US" sz="2000" dirty="0">
              <a:solidFill>
                <a:schemeClr val="tx1"/>
              </a:solidFill>
            </a:endParaRPr>
          </a:p>
          <a:p>
            <a:pPr>
              <a:lnSpc>
                <a:spcPct val="120000"/>
              </a:lnSpc>
              <a:spcBef>
                <a:spcPts val="0"/>
              </a:spcBef>
              <a:spcAft>
                <a:spcPts val="0"/>
              </a:spcAft>
            </a:pPr>
            <a:r>
              <a:rPr lang="zh-CN" altLang="en-US" sz="2000" dirty="0">
                <a:solidFill>
                  <a:schemeClr val="tx1"/>
                </a:solidFill>
              </a:rPr>
              <a:t>通过</a:t>
            </a:r>
            <a:r>
              <a:rPr lang="en-US" altLang="zh-CN" sz="2000" dirty="0" err="1">
                <a:solidFill>
                  <a:schemeClr val="tx1"/>
                </a:solidFill>
              </a:rPr>
              <a:t>getElementById</a:t>
            </a:r>
            <a:r>
              <a:rPr lang="en-US" altLang="zh-CN" sz="2000" dirty="0">
                <a:solidFill>
                  <a:schemeClr val="tx1"/>
                </a:solidFill>
              </a:rPr>
              <a:t>( )</a:t>
            </a:r>
            <a:r>
              <a:rPr lang="zh-CN" altLang="en-US" sz="2000" dirty="0">
                <a:solidFill>
                  <a:schemeClr val="tx1"/>
                </a:solidFill>
              </a:rPr>
              <a:t>方法访问节点</a:t>
            </a:r>
            <a:endParaRPr lang="zh-CN" altLang="en-US" sz="2000" dirty="0">
              <a:solidFill>
                <a:schemeClr val="tx1"/>
              </a:solidFill>
            </a:endParaRPr>
          </a:p>
          <a:p>
            <a:pPr lvl="1">
              <a:lnSpc>
                <a:spcPct val="120000"/>
              </a:lnSpc>
              <a:spcBef>
                <a:spcPts val="0"/>
              </a:spcBef>
              <a:spcAft>
                <a:spcPts val="0"/>
              </a:spcAft>
              <a:buNone/>
            </a:pPr>
            <a:r>
              <a:rPr lang="en-US" altLang="zh-CN" sz="2000" dirty="0" err="1">
                <a:solidFill>
                  <a:schemeClr val="tx1"/>
                </a:solidFill>
              </a:rPr>
              <a:t>var</a:t>
            </a:r>
            <a:r>
              <a:rPr lang="en-US" altLang="zh-CN" sz="2000" dirty="0">
                <a:solidFill>
                  <a:schemeClr val="tx1"/>
                </a:solidFill>
              </a:rPr>
              <a:t> s=</a:t>
            </a:r>
            <a:r>
              <a:rPr lang="en-US" altLang="zh-CN" sz="2000" dirty="0" err="1">
                <a:solidFill>
                  <a:schemeClr val="tx1"/>
                </a:solidFill>
              </a:rPr>
              <a:t>document.getElementById</a:t>
            </a:r>
            <a:r>
              <a:rPr lang="en-US" altLang="zh-CN" sz="2000" dirty="0">
                <a:solidFill>
                  <a:schemeClr val="tx1"/>
                </a:solidFill>
              </a:rPr>
              <a:t>(id);</a:t>
            </a:r>
            <a:endParaRPr lang="en-US" altLang="zh-CN" sz="2000" dirty="0">
              <a:solidFill>
                <a:schemeClr val="tx1"/>
              </a:solidFill>
            </a:endParaRPr>
          </a:p>
          <a:p>
            <a:pPr marL="171450" lvl="1" algn="l" defTabSz="914400">
              <a:lnSpc>
                <a:spcPct val="120000"/>
              </a:lnSpc>
              <a:spcBef>
                <a:spcPts val="0"/>
              </a:spcBef>
              <a:spcAft>
                <a:spcPts val="0"/>
              </a:spcAft>
              <a:buClrTx/>
              <a:buSzTx/>
              <a:buChar char="•"/>
            </a:pPr>
            <a:r>
              <a:rPr lang="zh-CN" altLang="en-US" sz="2000" b="0" dirty="0">
                <a:solidFill>
                  <a:schemeClr val="tx1"/>
                </a:solidFill>
              </a:rPr>
              <a:t>通过</a:t>
            </a:r>
            <a:r>
              <a:rPr sz="2000" b="0">
                <a:solidFill>
                  <a:schemeClr val="tx1"/>
                </a:solidFill>
              </a:rPr>
              <a:t>getElement</a:t>
            </a:r>
            <a:r>
              <a:rPr sz="2000" b="0">
                <a:solidFill>
                  <a:srgbClr val="FF0000"/>
                </a:solidFill>
              </a:rPr>
              <a:t>s</a:t>
            </a:r>
            <a:r>
              <a:rPr sz="2000" b="0">
                <a:solidFill>
                  <a:schemeClr val="tx1"/>
                </a:solidFill>
              </a:rPr>
              <a:t>ByName</a:t>
            </a:r>
            <a:r>
              <a:rPr sz="2000" b="0" dirty="0">
                <a:solidFill>
                  <a:schemeClr val="tx1"/>
                </a:solidFill>
              </a:rPr>
              <a:t> ( )</a:t>
            </a:r>
            <a:r>
              <a:rPr lang="zh-CN" altLang="en-US" sz="2000" b="0" dirty="0">
                <a:solidFill>
                  <a:schemeClr val="tx1"/>
                </a:solidFill>
              </a:rPr>
              <a:t>方法访问节点 </a:t>
            </a:r>
            <a:endParaRPr lang="zh-CN" altLang="en-US" sz="2000" b="0" dirty="0">
              <a:solidFill>
                <a:schemeClr val="tx1"/>
              </a:solidFill>
            </a:endParaRPr>
          </a:p>
          <a:p>
            <a:pPr lvl="1">
              <a:lnSpc>
                <a:spcPct val="120000"/>
              </a:lnSpc>
              <a:spcBef>
                <a:spcPts val="0"/>
              </a:spcBef>
              <a:spcAft>
                <a:spcPts val="0"/>
              </a:spcAft>
              <a:buNone/>
            </a:pPr>
            <a:r>
              <a:rPr lang="en-US" altLang="zh-CN" sz="2000" dirty="0" err="1" smtClean="0">
                <a:solidFill>
                  <a:schemeClr val="tx1"/>
                </a:solidFill>
              </a:rPr>
              <a:t>var</a:t>
            </a:r>
            <a:r>
              <a:rPr lang="en-US" altLang="zh-CN" sz="2000" dirty="0" smtClean="0">
                <a:solidFill>
                  <a:schemeClr val="tx1"/>
                </a:solidFill>
              </a:rPr>
              <a:t> </a:t>
            </a:r>
            <a:r>
              <a:rPr lang="en-US" altLang="zh-CN" sz="2000" dirty="0">
                <a:solidFill>
                  <a:schemeClr val="tx1"/>
                </a:solidFill>
              </a:rPr>
              <a:t>s=</a:t>
            </a:r>
            <a:r>
              <a:rPr lang="en-US" altLang="zh-CN" sz="2000" dirty="0" err="1">
                <a:solidFill>
                  <a:schemeClr val="tx1"/>
                </a:solidFill>
              </a:rPr>
              <a:t>document.getElementByName</a:t>
            </a:r>
            <a:r>
              <a:rPr lang="en-US" altLang="zh-CN" sz="2000" dirty="0">
                <a:solidFill>
                  <a:schemeClr val="tx1"/>
                </a:solidFill>
              </a:rPr>
              <a:t>(name);</a:t>
            </a:r>
            <a:endParaRPr lang="en-US" altLang="zh-CN" sz="2000" dirty="0">
              <a:solidFill>
                <a:schemeClr val="tx1"/>
              </a:solidFill>
            </a:endParaRPr>
          </a:p>
          <a:p>
            <a:pPr>
              <a:lnSpc>
                <a:spcPct val="120000"/>
              </a:lnSpc>
              <a:spcBef>
                <a:spcPts val="0"/>
              </a:spcBef>
              <a:spcAft>
                <a:spcPts val="0"/>
              </a:spcAft>
            </a:pPr>
            <a:r>
              <a:rPr lang="zh-CN" altLang="en-US" sz="2000" dirty="0">
                <a:solidFill>
                  <a:schemeClr val="tx1"/>
                </a:solidFill>
              </a:rPr>
              <a:t>通过</a:t>
            </a:r>
            <a:r>
              <a:rPr lang="en-US" altLang="zh-CN" sz="2000" dirty="0" err="1">
                <a:solidFill>
                  <a:schemeClr val="tx1"/>
                </a:solidFill>
              </a:rPr>
              <a:t>getElement</a:t>
            </a:r>
            <a:r>
              <a:rPr lang="en-US" altLang="zh-CN" sz="2000" dirty="0" err="1">
                <a:solidFill>
                  <a:srgbClr val="FF0000"/>
                </a:solidFill>
              </a:rPr>
              <a:t>s</a:t>
            </a:r>
            <a:r>
              <a:rPr lang="en-US" altLang="zh-CN" sz="2000" dirty="0" err="1">
                <a:solidFill>
                  <a:schemeClr val="tx1"/>
                </a:solidFill>
              </a:rPr>
              <a:t>ByTagName</a:t>
            </a:r>
            <a:r>
              <a:rPr lang="en-US" altLang="zh-CN" sz="2000" dirty="0">
                <a:solidFill>
                  <a:schemeClr val="tx1"/>
                </a:solidFill>
              </a:rPr>
              <a:t> ( )</a:t>
            </a:r>
            <a:r>
              <a:rPr lang="zh-CN" altLang="en-US" sz="2000" dirty="0">
                <a:solidFill>
                  <a:schemeClr val="tx1"/>
                </a:solidFill>
              </a:rPr>
              <a:t>方法访问节点  </a:t>
            </a:r>
            <a:endParaRPr lang="zh-CN" altLang="en-US" sz="2000" dirty="0">
              <a:solidFill>
                <a:schemeClr val="tx1"/>
              </a:solidFill>
            </a:endParaRPr>
          </a:p>
          <a:p>
            <a:pPr lvl="1">
              <a:lnSpc>
                <a:spcPct val="120000"/>
              </a:lnSpc>
              <a:spcBef>
                <a:spcPts val="0"/>
              </a:spcBef>
              <a:spcAft>
                <a:spcPts val="0"/>
              </a:spcAft>
              <a:buNone/>
            </a:pPr>
            <a:r>
              <a:rPr lang="en-US" altLang="zh-CN" sz="2000" dirty="0" err="1">
                <a:solidFill>
                  <a:schemeClr val="tx1"/>
                </a:solidFill>
              </a:rPr>
              <a:t>var</a:t>
            </a:r>
            <a:r>
              <a:rPr lang="en-US" altLang="zh-CN" sz="2000" dirty="0">
                <a:solidFill>
                  <a:schemeClr val="tx1"/>
                </a:solidFill>
              </a:rPr>
              <a:t> </a:t>
            </a:r>
            <a:r>
              <a:rPr lang="en-US" altLang="zh-CN" sz="2000" dirty="0" err="1">
                <a:solidFill>
                  <a:schemeClr val="tx1"/>
                </a:solidFill>
              </a:rPr>
              <a:t>s=document.getElementByTagName(tagname</a:t>
            </a:r>
            <a:r>
              <a:rPr lang="en-US" altLang="zh-CN" sz="2000" dirty="0">
                <a:solidFill>
                  <a:schemeClr val="tx1"/>
                </a:solidFill>
              </a:rPr>
              <a:t>);</a:t>
            </a:r>
            <a:endParaRPr lang="en-US" altLang="zh-CN" sz="2000" dirty="0">
              <a:solidFill>
                <a:schemeClr val="tx1"/>
              </a:solidFill>
            </a:endParaRPr>
          </a:p>
          <a:p>
            <a:pPr>
              <a:lnSpc>
                <a:spcPct val="120000"/>
              </a:lnSpc>
              <a:spcBef>
                <a:spcPts val="0"/>
              </a:spcBef>
              <a:spcAft>
                <a:spcPts val="0"/>
              </a:spcAft>
            </a:pPr>
            <a:r>
              <a:rPr lang="zh-CN" altLang="en-US" sz="2000" dirty="0">
                <a:solidFill>
                  <a:schemeClr val="tx1"/>
                </a:solidFill>
              </a:rPr>
              <a:t>通过</a:t>
            </a:r>
            <a:r>
              <a:rPr lang="en-US" altLang="zh-CN" sz="2000" dirty="0">
                <a:solidFill>
                  <a:schemeClr val="tx1"/>
                </a:solidFill>
              </a:rPr>
              <a:t>form</a:t>
            </a:r>
            <a:r>
              <a:rPr lang="zh-CN" altLang="en-US" sz="2000" dirty="0">
                <a:solidFill>
                  <a:schemeClr val="tx1"/>
                </a:solidFill>
              </a:rPr>
              <a:t>元素访问节点 </a:t>
            </a:r>
            <a:endParaRPr lang="zh-CN" altLang="en-US" sz="2000" dirty="0">
              <a:solidFill>
                <a:schemeClr val="tx1"/>
              </a:solidFill>
            </a:endParaRPr>
          </a:p>
          <a:p>
            <a:pPr lvl="1">
              <a:lnSpc>
                <a:spcPct val="120000"/>
              </a:lnSpc>
              <a:spcBef>
                <a:spcPts val="0"/>
              </a:spcBef>
              <a:spcAft>
                <a:spcPts val="0"/>
              </a:spcAft>
              <a:buNone/>
            </a:pPr>
            <a:r>
              <a:rPr lang="en-US" altLang="zh-CN" sz="2000" dirty="0" err="1">
                <a:solidFill>
                  <a:schemeClr val="tx1"/>
                </a:solidFill>
              </a:rPr>
              <a:t>var</a:t>
            </a:r>
            <a:r>
              <a:rPr lang="en-US" altLang="zh-CN" sz="2000" dirty="0">
                <a:solidFill>
                  <a:schemeClr val="tx1"/>
                </a:solidFill>
              </a:rPr>
              <a:t> </a:t>
            </a:r>
            <a:r>
              <a:rPr lang="en-US" altLang="zh-CN" sz="2000" dirty="0" err="1">
                <a:solidFill>
                  <a:schemeClr val="tx1"/>
                </a:solidFill>
              </a:rPr>
              <a:t>loginform</a:t>
            </a:r>
            <a:r>
              <a:rPr lang="en-US" altLang="zh-CN" sz="2000" dirty="0">
                <a:solidFill>
                  <a:schemeClr val="tx1"/>
                </a:solidFill>
              </a:rPr>
              <a:t> = </a:t>
            </a:r>
            <a:r>
              <a:rPr lang="en-US" altLang="zh-CN" sz="2000" dirty="0" err="1">
                <a:solidFill>
                  <a:schemeClr val="tx1"/>
                </a:solidFill>
              </a:rPr>
              <a:t>document.myform</a:t>
            </a:r>
            <a:r>
              <a:rPr lang="en-US" altLang="zh-CN" sz="2000" dirty="0">
                <a:solidFill>
                  <a:schemeClr val="tx1"/>
                </a:solidFill>
              </a:rPr>
              <a:t>;//</a:t>
            </a:r>
            <a:r>
              <a:rPr lang="en-US" altLang="zh-CN" sz="2000" dirty="0" err="1">
                <a:solidFill>
                  <a:schemeClr val="tx1"/>
                </a:solidFill>
              </a:rPr>
              <a:t>myform</a:t>
            </a:r>
            <a:r>
              <a:rPr lang="zh-CN" altLang="en-US" sz="2000" dirty="0">
                <a:solidFill>
                  <a:schemeClr val="tx1"/>
                </a:solidFill>
              </a:rPr>
              <a:t>为</a:t>
            </a:r>
            <a:r>
              <a:rPr lang="en-US" altLang="zh-CN" sz="2000" dirty="0">
                <a:solidFill>
                  <a:schemeClr val="tx1"/>
                </a:solidFill>
              </a:rPr>
              <a:t>form</a:t>
            </a:r>
            <a:r>
              <a:rPr lang="zh-CN" altLang="en-US" sz="2000" dirty="0">
                <a:solidFill>
                  <a:schemeClr val="tx1"/>
                </a:solidFill>
              </a:rPr>
              <a:t>对象的名称</a:t>
            </a:r>
            <a:endParaRPr lang="zh-CN" altLang="en-US" sz="2000" dirty="0">
              <a:solidFill>
                <a:schemeClr val="tx1"/>
              </a:solidFill>
            </a:endParaRPr>
          </a:p>
          <a:p>
            <a:pPr lvl="1">
              <a:lnSpc>
                <a:spcPct val="120000"/>
              </a:lnSpc>
              <a:spcBef>
                <a:spcPts val="0"/>
              </a:spcBef>
              <a:spcAft>
                <a:spcPts val="0"/>
              </a:spcAft>
              <a:buNone/>
            </a:pPr>
            <a:r>
              <a:rPr lang="en-US" altLang="zh-CN" sz="2000" dirty="0" err="1">
                <a:solidFill>
                  <a:schemeClr val="tx1"/>
                </a:solidFill>
              </a:rPr>
              <a:t>var</a:t>
            </a:r>
            <a:r>
              <a:rPr lang="en-US" altLang="zh-CN" sz="2000" dirty="0">
                <a:solidFill>
                  <a:schemeClr val="tx1"/>
                </a:solidFill>
              </a:rPr>
              <a:t> username1=</a:t>
            </a:r>
            <a:r>
              <a:rPr lang="en-US" altLang="zh-CN" sz="2000" dirty="0" err="1">
                <a:solidFill>
                  <a:schemeClr val="tx1"/>
                </a:solidFill>
              </a:rPr>
              <a:t>loginform.elements</a:t>
            </a:r>
            <a:r>
              <a:rPr lang="en-US" altLang="zh-CN" sz="2000" dirty="0">
                <a:solidFill>
                  <a:schemeClr val="tx1"/>
                </a:solidFill>
              </a:rPr>
              <a:t>[0</a:t>
            </a:r>
            <a:r>
              <a:rPr lang="en-US" altLang="zh-CN" sz="2000" dirty="0" smtClean="0">
                <a:solidFill>
                  <a:schemeClr val="tx1"/>
                </a:solidFill>
              </a:rPr>
              <a:t>];//</a:t>
            </a:r>
            <a:r>
              <a:rPr lang="zh-CN" altLang="en-US" sz="2000" dirty="0" smtClean="0">
                <a:solidFill>
                  <a:schemeClr val="tx1"/>
                </a:solidFill>
              </a:rPr>
              <a:t>通过</a:t>
            </a:r>
            <a:r>
              <a:rPr lang="en-US" altLang="zh-CN" sz="2000" dirty="0" smtClean="0">
                <a:solidFill>
                  <a:schemeClr val="tx1"/>
                </a:solidFill>
              </a:rPr>
              <a:t>elements</a:t>
            </a:r>
            <a:r>
              <a:rPr lang="zh-CN" altLang="en-US" sz="2000" dirty="0">
                <a:solidFill>
                  <a:schemeClr val="tx1"/>
                </a:solidFill>
              </a:rPr>
              <a:t>属性来访</a:t>
            </a:r>
            <a:r>
              <a:rPr lang="zh-CN" altLang="en-US" sz="2000" dirty="0" smtClean="0">
                <a:solidFill>
                  <a:schemeClr val="tx1"/>
                </a:solidFill>
              </a:rPr>
              <a:t>问</a:t>
            </a:r>
            <a:endParaRPr lang="zh-CN" altLang="en-US" sz="2000" dirty="0">
              <a:solidFill>
                <a:schemeClr val="tx1"/>
              </a:solidFill>
            </a:endParaRPr>
          </a:p>
          <a:p>
            <a:pPr lvl="1">
              <a:lnSpc>
                <a:spcPct val="120000"/>
              </a:lnSpc>
              <a:spcBef>
                <a:spcPts val="0"/>
              </a:spcBef>
              <a:spcAft>
                <a:spcPts val="0"/>
              </a:spcAft>
              <a:buNone/>
            </a:pPr>
            <a:r>
              <a:rPr lang="en-US" altLang="zh-CN" sz="2000" dirty="0" err="1">
                <a:solidFill>
                  <a:schemeClr val="tx1"/>
                </a:solidFill>
              </a:rPr>
              <a:t>var</a:t>
            </a:r>
            <a:r>
              <a:rPr lang="en-US" altLang="zh-CN" sz="2000" dirty="0">
                <a:solidFill>
                  <a:schemeClr val="tx1"/>
                </a:solidFill>
              </a:rPr>
              <a:t> </a:t>
            </a:r>
            <a:r>
              <a:rPr lang="en-US" altLang="zh-CN" sz="2000" dirty="0" err="1">
                <a:solidFill>
                  <a:schemeClr val="tx1"/>
                </a:solidFill>
              </a:rPr>
              <a:t>username2=loginform.username</a:t>
            </a:r>
            <a:r>
              <a:rPr lang="en-US" altLang="zh-CN" sz="2000" dirty="0">
                <a:solidFill>
                  <a:schemeClr val="tx1"/>
                </a:solidFill>
              </a:rPr>
              <a:t>;//</a:t>
            </a:r>
            <a:r>
              <a:rPr lang="zh-CN" altLang="en-US" sz="2000" dirty="0">
                <a:solidFill>
                  <a:schemeClr val="tx1"/>
                </a:solidFill>
              </a:rPr>
              <a:t>通过</a:t>
            </a:r>
            <a:r>
              <a:rPr lang="en-US" altLang="zh-CN" sz="2000" dirty="0">
                <a:solidFill>
                  <a:schemeClr val="tx1"/>
                </a:solidFill>
              </a:rPr>
              <a:t>name</a:t>
            </a:r>
            <a:r>
              <a:rPr lang="zh-CN" altLang="en-US" sz="2000" dirty="0">
                <a:solidFill>
                  <a:schemeClr val="tx1"/>
                </a:solidFill>
              </a:rPr>
              <a:t>属性来访</a:t>
            </a:r>
            <a:r>
              <a:rPr lang="zh-CN" altLang="en-US" sz="2000" dirty="0" smtClean="0">
                <a:solidFill>
                  <a:schemeClr val="tx1"/>
                </a:solidFill>
              </a:rPr>
              <a:t>问</a:t>
            </a:r>
            <a:endParaRPr lang="zh-CN" altLang="en-US" sz="2000" dirty="0" smtClean="0">
              <a:solidFill>
                <a:schemeClr val="tx1"/>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DOM</a:t>
            </a:r>
            <a:r>
              <a:rPr lang="zh-CN" altLang="en-US" dirty="0" smtClean="0"/>
              <a:t>节点访问</a:t>
            </a:r>
            <a:r>
              <a:rPr lang="en-US" altLang="zh-CN" dirty="0" smtClean="0"/>
              <a:t>-</a:t>
            </a:r>
            <a:r>
              <a:rPr lang="zh-CN" altLang="en-US" dirty="0" smtClean="0"/>
              <a:t>方法</a:t>
            </a:r>
            <a:r>
              <a:rPr lang="en-US" altLang="zh-CN" dirty="0" smtClean="0"/>
              <a:t>1</a:t>
            </a:r>
            <a:endParaRPr lang="zh-CN" altLang="en-US" dirty="0"/>
          </a:p>
        </p:txBody>
      </p:sp>
      <p:sp>
        <p:nvSpPr>
          <p:cNvPr id="3" name="内容占位符 2"/>
          <p:cNvSpPr>
            <a:spLocks noGrp="1"/>
          </p:cNvSpPr>
          <p:nvPr>
            <p:ph idx="1"/>
          </p:nvPr>
        </p:nvSpPr>
        <p:spPr>
          <a:xfrm>
            <a:off x="434975" y="1275080"/>
            <a:ext cx="8509000" cy="5015865"/>
          </a:xfrm>
        </p:spPr>
        <p:txBody>
          <a:bodyPr>
            <a:noAutofit/>
          </a:bodyPr>
          <a:lstStyle/>
          <a:p>
            <a:pPr>
              <a:spcBef>
                <a:spcPts val="0"/>
              </a:spcBef>
              <a:spcAft>
                <a:spcPts val="0"/>
              </a:spcAft>
              <a:buNone/>
            </a:pPr>
            <a:r>
              <a:rPr lang="en-US" altLang="zh-CN" sz="1800" dirty="0" smtClean="0"/>
              <a:t>1</a:t>
            </a:r>
            <a:r>
              <a:rPr lang="zh-CN" altLang="en-US" sz="1800" dirty="0" smtClean="0"/>
              <a:t>）通过</a:t>
            </a:r>
            <a:r>
              <a:rPr lang="en-US" altLang="zh-CN" sz="1800" dirty="0" smtClean="0"/>
              <a:t>ID</a:t>
            </a:r>
            <a:r>
              <a:rPr lang="zh-CN" altLang="en-US" sz="1800" dirty="0" smtClean="0"/>
              <a:t>访问页面元素 </a:t>
            </a:r>
            <a:endParaRPr lang="zh-CN" altLang="en-US" sz="1800" dirty="0" smtClean="0"/>
          </a:p>
          <a:p>
            <a:pPr lvl="1">
              <a:spcBef>
                <a:spcPts val="0"/>
              </a:spcBef>
              <a:spcAft>
                <a:spcPts val="0"/>
              </a:spcAft>
              <a:buFont typeface="Arial" panose="020B0604020202020204" pitchFamily="34" charset="0"/>
              <a:buNone/>
            </a:pPr>
            <a:r>
              <a:rPr lang="zh-CN" altLang="en-US" sz="1800" b="0" dirty="0" smtClean="0">
                <a:solidFill>
                  <a:srgbClr val="FF0000"/>
                </a:solidFill>
              </a:rPr>
              <a:t>语法：  </a:t>
            </a:r>
            <a:r>
              <a:rPr lang="en-US" altLang="zh-CN" sz="1800" b="0" dirty="0" err="1" smtClean="0">
                <a:solidFill>
                  <a:srgbClr val="FF0000"/>
                </a:solidFill>
              </a:rPr>
              <a:t>document.getElementById</a:t>
            </a:r>
            <a:r>
              <a:rPr lang="en-US" altLang="zh-CN" sz="1800" b="0" dirty="0" smtClean="0">
                <a:solidFill>
                  <a:srgbClr val="FF0000"/>
                </a:solidFill>
              </a:rPr>
              <a:t>(id)</a:t>
            </a:r>
            <a:endParaRPr lang="en-US" altLang="zh-CN" sz="1800" b="0" dirty="0" smtClean="0">
              <a:solidFill>
                <a:srgbClr val="FF0000"/>
              </a:solidFill>
            </a:endParaRPr>
          </a:p>
          <a:p>
            <a:pPr lvl="1">
              <a:spcBef>
                <a:spcPts val="0"/>
              </a:spcBef>
              <a:spcAft>
                <a:spcPts val="0"/>
              </a:spcAft>
              <a:buFont typeface="Arial" panose="020B0604020202020204" pitchFamily="34" charset="0"/>
              <a:buNone/>
            </a:pPr>
            <a:r>
              <a:rPr lang="zh-CN" altLang="en-US" sz="1800" b="0" dirty="0" smtClean="0"/>
              <a:t>参数：  </a:t>
            </a:r>
            <a:r>
              <a:rPr lang="en-US" altLang="zh-CN" sz="1800" b="0" dirty="0" smtClean="0"/>
              <a:t>id</a:t>
            </a:r>
            <a:r>
              <a:rPr lang="zh-CN" altLang="en-US" sz="1800" b="0" dirty="0" smtClean="0"/>
              <a:t>必选项，为字符串</a:t>
            </a:r>
            <a:r>
              <a:rPr lang="en-US" altLang="zh-CN" sz="1800" b="0" dirty="0" smtClean="0"/>
              <a:t>(String)</a:t>
            </a:r>
            <a:endParaRPr lang="en-US" altLang="zh-CN" sz="1800" b="0" dirty="0" smtClean="0"/>
          </a:p>
          <a:p>
            <a:pPr lvl="1">
              <a:spcBef>
                <a:spcPts val="0"/>
              </a:spcBef>
              <a:spcAft>
                <a:spcPts val="0"/>
              </a:spcAft>
              <a:buFont typeface="Arial" panose="020B0604020202020204" pitchFamily="34" charset="0"/>
              <a:buNone/>
            </a:pPr>
            <a:r>
              <a:rPr lang="zh-CN" altLang="en-US" sz="1800" b="0" dirty="0" smtClean="0"/>
              <a:t>返回值：对象或</a:t>
            </a:r>
            <a:r>
              <a:rPr lang="en-US" altLang="zh-CN" sz="1800" b="0" dirty="0" smtClean="0"/>
              <a:t>null(</a:t>
            </a:r>
            <a:r>
              <a:rPr lang="zh-CN" altLang="en-US" sz="1800" b="0" dirty="0" smtClean="0"/>
              <a:t>无符合条件的对象</a:t>
            </a:r>
            <a:r>
              <a:rPr lang="en-US" altLang="zh-CN" sz="1800" b="0" dirty="0" smtClean="0"/>
              <a:t>) </a:t>
            </a:r>
            <a:endParaRPr lang="en-US" altLang="zh-CN" sz="1800" b="0" dirty="0" smtClean="0"/>
          </a:p>
          <a:p>
            <a:pPr>
              <a:spcBef>
                <a:spcPts val="0"/>
              </a:spcBef>
              <a:spcAft>
                <a:spcPts val="0"/>
              </a:spcAft>
              <a:buNone/>
            </a:pPr>
            <a:r>
              <a:rPr lang="en-US" altLang="zh-CN" sz="1800" dirty="0" smtClean="0">
                <a:solidFill>
                  <a:srgbClr val="FF0000"/>
                </a:solidFill>
              </a:rPr>
              <a:t>     </a:t>
            </a:r>
            <a:r>
              <a:rPr lang="zh-CN" altLang="en-US" sz="1800" dirty="0" smtClean="0">
                <a:solidFill>
                  <a:srgbClr val="FF0000"/>
                </a:solidFill>
              </a:rPr>
              <a:t>例如：</a:t>
            </a:r>
            <a:r>
              <a:rPr lang="en-US" altLang="zh-CN" sz="1800" dirty="0" err="1" smtClean="0">
                <a:solidFill>
                  <a:srgbClr val="FF0000"/>
                </a:solidFill>
              </a:rPr>
              <a:t>var</a:t>
            </a:r>
            <a:r>
              <a:rPr lang="en-US" altLang="zh-CN" sz="1800" dirty="0" smtClean="0">
                <a:solidFill>
                  <a:srgbClr val="FF0000"/>
                </a:solidFill>
              </a:rPr>
              <a:t> </a:t>
            </a:r>
            <a:r>
              <a:rPr lang="en-US" altLang="zh-CN" sz="1800" dirty="0" err="1" smtClean="0">
                <a:solidFill>
                  <a:srgbClr val="FF0000"/>
                </a:solidFill>
              </a:rPr>
              <a:t>userName</a:t>
            </a:r>
            <a:r>
              <a:rPr lang="en-US" altLang="zh-CN" sz="1800" dirty="0" smtClean="0">
                <a:solidFill>
                  <a:srgbClr val="FF0000"/>
                </a:solidFill>
              </a:rPr>
              <a:t>=</a:t>
            </a:r>
            <a:r>
              <a:rPr lang="en-US" altLang="zh-CN" sz="1800" dirty="0" err="1" smtClean="0">
                <a:solidFill>
                  <a:srgbClr val="FF0000"/>
                </a:solidFill>
              </a:rPr>
              <a:t>document.getElementById</a:t>
            </a:r>
            <a:r>
              <a:rPr lang="en-US" altLang="zh-CN" sz="1800" dirty="0" smtClean="0">
                <a:solidFill>
                  <a:srgbClr val="FF0000"/>
                </a:solidFill>
              </a:rPr>
              <a:t>("</a:t>
            </a:r>
            <a:r>
              <a:rPr lang="en-US" altLang="zh-CN" sz="1800" dirty="0" err="1" smtClean="0">
                <a:solidFill>
                  <a:srgbClr val="FF0000"/>
                </a:solidFill>
              </a:rPr>
              <a:t>userName</a:t>
            </a:r>
            <a:r>
              <a:rPr lang="en-US" altLang="zh-CN" sz="1800" dirty="0" smtClean="0">
                <a:solidFill>
                  <a:srgbClr val="FF0000"/>
                </a:solidFill>
              </a:rPr>
              <a:t>").value; </a:t>
            </a:r>
            <a:endParaRPr lang="en-US" altLang="zh-CN" sz="1800" dirty="0" smtClean="0">
              <a:solidFill>
                <a:srgbClr val="FF0000"/>
              </a:solidFill>
            </a:endParaRPr>
          </a:p>
          <a:p>
            <a:pPr>
              <a:spcBef>
                <a:spcPts val="0"/>
              </a:spcBef>
              <a:spcAft>
                <a:spcPts val="0"/>
              </a:spcAft>
              <a:buNone/>
            </a:pPr>
            <a:r>
              <a:rPr lang="zh-CN" altLang="en-US" sz="1800" dirty="0" smtClean="0"/>
              <a:t>注意：</a:t>
            </a:r>
            <a:endParaRPr lang="zh-CN" altLang="en-US" sz="1800" dirty="0" smtClean="0"/>
          </a:p>
          <a:p>
            <a:pPr lvl="1">
              <a:spcBef>
                <a:spcPts val="200"/>
              </a:spcBef>
              <a:spcAft>
                <a:spcPts val="0"/>
              </a:spcAft>
              <a:buFont typeface="Wingdings" panose="05000000000000000000" pitchFamily="2" charset="2"/>
              <a:buChar char="l"/>
            </a:pPr>
            <a:r>
              <a:rPr lang="zh-CN" altLang="en-US" sz="1800" b="0" dirty="0" smtClean="0"/>
              <a:t>最好为需要交互的元素设定一个唯一的</a:t>
            </a:r>
            <a:r>
              <a:rPr lang="en-US" altLang="zh-CN" sz="1800" b="0" dirty="0" smtClean="0"/>
              <a:t>id</a:t>
            </a:r>
            <a:r>
              <a:rPr lang="zh-CN" altLang="en-US" sz="1800" b="0" dirty="0" smtClean="0"/>
              <a:t>，以便查找；</a:t>
            </a:r>
            <a:endParaRPr lang="zh-CN" altLang="en-US" sz="1800" b="0" dirty="0" smtClean="0"/>
          </a:p>
          <a:p>
            <a:pPr lvl="1">
              <a:spcBef>
                <a:spcPts val="200"/>
              </a:spcBef>
              <a:spcAft>
                <a:spcPts val="0"/>
              </a:spcAft>
              <a:buFont typeface="Wingdings" panose="05000000000000000000" pitchFamily="2" charset="2"/>
              <a:buChar char="l"/>
            </a:pPr>
            <a:r>
              <a:rPr lang="en-US" altLang="zh-CN" sz="1800" b="0" dirty="0" err="1" smtClean="0"/>
              <a:t>getElementById</a:t>
            </a:r>
            <a:r>
              <a:rPr lang="en-US" altLang="zh-CN" sz="1800" b="0" dirty="0" smtClean="0"/>
              <a:t>()</a:t>
            </a:r>
            <a:r>
              <a:rPr lang="zh-CN" altLang="en-US" sz="1800" b="0" dirty="0" smtClean="0"/>
              <a:t>返回的是一个页面元素的引用</a:t>
            </a:r>
            <a:r>
              <a:rPr lang="en-US" altLang="zh-CN" sz="1800" b="0" dirty="0" smtClean="0"/>
              <a:t>.</a:t>
            </a:r>
            <a:endParaRPr lang="en-US" altLang="zh-CN" sz="1800" b="0" dirty="0" smtClean="0"/>
          </a:p>
          <a:p>
            <a:pPr lvl="1">
              <a:spcBef>
                <a:spcPts val="200"/>
              </a:spcBef>
              <a:spcAft>
                <a:spcPts val="0"/>
              </a:spcAft>
              <a:buFont typeface="Wingdings" panose="05000000000000000000" pitchFamily="2" charset="2"/>
              <a:buChar char="l"/>
            </a:pPr>
            <a:r>
              <a:rPr lang="zh-CN" altLang="en-US" sz="1800" b="0" dirty="0" smtClean="0"/>
              <a:t>元素</a:t>
            </a:r>
            <a:r>
              <a:rPr lang="en-US" altLang="zh-CN" sz="1800" b="0" dirty="0" smtClean="0"/>
              <a:t>ID</a:t>
            </a:r>
            <a:r>
              <a:rPr lang="zh-CN" altLang="en-US" sz="1800" b="0" dirty="0" smtClean="0"/>
              <a:t>引用时，必须加引号，如</a:t>
            </a:r>
            <a:r>
              <a:rPr lang="en-US" altLang="zh-CN" sz="1800" b="0" dirty="0" smtClean="0"/>
              <a:t>“</a:t>
            </a:r>
            <a:r>
              <a:rPr lang="en-US" altLang="zh-CN" sz="1800" b="0" dirty="0" err="1" smtClean="0"/>
              <a:t>userName</a:t>
            </a:r>
            <a:r>
              <a:rPr lang="en-US" altLang="zh-CN" sz="1800" b="0" dirty="0" smtClean="0"/>
              <a:t>”</a:t>
            </a:r>
            <a:r>
              <a:rPr lang="zh-CN" altLang="en-US" sz="1800" b="0" dirty="0" smtClean="0"/>
              <a:t>，否则易引起语法错误，缺少对象。</a:t>
            </a:r>
            <a:endParaRPr lang="en-US" altLang="zh-CN" sz="1800" b="0" dirty="0" smtClean="0"/>
          </a:p>
          <a:p>
            <a:pPr>
              <a:spcBef>
                <a:spcPts val="0"/>
              </a:spcBef>
              <a:spcAft>
                <a:spcPts val="0"/>
              </a:spcAft>
              <a:buNone/>
            </a:pPr>
            <a:r>
              <a:rPr lang="en-US" altLang="zh-CN" sz="1800" dirty="0" smtClean="0">
                <a:solidFill>
                  <a:srgbClr val="FF0000"/>
                </a:solidFill>
              </a:rPr>
              <a:t>     function </a:t>
            </a:r>
            <a:r>
              <a:rPr lang="en-US" altLang="zh-CN" sz="1800" dirty="0">
                <a:solidFill>
                  <a:srgbClr val="FF0000"/>
                </a:solidFill>
              </a:rPr>
              <a:t>$(id){return </a:t>
            </a:r>
            <a:r>
              <a:rPr lang="en-US" altLang="zh-CN" sz="1800" dirty="0" err="1">
                <a:solidFill>
                  <a:srgbClr val="FF0000"/>
                </a:solidFill>
              </a:rPr>
              <a:t>document.getElementById</a:t>
            </a:r>
            <a:r>
              <a:rPr lang="en-US" altLang="zh-CN" sz="1800" dirty="0">
                <a:solidFill>
                  <a:srgbClr val="FF0000"/>
                </a:solidFill>
              </a:rPr>
              <a:t>(id</a:t>
            </a:r>
            <a:r>
              <a:rPr lang="en-US" altLang="zh-CN" sz="1800" dirty="0" smtClean="0">
                <a:solidFill>
                  <a:srgbClr val="FF0000"/>
                </a:solidFill>
              </a:rPr>
              <a:t>);}//</a:t>
            </a:r>
            <a:r>
              <a:rPr lang="zh-CN" altLang="zh-CN" sz="1800" dirty="0">
                <a:solidFill>
                  <a:srgbClr val="FF0000"/>
                </a:solidFill>
              </a:rPr>
              <a:t>调用时参</a:t>
            </a:r>
            <a:r>
              <a:rPr lang="zh-CN" altLang="zh-CN" sz="1800" dirty="0" smtClean="0">
                <a:solidFill>
                  <a:srgbClr val="FF0000"/>
                </a:solidFill>
              </a:rPr>
              <a:t>数加</a:t>
            </a:r>
            <a:r>
              <a:rPr lang="zh-CN" altLang="zh-CN" sz="1800" dirty="0">
                <a:solidFill>
                  <a:srgbClr val="FF0000"/>
                </a:solidFill>
              </a:rPr>
              <a:t>双引号</a:t>
            </a:r>
            <a:endParaRPr lang="zh-CN" altLang="zh-CN" sz="1800" dirty="0">
              <a:solidFill>
                <a:srgbClr val="FF0000"/>
              </a:solidFill>
            </a:endParaRPr>
          </a:p>
          <a:p>
            <a:endParaRPr lang="zh-CN" altLang="zh-CN" sz="1800" dirty="0">
              <a:solidFill>
                <a:srgbClr val="FF0000"/>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DOM</a:t>
            </a:r>
            <a:r>
              <a:rPr lang="zh-CN" altLang="en-US" dirty="0" smtClean="0"/>
              <a:t>节点访问</a:t>
            </a:r>
            <a:r>
              <a:rPr lang="en-US" altLang="zh-CN" dirty="0" smtClean="0"/>
              <a:t>-</a:t>
            </a:r>
            <a:r>
              <a:rPr lang="zh-CN" altLang="en-US" dirty="0" smtClean="0"/>
              <a:t>方法</a:t>
            </a:r>
            <a:r>
              <a:rPr lang="en-US" altLang="zh-CN" dirty="0" smtClean="0"/>
              <a:t>2</a:t>
            </a:r>
            <a:endParaRPr lang="zh-CN" altLang="en-US" dirty="0"/>
          </a:p>
        </p:txBody>
      </p:sp>
      <p:sp>
        <p:nvSpPr>
          <p:cNvPr id="3" name="矩形 2"/>
          <p:cNvSpPr/>
          <p:nvPr/>
        </p:nvSpPr>
        <p:spPr>
          <a:xfrm>
            <a:off x="533400" y="1673048"/>
            <a:ext cx="8534400" cy="3291840"/>
          </a:xfrm>
          <a:prstGeom prst="rect">
            <a:avLst/>
          </a:prstGeom>
        </p:spPr>
        <p:txBody>
          <a:bodyPr wrap="square">
            <a:spAutoFit/>
          </a:bodyPr>
          <a:lstStyle/>
          <a:p>
            <a:pPr marL="533400" indent="-533400">
              <a:lnSpc>
                <a:spcPct val="100000"/>
              </a:lnSpc>
            </a:pPr>
            <a:r>
              <a:rPr lang="en-US" altLang="zh-CN" b="0" dirty="0" smtClean="0">
                <a:latin typeface="微软雅黑" panose="020B0503020204020204" charset="-122"/>
                <a:ea typeface="微软雅黑" panose="020B0503020204020204" charset="-122"/>
              </a:rPr>
              <a:t>2) </a:t>
            </a:r>
            <a:r>
              <a:rPr lang="zh-CN" altLang="en-US" b="0" dirty="0" smtClean="0">
                <a:latin typeface="微软雅黑" panose="020B0503020204020204" charset="-122"/>
                <a:ea typeface="微软雅黑" panose="020B0503020204020204" charset="-122"/>
              </a:rPr>
              <a:t>通过</a:t>
            </a:r>
            <a:r>
              <a:rPr lang="en-US" altLang="zh-CN" b="0" dirty="0" smtClean="0">
                <a:latin typeface="微软雅黑" panose="020B0503020204020204" charset="-122"/>
                <a:ea typeface="微软雅黑" panose="020B0503020204020204" charset="-122"/>
              </a:rPr>
              <a:t>Name</a:t>
            </a:r>
            <a:r>
              <a:rPr lang="zh-CN" altLang="en-US" b="0" dirty="0" smtClean="0">
                <a:latin typeface="微软雅黑" panose="020B0503020204020204" charset="-122"/>
                <a:ea typeface="微软雅黑" panose="020B0503020204020204" charset="-122"/>
              </a:rPr>
              <a:t>访问页面元素</a:t>
            </a:r>
            <a:endParaRPr lang="zh-CN" altLang="en-US" b="0" dirty="0" smtClean="0">
              <a:latin typeface="微软雅黑" panose="020B0503020204020204" charset="-122"/>
              <a:ea typeface="微软雅黑" panose="020B0503020204020204" charset="-122"/>
            </a:endParaRPr>
          </a:p>
          <a:p>
            <a:pPr marL="914400" lvl="1" indent="-457200">
              <a:lnSpc>
                <a:spcPct val="100000"/>
              </a:lnSpc>
              <a:buFont typeface="Arial" panose="020B0604020202020204" pitchFamily="34" charset="0"/>
              <a:buNone/>
            </a:pPr>
            <a:r>
              <a:rPr lang="zh-CN" altLang="en-US" sz="1800" b="0" dirty="0" smtClean="0">
                <a:solidFill>
                  <a:srgbClr val="FF0000"/>
                </a:solidFill>
                <a:latin typeface="微软雅黑" panose="020B0503020204020204" charset="-122"/>
                <a:ea typeface="微软雅黑" panose="020B0503020204020204" charset="-122"/>
              </a:rPr>
              <a:t>语法： </a:t>
            </a:r>
            <a:r>
              <a:rPr lang="en-US" altLang="zh-CN" sz="1800" b="0" dirty="0" err="1" smtClean="0">
                <a:solidFill>
                  <a:srgbClr val="FF0000"/>
                </a:solidFill>
                <a:latin typeface="微软雅黑" panose="020B0503020204020204" charset="-122"/>
                <a:ea typeface="微软雅黑" panose="020B0503020204020204" charset="-122"/>
              </a:rPr>
              <a:t>document.getElementsByName</a:t>
            </a:r>
            <a:r>
              <a:rPr lang="en-US" altLang="zh-CN" sz="1800" b="0" dirty="0" smtClean="0">
                <a:solidFill>
                  <a:srgbClr val="FF0000"/>
                </a:solidFill>
                <a:latin typeface="微软雅黑" panose="020B0503020204020204" charset="-122"/>
                <a:ea typeface="微软雅黑" panose="020B0503020204020204" charset="-122"/>
              </a:rPr>
              <a:t>(name)</a:t>
            </a:r>
            <a:r>
              <a:rPr lang="zh-CN" altLang="en-US" sz="1800" b="0" dirty="0" smtClean="0">
                <a:solidFill>
                  <a:srgbClr val="FF0000"/>
                </a:solidFill>
                <a:latin typeface="微软雅黑" panose="020B0503020204020204" charset="-122"/>
                <a:ea typeface="微软雅黑" panose="020B0503020204020204" charset="-122"/>
              </a:rPr>
              <a:t>；</a:t>
            </a:r>
            <a:endParaRPr lang="en-US" altLang="zh-CN" sz="1800" b="0" dirty="0" smtClean="0">
              <a:solidFill>
                <a:srgbClr val="FF0000"/>
              </a:solidFill>
              <a:latin typeface="微软雅黑" panose="020B0503020204020204" charset="-122"/>
              <a:ea typeface="微软雅黑" panose="020B0503020204020204" charset="-122"/>
            </a:endParaRPr>
          </a:p>
          <a:p>
            <a:pPr marL="914400" lvl="1" indent="-457200">
              <a:lnSpc>
                <a:spcPct val="100000"/>
              </a:lnSpc>
              <a:buFont typeface="Arial" panose="020B0604020202020204" pitchFamily="34" charset="0"/>
              <a:buNone/>
            </a:pPr>
            <a:r>
              <a:rPr lang="zh-CN" altLang="en-US" b="0" dirty="0" smtClean="0">
                <a:latin typeface="微软雅黑" panose="020B0503020204020204" charset="-122"/>
                <a:ea typeface="微软雅黑" panose="020B0503020204020204" charset="-122"/>
              </a:rPr>
              <a:t>参数： </a:t>
            </a:r>
            <a:r>
              <a:rPr lang="en-US" altLang="zh-CN" b="0" dirty="0" smtClean="0">
                <a:latin typeface="微软雅黑" panose="020B0503020204020204" charset="-122"/>
                <a:ea typeface="微软雅黑" panose="020B0503020204020204" charset="-122"/>
              </a:rPr>
              <a:t>name :</a:t>
            </a:r>
            <a:r>
              <a:rPr lang="zh-CN" altLang="en-US" b="0" dirty="0" smtClean="0">
                <a:latin typeface="微软雅黑" panose="020B0503020204020204" charset="-122"/>
                <a:ea typeface="微软雅黑" panose="020B0503020204020204" charset="-122"/>
              </a:rPr>
              <a:t>必选项为字符串</a:t>
            </a:r>
            <a:r>
              <a:rPr lang="en-US" altLang="zh-CN" b="0" dirty="0" smtClean="0">
                <a:latin typeface="微软雅黑" panose="020B0503020204020204" charset="-122"/>
                <a:ea typeface="微软雅黑" panose="020B0503020204020204" charset="-122"/>
              </a:rPr>
              <a:t>(String)</a:t>
            </a:r>
            <a:endParaRPr lang="en-US" altLang="zh-CN" b="0" dirty="0" smtClean="0">
              <a:latin typeface="微软雅黑" panose="020B0503020204020204" charset="-122"/>
              <a:ea typeface="微软雅黑" panose="020B0503020204020204" charset="-122"/>
            </a:endParaRPr>
          </a:p>
          <a:p>
            <a:pPr marL="914400" lvl="1" indent="-457200">
              <a:lnSpc>
                <a:spcPct val="100000"/>
              </a:lnSpc>
              <a:buFont typeface="Arial" panose="020B0604020202020204" pitchFamily="34" charset="0"/>
              <a:buNone/>
            </a:pPr>
            <a:r>
              <a:rPr lang="zh-CN" altLang="en-US" b="0" dirty="0" smtClean="0">
                <a:latin typeface="微软雅黑" panose="020B0503020204020204" charset="-122"/>
                <a:ea typeface="微软雅黑" panose="020B0503020204020204" charset="-122"/>
              </a:rPr>
              <a:t>返回值：</a:t>
            </a:r>
            <a:r>
              <a:rPr lang="zh-CN" altLang="en-US" b="0" dirty="0" smtClean="0">
                <a:solidFill>
                  <a:srgbClr val="FF0000"/>
                </a:solidFill>
                <a:latin typeface="微软雅黑" panose="020B0503020204020204" charset="-122"/>
                <a:ea typeface="微软雅黑" panose="020B0503020204020204" charset="-122"/>
              </a:rPr>
              <a:t>数组对象</a:t>
            </a:r>
            <a:r>
              <a:rPr lang="en-US" altLang="zh-CN" b="0" dirty="0" smtClean="0">
                <a:solidFill>
                  <a:srgbClr val="FF0000"/>
                </a:solidFill>
                <a:latin typeface="微软雅黑" panose="020B0503020204020204" charset="-122"/>
                <a:ea typeface="微软雅黑" panose="020B0503020204020204" charset="-122"/>
              </a:rPr>
              <a:t>; </a:t>
            </a:r>
            <a:r>
              <a:rPr lang="zh-CN" altLang="en-US" b="0" dirty="0" smtClean="0">
                <a:latin typeface="微软雅黑" panose="020B0503020204020204" charset="-122"/>
                <a:ea typeface="微软雅黑" panose="020B0503020204020204" charset="-122"/>
              </a:rPr>
              <a:t>如果无符合条件的对象，则返回空数组</a:t>
            </a:r>
            <a:endParaRPr lang="zh-CN" altLang="en-US" b="0" dirty="0" smtClean="0">
              <a:latin typeface="微软雅黑" panose="020B0503020204020204" charset="-122"/>
              <a:ea typeface="微软雅黑" panose="020B0503020204020204" charset="-122"/>
            </a:endParaRPr>
          </a:p>
          <a:p>
            <a:pPr marL="533400" indent="-533400">
              <a:lnSpc>
                <a:spcPct val="100000"/>
              </a:lnSpc>
            </a:pPr>
            <a:r>
              <a:rPr lang="zh-CN" altLang="en-US" b="0" dirty="0" smtClean="0">
                <a:latin typeface="微软雅黑" panose="020B0503020204020204" charset="-122"/>
                <a:ea typeface="微软雅黑" panose="020B0503020204020204" charset="-122"/>
              </a:rPr>
              <a:t>例如： </a:t>
            </a:r>
            <a:r>
              <a:rPr lang="en-US" altLang="zh-CN" sz="1800" b="0" dirty="0" err="1" smtClean="0">
                <a:solidFill>
                  <a:srgbClr val="FF0000"/>
                </a:solidFill>
                <a:latin typeface="微软雅黑" panose="020B0503020204020204" charset="-122"/>
                <a:ea typeface="微软雅黑" panose="020B0503020204020204" charset="-122"/>
              </a:rPr>
              <a:t>var</a:t>
            </a:r>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err="1" smtClean="0">
                <a:solidFill>
                  <a:srgbClr val="FF0000"/>
                </a:solidFill>
                <a:latin typeface="微软雅黑" panose="020B0503020204020204" charset="-122"/>
                <a:ea typeface="微软雅黑" panose="020B0503020204020204" charset="-122"/>
              </a:rPr>
              <a:t>userNameInput</a:t>
            </a:r>
            <a:r>
              <a:rPr lang="en-US" altLang="zh-CN" sz="1800" b="0" dirty="0" smtClean="0">
                <a:solidFill>
                  <a:srgbClr val="FF0000"/>
                </a:solidFill>
                <a:latin typeface="微软雅黑" panose="020B0503020204020204" charset="-122"/>
                <a:ea typeface="微软雅黑" panose="020B0503020204020204" charset="-122"/>
              </a:rPr>
              <a:t>=</a:t>
            </a:r>
            <a:r>
              <a:rPr lang="en-US" altLang="zh-CN" sz="1800" b="0" dirty="0" err="1" smtClean="0">
                <a:solidFill>
                  <a:srgbClr val="FF0000"/>
                </a:solidFill>
                <a:latin typeface="微软雅黑" panose="020B0503020204020204" charset="-122"/>
                <a:ea typeface="微软雅黑" panose="020B0503020204020204" charset="-122"/>
              </a:rPr>
              <a:t>document.getElementsByName</a:t>
            </a:r>
            <a:r>
              <a:rPr lang="en-US" altLang="zh-CN" sz="1800" b="0" dirty="0" smtClean="0">
                <a:solidFill>
                  <a:srgbClr val="FF0000"/>
                </a:solidFill>
                <a:latin typeface="微软雅黑" panose="020B0503020204020204" charset="-122"/>
                <a:ea typeface="微软雅黑" panose="020B0503020204020204" charset="-122"/>
              </a:rPr>
              <a:t>("</a:t>
            </a:r>
            <a:r>
              <a:rPr lang="en-US" altLang="zh-CN" sz="1800" b="0" dirty="0" err="1" smtClean="0">
                <a:solidFill>
                  <a:srgbClr val="FF0000"/>
                </a:solidFill>
                <a:latin typeface="微软雅黑" panose="020B0503020204020204" charset="-122"/>
                <a:ea typeface="微软雅黑" panose="020B0503020204020204" charset="-122"/>
              </a:rPr>
              <a:t>userName</a:t>
            </a:r>
            <a:r>
              <a:rPr lang="en-US" altLang="zh-CN" sz="1800" b="0" dirty="0" smtClean="0">
                <a:solidFill>
                  <a:srgbClr val="FF0000"/>
                </a:solidFill>
                <a:latin typeface="微软雅黑" panose="020B0503020204020204" charset="-122"/>
                <a:ea typeface="微软雅黑" panose="020B0503020204020204" charset="-122"/>
              </a:rPr>
              <a:t>");</a:t>
            </a:r>
            <a:endParaRPr lang="en-US" altLang="zh-CN" sz="1800" b="0" dirty="0" smtClean="0">
              <a:solidFill>
                <a:srgbClr val="FF0000"/>
              </a:solidFill>
              <a:latin typeface="微软雅黑" panose="020B0503020204020204" charset="-122"/>
              <a:ea typeface="微软雅黑" panose="020B0503020204020204" charset="-122"/>
            </a:endParaRPr>
          </a:p>
          <a:p>
            <a:pPr marL="914400" lvl="1" indent="-457200">
              <a:lnSpc>
                <a:spcPct val="100000"/>
              </a:lnSpc>
              <a:buFont typeface="Arial" panose="020B0604020202020204" pitchFamily="34" charset="0"/>
              <a:buNone/>
            </a:pPr>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err="1" smtClean="0">
                <a:solidFill>
                  <a:srgbClr val="FF0000"/>
                </a:solidFill>
                <a:latin typeface="微软雅黑" panose="020B0503020204020204" charset="-122"/>
                <a:ea typeface="微软雅黑" panose="020B0503020204020204" charset="-122"/>
              </a:rPr>
              <a:t>var</a:t>
            </a:r>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err="1" smtClean="0">
                <a:solidFill>
                  <a:srgbClr val="FF0000"/>
                </a:solidFill>
                <a:latin typeface="微软雅黑" panose="020B0503020204020204" charset="-122"/>
                <a:ea typeface="微软雅黑" panose="020B0503020204020204" charset="-122"/>
              </a:rPr>
              <a:t>userName</a:t>
            </a:r>
            <a:r>
              <a:rPr lang="en-US" altLang="zh-CN" sz="1800" b="0" dirty="0" smtClean="0">
                <a:solidFill>
                  <a:srgbClr val="FF0000"/>
                </a:solidFill>
                <a:latin typeface="微软雅黑" panose="020B0503020204020204" charset="-122"/>
                <a:ea typeface="微软雅黑" panose="020B0503020204020204" charset="-122"/>
              </a:rPr>
              <a:t>=</a:t>
            </a:r>
            <a:r>
              <a:rPr lang="en-US" altLang="zh-CN" sz="1800" b="0" dirty="0" err="1" smtClean="0">
                <a:solidFill>
                  <a:srgbClr val="FF0000"/>
                </a:solidFill>
                <a:latin typeface="微软雅黑" panose="020B0503020204020204" charset="-122"/>
                <a:ea typeface="微软雅黑" panose="020B0503020204020204" charset="-122"/>
              </a:rPr>
              <a:t>userNameInput</a:t>
            </a:r>
            <a:r>
              <a:rPr lang="en-US" altLang="zh-CN" sz="1800" b="0" dirty="0" smtClean="0">
                <a:solidFill>
                  <a:srgbClr val="FF0000"/>
                </a:solidFill>
                <a:latin typeface="微软雅黑" panose="020B0503020204020204" charset="-122"/>
                <a:ea typeface="微软雅黑" panose="020B0503020204020204" charset="-122"/>
              </a:rPr>
              <a:t>[0].value;</a:t>
            </a:r>
            <a:endParaRPr lang="en-US" altLang="zh-CN" sz="1800" b="0" dirty="0" smtClean="0">
              <a:solidFill>
                <a:srgbClr val="FF0000"/>
              </a:solidFill>
              <a:latin typeface="微软雅黑" panose="020B0503020204020204" charset="-122"/>
              <a:ea typeface="微软雅黑" panose="020B0503020204020204" charset="-122"/>
            </a:endParaRPr>
          </a:p>
          <a:p>
            <a:pPr marL="533400" indent="-533400">
              <a:lnSpc>
                <a:spcPct val="100000"/>
              </a:lnSpc>
              <a:spcBef>
                <a:spcPts val="200"/>
              </a:spcBef>
              <a:spcAft>
                <a:spcPts val="200"/>
              </a:spcAft>
            </a:pPr>
            <a:r>
              <a:rPr lang="zh-CN" altLang="en-US" b="0" dirty="0" smtClean="0">
                <a:latin typeface="微软雅黑" panose="020B0503020204020204" charset="-122"/>
                <a:ea typeface="微软雅黑" panose="020B0503020204020204" charset="-122"/>
              </a:rPr>
              <a:t>使用该方法需要注意：</a:t>
            </a:r>
            <a:endParaRPr lang="zh-CN" altLang="en-US" b="0" dirty="0" smtClean="0">
              <a:latin typeface="微软雅黑" panose="020B0503020204020204" charset="-122"/>
              <a:ea typeface="微软雅黑" panose="020B0503020204020204" charset="-122"/>
            </a:endParaRPr>
          </a:p>
          <a:p>
            <a:pPr marL="800100" lvl="1" indent="-342900">
              <a:lnSpc>
                <a:spcPct val="100000"/>
              </a:lnSpc>
              <a:spcBef>
                <a:spcPts val="200"/>
              </a:spcBef>
              <a:spcAft>
                <a:spcPts val="200"/>
              </a:spcAft>
              <a:buFont typeface="Wingdings" panose="05000000000000000000" pitchFamily="2" charset="2"/>
              <a:buChar char="l"/>
            </a:pPr>
            <a:r>
              <a:rPr lang="zh-CN" altLang="en-US" b="0" dirty="0" smtClean="0">
                <a:latin typeface="微软雅黑" panose="020B0503020204020204" charset="-122"/>
                <a:ea typeface="微软雅黑" panose="020B0503020204020204" charset="-122"/>
              </a:rPr>
              <a:t>该方法返回一个数组，引用元素必须通过下标进行；</a:t>
            </a:r>
            <a:endParaRPr lang="zh-CN" altLang="en-US" b="0" dirty="0" smtClean="0">
              <a:latin typeface="微软雅黑" panose="020B0503020204020204" charset="-122"/>
              <a:ea typeface="微软雅黑" panose="020B0503020204020204" charset="-122"/>
            </a:endParaRPr>
          </a:p>
          <a:p>
            <a:pPr marL="800100" lvl="1" indent="-342900">
              <a:lnSpc>
                <a:spcPct val="100000"/>
              </a:lnSpc>
              <a:spcBef>
                <a:spcPts val="200"/>
              </a:spcBef>
              <a:spcAft>
                <a:spcPts val="200"/>
              </a:spcAft>
              <a:buFont typeface="Wingdings" panose="05000000000000000000" pitchFamily="2" charset="2"/>
              <a:buChar char="l"/>
            </a:pPr>
            <a:r>
              <a:rPr lang="zh-CN" altLang="en-US" b="0" dirty="0" smtClean="0">
                <a:latin typeface="微软雅黑" panose="020B0503020204020204" charset="-122"/>
                <a:ea typeface="微软雅黑" panose="020B0503020204020204" charset="-122"/>
              </a:rPr>
              <a:t>如果返回一个长度为</a:t>
            </a:r>
            <a:r>
              <a:rPr lang="en-US" altLang="zh-CN" b="0" dirty="0" smtClean="0">
                <a:latin typeface="微软雅黑" panose="020B0503020204020204" charset="-122"/>
                <a:ea typeface="微软雅黑" panose="020B0503020204020204" charset="-122"/>
              </a:rPr>
              <a:t>0</a:t>
            </a:r>
            <a:r>
              <a:rPr lang="zh-CN" altLang="en-US" b="0" dirty="0" smtClean="0">
                <a:latin typeface="微软雅黑" panose="020B0503020204020204" charset="-122"/>
                <a:ea typeface="微软雅黑" panose="020B0503020204020204" charset="-122"/>
              </a:rPr>
              <a:t>的数组，没有元素；可以通过对象的</a:t>
            </a:r>
            <a:r>
              <a:rPr lang="en-US" altLang="zh-CN" b="0" dirty="0" smtClean="0">
                <a:latin typeface="微软雅黑" panose="020B0503020204020204" charset="-122"/>
                <a:ea typeface="微软雅黑" panose="020B0503020204020204" charset="-122"/>
              </a:rPr>
              <a:t>length</a:t>
            </a:r>
            <a:r>
              <a:rPr lang="zh-CN" altLang="en-US" b="0" dirty="0" smtClean="0">
                <a:latin typeface="微软雅黑" panose="020B0503020204020204" charset="-122"/>
                <a:ea typeface="微软雅黑" panose="020B0503020204020204" charset="-122"/>
              </a:rPr>
              <a:t>属性来判断。</a:t>
            </a:r>
            <a:endParaRPr lang="en-US" altLang="zh-CN" b="0" dirty="0" smtClean="0">
              <a:latin typeface="微软雅黑" panose="020B0503020204020204" charset="-122"/>
              <a:ea typeface="微软雅黑" panose="020B0503020204020204" charset="-122"/>
            </a:endParaRPr>
          </a:p>
          <a:p>
            <a:pPr marL="342900" indent="-342900">
              <a:lnSpc>
                <a:spcPct val="100000"/>
              </a:lnSpc>
            </a:pPr>
            <a:r>
              <a:rPr lang="en-US" altLang="zh-CN" b="0" dirty="0" smtClean="0">
                <a:solidFill>
                  <a:srgbClr val="FF0000"/>
                </a:solidFill>
                <a:latin typeface="微软雅黑" panose="020B0503020204020204" charset="-122"/>
                <a:ea typeface="微软雅黑" panose="020B0503020204020204" charset="-122"/>
              </a:rPr>
              <a:t>   </a:t>
            </a:r>
            <a:r>
              <a:rPr lang="en-US" altLang="zh-CN" sz="1800" b="0" dirty="0" smtClean="0">
                <a:solidFill>
                  <a:srgbClr val="FF0000"/>
                </a:solidFill>
                <a:latin typeface="微软雅黑" panose="020B0503020204020204" charset="-122"/>
                <a:ea typeface="微软雅黑" panose="020B0503020204020204" charset="-122"/>
              </a:rPr>
              <a:t>function </a:t>
            </a:r>
            <a:r>
              <a:rPr lang="en-US" altLang="zh-CN" sz="1800" b="0" dirty="0">
                <a:solidFill>
                  <a:srgbClr val="FF0000"/>
                </a:solidFill>
                <a:latin typeface="微软雅黑" panose="020B0503020204020204" charset="-122"/>
                <a:ea typeface="微软雅黑" panose="020B0503020204020204" charset="-122"/>
              </a:rPr>
              <a:t>$name(name</a:t>
            </a:r>
            <a:r>
              <a:rPr lang="en-US" altLang="zh-CN" sz="1800" b="0" dirty="0" smtClean="0">
                <a:solidFill>
                  <a:srgbClr val="FF0000"/>
                </a:solidFill>
                <a:latin typeface="微软雅黑" panose="020B0503020204020204" charset="-122"/>
                <a:ea typeface="微软雅黑" panose="020B0503020204020204" charset="-122"/>
              </a:rPr>
              <a:t>){return </a:t>
            </a:r>
            <a:r>
              <a:rPr lang="en-US" altLang="zh-CN" sz="1800" b="0" dirty="0" err="1">
                <a:solidFill>
                  <a:srgbClr val="FF0000"/>
                </a:solidFill>
                <a:latin typeface="微软雅黑" panose="020B0503020204020204" charset="-122"/>
                <a:ea typeface="微软雅黑" panose="020B0503020204020204" charset="-122"/>
              </a:rPr>
              <a:t>document.getElementsByName</a:t>
            </a:r>
            <a:r>
              <a:rPr lang="en-US" altLang="zh-CN" sz="1800" b="0" dirty="0">
                <a:solidFill>
                  <a:srgbClr val="FF0000"/>
                </a:solidFill>
                <a:latin typeface="微软雅黑" panose="020B0503020204020204" charset="-122"/>
                <a:ea typeface="微软雅黑" panose="020B0503020204020204" charset="-122"/>
              </a:rPr>
              <a:t>(name</a:t>
            </a:r>
            <a:r>
              <a:rPr lang="en-US" altLang="zh-CN" sz="1800" b="0" dirty="0" smtClean="0">
                <a:solidFill>
                  <a:srgbClr val="FF0000"/>
                </a:solidFill>
                <a:latin typeface="微软雅黑" panose="020B0503020204020204" charset="-122"/>
                <a:ea typeface="微软雅黑" panose="020B0503020204020204" charset="-122"/>
              </a:rPr>
              <a:t>);}</a:t>
            </a:r>
            <a:endParaRPr lang="zh-CN" altLang="en-US" sz="1800" b="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zh-CN" altLang="en-US" kern="1200" dirty="0">
                <a:solidFill>
                  <a:schemeClr val="tx1"/>
                </a:solidFill>
                <a:latin typeface="+mj-lt"/>
                <a:cs typeface="+mj-lt"/>
              </a:rPr>
              <a:t>消息对话框</a:t>
            </a:r>
            <a:endParaRPr lang="zh-CN" altLang="en-US" kern="1200" dirty="0">
              <a:solidFill>
                <a:schemeClr val="tx1"/>
              </a:solidFill>
              <a:latin typeface="+mj-lt"/>
              <a:cs typeface="+mj-lt"/>
            </a:endParaRPr>
          </a:p>
        </p:txBody>
      </p:sp>
      <p:sp>
        <p:nvSpPr>
          <p:cNvPr id="16386" name="Rectangle 3"/>
          <p:cNvSpPr>
            <a:spLocks noGrp="1" noChangeArrowheads="1"/>
          </p:cNvSpPr>
          <p:nvPr>
            <p:ph idx="1"/>
          </p:nvPr>
        </p:nvSpPr>
        <p:spPr>
          <a:xfrm>
            <a:off x="910590" y="1610995"/>
            <a:ext cx="7322820" cy="3810000"/>
          </a:xfrm>
        </p:spPr>
        <p:txBody>
          <a:bodyPr/>
          <a:lstStyle/>
          <a:p>
            <a:pPr indent="351155">
              <a:buFont typeface="Wingdings" panose="05000000000000000000" pitchFamily="2" charset="2"/>
              <a:buNone/>
            </a:pPr>
            <a:r>
              <a:rPr lang="en-US" altLang="zh-CN" sz="1800" dirty="0" smtClean="0"/>
              <a:t>JavaScript</a:t>
            </a:r>
            <a:r>
              <a:rPr lang="zh-CN" altLang="en-US" sz="1800" dirty="0" smtClean="0"/>
              <a:t>中的消息对话框分为告警框、确认框和提示框。</a:t>
            </a:r>
            <a:endParaRPr lang="en-US" altLang="zh-CN" sz="1800" dirty="0" smtClean="0"/>
          </a:p>
          <a:p>
            <a:pPr marL="0" indent="0">
              <a:buFont typeface="Wingdings" panose="05000000000000000000" pitchFamily="2" charset="2"/>
              <a:buNone/>
            </a:pPr>
            <a:r>
              <a:rPr lang="en-US" altLang="zh-CN" sz="1800" dirty="0" smtClean="0"/>
              <a:t>1.</a:t>
            </a:r>
            <a:r>
              <a:rPr sz="1800" smtClean="0">
                <a:sym typeface="+mn-ea"/>
              </a:rPr>
              <a:t>告</a:t>
            </a:r>
            <a:r>
              <a:rPr lang="zh-CN" altLang="en-US" sz="1800" dirty="0" smtClean="0"/>
              <a:t>警框</a:t>
            </a:r>
            <a:endParaRPr lang="zh-CN" altLang="en-US" sz="1800" dirty="0" smtClean="0"/>
          </a:p>
          <a:p>
            <a:pPr marL="0" indent="0">
              <a:buFont typeface="Wingdings" panose="05000000000000000000" pitchFamily="2" charset="2"/>
              <a:buNone/>
            </a:pPr>
            <a:r>
              <a:rPr lang="en-US" altLang="zh-CN" sz="1800" dirty="0" smtClean="0"/>
              <a:t>     </a:t>
            </a:r>
            <a:r>
              <a:rPr lang="en-US" altLang="zh-CN" sz="1800" dirty="0" smtClean="0">
                <a:solidFill>
                  <a:srgbClr val="FF0000"/>
                </a:solidFill>
              </a:rPr>
              <a:t>alert (message) </a:t>
            </a:r>
            <a:r>
              <a:rPr lang="en-US" altLang="zh-CN" sz="1800" dirty="0">
                <a:solidFill>
                  <a:srgbClr val="FF0000"/>
                </a:solidFill>
              </a:rPr>
              <a:t>;</a:t>
            </a:r>
            <a:endParaRPr lang="en-US" altLang="zh-CN" sz="1800" dirty="0" smtClean="0">
              <a:solidFill>
                <a:srgbClr val="FF0000"/>
              </a:solidFill>
            </a:endParaRPr>
          </a:p>
          <a:p>
            <a:pPr marL="0" indent="0">
              <a:buFont typeface="Wingdings" panose="05000000000000000000" pitchFamily="2" charset="2"/>
              <a:buNone/>
            </a:pPr>
            <a:r>
              <a:rPr lang="en-US" altLang="zh-CN" sz="1800" dirty="0" smtClean="0"/>
              <a:t>2.</a:t>
            </a:r>
            <a:r>
              <a:rPr lang="zh-CN" altLang="en-US" sz="1800" dirty="0" smtClean="0"/>
              <a:t>确认框</a:t>
            </a:r>
            <a:endParaRPr lang="zh-CN" altLang="en-US" sz="1800" dirty="0" smtClean="0"/>
          </a:p>
          <a:p>
            <a:pPr marL="0" indent="0">
              <a:buFont typeface="Wingdings" panose="05000000000000000000" pitchFamily="2" charset="2"/>
              <a:buNone/>
            </a:pPr>
            <a:r>
              <a:rPr lang="zh-CN" altLang="en-US" sz="1800" dirty="0">
                <a:solidFill>
                  <a:srgbClr val="FF0000"/>
                </a:solidFill>
              </a:rPr>
              <a:t>      </a:t>
            </a:r>
            <a:r>
              <a:rPr lang="en-US" altLang="zh-CN" sz="1800" dirty="0" err="1" smtClean="0">
                <a:solidFill>
                  <a:srgbClr val="FF0000"/>
                </a:solidFill>
              </a:rPr>
              <a:t>var</a:t>
            </a:r>
            <a:r>
              <a:rPr lang="en-US" altLang="zh-CN" sz="1800" dirty="0" smtClean="0">
                <a:solidFill>
                  <a:srgbClr val="FF0000"/>
                </a:solidFill>
              </a:rPr>
              <a:t> </a:t>
            </a:r>
            <a:r>
              <a:rPr lang="en-US" altLang="zh-CN" sz="1800" dirty="0" err="1" smtClean="0">
                <a:solidFill>
                  <a:srgbClr val="FF0000"/>
                </a:solidFill>
              </a:rPr>
              <a:t>yn</a:t>
            </a:r>
            <a:r>
              <a:rPr lang="en-US" altLang="zh-CN" sz="1800" dirty="0" smtClean="0">
                <a:solidFill>
                  <a:srgbClr val="FF0000"/>
                </a:solidFill>
              </a:rPr>
              <a:t>=confirm </a:t>
            </a:r>
            <a:r>
              <a:rPr lang="en-US" altLang="zh-CN" sz="1800" dirty="0">
                <a:solidFill>
                  <a:srgbClr val="FF0000"/>
                </a:solidFill>
              </a:rPr>
              <a:t>(message</a:t>
            </a:r>
            <a:r>
              <a:rPr lang="en-US" altLang="zh-CN" sz="1800" dirty="0" smtClean="0">
                <a:solidFill>
                  <a:srgbClr val="FF0000"/>
                </a:solidFill>
              </a:rPr>
              <a:t>); </a:t>
            </a:r>
            <a:endParaRPr lang="en-US" altLang="zh-CN" sz="1800" dirty="0">
              <a:solidFill>
                <a:srgbClr val="FF0000"/>
              </a:solidFill>
            </a:endParaRPr>
          </a:p>
          <a:p>
            <a:pPr marL="0" indent="0">
              <a:buFont typeface="Wingdings" panose="05000000000000000000" pitchFamily="2" charset="2"/>
              <a:buNone/>
            </a:pPr>
            <a:r>
              <a:rPr lang="en-US" altLang="zh-CN" sz="1800" dirty="0" smtClean="0"/>
              <a:t>3.</a:t>
            </a:r>
            <a:r>
              <a:rPr lang="zh-CN" altLang="en-US" sz="1800" dirty="0" smtClean="0"/>
              <a:t>提示框</a:t>
            </a:r>
            <a:endParaRPr lang="zh-CN" altLang="en-US" sz="1800" dirty="0" smtClean="0"/>
          </a:p>
          <a:p>
            <a:pPr marL="0" indent="0">
              <a:buFont typeface="Wingdings" panose="05000000000000000000" pitchFamily="2" charset="2"/>
              <a:buNone/>
            </a:pPr>
            <a:r>
              <a:rPr lang="en-US" altLang="zh-CN" sz="1800" dirty="0" smtClean="0"/>
              <a:t>     </a:t>
            </a:r>
            <a:r>
              <a:rPr lang="en-US" altLang="zh-CN" sz="1800" dirty="0" err="1" smtClean="0"/>
              <a:t>var</a:t>
            </a:r>
            <a:r>
              <a:rPr lang="en-US" altLang="zh-CN" sz="1800" dirty="0" smtClean="0"/>
              <a:t> s1=</a:t>
            </a:r>
            <a:r>
              <a:rPr lang="en-US" altLang="zh-CN" sz="1800" dirty="0" smtClean="0">
                <a:solidFill>
                  <a:srgbClr val="FF0000"/>
                </a:solidFill>
              </a:rPr>
              <a:t>prompt </a:t>
            </a:r>
            <a:r>
              <a:rPr lang="en-US" altLang="zh-CN" sz="1800" dirty="0">
                <a:solidFill>
                  <a:srgbClr val="FF0000"/>
                </a:solidFill>
              </a:rPr>
              <a:t>(text, </a:t>
            </a:r>
            <a:r>
              <a:rPr lang="en-US" altLang="zh-CN" sz="1800" dirty="0" err="1">
                <a:solidFill>
                  <a:srgbClr val="FF0000"/>
                </a:solidFill>
              </a:rPr>
              <a:t>defaultText</a:t>
            </a:r>
            <a:r>
              <a:rPr lang="en-US" altLang="zh-CN" sz="1800" dirty="0" smtClean="0">
                <a:solidFill>
                  <a:srgbClr val="FF0000"/>
                </a:solidFill>
              </a:rPr>
              <a:t>);</a:t>
            </a:r>
            <a:endParaRPr lang="en-US" altLang="zh-CN" sz="1800" dirty="0">
              <a:solidFill>
                <a:srgbClr val="FF0000"/>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a:t>DOM</a:t>
            </a:r>
            <a:r>
              <a:rPr lang="zh-CN" altLang="en-US"/>
              <a:t>节点访问</a:t>
            </a:r>
            <a:r>
              <a:rPr lang="en-US" altLang="zh-CN"/>
              <a:t>-</a:t>
            </a:r>
            <a:r>
              <a:rPr lang="zh-CN" altLang="en-US"/>
              <a:t>其它方法</a:t>
            </a:r>
            <a:endParaRPr lang="zh-CN" altLang="en-US"/>
          </a:p>
        </p:txBody>
      </p:sp>
      <p:sp>
        <p:nvSpPr>
          <p:cNvPr id="3" name="矩形 2"/>
          <p:cNvSpPr/>
          <p:nvPr/>
        </p:nvSpPr>
        <p:spPr>
          <a:xfrm>
            <a:off x="533400" y="1676400"/>
            <a:ext cx="8534400" cy="3415030"/>
          </a:xfrm>
          <a:prstGeom prst="rect">
            <a:avLst/>
          </a:prstGeom>
        </p:spPr>
        <p:txBody>
          <a:bodyPr wrap="square">
            <a:spAutoFit/>
          </a:bodyPr>
          <a:lstStyle/>
          <a:p>
            <a:pPr marL="533400" indent="-533400">
              <a:lnSpc>
                <a:spcPct val="100000"/>
              </a:lnSpc>
              <a:spcBef>
                <a:spcPts val="0"/>
              </a:spcBef>
            </a:pPr>
            <a:r>
              <a:rPr lang="en-US" altLang="zh-CN" b="0" dirty="0" smtClean="0">
                <a:latin typeface="微软雅黑" panose="020B0503020204020204" charset="-122"/>
                <a:ea typeface="微软雅黑" panose="020B0503020204020204" charset="-122"/>
              </a:rPr>
              <a:t>3</a:t>
            </a:r>
            <a:r>
              <a:rPr lang="zh-CN" altLang="en-US" b="0" dirty="0" smtClean="0">
                <a:latin typeface="微软雅黑" panose="020B0503020204020204" charset="-122"/>
                <a:ea typeface="微软雅黑" panose="020B0503020204020204" charset="-122"/>
              </a:rPr>
              <a:t>）通过标记名访问页面元素</a:t>
            </a:r>
            <a:endParaRPr lang="zh-CN" altLang="en-US" b="0" dirty="0" smtClean="0">
              <a:latin typeface="微软雅黑" panose="020B0503020204020204" charset="-122"/>
              <a:ea typeface="微软雅黑" panose="020B0503020204020204" charset="-122"/>
            </a:endParaRPr>
          </a:p>
          <a:p>
            <a:pPr marL="914400" lvl="1" indent="-457200">
              <a:lnSpc>
                <a:spcPct val="100000"/>
              </a:lnSpc>
              <a:spcBef>
                <a:spcPts val="0"/>
              </a:spcBef>
            </a:pPr>
            <a:r>
              <a:rPr lang="zh-CN" altLang="en-US" sz="1800" b="0" dirty="0" smtClean="0">
                <a:solidFill>
                  <a:srgbClr val="FF0000"/>
                </a:solidFill>
                <a:latin typeface="微软雅黑" panose="020B0503020204020204" charset="-122"/>
                <a:ea typeface="微软雅黑" panose="020B0503020204020204" charset="-122"/>
              </a:rPr>
              <a:t>语法： </a:t>
            </a:r>
            <a:r>
              <a:rPr lang="en-US" altLang="zh-CN" sz="1800" b="0" dirty="0" err="1" smtClean="0">
                <a:solidFill>
                  <a:srgbClr val="FF0000"/>
                </a:solidFill>
                <a:latin typeface="微软雅黑" panose="020B0503020204020204" charset="-122"/>
                <a:ea typeface="微软雅黑" panose="020B0503020204020204" charset="-122"/>
              </a:rPr>
              <a:t>document.getElementsByTagName</a:t>
            </a:r>
            <a:r>
              <a:rPr lang="en-US" altLang="zh-CN" sz="1800" b="0" dirty="0" smtClean="0">
                <a:solidFill>
                  <a:srgbClr val="FF0000"/>
                </a:solidFill>
                <a:latin typeface="微软雅黑" panose="020B0503020204020204" charset="-122"/>
                <a:ea typeface="微软雅黑" panose="020B0503020204020204" charset="-122"/>
              </a:rPr>
              <a:t>(</a:t>
            </a:r>
            <a:r>
              <a:rPr lang="en-US" altLang="zh-CN" sz="1800" b="0" dirty="0" err="1" smtClean="0">
                <a:solidFill>
                  <a:srgbClr val="FF0000"/>
                </a:solidFill>
                <a:latin typeface="微软雅黑" panose="020B0503020204020204" charset="-122"/>
                <a:ea typeface="微软雅黑" panose="020B0503020204020204" charset="-122"/>
              </a:rPr>
              <a:t>tagname</a:t>
            </a:r>
            <a:r>
              <a:rPr lang="en-US" altLang="zh-CN" sz="1800" b="0" dirty="0" smtClean="0">
                <a:solidFill>
                  <a:srgbClr val="FF0000"/>
                </a:solidFill>
                <a:latin typeface="微软雅黑" panose="020B0503020204020204" charset="-122"/>
                <a:ea typeface="微软雅黑" panose="020B0503020204020204" charset="-122"/>
              </a:rPr>
              <a:t>)</a:t>
            </a:r>
            <a:r>
              <a:rPr lang="zh-CN" altLang="en-US" sz="1800" b="0" dirty="0" smtClean="0">
                <a:solidFill>
                  <a:srgbClr val="FF0000"/>
                </a:solidFill>
                <a:latin typeface="微软雅黑" panose="020B0503020204020204" charset="-122"/>
                <a:ea typeface="微软雅黑" panose="020B0503020204020204" charset="-122"/>
              </a:rPr>
              <a:t>；</a:t>
            </a:r>
            <a:endParaRPr lang="en-US" altLang="zh-CN" sz="1800" b="0" dirty="0" smtClean="0">
              <a:solidFill>
                <a:srgbClr val="FF0000"/>
              </a:solidFill>
              <a:latin typeface="微软雅黑" panose="020B0503020204020204" charset="-122"/>
              <a:ea typeface="微软雅黑" panose="020B0503020204020204" charset="-122"/>
            </a:endParaRPr>
          </a:p>
          <a:p>
            <a:pPr marL="914400" lvl="1" indent="-457200">
              <a:lnSpc>
                <a:spcPct val="100000"/>
              </a:lnSpc>
              <a:spcBef>
                <a:spcPts val="0"/>
              </a:spcBef>
            </a:pPr>
            <a:r>
              <a:rPr lang="zh-CN" altLang="en-US" b="0" dirty="0" smtClean="0">
                <a:latin typeface="微软雅黑" panose="020B0503020204020204" charset="-122"/>
                <a:ea typeface="微软雅黑" panose="020B0503020204020204" charset="-122"/>
              </a:rPr>
              <a:t>参数： </a:t>
            </a:r>
            <a:r>
              <a:rPr lang="en-US" altLang="zh-CN" b="0" dirty="0" err="1" smtClean="0">
                <a:latin typeface="微软雅黑" panose="020B0503020204020204" charset="-122"/>
                <a:ea typeface="微软雅黑" panose="020B0503020204020204" charset="-122"/>
              </a:rPr>
              <a:t>tagname</a:t>
            </a:r>
            <a:r>
              <a:rPr lang="en-US" altLang="zh-CN" b="0" dirty="0" smtClean="0">
                <a:latin typeface="微软雅黑" panose="020B0503020204020204" charset="-122"/>
                <a:ea typeface="微软雅黑" panose="020B0503020204020204" charset="-122"/>
              </a:rPr>
              <a:t>:</a:t>
            </a:r>
            <a:r>
              <a:rPr lang="zh-CN" altLang="en-US" b="0" dirty="0" smtClean="0">
                <a:latin typeface="微软雅黑" panose="020B0503020204020204" charset="-122"/>
                <a:ea typeface="微软雅黑" panose="020B0503020204020204" charset="-122"/>
              </a:rPr>
              <a:t>必选项为字符串</a:t>
            </a:r>
            <a:r>
              <a:rPr lang="en-US" altLang="zh-CN" b="0" dirty="0" smtClean="0">
                <a:latin typeface="微软雅黑" panose="020B0503020204020204" charset="-122"/>
                <a:ea typeface="微软雅黑" panose="020B0503020204020204" charset="-122"/>
              </a:rPr>
              <a:t>(String)</a:t>
            </a:r>
            <a:endParaRPr lang="en-US" altLang="zh-CN" b="0" dirty="0" smtClean="0">
              <a:latin typeface="微软雅黑" panose="020B0503020204020204" charset="-122"/>
              <a:ea typeface="微软雅黑" panose="020B0503020204020204" charset="-122"/>
            </a:endParaRPr>
          </a:p>
          <a:p>
            <a:pPr marL="914400" lvl="1" indent="-457200">
              <a:lnSpc>
                <a:spcPct val="100000"/>
              </a:lnSpc>
              <a:spcBef>
                <a:spcPts val="0"/>
              </a:spcBef>
            </a:pPr>
            <a:r>
              <a:rPr lang="zh-CN" altLang="en-US" b="0" dirty="0" smtClean="0">
                <a:latin typeface="微软雅黑" panose="020B0503020204020204" charset="-122"/>
                <a:ea typeface="微软雅黑" panose="020B0503020204020204" charset="-122"/>
              </a:rPr>
              <a:t>返回值：数组对象</a:t>
            </a:r>
            <a:r>
              <a:rPr lang="en-US" altLang="zh-CN" b="0" dirty="0" smtClean="0">
                <a:latin typeface="微软雅黑" panose="020B0503020204020204" charset="-122"/>
                <a:ea typeface="微软雅黑" panose="020B0503020204020204" charset="-122"/>
              </a:rPr>
              <a:t>; </a:t>
            </a:r>
            <a:r>
              <a:rPr lang="zh-CN" altLang="en-US" b="0" dirty="0" smtClean="0">
                <a:latin typeface="微软雅黑" panose="020B0503020204020204" charset="-122"/>
                <a:ea typeface="微软雅黑" panose="020B0503020204020204" charset="-122"/>
              </a:rPr>
              <a:t>如果无符合条件的对象，则返回空数组</a:t>
            </a:r>
            <a:endParaRPr lang="en-US" altLang="zh-CN" b="0" dirty="0" smtClean="0">
              <a:latin typeface="微软雅黑" panose="020B0503020204020204" charset="-122"/>
              <a:ea typeface="微软雅黑" panose="020B0503020204020204" charset="-122"/>
            </a:endParaRPr>
          </a:p>
          <a:p>
            <a:pPr marL="285750" indent="-285750">
              <a:lnSpc>
                <a:spcPct val="100000"/>
              </a:lnSpc>
              <a:spcBef>
                <a:spcPts val="0"/>
              </a:spcBef>
            </a:pPr>
            <a:r>
              <a:rPr lang="en-US" altLang="zh-CN" sz="1800" b="0" dirty="0" smtClean="0">
                <a:solidFill>
                  <a:srgbClr val="FF0000"/>
                </a:solidFill>
                <a:latin typeface="微软雅黑" panose="020B0503020204020204" charset="-122"/>
                <a:ea typeface="微软雅黑" panose="020B0503020204020204" charset="-122"/>
              </a:rPr>
              <a:t>       function </a:t>
            </a:r>
            <a:r>
              <a:rPr lang="en-US" altLang="zh-CN" sz="1800" b="0" dirty="0">
                <a:solidFill>
                  <a:srgbClr val="FF0000"/>
                </a:solidFill>
                <a:latin typeface="微软雅黑" panose="020B0503020204020204" charset="-122"/>
                <a:ea typeface="微软雅黑" panose="020B0503020204020204" charset="-122"/>
              </a:rPr>
              <a:t>$tag(</a:t>
            </a:r>
            <a:r>
              <a:rPr lang="en-US" altLang="zh-CN" sz="1800" b="0" dirty="0" err="1">
                <a:solidFill>
                  <a:srgbClr val="FF0000"/>
                </a:solidFill>
                <a:latin typeface="微软雅黑" panose="020B0503020204020204" charset="-122"/>
                <a:ea typeface="微软雅黑" panose="020B0503020204020204" charset="-122"/>
              </a:rPr>
              <a:t>tagname</a:t>
            </a:r>
            <a:r>
              <a:rPr lang="en-US" altLang="zh-CN" sz="1800" b="0" dirty="0" smtClean="0">
                <a:solidFill>
                  <a:srgbClr val="FF0000"/>
                </a:solidFill>
                <a:latin typeface="微软雅黑" panose="020B0503020204020204" charset="-122"/>
                <a:ea typeface="微软雅黑" panose="020B0503020204020204" charset="-122"/>
              </a:rPr>
              <a:t>){</a:t>
            </a:r>
            <a:endParaRPr lang="en-US" altLang="zh-CN" sz="1800" b="0" dirty="0" smtClean="0">
              <a:solidFill>
                <a:srgbClr val="FF0000"/>
              </a:solidFill>
              <a:latin typeface="微软雅黑" panose="020B0503020204020204" charset="-122"/>
              <a:ea typeface="微软雅黑" panose="020B0503020204020204" charset="-122"/>
            </a:endParaRPr>
          </a:p>
          <a:p>
            <a:pPr>
              <a:lnSpc>
                <a:spcPct val="100000"/>
              </a:lnSpc>
              <a:spcBef>
                <a:spcPts val="0"/>
              </a:spcBef>
            </a:pPr>
            <a:r>
              <a:rPr lang="en-US" altLang="zh-CN" sz="1800" b="0" dirty="0">
                <a:solidFill>
                  <a:srgbClr val="FF0000"/>
                </a:solidFill>
                <a:latin typeface="微软雅黑" panose="020B0503020204020204" charset="-122"/>
                <a:ea typeface="微软雅黑" panose="020B0503020204020204" charset="-122"/>
              </a:rPr>
              <a:t> </a:t>
            </a:r>
            <a:r>
              <a:rPr lang="en-US" altLang="zh-CN" sz="1800" b="0" dirty="0" smtClean="0">
                <a:solidFill>
                  <a:srgbClr val="FF0000"/>
                </a:solidFill>
                <a:latin typeface="微软雅黑" panose="020B0503020204020204" charset="-122"/>
                <a:ea typeface="微软雅黑" panose="020B0503020204020204" charset="-122"/>
              </a:rPr>
              <a:t>      return </a:t>
            </a:r>
            <a:r>
              <a:rPr lang="en-US" altLang="zh-CN" sz="1800" b="0" dirty="0" err="1">
                <a:solidFill>
                  <a:srgbClr val="FF0000"/>
                </a:solidFill>
                <a:latin typeface="微软雅黑" panose="020B0503020204020204" charset="-122"/>
                <a:ea typeface="微软雅黑" panose="020B0503020204020204" charset="-122"/>
              </a:rPr>
              <a:t>document.getElementsByTagName</a:t>
            </a:r>
            <a:r>
              <a:rPr lang="en-US" altLang="zh-CN" sz="1800" b="0" dirty="0">
                <a:solidFill>
                  <a:srgbClr val="FF0000"/>
                </a:solidFill>
                <a:latin typeface="微软雅黑" panose="020B0503020204020204" charset="-122"/>
                <a:ea typeface="微软雅黑" panose="020B0503020204020204" charset="-122"/>
              </a:rPr>
              <a:t>(</a:t>
            </a:r>
            <a:r>
              <a:rPr lang="en-US" altLang="zh-CN" sz="1800" b="0" dirty="0" err="1">
                <a:solidFill>
                  <a:srgbClr val="FF0000"/>
                </a:solidFill>
                <a:latin typeface="微软雅黑" panose="020B0503020204020204" charset="-122"/>
                <a:ea typeface="微软雅黑" panose="020B0503020204020204" charset="-122"/>
              </a:rPr>
              <a:t>tagname</a:t>
            </a:r>
            <a:r>
              <a:rPr lang="en-US" altLang="zh-CN" sz="1800" b="0" dirty="0">
                <a:solidFill>
                  <a:srgbClr val="FF0000"/>
                </a:solidFill>
                <a:latin typeface="微软雅黑" panose="020B0503020204020204" charset="-122"/>
                <a:ea typeface="微软雅黑" panose="020B0503020204020204" charset="-122"/>
              </a:rPr>
              <a:t>);} </a:t>
            </a:r>
            <a:r>
              <a:rPr lang="en-US" altLang="zh-CN" sz="1800" b="0" dirty="0" smtClean="0">
                <a:solidFill>
                  <a:srgbClr val="FF0000"/>
                </a:solidFill>
                <a:latin typeface="微软雅黑" panose="020B0503020204020204" charset="-122"/>
                <a:ea typeface="微软雅黑" panose="020B0503020204020204" charset="-122"/>
              </a:rPr>
              <a:t>//</a:t>
            </a:r>
            <a:r>
              <a:rPr lang="zh-CN" altLang="zh-CN" sz="1800" b="0" dirty="0" smtClean="0">
                <a:solidFill>
                  <a:srgbClr val="FF0000"/>
                </a:solidFill>
                <a:latin typeface="微软雅黑" panose="020B0503020204020204" charset="-122"/>
                <a:ea typeface="微软雅黑" panose="020B0503020204020204" charset="-122"/>
              </a:rPr>
              <a:t>调用时加双引号</a:t>
            </a:r>
            <a:endParaRPr lang="zh-CN" altLang="zh-CN" sz="1800" b="0" dirty="0">
              <a:solidFill>
                <a:srgbClr val="FF0000"/>
              </a:solidFill>
              <a:latin typeface="微软雅黑" panose="020B0503020204020204" charset="-122"/>
              <a:ea typeface="微软雅黑" panose="020B0503020204020204" charset="-122"/>
            </a:endParaRPr>
          </a:p>
          <a:p>
            <a:pPr>
              <a:lnSpc>
                <a:spcPct val="100000"/>
              </a:lnSpc>
              <a:spcBef>
                <a:spcPts val="0"/>
              </a:spcBef>
            </a:pPr>
            <a:r>
              <a:rPr lang="en-US" altLang="zh-CN" b="0" dirty="0" smtClean="0">
                <a:latin typeface="微软雅黑" panose="020B0503020204020204" charset="-122"/>
                <a:ea typeface="微软雅黑" panose="020B0503020204020204" charset="-122"/>
              </a:rPr>
              <a:t>4</a:t>
            </a:r>
            <a:r>
              <a:rPr lang="zh-CN" altLang="en-US" b="0" dirty="0" smtClean="0">
                <a:latin typeface="微软雅黑" panose="020B0503020204020204" charset="-122"/>
                <a:ea typeface="微软雅黑" panose="020B0503020204020204" charset="-122"/>
              </a:rPr>
              <a:t>）获得当前页面所有的</a:t>
            </a:r>
            <a:r>
              <a:rPr lang="en-US" altLang="zh-CN" b="0" dirty="0" smtClean="0">
                <a:latin typeface="微软雅黑" panose="020B0503020204020204" charset="-122"/>
                <a:ea typeface="微软雅黑" panose="020B0503020204020204" charset="-122"/>
              </a:rPr>
              <a:t>Form</a:t>
            </a:r>
            <a:r>
              <a:rPr lang="zh-CN" altLang="en-US" b="0" dirty="0" smtClean="0">
                <a:latin typeface="微软雅黑" panose="020B0503020204020204" charset="-122"/>
                <a:ea typeface="微软雅黑" panose="020B0503020204020204" charset="-122"/>
              </a:rPr>
              <a:t>对象</a:t>
            </a:r>
            <a:endParaRPr lang="zh-CN" altLang="en-US" b="0" dirty="0" smtClean="0">
              <a:latin typeface="微软雅黑" panose="020B0503020204020204" charset="-122"/>
              <a:ea typeface="微软雅黑" panose="020B0503020204020204" charset="-122"/>
            </a:endParaRPr>
          </a:p>
          <a:p>
            <a:pPr marL="914400" lvl="1" indent="-457200">
              <a:lnSpc>
                <a:spcPct val="100000"/>
              </a:lnSpc>
              <a:spcBef>
                <a:spcPts val="0"/>
              </a:spcBef>
            </a:pPr>
            <a:r>
              <a:rPr lang="zh-CN" altLang="en-US" sz="1800" b="0" dirty="0" smtClean="0">
                <a:solidFill>
                  <a:srgbClr val="FF0000"/>
                </a:solidFill>
                <a:latin typeface="微软雅黑" panose="020B0503020204020204" charset="-122"/>
                <a:ea typeface="微软雅黑" panose="020B0503020204020204" charset="-122"/>
              </a:rPr>
              <a:t>语法： </a:t>
            </a:r>
            <a:r>
              <a:rPr lang="en-US" altLang="zh-CN" sz="1800" b="0" dirty="0" err="1" smtClean="0">
                <a:solidFill>
                  <a:srgbClr val="FF0000"/>
                </a:solidFill>
                <a:latin typeface="微软雅黑" panose="020B0503020204020204" charset="-122"/>
                <a:ea typeface="微软雅黑" panose="020B0503020204020204" charset="-122"/>
              </a:rPr>
              <a:t>document.forms</a:t>
            </a:r>
            <a:endParaRPr lang="en-US" altLang="zh-CN" sz="1800" b="0" dirty="0" smtClean="0">
              <a:solidFill>
                <a:srgbClr val="FF0000"/>
              </a:solidFill>
              <a:latin typeface="微软雅黑" panose="020B0503020204020204" charset="-122"/>
              <a:ea typeface="微软雅黑" panose="020B0503020204020204" charset="-122"/>
            </a:endParaRPr>
          </a:p>
          <a:p>
            <a:pPr marL="914400" lvl="1" indent="-457200">
              <a:lnSpc>
                <a:spcPct val="100000"/>
              </a:lnSpc>
              <a:spcBef>
                <a:spcPts val="0"/>
              </a:spcBef>
            </a:pPr>
            <a:r>
              <a:rPr lang="zh-CN" altLang="en-US" b="0" dirty="0" smtClean="0">
                <a:latin typeface="微软雅黑" panose="020B0503020204020204" charset="-122"/>
                <a:ea typeface="微软雅黑" panose="020B0503020204020204" charset="-122"/>
              </a:rPr>
              <a:t>参数： 无；返回值：数组对象</a:t>
            </a:r>
            <a:r>
              <a:rPr lang="en-US" altLang="zh-CN" b="0" dirty="0" smtClean="0">
                <a:latin typeface="微软雅黑" panose="020B0503020204020204" charset="-122"/>
                <a:ea typeface="微软雅黑" panose="020B0503020204020204" charset="-122"/>
              </a:rPr>
              <a:t>; </a:t>
            </a:r>
            <a:r>
              <a:rPr lang="zh-CN" altLang="en-US" b="0" dirty="0" smtClean="0">
                <a:latin typeface="微软雅黑" panose="020B0503020204020204" charset="-122"/>
                <a:ea typeface="微软雅黑" panose="020B0503020204020204" charset="-122"/>
              </a:rPr>
              <a:t>如果无符合条件的对象</a:t>
            </a:r>
            <a:r>
              <a:rPr lang="en-US" altLang="zh-CN" b="0" dirty="0" smtClean="0">
                <a:latin typeface="微软雅黑" panose="020B0503020204020204" charset="-122"/>
                <a:ea typeface="微软雅黑" panose="020B0503020204020204" charset="-122"/>
              </a:rPr>
              <a:t>(Form</a:t>
            </a:r>
            <a:r>
              <a:rPr lang="zh-CN" altLang="en-US" b="0" dirty="0" smtClean="0">
                <a:latin typeface="微软雅黑" panose="020B0503020204020204" charset="-122"/>
                <a:ea typeface="微软雅黑" panose="020B0503020204020204" charset="-122"/>
              </a:rPr>
              <a:t>对象</a:t>
            </a:r>
            <a:r>
              <a:rPr lang="en-US" altLang="zh-CN" b="0" dirty="0" smtClean="0">
                <a:latin typeface="微软雅黑" panose="020B0503020204020204" charset="-122"/>
                <a:ea typeface="微软雅黑" panose="020B0503020204020204" charset="-122"/>
              </a:rPr>
              <a:t>)</a:t>
            </a:r>
            <a:r>
              <a:rPr lang="zh-CN" altLang="en-US" b="0" dirty="0" smtClean="0">
                <a:latin typeface="微软雅黑" panose="020B0503020204020204" charset="-122"/>
                <a:ea typeface="微软雅黑" panose="020B0503020204020204" charset="-122"/>
              </a:rPr>
              <a:t>，则返回空数</a:t>
            </a:r>
            <a:endParaRPr lang="en-US" altLang="zh-CN" b="0" dirty="0" smtClean="0">
              <a:latin typeface="微软雅黑" panose="020B0503020204020204" charset="-122"/>
              <a:ea typeface="微软雅黑" panose="020B0503020204020204" charset="-122"/>
            </a:endParaRPr>
          </a:p>
          <a:p>
            <a:pPr marL="0" lvl="1" indent="-457200">
              <a:lnSpc>
                <a:spcPct val="100000"/>
              </a:lnSpc>
              <a:spcBef>
                <a:spcPts val="0"/>
              </a:spcBef>
            </a:pPr>
            <a:r>
              <a:rPr lang="en-US" altLang="zh-CN" b="0" dirty="0" smtClean="0">
                <a:latin typeface="微软雅黑" panose="020B0503020204020204" charset="-122"/>
                <a:ea typeface="微软雅黑" panose="020B0503020204020204" charset="-122"/>
              </a:rPr>
              <a:t>  </a:t>
            </a:r>
            <a:r>
              <a:rPr lang="en-US" altLang="zh-CN" sz="1800" b="0" dirty="0" err="1" smtClean="0">
                <a:solidFill>
                  <a:srgbClr val="FF0000"/>
                </a:solidFill>
                <a:latin typeface="微软雅黑" panose="020B0503020204020204" charset="-122"/>
                <a:ea typeface="微软雅黑" panose="020B0503020204020204" charset="-122"/>
              </a:rPr>
              <a:t>var</a:t>
            </a:r>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err="1" smtClean="0">
                <a:solidFill>
                  <a:srgbClr val="FF0000"/>
                </a:solidFill>
                <a:latin typeface="微软雅黑" panose="020B0503020204020204" charset="-122"/>
                <a:ea typeface="微软雅黑" panose="020B0503020204020204" charset="-122"/>
              </a:rPr>
              <a:t>loginform</a:t>
            </a:r>
            <a:r>
              <a:rPr lang="en-US" altLang="zh-CN" sz="1800" b="0" dirty="0" smtClean="0">
                <a:solidFill>
                  <a:srgbClr val="FF0000"/>
                </a:solidFill>
                <a:latin typeface="微软雅黑" panose="020B0503020204020204" charset="-122"/>
                <a:ea typeface="微软雅黑" panose="020B0503020204020204" charset="-122"/>
              </a:rPr>
              <a:t>=</a:t>
            </a:r>
            <a:r>
              <a:rPr lang="en-US" altLang="zh-CN" sz="1800" b="0" dirty="0" err="1" smtClean="0">
                <a:solidFill>
                  <a:srgbClr val="FF0000"/>
                </a:solidFill>
                <a:latin typeface="微软雅黑" panose="020B0503020204020204" charset="-122"/>
                <a:ea typeface="微软雅黑" panose="020B0503020204020204" charset="-122"/>
              </a:rPr>
              <a:t>document.forms</a:t>
            </a:r>
            <a:r>
              <a:rPr lang="en-US" altLang="zh-CN" sz="1800" b="0" dirty="0" smtClean="0">
                <a:solidFill>
                  <a:srgbClr val="FF0000"/>
                </a:solidFill>
                <a:latin typeface="微软雅黑" panose="020B0503020204020204" charset="-122"/>
                <a:ea typeface="微软雅黑" panose="020B0503020204020204" charset="-122"/>
              </a:rPr>
              <a:t>[0];  </a:t>
            </a:r>
            <a:r>
              <a:rPr lang="en-US" altLang="zh-CN" sz="1800" b="0" dirty="0" err="1" smtClean="0">
                <a:solidFill>
                  <a:srgbClr val="FF0000"/>
                </a:solidFill>
                <a:latin typeface="微软雅黑" panose="020B0503020204020204" charset="-122"/>
                <a:ea typeface="微软雅黑" panose="020B0503020204020204" charset="-122"/>
              </a:rPr>
              <a:t>varusername</a:t>
            </a:r>
            <a:r>
              <a:rPr lang="en-US" altLang="zh-CN" sz="1800" b="0" dirty="0" smtClean="0">
                <a:solidFill>
                  <a:srgbClr val="FF0000"/>
                </a:solidFill>
                <a:latin typeface="微软雅黑" panose="020B0503020204020204" charset="-122"/>
                <a:ea typeface="微软雅黑" panose="020B0503020204020204" charset="-122"/>
              </a:rPr>
              <a:t>=</a:t>
            </a:r>
            <a:r>
              <a:rPr lang="en-US" altLang="zh-CN" sz="1800" b="0" dirty="0" err="1" smtClean="0">
                <a:solidFill>
                  <a:srgbClr val="FF0000"/>
                </a:solidFill>
                <a:latin typeface="微软雅黑" panose="020B0503020204020204" charset="-122"/>
                <a:ea typeface="微软雅黑" panose="020B0503020204020204" charset="-122"/>
              </a:rPr>
              <a:t>loginform.elements</a:t>
            </a:r>
            <a:r>
              <a:rPr lang="en-US" altLang="zh-CN" sz="1800" b="0" dirty="0" smtClean="0">
                <a:solidFill>
                  <a:srgbClr val="FF0000"/>
                </a:solidFill>
                <a:latin typeface="微软雅黑" panose="020B0503020204020204" charset="-122"/>
                <a:ea typeface="微软雅黑" panose="020B0503020204020204" charset="-122"/>
              </a:rPr>
              <a:t>[0];</a:t>
            </a:r>
            <a:endParaRPr lang="en-US" altLang="zh-CN" sz="1800" b="0" dirty="0" smtClean="0">
              <a:solidFill>
                <a:srgbClr val="FF0000"/>
              </a:solidFill>
              <a:latin typeface="微软雅黑" panose="020B0503020204020204" charset="-122"/>
              <a:ea typeface="微软雅黑" panose="020B0503020204020204" charset="-122"/>
            </a:endParaRPr>
          </a:p>
          <a:p>
            <a:pPr marL="0" lvl="1" indent="-457200">
              <a:lnSpc>
                <a:spcPct val="100000"/>
              </a:lnSpc>
              <a:spcBef>
                <a:spcPts val="0"/>
              </a:spcBef>
            </a:pPr>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err="1" smtClean="0">
                <a:solidFill>
                  <a:srgbClr val="FF0000"/>
                </a:solidFill>
                <a:latin typeface="微软雅黑" panose="020B0503020204020204" charset="-122"/>
                <a:ea typeface="微软雅黑" panose="020B0503020204020204" charset="-122"/>
              </a:rPr>
              <a:t>var</a:t>
            </a:r>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a:solidFill>
                  <a:srgbClr val="FF0000"/>
                </a:solidFill>
                <a:latin typeface="微软雅黑" panose="020B0503020204020204" charset="-122"/>
                <a:ea typeface="微软雅黑" panose="020B0503020204020204" charset="-122"/>
              </a:rPr>
              <a:t>password=</a:t>
            </a:r>
            <a:r>
              <a:rPr lang="en-US" altLang="zh-CN" sz="1800" b="0" dirty="0" err="1">
                <a:solidFill>
                  <a:srgbClr val="FF0000"/>
                </a:solidFill>
                <a:latin typeface="微软雅黑" panose="020B0503020204020204" charset="-122"/>
                <a:ea typeface="微软雅黑" panose="020B0503020204020204" charset="-122"/>
              </a:rPr>
              <a:t>loginform.elements</a:t>
            </a:r>
            <a:r>
              <a:rPr lang="en-US" altLang="zh-CN" sz="1800" b="0" dirty="0">
                <a:solidFill>
                  <a:srgbClr val="FF0000"/>
                </a:solidFill>
                <a:latin typeface="微软雅黑" panose="020B0503020204020204" charset="-122"/>
                <a:ea typeface="微软雅黑" panose="020B0503020204020204" charset="-122"/>
              </a:rPr>
              <a:t>[1]; </a:t>
            </a:r>
            <a:endParaRPr lang="zh-CN" altLang="en-US" sz="1800" b="0"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ltLang="zh-CN" dirty="0" smtClean="0"/>
              <a:t>DOM</a:t>
            </a:r>
            <a:r>
              <a:rPr lang="zh-CN" altLang="en-US" dirty="0" smtClean="0"/>
              <a:t>节点操作</a:t>
            </a:r>
            <a:endParaRPr lang="zh-CN" altLang="en-US" dirty="0"/>
          </a:p>
        </p:txBody>
      </p:sp>
      <p:sp>
        <p:nvSpPr>
          <p:cNvPr id="154627" name="Rectangle 3"/>
          <p:cNvSpPr>
            <a:spLocks noGrp="1" noChangeArrowheads="1"/>
          </p:cNvSpPr>
          <p:nvPr>
            <p:ph idx="1"/>
          </p:nvPr>
        </p:nvSpPr>
        <p:spPr>
          <a:xfrm>
            <a:off x="533400" y="1668067"/>
            <a:ext cx="8474075" cy="332184"/>
          </a:xfrm>
        </p:spPr>
        <p:txBody>
          <a:bodyPr>
            <a:noAutofit/>
          </a:bodyPr>
          <a:lstStyle/>
          <a:p>
            <a:pPr>
              <a:buNone/>
            </a:pPr>
            <a:r>
              <a:rPr lang="en-US" altLang="zh-CN" sz="1800" dirty="0" smtClean="0"/>
              <a:t>1</a:t>
            </a:r>
            <a:r>
              <a:rPr lang="en-US" altLang="zh-CN" sz="1800" dirty="0"/>
              <a:t>.</a:t>
            </a:r>
            <a:r>
              <a:rPr lang="zh-CN" altLang="zh-CN" sz="1800" dirty="0"/>
              <a:t>创建和修改节点</a:t>
            </a:r>
            <a:endParaRPr lang="zh-CN" altLang="zh-CN" sz="1800" dirty="0"/>
          </a:p>
          <a:p>
            <a:pPr>
              <a:buNone/>
            </a:pPr>
            <a:endParaRPr lang="zh-CN" altLang="zh-CN" sz="1800" dirty="0">
              <a:ea typeface="宋体" panose="02010600030101010101" pitchFamily="2" charset="-122"/>
            </a:endParaRPr>
          </a:p>
        </p:txBody>
      </p:sp>
      <p:graphicFrame>
        <p:nvGraphicFramePr>
          <p:cNvPr id="5" name="表格 4"/>
          <p:cNvGraphicFramePr>
            <a:graphicFrameLocks noGrp="1"/>
          </p:cNvGraphicFramePr>
          <p:nvPr>
            <p:custDataLst>
              <p:tags r:id="rId1"/>
            </p:custDataLst>
          </p:nvPr>
        </p:nvGraphicFramePr>
        <p:xfrm>
          <a:off x="377825" y="2171023"/>
          <a:ext cx="8507730" cy="3292475"/>
        </p:xfrm>
        <a:graphic>
          <a:graphicData uri="http://schemas.openxmlformats.org/drawingml/2006/table">
            <a:tbl>
              <a:tblPr>
                <a:tableStyleId>{5DA37D80-6434-44D0-A028-1B22A696006F}</a:tableStyleId>
              </a:tblPr>
              <a:tblGrid>
                <a:gridCol w="3157855"/>
                <a:gridCol w="5349875"/>
              </a:tblGrid>
              <a:tr h="243840">
                <a:tc>
                  <a:txBody>
                    <a:bodyPr/>
                    <a:lstStyle/>
                    <a:p>
                      <a:pPr algn="ctr">
                        <a:lnSpc>
                          <a:spcPct val="100000"/>
                        </a:lnSpc>
                        <a:spcBef>
                          <a:spcPts val="200"/>
                        </a:spcBef>
                        <a:spcAft>
                          <a:spcPts val="200"/>
                        </a:spcAft>
                        <a:tabLst>
                          <a:tab pos="800100" algn="l"/>
                        </a:tabLst>
                      </a:pPr>
                      <a:r>
                        <a:rPr lang="zh-CN" sz="1800" kern="100" dirty="0">
                          <a:latin typeface="微软雅黑" panose="020B0503020204020204" charset="-122"/>
                          <a:ea typeface="微软雅黑" panose="020B0503020204020204" charset="-122"/>
                        </a:rPr>
                        <a:t>方法名</a:t>
                      </a:r>
                      <a:endParaRPr lang="zh-CN" sz="1800" b="1" kern="100" dirty="0">
                        <a:latin typeface="微软雅黑" panose="020B0503020204020204" charset="-122"/>
                        <a:ea typeface="微软雅黑" panose="020B0503020204020204" charset="-122"/>
                        <a:cs typeface="Times New Roman" panose="02020603050405020304"/>
                      </a:endParaRPr>
                    </a:p>
                  </a:txBody>
                  <a:tcPr marL="68580" marR="68580" marT="0" marB="0"/>
                </a:tc>
                <a:tc>
                  <a:txBody>
                    <a:bodyPr/>
                    <a:lstStyle/>
                    <a:p>
                      <a:pPr algn="ctr">
                        <a:lnSpc>
                          <a:spcPct val="100000"/>
                        </a:lnSpc>
                        <a:spcBef>
                          <a:spcPts val="200"/>
                        </a:spcBef>
                        <a:spcAft>
                          <a:spcPts val="200"/>
                        </a:spcAft>
                        <a:tabLst>
                          <a:tab pos="800100" algn="l"/>
                        </a:tabLst>
                      </a:pPr>
                      <a:r>
                        <a:rPr lang="zh-CN" sz="1800" kern="100" dirty="0">
                          <a:latin typeface="微软雅黑" panose="020B0503020204020204" charset="-122"/>
                          <a:ea typeface="微软雅黑" panose="020B0503020204020204" charset="-122"/>
                        </a:rPr>
                        <a:t>说明</a:t>
                      </a:r>
                      <a:endParaRPr lang="zh-CN" sz="1800" b="1" kern="100" dirty="0">
                        <a:latin typeface="微软雅黑" panose="020B0503020204020204" charset="-122"/>
                        <a:ea typeface="微软雅黑" panose="020B0503020204020204" charset="-122"/>
                        <a:cs typeface="Times New Roman" panose="02020603050405020304"/>
                      </a:endParaRPr>
                    </a:p>
                  </a:txBody>
                  <a:tcPr marL="68580" marR="68580" marT="0" marB="0"/>
                </a:tc>
              </a:tr>
              <a:tr h="245745">
                <a:tc>
                  <a:txBody>
                    <a:bodyPr/>
                    <a:lstStyle/>
                    <a:p>
                      <a:pPr algn="l">
                        <a:lnSpc>
                          <a:spcPct val="100000"/>
                        </a:lnSpc>
                        <a:spcBef>
                          <a:spcPts val="200"/>
                        </a:spcBef>
                        <a:spcAft>
                          <a:spcPts val="200"/>
                        </a:spcAft>
                      </a:pPr>
                      <a:r>
                        <a:rPr lang="en-US" sz="1800" kern="100" dirty="0" err="1">
                          <a:latin typeface="微软雅黑" panose="020B0503020204020204" charset="-122"/>
                          <a:ea typeface="微软雅黑" panose="020B0503020204020204" charset="-122"/>
                        </a:rPr>
                        <a:t>createElement</a:t>
                      </a:r>
                      <a:r>
                        <a:rPr lang="en-US" sz="1800" kern="100" dirty="0">
                          <a:latin typeface="微软雅黑" panose="020B0503020204020204" charset="-122"/>
                          <a:ea typeface="微软雅黑" panose="020B0503020204020204" charset="-122"/>
                        </a:rPr>
                        <a:t>(</a:t>
                      </a:r>
                      <a:r>
                        <a:rPr lang="en-US" sz="1800" kern="100" dirty="0" err="1">
                          <a:latin typeface="微软雅黑" panose="020B0503020204020204" charset="-122"/>
                          <a:ea typeface="微软雅黑" panose="020B0503020204020204" charset="-122"/>
                        </a:rPr>
                        <a:t>tagname</a:t>
                      </a:r>
                      <a:r>
                        <a:rPr lang="en-US" sz="1800" kern="100" dirty="0">
                          <a:latin typeface="微软雅黑" panose="020B0503020204020204" charset="-122"/>
                          <a:ea typeface="微软雅黑" panose="020B0503020204020204" charset="-122"/>
                        </a:rPr>
                        <a:t>)</a:t>
                      </a:r>
                      <a:endParaRPr lang="en-US" sz="1800" b="1" kern="100" dirty="0">
                        <a:latin typeface="微软雅黑" panose="020B0503020204020204" charset="-122"/>
                        <a:ea typeface="微软雅黑" panose="020B0503020204020204" charset="-122"/>
                        <a:cs typeface="Times New Roman" panose="02020603050405020304"/>
                      </a:endParaRPr>
                    </a:p>
                  </a:txBody>
                  <a:tcPr marL="68580" marR="68580" marT="0" marB="0"/>
                </a:tc>
                <a:tc>
                  <a:txBody>
                    <a:bodyPr/>
                    <a:lstStyle/>
                    <a:p>
                      <a:pPr marL="0" indent="0" algn="l">
                        <a:lnSpc>
                          <a:spcPct val="100000"/>
                        </a:lnSpc>
                        <a:spcBef>
                          <a:spcPts val="200"/>
                        </a:spcBef>
                        <a:spcAft>
                          <a:spcPts val="200"/>
                        </a:spcAft>
                      </a:pPr>
                      <a:r>
                        <a:rPr lang="zh-CN" sz="1800" kern="100" dirty="0">
                          <a:latin typeface="微软雅黑" panose="020B0503020204020204" charset="-122"/>
                          <a:ea typeface="微软雅黑" panose="020B0503020204020204" charset="-122"/>
                        </a:rPr>
                        <a:t>创建标记名为</a:t>
                      </a:r>
                      <a:r>
                        <a:rPr lang="en-US" sz="1800" kern="100" dirty="0" err="1">
                          <a:latin typeface="微软雅黑" panose="020B0503020204020204" charset="-122"/>
                          <a:ea typeface="微软雅黑" panose="020B0503020204020204" charset="-122"/>
                        </a:rPr>
                        <a:t>tagname</a:t>
                      </a:r>
                      <a:r>
                        <a:rPr lang="zh-CN" sz="1800" kern="100" dirty="0">
                          <a:latin typeface="微软雅黑" panose="020B0503020204020204" charset="-122"/>
                          <a:ea typeface="微软雅黑" panose="020B0503020204020204" charset="-122"/>
                        </a:rPr>
                        <a:t>的节点。</a:t>
                      </a:r>
                      <a:endParaRPr lang="zh-CN" sz="1800" kern="100" dirty="0">
                        <a:latin typeface="微软雅黑" panose="020B0503020204020204" charset="-122"/>
                        <a:ea typeface="微软雅黑" panose="020B0503020204020204" charset="-122"/>
                        <a:cs typeface="Times New Roman" panose="02020603050405020304"/>
                      </a:endParaRPr>
                    </a:p>
                  </a:txBody>
                  <a:tcPr marL="68580" marR="68580" marT="0" marB="0"/>
                </a:tc>
              </a:tr>
              <a:tr h="243840">
                <a:tc>
                  <a:txBody>
                    <a:bodyPr/>
                    <a:lstStyle/>
                    <a:p>
                      <a:pPr algn="l">
                        <a:lnSpc>
                          <a:spcPct val="100000"/>
                        </a:lnSpc>
                        <a:spcBef>
                          <a:spcPts val="200"/>
                        </a:spcBef>
                        <a:spcAft>
                          <a:spcPts val="200"/>
                        </a:spcAft>
                        <a:tabLst>
                          <a:tab pos="800100" algn="l"/>
                        </a:tabLst>
                      </a:pPr>
                      <a:r>
                        <a:rPr lang="en-US" sz="1800" kern="0" dirty="0" err="1">
                          <a:latin typeface="微软雅黑" panose="020B0503020204020204" charset="-122"/>
                          <a:ea typeface="微软雅黑" panose="020B0503020204020204" charset="-122"/>
                        </a:rPr>
                        <a:t>createTextNode</a:t>
                      </a:r>
                      <a:r>
                        <a:rPr lang="en-US" sz="1800" kern="0" dirty="0">
                          <a:latin typeface="微软雅黑" panose="020B0503020204020204" charset="-122"/>
                          <a:ea typeface="微软雅黑" panose="020B0503020204020204" charset="-122"/>
                        </a:rPr>
                        <a:t>(text)</a:t>
                      </a:r>
                      <a:endParaRPr lang="en-US" sz="1800" b="1" kern="0" dirty="0">
                        <a:latin typeface="微软雅黑" panose="020B0503020204020204" charset="-122"/>
                        <a:ea typeface="微软雅黑" panose="020B0503020204020204" charset="-122"/>
                        <a:cs typeface="Times New Roman" panose="02020603050405020304"/>
                      </a:endParaRPr>
                    </a:p>
                  </a:txBody>
                  <a:tcPr marL="68580" marR="68580" marT="0" marB="0"/>
                </a:tc>
                <a:tc>
                  <a:txBody>
                    <a:bodyPr/>
                    <a:lstStyle/>
                    <a:p>
                      <a:pPr marL="0" indent="0" algn="l">
                        <a:lnSpc>
                          <a:spcPct val="100000"/>
                        </a:lnSpc>
                        <a:spcBef>
                          <a:spcPts val="200"/>
                        </a:spcBef>
                        <a:spcAft>
                          <a:spcPts val="200"/>
                        </a:spcAft>
                        <a:tabLst>
                          <a:tab pos="800100" algn="l"/>
                        </a:tabLst>
                      </a:pPr>
                      <a:r>
                        <a:rPr lang="zh-CN" sz="1800" kern="100" dirty="0">
                          <a:latin typeface="微软雅黑" panose="020B0503020204020204" charset="-122"/>
                          <a:ea typeface="微软雅黑" panose="020B0503020204020204" charset="-122"/>
                        </a:rPr>
                        <a:t>创建包含文本</a:t>
                      </a:r>
                      <a:r>
                        <a:rPr lang="en-US" sz="1800" kern="100" dirty="0">
                          <a:latin typeface="微软雅黑" panose="020B0503020204020204" charset="-122"/>
                          <a:ea typeface="微软雅黑" panose="020B0503020204020204" charset="-122"/>
                        </a:rPr>
                        <a:t>text</a:t>
                      </a:r>
                      <a:r>
                        <a:rPr lang="zh-CN" sz="1800" kern="100" dirty="0">
                          <a:latin typeface="微软雅黑" panose="020B0503020204020204" charset="-122"/>
                          <a:ea typeface="微软雅黑" panose="020B0503020204020204" charset="-122"/>
                        </a:rPr>
                        <a:t>的文本节点。</a:t>
                      </a:r>
                      <a:endParaRPr lang="zh-CN" sz="1800" kern="100" dirty="0">
                        <a:latin typeface="微软雅黑" panose="020B0503020204020204" charset="-122"/>
                        <a:ea typeface="微软雅黑" panose="020B0503020204020204" charset="-122"/>
                        <a:cs typeface="Times New Roman" panose="02020603050405020304"/>
                      </a:endParaRPr>
                    </a:p>
                  </a:txBody>
                  <a:tcPr marL="68580" marR="68580" marT="0" marB="0"/>
                </a:tc>
              </a:tr>
              <a:tr h="250825">
                <a:tc>
                  <a:txBody>
                    <a:bodyPr/>
                    <a:lstStyle/>
                    <a:p>
                      <a:pPr algn="l">
                        <a:lnSpc>
                          <a:spcPct val="100000"/>
                        </a:lnSpc>
                        <a:spcBef>
                          <a:spcPts val="200"/>
                        </a:spcBef>
                        <a:spcAft>
                          <a:spcPts val="200"/>
                        </a:spcAft>
                        <a:tabLst>
                          <a:tab pos="800100" algn="l"/>
                        </a:tabLst>
                      </a:pPr>
                      <a:r>
                        <a:rPr lang="en-US" sz="1800" kern="0" dirty="0" err="1">
                          <a:latin typeface="微软雅黑" panose="020B0503020204020204" charset="-122"/>
                          <a:ea typeface="微软雅黑" panose="020B0503020204020204" charset="-122"/>
                        </a:rPr>
                        <a:t>createDocumentFragment</a:t>
                      </a:r>
                      <a:r>
                        <a:rPr lang="en-US" sz="1800" kern="0" dirty="0">
                          <a:latin typeface="微软雅黑" panose="020B0503020204020204" charset="-122"/>
                          <a:ea typeface="微软雅黑" panose="020B0503020204020204" charset="-122"/>
                        </a:rPr>
                        <a:t>()</a:t>
                      </a:r>
                      <a:endParaRPr lang="en-US" sz="1800" b="1" kern="0" dirty="0">
                        <a:latin typeface="微软雅黑" panose="020B0503020204020204" charset="-122"/>
                        <a:ea typeface="微软雅黑" panose="020B0503020204020204" charset="-122"/>
                        <a:cs typeface="Times New Roman" panose="02020603050405020304"/>
                      </a:endParaRPr>
                    </a:p>
                  </a:txBody>
                  <a:tcPr marL="68580" marR="68580" marT="0" marB="0"/>
                </a:tc>
                <a:tc>
                  <a:txBody>
                    <a:bodyPr/>
                    <a:lstStyle/>
                    <a:p>
                      <a:pPr marL="0" indent="0" algn="l">
                        <a:lnSpc>
                          <a:spcPct val="100000"/>
                        </a:lnSpc>
                        <a:spcBef>
                          <a:spcPts val="200"/>
                        </a:spcBef>
                        <a:spcAft>
                          <a:spcPts val="200"/>
                        </a:spcAft>
                        <a:tabLst>
                          <a:tab pos="800100" algn="l"/>
                        </a:tabLst>
                      </a:pPr>
                      <a:r>
                        <a:rPr lang="zh-CN" sz="1800" kern="100" dirty="0">
                          <a:latin typeface="微软雅黑" panose="020B0503020204020204" charset="-122"/>
                          <a:ea typeface="微软雅黑" panose="020B0503020204020204" charset="-122"/>
                        </a:rPr>
                        <a:t>创建文档碎片。</a:t>
                      </a:r>
                      <a:endParaRPr lang="zh-CN" sz="1800" kern="100" dirty="0">
                        <a:latin typeface="微软雅黑" panose="020B0503020204020204" charset="-122"/>
                        <a:ea typeface="微软雅黑" panose="020B0503020204020204" charset="-122"/>
                        <a:cs typeface="Times New Roman" panose="02020603050405020304"/>
                      </a:endParaRPr>
                    </a:p>
                  </a:txBody>
                  <a:tcPr marL="68580" marR="68580" marT="0" marB="0"/>
                </a:tc>
              </a:tr>
              <a:tr h="243840">
                <a:tc>
                  <a:txBody>
                    <a:bodyPr/>
                    <a:lstStyle/>
                    <a:p>
                      <a:pPr algn="l">
                        <a:lnSpc>
                          <a:spcPct val="100000"/>
                        </a:lnSpc>
                        <a:spcBef>
                          <a:spcPts val="200"/>
                        </a:spcBef>
                        <a:spcAft>
                          <a:spcPts val="200"/>
                        </a:spcAft>
                      </a:pPr>
                      <a:r>
                        <a:rPr lang="en-US" sz="1800" kern="100" dirty="0" err="1">
                          <a:latin typeface="微软雅黑" panose="020B0503020204020204" charset="-122"/>
                          <a:ea typeface="微软雅黑" panose="020B0503020204020204" charset="-122"/>
                        </a:rPr>
                        <a:t>createAttribute</a:t>
                      </a:r>
                      <a:r>
                        <a:rPr lang="en-US" sz="1800" kern="100" dirty="0">
                          <a:latin typeface="微软雅黑" panose="020B0503020204020204" charset="-122"/>
                          <a:ea typeface="微软雅黑" panose="020B0503020204020204" charset="-122"/>
                        </a:rPr>
                        <a:t>()</a:t>
                      </a:r>
                      <a:endParaRPr lang="en-US" sz="1800" b="1" kern="100" dirty="0">
                        <a:latin typeface="微软雅黑" panose="020B0503020204020204" charset="-122"/>
                        <a:ea typeface="微软雅黑" panose="020B0503020204020204" charset="-122"/>
                        <a:cs typeface="Times New Roman" panose="02020603050405020304"/>
                      </a:endParaRPr>
                    </a:p>
                  </a:txBody>
                  <a:tcPr marL="68580" marR="68580" marT="0" marB="0"/>
                </a:tc>
                <a:tc>
                  <a:txBody>
                    <a:bodyPr/>
                    <a:lstStyle/>
                    <a:p>
                      <a:pPr marL="0" indent="0" algn="l">
                        <a:lnSpc>
                          <a:spcPct val="100000"/>
                        </a:lnSpc>
                        <a:spcBef>
                          <a:spcPts val="200"/>
                        </a:spcBef>
                        <a:spcAft>
                          <a:spcPts val="200"/>
                        </a:spcAft>
                      </a:pPr>
                      <a:r>
                        <a:rPr lang="zh-CN" sz="1800" kern="100" dirty="0">
                          <a:latin typeface="微软雅黑" panose="020B0503020204020204" charset="-122"/>
                          <a:ea typeface="微软雅黑" panose="020B0503020204020204" charset="-122"/>
                        </a:rPr>
                        <a:t>创建属性节点。</a:t>
                      </a:r>
                      <a:endParaRPr lang="zh-CN" sz="1800" kern="100" dirty="0">
                        <a:latin typeface="微软雅黑" panose="020B0503020204020204" charset="-122"/>
                        <a:ea typeface="微软雅黑" panose="020B0503020204020204" charset="-122"/>
                        <a:cs typeface="Times New Roman" panose="02020603050405020304"/>
                      </a:endParaRPr>
                    </a:p>
                  </a:txBody>
                  <a:tcPr marL="68580" marR="68580" marT="0" marB="0"/>
                </a:tc>
              </a:tr>
              <a:tr h="243840">
                <a:tc>
                  <a:txBody>
                    <a:bodyPr/>
                    <a:lstStyle/>
                    <a:p>
                      <a:pPr algn="l">
                        <a:lnSpc>
                          <a:spcPct val="100000"/>
                        </a:lnSpc>
                        <a:spcBef>
                          <a:spcPts val="200"/>
                        </a:spcBef>
                        <a:spcAft>
                          <a:spcPts val="200"/>
                        </a:spcAft>
                        <a:tabLst>
                          <a:tab pos="800100" algn="l"/>
                        </a:tabLst>
                      </a:pPr>
                      <a:r>
                        <a:rPr lang="en-US" sz="1800" kern="0" dirty="0" err="1">
                          <a:latin typeface="微软雅黑" panose="020B0503020204020204" charset="-122"/>
                          <a:ea typeface="微软雅黑" panose="020B0503020204020204" charset="-122"/>
                        </a:rPr>
                        <a:t>createComment</a:t>
                      </a:r>
                      <a:r>
                        <a:rPr lang="en-US" sz="1800" kern="0" dirty="0">
                          <a:latin typeface="微软雅黑" panose="020B0503020204020204" charset="-122"/>
                          <a:ea typeface="微软雅黑" panose="020B0503020204020204" charset="-122"/>
                        </a:rPr>
                        <a:t>(text)</a:t>
                      </a:r>
                      <a:endParaRPr lang="en-US" sz="1800" b="1" kern="0" dirty="0">
                        <a:solidFill>
                          <a:srgbClr val="FF0000"/>
                        </a:solidFill>
                        <a:latin typeface="微软雅黑" panose="020B0503020204020204" charset="-122"/>
                        <a:ea typeface="微软雅黑" panose="020B0503020204020204" charset="-122"/>
                        <a:cs typeface="Times New Roman" panose="02020603050405020304"/>
                      </a:endParaRPr>
                    </a:p>
                  </a:txBody>
                  <a:tcPr marL="68580" marR="68580" marT="0" marB="0"/>
                </a:tc>
                <a:tc>
                  <a:txBody>
                    <a:bodyPr/>
                    <a:lstStyle/>
                    <a:p>
                      <a:pPr marL="0" indent="0" algn="l">
                        <a:lnSpc>
                          <a:spcPct val="100000"/>
                        </a:lnSpc>
                        <a:spcBef>
                          <a:spcPts val="200"/>
                        </a:spcBef>
                        <a:spcAft>
                          <a:spcPts val="200"/>
                        </a:spcAft>
                        <a:tabLst>
                          <a:tab pos="800100" algn="l"/>
                        </a:tabLst>
                      </a:pPr>
                      <a:r>
                        <a:rPr lang="zh-CN" sz="1800" kern="0" dirty="0">
                          <a:latin typeface="微软雅黑" panose="020B0503020204020204" charset="-122"/>
                          <a:ea typeface="微软雅黑" panose="020B0503020204020204" charset="-122"/>
                        </a:rPr>
                        <a:t>创建注释节点。</a:t>
                      </a:r>
                      <a:endParaRPr lang="zh-CN" sz="1800" kern="0" dirty="0">
                        <a:latin typeface="微软雅黑" panose="020B0503020204020204" charset="-122"/>
                        <a:ea typeface="微软雅黑" panose="020B0503020204020204" charset="-122"/>
                        <a:cs typeface="Times New Roman" panose="02020603050405020304"/>
                      </a:endParaRPr>
                    </a:p>
                  </a:txBody>
                  <a:tcPr marL="68580" marR="68580" marT="0" marB="0"/>
                </a:tc>
              </a:tr>
              <a:tr h="244475">
                <a:tc>
                  <a:txBody>
                    <a:bodyPr/>
                    <a:lstStyle/>
                    <a:p>
                      <a:pPr algn="l">
                        <a:lnSpc>
                          <a:spcPct val="100000"/>
                        </a:lnSpc>
                        <a:spcBef>
                          <a:spcPts val="200"/>
                        </a:spcBef>
                        <a:spcAft>
                          <a:spcPts val="200"/>
                        </a:spcAft>
                        <a:tabLst>
                          <a:tab pos="800100" algn="l"/>
                        </a:tabLst>
                      </a:pPr>
                      <a:r>
                        <a:rPr lang="en-US" sz="1800" kern="0" dirty="0" err="1">
                          <a:latin typeface="微软雅黑" panose="020B0503020204020204" charset="-122"/>
                          <a:ea typeface="微软雅黑" panose="020B0503020204020204" charset="-122"/>
                        </a:rPr>
                        <a:t>removeChild</a:t>
                      </a:r>
                      <a:r>
                        <a:rPr lang="en-US" sz="1800" kern="0" dirty="0">
                          <a:latin typeface="微软雅黑" panose="020B0503020204020204" charset="-122"/>
                          <a:ea typeface="微软雅黑" panose="020B0503020204020204" charset="-122"/>
                        </a:rPr>
                        <a:t>(node)</a:t>
                      </a:r>
                      <a:endParaRPr lang="en-US" sz="1800" b="1" kern="0" dirty="0">
                        <a:latin typeface="微软雅黑" panose="020B0503020204020204" charset="-122"/>
                        <a:ea typeface="微软雅黑" panose="020B0503020204020204" charset="-122"/>
                        <a:cs typeface="Times New Roman" panose="02020603050405020304"/>
                      </a:endParaRPr>
                    </a:p>
                  </a:txBody>
                  <a:tcPr marL="68580" marR="68580" marT="0" marB="0"/>
                </a:tc>
                <a:tc>
                  <a:txBody>
                    <a:bodyPr/>
                    <a:lstStyle/>
                    <a:p>
                      <a:pPr marL="0" indent="0" algn="l">
                        <a:lnSpc>
                          <a:spcPct val="100000"/>
                        </a:lnSpc>
                        <a:spcBef>
                          <a:spcPts val="200"/>
                        </a:spcBef>
                        <a:spcAft>
                          <a:spcPts val="200"/>
                        </a:spcAft>
                        <a:tabLst>
                          <a:tab pos="800100" algn="l"/>
                        </a:tabLst>
                      </a:pPr>
                      <a:r>
                        <a:rPr lang="zh-CN" sz="1800" kern="100" dirty="0">
                          <a:latin typeface="微软雅黑" panose="020B0503020204020204" charset="-122"/>
                          <a:ea typeface="微软雅黑" panose="020B0503020204020204" charset="-122"/>
                        </a:rPr>
                        <a:t>删除一个名为</a:t>
                      </a:r>
                      <a:r>
                        <a:rPr lang="en-US" sz="1800" kern="100" dirty="0">
                          <a:latin typeface="微软雅黑" panose="020B0503020204020204" charset="-122"/>
                          <a:ea typeface="微软雅黑" panose="020B0503020204020204" charset="-122"/>
                        </a:rPr>
                        <a:t>node</a:t>
                      </a:r>
                      <a:r>
                        <a:rPr lang="zh-CN" sz="1800" kern="100" dirty="0">
                          <a:latin typeface="微软雅黑" panose="020B0503020204020204" charset="-122"/>
                          <a:ea typeface="微软雅黑" panose="020B0503020204020204" charset="-122"/>
                        </a:rPr>
                        <a:t>的子节点。</a:t>
                      </a:r>
                      <a:endParaRPr lang="zh-CN" sz="1800" kern="100" dirty="0">
                        <a:latin typeface="微软雅黑" panose="020B0503020204020204" charset="-122"/>
                        <a:ea typeface="微软雅黑" panose="020B0503020204020204" charset="-122"/>
                        <a:cs typeface="Times New Roman" panose="02020603050405020304"/>
                      </a:endParaRPr>
                    </a:p>
                  </a:txBody>
                  <a:tcPr marL="68580" marR="68580" marT="0" marB="0"/>
                </a:tc>
              </a:tr>
              <a:tr h="243840">
                <a:tc>
                  <a:txBody>
                    <a:bodyPr/>
                    <a:lstStyle/>
                    <a:p>
                      <a:pPr algn="l">
                        <a:lnSpc>
                          <a:spcPct val="100000"/>
                        </a:lnSpc>
                        <a:spcBef>
                          <a:spcPts val="200"/>
                        </a:spcBef>
                        <a:spcAft>
                          <a:spcPts val="200"/>
                        </a:spcAft>
                        <a:tabLst>
                          <a:tab pos="800100" algn="l"/>
                        </a:tabLst>
                      </a:pPr>
                      <a:r>
                        <a:rPr lang="en-US" sz="1800" kern="0" dirty="0" err="1">
                          <a:latin typeface="微软雅黑" panose="020B0503020204020204" charset="-122"/>
                          <a:ea typeface="微软雅黑" panose="020B0503020204020204" charset="-122"/>
                        </a:rPr>
                        <a:t>appendChild</a:t>
                      </a:r>
                      <a:r>
                        <a:rPr lang="en-US" sz="1800" kern="0" dirty="0">
                          <a:latin typeface="微软雅黑" panose="020B0503020204020204" charset="-122"/>
                          <a:ea typeface="微软雅黑" panose="020B0503020204020204" charset="-122"/>
                        </a:rPr>
                        <a:t>(node)</a:t>
                      </a:r>
                      <a:endParaRPr lang="en-US" sz="1800" b="1" kern="0" dirty="0">
                        <a:latin typeface="微软雅黑" panose="020B0503020204020204" charset="-122"/>
                        <a:ea typeface="微软雅黑" panose="020B0503020204020204" charset="-122"/>
                        <a:cs typeface="Times New Roman" panose="02020603050405020304"/>
                      </a:endParaRPr>
                    </a:p>
                  </a:txBody>
                  <a:tcPr marL="68580" marR="68580" marT="0" marB="0"/>
                </a:tc>
                <a:tc>
                  <a:txBody>
                    <a:bodyPr/>
                    <a:lstStyle/>
                    <a:p>
                      <a:pPr marL="0" indent="0" algn="l">
                        <a:lnSpc>
                          <a:spcPct val="100000"/>
                        </a:lnSpc>
                        <a:spcBef>
                          <a:spcPts val="200"/>
                        </a:spcBef>
                        <a:spcAft>
                          <a:spcPts val="200"/>
                        </a:spcAft>
                        <a:tabLst>
                          <a:tab pos="800100" algn="l"/>
                        </a:tabLst>
                      </a:pPr>
                      <a:r>
                        <a:rPr lang="zh-CN" sz="1800" kern="100" dirty="0">
                          <a:latin typeface="微软雅黑" panose="020B0503020204020204" charset="-122"/>
                          <a:ea typeface="微软雅黑" panose="020B0503020204020204" charset="-122"/>
                        </a:rPr>
                        <a:t>添加一个名为</a:t>
                      </a:r>
                      <a:r>
                        <a:rPr lang="en-US" sz="1800" kern="100" dirty="0">
                          <a:latin typeface="微软雅黑" panose="020B0503020204020204" charset="-122"/>
                          <a:ea typeface="微软雅黑" panose="020B0503020204020204" charset="-122"/>
                        </a:rPr>
                        <a:t>node</a:t>
                      </a:r>
                      <a:r>
                        <a:rPr lang="zh-CN" sz="1800" kern="100" dirty="0">
                          <a:latin typeface="微软雅黑" panose="020B0503020204020204" charset="-122"/>
                          <a:ea typeface="微软雅黑" panose="020B0503020204020204" charset="-122"/>
                        </a:rPr>
                        <a:t>的子节点。</a:t>
                      </a:r>
                      <a:endParaRPr lang="zh-CN" sz="1800" kern="100" dirty="0">
                        <a:latin typeface="微软雅黑" panose="020B0503020204020204" charset="-122"/>
                        <a:ea typeface="微软雅黑" panose="020B0503020204020204" charset="-122"/>
                        <a:cs typeface="Times New Roman" panose="02020603050405020304"/>
                      </a:endParaRPr>
                    </a:p>
                  </a:txBody>
                  <a:tcPr marL="68580" marR="68580" marT="0" marB="0"/>
                </a:tc>
              </a:tr>
              <a:tr h="274955">
                <a:tc>
                  <a:txBody>
                    <a:bodyPr/>
                    <a:lstStyle/>
                    <a:p>
                      <a:pPr algn="l">
                        <a:lnSpc>
                          <a:spcPct val="100000"/>
                        </a:lnSpc>
                        <a:spcBef>
                          <a:spcPts val="200"/>
                        </a:spcBef>
                        <a:spcAft>
                          <a:spcPts val="200"/>
                        </a:spcAft>
                        <a:tabLst>
                          <a:tab pos="800100" algn="l"/>
                        </a:tabLst>
                      </a:pPr>
                      <a:r>
                        <a:rPr lang="en-US" sz="1800" kern="0" dirty="0" err="1">
                          <a:latin typeface="微软雅黑" panose="020B0503020204020204" charset="-122"/>
                          <a:ea typeface="微软雅黑" panose="020B0503020204020204" charset="-122"/>
                        </a:rPr>
                        <a:t>insertBefore</a:t>
                      </a:r>
                      <a:r>
                        <a:rPr lang="en-US" sz="1800" kern="0" dirty="0">
                          <a:latin typeface="微软雅黑" panose="020B0503020204020204" charset="-122"/>
                          <a:ea typeface="微软雅黑" panose="020B0503020204020204" charset="-122"/>
                        </a:rPr>
                        <a:t>(</a:t>
                      </a:r>
                      <a:r>
                        <a:rPr lang="en-US" sz="1800" kern="0" dirty="0" err="1">
                          <a:latin typeface="微软雅黑" panose="020B0503020204020204" charset="-122"/>
                          <a:ea typeface="微软雅黑" panose="020B0503020204020204" charset="-122"/>
                        </a:rPr>
                        <a:t>nodeB,nodeA</a:t>
                      </a:r>
                      <a:r>
                        <a:rPr lang="en-US" sz="1800" kern="0" dirty="0">
                          <a:latin typeface="微软雅黑" panose="020B0503020204020204" charset="-122"/>
                          <a:ea typeface="微软雅黑" panose="020B0503020204020204" charset="-122"/>
                        </a:rPr>
                        <a:t>)</a:t>
                      </a:r>
                      <a:endParaRPr lang="en-US" sz="1800" b="1" kern="0" dirty="0">
                        <a:latin typeface="微软雅黑" panose="020B0503020204020204" charset="-122"/>
                        <a:ea typeface="微软雅黑" panose="020B0503020204020204" charset="-122"/>
                        <a:cs typeface="Times New Roman" panose="02020603050405020304"/>
                      </a:endParaRPr>
                    </a:p>
                  </a:txBody>
                  <a:tcPr marL="68580" marR="68580" marT="0" marB="0"/>
                </a:tc>
                <a:tc>
                  <a:txBody>
                    <a:bodyPr/>
                    <a:lstStyle/>
                    <a:p>
                      <a:pPr marL="0" indent="0" algn="l">
                        <a:lnSpc>
                          <a:spcPct val="100000"/>
                        </a:lnSpc>
                        <a:spcBef>
                          <a:spcPts val="200"/>
                        </a:spcBef>
                        <a:spcAft>
                          <a:spcPts val="200"/>
                        </a:spcAft>
                        <a:tabLst>
                          <a:tab pos="800100" algn="l"/>
                        </a:tabLst>
                      </a:pPr>
                      <a:r>
                        <a:rPr lang="zh-CN" sz="1800" kern="100" dirty="0">
                          <a:latin typeface="微软雅黑" panose="020B0503020204020204" charset="-122"/>
                          <a:ea typeface="微软雅黑" panose="020B0503020204020204" charset="-122"/>
                        </a:rPr>
                        <a:t>在名为</a:t>
                      </a:r>
                      <a:r>
                        <a:rPr lang="en-US" sz="1800" kern="100" dirty="0" err="1">
                          <a:latin typeface="微软雅黑" panose="020B0503020204020204" charset="-122"/>
                          <a:ea typeface="微软雅黑" panose="020B0503020204020204" charset="-122"/>
                        </a:rPr>
                        <a:t>nodeA</a:t>
                      </a:r>
                      <a:r>
                        <a:rPr lang="zh-CN" sz="1800" kern="100" dirty="0">
                          <a:latin typeface="微软雅黑" panose="020B0503020204020204" charset="-122"/>
                          <a:ea typeface="微软雅黑" panose="020B0503020204020204" charset="-122"/>
                        </a:rPr>
                        <a:t>节点前插入一个名为</a:t>
                      </a:r>
                      <a:r>
                        <a:rPr lang="en-US" sz="1800" kern="100" dirty="0" err="1">
                          <a:latin typeface="微软雅黑" panose="020B0503020204020204" charset="-122"/>
                          <a:ea typeface="微软雅黑" panose="020B0503020204020204" charset="-122"/>
                        </a:rPr>
                        <a:t>nodeB</a:t>
                      </a:r>
                      <a:r>
                        <a:rPr lang="zh-CN" sz="1800" kern="100" dirty="0">
                          <a:latin typeface="微软雅黑" panose="020B0503020204020204" charset="-122"/>
                          <a:ea typeface="微软雅黑" panose="020B0503020204020204" charset="-122"/>
                        </a:rPr>
                        <a:t>的</a:t>
                      </a:r>
                      <a:r>
                        <a:rPr lang="zh-CN" sz="1800" kern="100" dirty="0" smtClean="0">
                          <a:latin typeface="微软雅黑" panose="020B0503020204020204" charset="-122"/>
                          <a:ea typeface="微软雅黑" panose="020B0503020204020204" charset="-122"/>
                        </a:rPr>
                        <a:t>节点</a:t>
                      </a:r>
                      <a:endParaRPr lang="zh-CN" sz="1800" kern="100" dirty="0" smtClean="0">
                        <a:latin typeface="微软雅黑" panose="020B0503020204020204" charset="-122"/>
                        <a:ea typeface="微软雅黑" panose="020B0503020204020204" charset="-122"/>
                        <a:cs typeface="Times New Roman" panose="02020603050405020304"/>
                      </a:endParaRPr>
                    </a:p>
                  </a:txBody>
                  <a:tcPr marL="68580" marR="68580" marT="0" marB="0"/>
                </a:tc>
              </a:tr>
              <a:tr h="243840">
                <a:tc>
                  <a:txBody>
                    <a:bodyPr/>
                    <a:lstStyle/>
                    <a:p>
                      <a:pPr algn="l">
                        <a:lnSpc>
                          <a:spcPct val="100000"/>
                        </a:lnSpc>
                        <a:spcBef>
                          <a:spcPts val="200"/>
                        </a:spcBef>
                        <a:spcAft>
                          <a:spcPts val="200"/>
                        </a:spcAft>
                        <a:tabLst>
                          <a:tab pos="800100" algn="l"/>
                        </a:tabLst>
                      </a:pPr>
                      <a:r>
                        <a:rPr lang="en-US" sz="1800" kern="0" dirty="0" err="1">
                          <a:latin typeface="微软雅黑" panose="020B0503020204020204" charset="-122"/>
                          <a:ea typeface="微软雅黑" panose="020B0503020204020204" charset="-122"/>
                        </a:rPr>
                        <a:t>replaceChild</a:t>
                      </a:r>
                      <a:r>
                        <a:rPr lang="en-US" sz="1800" kern="0" dirty="0">
                          <a:latin typeface="微软雅黑" panose="020B0503020204020204" charset="-122"/>
                          <a:ea typeface="微软雅黑" panose="020B0503020204020204" charset="-122"/>
                        </a:rPr>
                        <a:t>(</a:t>
                      </a:r>
                      <a:r>
                        <a:rPr lang="en-US" sz="1800" kern="0" dirty="0" err="1">
                          <a:latin typeface="微软雅黑" panose="020B0503020204020204" charset="-122"/>
                          <a:ea typeface="微软雅黑" panose="020B0503020204020204" charset="-122"/>
                        </a:rPr>
                        <a:t>nodeB,nodeA</a:t>
                      </a:r>
                      <a:r>
                        <a:rPr lang="en-US" sz="1800" kern="0" dirty="0">
                          <a:latin typeface="微软雅黑" panose="020B0503020204020204" charset="-122"/>
                          <a:ea typeface="微软雅黑" panose="020B0503020204020204" charset="-122"/>
                        </a:rPr>
                        <a:t>)</a:t>
                      </a:r>
                      <a:endParaRPr lang="en-US" sz="1800" b="1" kern="0" dirty="0">
                        <a:latin typeface="微软雅黑" panose="020B0503020204020204" charset="-122"/>
                        <a:ea typeface="微软雅黑" panose="020B0503020204020204" charset="-122"/>
                        <a:cs typeface="Times New Roman" panose="02020603050405020304"/>
                      </a:endParaRPr>
                    </a:p>
                  </a:txBody>
                  <a:tcPr marL="68580" marR="68580" marT="0" marB="0"/>
                </a:tc>
                <a:tc>
                  <a:txBody>
                    <a:bodyPr/>
                    <a:lstStyle/>
                    <a:p>
                      <a:pPr marL="0" indent="0" algn="l">
                        <a:lnSpc>
                          <a:spcPct val="100000"/>
                        </a:lnSpc>
                        <a:spcBef>
                          <a:spcPts val="200"/>
                        </a:spcBef>
                        <a:spcAft>
                          <a:spcPts val="200"/>
                        </a:spcAft>
                        <a:tabLst>
                          <a:tab pos="800100" algn="l"/>
                        </a:tabLst>
                      </a:pPr>
                      <a:r>
                        <a:rPr lang="zh-CN" sz="1800" kern="100" dirty="0">
                          <a:latin typeface="微软雅黑" panose="020B0503020204020204" charset="-122"/>
                          <a:ea typeface="微软雅黑" panose="020B0503020204020204" charset="-122"/>
                        </a:rPr>
                        <a:t>用一个名为</a:t>
                      </a:r>
                      <a:r>
                        <a:rPr lang="en-US" sz="1800" kern="100" dirty="0" err="1">
                          <a:latin typeface="微软雅黑" panose="020B0503020204020204" charset="-122"/>
                          <a:ea typeface="微软雅黑" panose="020B0503020204020204" charset="-122"/>
                        </a:rPr>
                        <a:t>nodeB</a:t>
                      </a:r>
                      <a:r>
                        <a:rPr lang="zh-CN" sz="1800" kern="100" dirty="0">
                          <a:latin typeface="微软雅黑" panose="020B0503020204020204" charset="-122"/>
                          <a:ea typeface="微软雅黑" panose="020B0503020204020204" charset="-122"/>
                        </a:rPr>
                        <a:t>节点替换另一个名为</a:t>
                      </a:r>
                      <a:r>
                        <a:rPr lang="en-US" sz="1800" kern="100" dirty="0" err="1">
                          <a:latin typeface="微软雅黑" panose="020B0503020204020204" charset="-122"/>
                          <a:ea typeface="微软雅黑" panose="020B0503020204020204" charset="-122"/>
                        </a:rPr>
                        <a:t>nodeA</a:t>
                      </a:r>
                      <a:r>
                        <a:rPr lang="zh-CN" sz="1800" kern="100" dirty="0">
                          <a:latin typeface="微软雅黑" panose="020B0503020204020204" charset="-122"/>
                          <a:ea typeface="微软雅黑" panose="020B0503020204020204" charset="-122"/>
                        </a:rPr>
                        <a:t>节点</a:t>
                      </a:r>
                      <a:endParaRPr lang="zh-CN" sz="1800" kern="100" dirty="0">
                        <a:latin typeface="微软雅黑" panose="020B0503020204020204" charset="-122"/>
                        <a:ea typeface="微软雅黑" panose="020B0503020204020204" charset="-122"/>
                        <a:cs typeface="Times New Roman" panose="02020603050405020304"/>
                      </a:endParaRPr>
                    </a:p>
                  </a:txBody>
                  <a:tcPr marL="68580" marR="68580" marT="0" marB="0"/>
                </a:tc>
              </a:tr>
              <a:tr h="487680">
                <a:tc>
                  <a:txBody>
                    <a:bodyPr/>
                    <a:lstStyle/>
                    <a:p>
                      <a:pPr algn="l">
                        <a:lnSpc>
                          <a:spcPct val="100000"/>
                        </a:lnSpc>
                        <a:spcBef>
                          <a:spcPts val="200"/>
                        </a:spcBef>
                        <a:spcAft>
                          <a:spcPts val="200"/>
                        </a:spcAft>
                        <a:tabLst>
                          <a:tab pos="800100" algn="l"/>
                        </a:tabLst>
                      </a:pPr>
                      <a:r>
                        <a:rPr lang="en-US" sz="1800" kern="0" dirty="0" err="1">
                          <a:latin typeface="微软雅黑" panose="020B0503020204020204" charset="-122"/>
                          <a:ea typeface="微软雅黑" panose="020B0503020204020204" charset="-122"/>
                        </a:rPr>
                        <a:t>cloneNode</a:t>
                      </a:r>
                      <a:r>
                        <a:rPr lang="en-US" sz="1800" kern="0" dirty="0">
                          <a:latin typeface="微软雅黑" panose="020B0503020204020204" charset="-122"/>
                          <a:ea typeface="微软雅黑" panose="020B0503020204020204" charset="-122"/>
                        </a:rPr>
                        <a:t>(</a:t>
                      </a:r>
                      <a:r>
                        <a:rPr lang="en-US" sz="1800" kern="0" dirty="0" err="1">
                          <a:latin typeface="微软雅黑" panose="020B0503020204020204" charset="-122"/>
                          <a:ea typeface="微软雅黑" panose="020B0503020204020204" charset="-122"/>
                        </a:rPr>
                        <a:t>boolean</a:t>
                      </a:r>
                      <a:r>
                        <a:rPr lang="en-US" sz="1800" kern="0" dirty="0">
                          <a:latin typeface="微软雅黑" panose="020B0503020204020204" charset="-122"/>
                          <a:ea typeface="微软雅黑" panose="020B0503020204020204" charset="-122"/>
                        </a:rPr>
                        <a:t>)</a:t>
                      </a:r>
                      <a:endParaRPr lang="en-US" sz="1800" b="1" kern="0" dirty="0">
                        <a:latin typeface="微软雅黑" panose="020B0503020204020204" charset="-122"/>
                        <a:ea typeface="微软雅黑" panose="020B0503020204020204" charset="-122"/>
                        <a:cs typeface="Times New Roman" panose="02020603050405020304"/>
                      </a:endParaRPr>
                    </a:p>
                  </a:txBody>
                  <a:tcPr marL="68580" marR="68580" marT="0" marB="0"/>
                </a:tc>
                <a:tc>
                  <a:txBody>
                    <a:bodyPr/>
                    <a:lstStyle/>
                    <a:p>
                      <a:pPr marL="0" indent="84455" algn="l">
                        <a:lnSpc>
                          <a:spcPct val="100000"/>
                        </a:lnSpc>
                        <a:spcBef>
                          <a:spcPts val="200"/>
                        </a:spcBef>
                        <a:spcAft>
                          <a:spcPts val="200"/>
                        </a:spcAft>
                        <a:tabLst>
                          <a:tab pos="800100" algn="l"/>
                        </a:tabLst>
                      </a:pPr>
                      <a:r>
                        <a:rPr lang="zh-CN" sz="1800" kern="100" dirty="0">
                          <a:latin typeface="微软雅黑" panose="020B0503020204020204" charset="-122"/>
                          <a:ea typeface="微软雅黑" panose="020B0503020204020204" charset="-122"/>
                        </a:rPr>
                        <a:t>克隆一个节点，它接收一个</a:t>
                      </a:r>
                      <a:r>
                        <a:rPr lang="en-US" sz="1800" kern="100" dirty="0" err="1">
                          <a:latin typeface="微软雅黑" panose="020B0503020204020204" charset="-122"/>
                          <a:ea typeface="微软雅黑" panose="020B0503020204020204" charset="-122"/>
                        </a:rPr>
                        <a:t>boolean</a:t>
                      </a:r>
                      <a:r>
                        <a:rPr lang="zh-CN" sz="1800" kern="100" dirty="0">
                          <a:latin typeface="微软雅黑" panose="020B0503020204020204" charset="-122"/>
                          <a:ea typeface="微软雅黑" panose="020B0503020204020204" charset="-122"/>
                        </a:rPr>
                        <a:t>参数，为</a:t>
                      </a:r>
                      <a:r>
                        <a:rPr lang="en-US" sz="1800" kern="100" dirty="0">
                          <a:latin typeface="微软雅黑" panose="020B0503020204020204" charset="-122"/>
                          <a:ea typeface="微软雅黑" panose="020B0503020204020204" charset="-122"/>
                        </a:rPr>
                        <a:t>true</a:t>
                      </a:r>
                      <a:r>
                        <a:rPr lang="zh-CN" sz="1800" kern="100" dirty="0">
                          <a:latin typeface="微软雅黑" panose="020B0503020204020204" charset="-122"/>
                          <a:ea typeface="微软雅黑" panose="020B0503020204020204" charset="-122"/>
                        </a:rPr>
                        <a:t>时表示该节点带文字；</a:t>
                      </a:r>
                      <a:r>
                        <a:rPr lang="en-US" sz="1800" kern="100" dirty="0">
                          <a:latin typeface="微软雅黑" panose="020B0503020204020204" charset="-122"/>
                          <a:ea typeface="微软雅黑" panose="020B0503020204020204" charset="-122"/>
                        </a:rPr>
                        <a:t>false</a:t>
                      </a:r>
                      <a:r>
                        <a:rPr lang="zh-CN" sz="1800" kern="100" dirty="0">
                          <a:latin typeface="微软雅黑" panose="020B0503020204020204" charset="-122"/>
                          <a:ea typeface="微软雅黑" panose="020B0503020204020204" charset="-122"/>
                        </a:rPr>
                        <a:t>表示该节点不带文字</a:t>
                      </a:r>
                      <a:endParaRPr lang="zh-CN" sz="1800" kern="100" dirty="0">
                        <a:latin typeface="微软雅黑" panose="020B0503020204020204" charset="-122"/>
                        <a:ea typeface="微软雅黑" panose="020B0503020204020204" charset="-122"/>
                        <a:cs typeface="Times New Roman" panose="02020603050405020304"/>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t>
            </a:r>
            <a:r>
              <a:rPr lang="zh-CN" altLang="en-US" dirty="0"/>
              <a:t>节点操</a:t>
            </a:r>
            <a:r>
              <a:rPr lang="zh-CN" altLang="en-US" dirty="0" smtClean="0"/>
              <a:t>作</a:t>
            </a:r>
            <a:r>
              <a:rPr lang="en-US" altLang="zh-CN" dirty="0" smtClean="0"/>
              <a:t>-</a:t>
            </a:r>
            <a:r>
              <a:rPr lang="zh-CN" altLang="en-US" dirty="0" smtClean="0"/>
              <a:t>案例</a:t>
            </a:r>
            <a:endParaRPr lang="zh-CN" altLang="en-US" dirty="0"/>
          </a:p>
        </p:txBody>
      </p:sp>
      <p:sp>
        <p:nvSpPr>
          <p:cNvPr id="3" name="内容占位符 2"/>
          <p:cNvSpPr>
            <a:spLocks noGrp="1"/>
          </p:cNvSpPr>
          <p:nvPr>
            <p:ph idx="1"/>
          </p:nvPr>
        </p:nvSpPr>
        <p:spPr>
          <a:xfrm>
            <a:off x="361315" y="1202055"/>
            <a:ext cx="8059420" cy="3810000"/>
          </a:xfrm>
        </p:spPr>
        <p:txBody>
          <a:bodyPr>
            <a:normAutofit lnSpcReduction="10000"/>
          </a:bodyPr>
          <a:lstStyle/>
          <a:p>
            <a:pPr>
              <a:lnSpc>
                <a:spcPct val="100000"/>
              </a:lnSpc>
              <a:spcBef>
                <a:spcPts val="0"/>
              </a:spcBef>
              <a:spcAft>
                <a:spcPts val="0"/>
              </a:spcAft>
              <a:buNone/>
            </a:pPr>
            <a:r>
              <a:rPr lang="en-US" altLang="zh-CN" sz="1800" dirty="0"/>
              <a:t>	</a:t>
            </a:r>
            <a:r>
              <a:rPr lang="en-US" altLang="zh-CN" sz="1800" dirty="0" smtClean="0"/>
              <a:t>&lt;</a:t>
            </a:r>
            <a:r>
              <a:rPr lang="en-US" altLang="zh-CN" sz="1800" dirty="0"/>
              <a:t>script type="text/</a:t>
            </a:r>
            <a:r>
              <a:rPr lang="en-US" altLang="zh-CN" sz="1800" dirty="0" err="1"/>
              <a:t>javascript</a:t>
            </a:r>
            <a:r>
              <a:rPr lang="en-US" altLang="zh-CN" sz="1800" dirty="0"/>
              <a:t>"&gt;</a:t>
            </a:r>
            <a:endParaRPr lang="en-US" altLang="zh-CN" sz="1800" dirty="0"/>
          </a:p>
          <a:p>
            <a:pPr>
              <a:lnSpc>
                <a:spcPct val="100000"/>
              </a:lnSpc>
              <a:spcBef>
                <a:spcPts val="0"/>
              </a:spcBef>
              <a:spcAft>
                <a:spcPts val="0"/>
              </a:spcAft>
              <a:buNone/>
            </a:pPr>
            <a:r>
              <a:rPr lang="en-US" altLang="zh-CN" sz="1800" dirty="0"/>
              <a:t>	</a:t>
            </a:r>
            <a:r>
              <a:rPr lang="en-US" altLang="zh-CN" sz="1800" dirty="0" smtClean="0"/>
              <a:t>     function </a:t>
            </a:r>
            <a:r>
              <a:rPr lang="en-US" altLang="zh-CN" sz="1800" dirty="0"/>
              <a:t>validate</a:t>
            </a:r>
            <a:r>
              <a:rPr lang="en-US" altLang="zh-CN" sz="1800" dirty="0" smtClean="0"/>
              <a:t>(){ </a:t>
            </a:r>
            <a:r>
              <a:rPr lang="en-US" altLang="zh-CN" sz="1800" dirty="0"/>
              <a:t>//</a:t>
            </a:r>
            <a:r>
              <a:rPr lang="zh-CN" altLang="en-US" sz="1800" dirty="0"/>
              <a:t>此处为用户登录时的校验处理代</a:t>
            </a:r>
            <a:r>
              <a:rPr lang="zh-CN" altLang="en-US" sz="1800" dirty="0" smtClean="0"/>
              <a:t>码  </a:t>
            </a:r>
            <a:r>
              <a:rPr lang="en-US" altLang="zh-CN" sz="1800" dirty="0" smtClean="0"/>
              <a:t>}</a:t>
            </a:r>
            <a:endParaRPr lang="en-US" altLang="zh-CN" sz="1800" dirty="0"/>
          </a:p>
          <a:p>
            <a:pPr>
              <a:lnSpc>
                <a:spcPct val="100000"/>
              </a:lnSpc>
              <a:spcBef>
                <a:spcPts val="0"/>
              </a:spcBef>
              <a:spcAft>
                <a:spcPts val="0"/>
              </a:spcAft>
              <a:buNone/>
            </a:pPr>
            <a:r>
              <a:rPr lang="en-US" altLang="zh-CN" sz="1800" dirty="0"/>
              <a:t>	</a:t>
            </a:r>
            <a:r>
              <a:rPr lang="en-US" altLang="zh-CN" sz="1800" dirty="0" smtClean="0"/>
              <a:t>&lt;/</a:t>
            </a:r>
            <a:r>
              <a:rPr lang="en-US" altLang="zh-CN" sz="1800" dirty="0"/>
              <a:t>script</a:t>
            </a:r>
            <a:r>
              <a:rPr lang="en-US" altLang="zh-CN" sz="1800" dirty="0" smtClean="0"/>
              <a:t>&gt;</a:t>
            </a:r>
            <a:endParaRPr lang="en-US" altLang="zh-CN" sz="1800" dirty="0"/>
          </a:p>
          <a:p>
            <a:pPr>
              <a:lnSpc>
                <a:spcPct val="100000"/>
              </a:lnSpc>
              <a:spcBef>
                <a:spcPts val="0"/>
              </a:spcBef>
              <a:spcAft>
                <a:spcPts val="0"/>
              </a:spcAft>
              <a:buNone/>
            </a:pPr>
            <a:endParaRPr lang="en-US" altLang="zh-CN" sz="1800" dirty="0"/>
          </a:p>
          <a:p>
            <a:pPr>
              <a:lnSpc>
                <a:spcPct val="100000"/>
              </a:lnSpc>
              <a:spcBef>
                <a:spcPts val="0"/>
              </a:spcBef>
              <a:spcAft>
                <a:spcPts val="0"/>
              </a:spcAft>
              <a:buNone/>
            </a:pPr>
            <a:r>
              <a:rPr lang="en-US" altLang="zh-CN" sz="1800" dirty="0"/>
              <a:t>	</a:t>
            </a:r>
            <a:r>
              <a:rPr lang="en-US" altLang="zh-CN" sz="1800" dirty="0" smtClean="0"/>
              <a:t>&lt;</a:t>
            </a:r>
            <a:r>
              <a:rPr lang="en-US" altLang="zh-CN" sz="1800" dirty="0"/>
              <a:t>form method="post" action="" name="</a:t>
            </a:r>
            <a:r>
              <a:rPr lang="en-US" altLang="zh-CN" sz="1800" dirty="0" err="1"/>
              <a:t>myform</a:t>
            </a:r>
            <a:r>
              <a:rPr lang="en-US" altLang="zh-CN" sz="1800" dirty="0"/>
              <a:t>"&gt;</a:t>
            </a:r>
            <a:endParaRPr lang="en-US" altLang="zh-CN" sz="1800" dirty="0"/>
          </a:p>
          <a:p>
            <a:pPr>
              <a:lnSpc>
                <a:spcPct val="100000"/>
              </a:lnSpc>
              <a:spcBef>
                <a:spcPts val="0"/>
              </a:spcBef>
              <a:spcAft>
                <a:spcPts val="0"/>
              </a:spcAft>
              <a:buNone/>
            </a:pPr>
            <a:r>
              <a:rPr lang="en-US" altLang="zh-CN" sz="1800" dirty="0"/>
              <a:t>	</a:t>
            </a:r>
            <a:r>
              <a:rPr lang="en-US" altLang="zh-CN" sz="1800" dirty="0" smtClean="0"/>
              <a:t>&lt;</a:t>
            </a:r>
            <a:r>
              <a:rPr lang="en-US" altLang="zh-CN" sz="1800" dirty="0" err="1"/>
              <a:t>fieldset</a:t>
            </a:r>
            <a:r>
              <a:rPr lang="en-US" altLang="zh-CN" sz="1800" dirty="0"/>
              <a:t> style="width:350px;height:150px;text-align:center;"&gt;</a:t>
            </a:r>
            <a:endParaRPr lang="en-US" altLang="zh-CN" sz="1800" dirty="0"/>
          </a:p>
          <a:p>
            <a:pPr>
              <a:lnSpc>
                <a:spcPct val="100000"/>
              </a:lnSpc>
              <a:spcBef>
                <a:spcPts val="0"/>
              </a:spcBef>
              <a:spcAft>
                <a:spcPts val="0"/>
              </a:spcAft>
              <a:buNone/>
            </a:pPr>
            <a:r>
              <a:rPr lang="en-US" altLang="zh-CN" sz="1800" dirty="0"/>
              <a:t>	</a:t>
            </a:r>
            <a:r>
              <a:rPr lang="en-US" altLang="zh-CN" sz="1800" dirty="0" smtClean="0"/>
              <a:t>&lt;</a:t>
            </a:r>
            <a:r>
              <a:rPr lang="en-US" altLang="zh-CN" sz="1800" dirty="0"/>
              <a:t>legend align="center"&gt;</a:t>
            </a:r>
            <a:r>
              <a:rPr lang="zh-CN" altLang="en-US" sz="1800" dirty="0"/>
              <a:t>用户信息</a:t>
            </a:r>
            <a:r>
              <a:rPr lang="en-US" altLang="zh-CN" sz="1800" dirty="0"/>
              <a:t>&lt;/legend&gt;</a:t>
            </a:r>
            <a:endParaRPr lang="en-US" altLang="zh-CN" sz="1800" dirty="0"/>
          </a:p>
          <a:p>
            <a:pPr>
              <a:lnSpc>
                <a:spcPct val="100000"/>
              </a:lnSpc>
              <a:spcBef>
                <a:spcPts val="0"/>
              </a:spcBef>
              <a:spcAft>
                <a:spcPts val="0"/>
              </a:spcAft>
              <a:buNone/>
            </a:pPr>
            <a:r>
              <a:rPr lang="en-US" altLang="zh-CN" sz="1800" dirty="0"/>
              <a:t>	</a:t>
            </a:r>
            <a:r>
              <a:rPr lang="zh-CN" altLang="en-US" sz="1800" dirty="0" smtClean="0"/>
              <a:t>用</a:t>
            </a:r>
            <a:r>
              <a:rPr lang="zh-CN" altLang="en-US" sz="1800" dirty="0"/>
              <a:t>户名</a:t>
            </a:r>
            <a:r>
              <a:rPr lang="en-US" altLang="zh-CN" sz="1800" dirty="0"/>
              <a:t>:&lt;input type="text" name="username" id="</a:t>
            </a:r>
            <a:r>
              <a:rPr lang="en-US" altLang="zh-CN" sz="1800" dirty="0" smtClean="0"/>
              <a:t>username"&gt;</a:t>
            </a:r>
            <a:r>
              <a:rPr lang="en-US" altLang="zh-CN" sz="1800" dirty="0" err="1" smtClean="0"/>
              <a:t>br</a:t>
            </a:r>
            <a:r>
              <a:rPr lang="en-US" altLang="zh-CN" sz="1800" dirty="0"/>
              <a:t>&gt;</a:t>
            </a:r>
            <a:endParaRPr lang="en-US" altLang="zh-CN" sz="1800" dirty="0"/>
          </a:p>
          <a:p>
            <a:pPr>
              <a:lnSpc>
                <a:spcPct val="100000"/>
              </a:lnSpc>
              <a:spcBef>
                <a:spcPts val="0"/>
              </a:spcBef>
              <a:spcAft>
                <a:spcPts val="0"/>
              </a:spcAft>
              <a:buNone/>
            </a:pPr>
            <a:r>
              <a:rPr lang="en-US" altLang="zh-CN" sz="1800" dirty="0"/>
              <a:t>	</a:t>
            </a:r>
            <a:r>
              <a:rPr lang="zh-CN" altLang="en-US" sz="1800" dirty="0" smtClean="0"/>
              <a:t>密</a:t>
            </a:r>
            <a:r>
              <a:rPr lang="zh-CN" altLang="en-US" sz="1800" dirty="0"/>
              <a:t>码</a:t>
            </a:r>
            <a:r>
              <a:rPr lang="en-US" altLang="zh-CN" sz="1800" dirty="0"/>
              <a:t>:&lt;input type="password" name="password" id="password"&gt;&lt;</a:t>
            </a:r>
            <a:r>
              <a:rPr lang="en-US" altLang="zh-CN" sz="1800" dirty="0" err="1"/>
              <a:t>br</a:t>
            </a:r>
            <a:r>
              <a:rPr lang="en-US" altLang="zh-CN" sz="1800" dirty="0"/>
              <a:t>&gt;</a:t>
            </a:r>
            <a:endParaRPr lang="en-US" altLang="zh-CN" sz="1800" dirty="0"/>
          </a:p>
          <a:p>
            <a:pPr>
              <a:lnSpc>
                <a:spcPct val="100000"/>
              </a:lnSpc>
              <a:spcBef>
                <a:spcPts val="0"/>
              </a:spcBef>
              <a:spcAft>
                <a:spcPts val="0"/>
              </a:spcAft>
              <a:buNone/>
            </a:pPr>
            <a:r>
              <a:rPr lang="en-US" altLang="zh-CN" sz="1800" dirty="0"/>
              <a:t>	</a:t>
            </a:r>
            <a:r>
              <a:rPr lang="zh-CN" altLang="en-US" sz="1800" dirty="0" smtClean="0"/>
              <a:t>邮</a:t>
            </a:r>
            <a:r>
              <a:rPr lang="zh-CN" altLang="en-US" sz="1800" dirty="0"/>
              <a:t>箱</a:t>
            </a:r>
            <a:r>
              <a:rPr lang="en-US" altLang="zh-CN" sz="1800" dirty="0"/>
              <a:t>:&lt;input type="text" name="email" id="email"&gt;&lt;</a:t>
            </a:r>
            <a:r>
              <a:rPr lang="en-US" altLang="zh-CN" sz="1800" dirty="0" err="1"/>
              <a:t>br</a:t>
            </a:r>
            <a:r>
              <a:rPr lang="en-US" altLang="zh-CN" sz="1800" dirty="0"/>
              <a:t>&gt;</a:t>
            </a:r>
            <a:endParaRPr lang="en-US" altLang="zh-CN" sz="1800" dirty="0"/>
          </a:p>
          <a:p>
            <a:pPr>
              <a:lnSpc>
                <a:spcPct val="100000"/>
              </a:lnSpc>
              <a:spcBef>
                <a:spcPts val="0"/>
              </a:spcBef>
              <a:spcAft>
                <a:spcPts val="0"/>
              </a:spcAft>
              <a:buNone/>
            </a:pPr>
            <a:r>
              <a:rPr lang="en-US" altLang="zh-CN" sz="1800" dirty="0"/>
              <a:t>	</a:t>
            </a:r>
            <a:r>
              <a:rPr lang="en-US" altLang="zh-CN" sz="1800" dirty="0" smtClean="0"/>
              <a:t>&lt;</a:t>
            </a:r>
            <a:r>
              <a:rPr lang="en-US" altLang="zh-CN" sz="1800" dirty="0"/>
              <a:t>input type="button" value="</a:t>
            </a:r>
            <a:r>
              <a:rPr lang="zh-CN" altLang="en-US" sz="1800" dirty="0"/>
              <a:t>提交</a:t>
            </a:r>
            <a:r>
              <a:rPr lang="en-US" altLang="zh-CN" sz="1800" dirty="0"/>
              <a:t>" </a:t>
            </a:r>
            <a:r>
              <a:rPr lang="en-US" altLang="zh-CN" sz="1800" dirty="0" err="1"/>
              <a:t>onclick</a:t>
            </a:r>
            <a:r>
              <a:rPr lang="en-US" altLang="zh-CN" sz="1800" dirty="0"/>
              <a:t>="validate();"&gt;</a:t>
            </a:r>
            <a:endParaRPr lang="en-US" altLang="zh-CN" sz="1800" dirty="0"/>
          </a:p>
          <a:p>
            <a:pPr>
              <a:lnSpc>
                <a:spcPct val="100000"/>
              </a:lnSpc>
              <a:spcBef>
                <a:spcPts val="0"/>
              </a:spcBef>
              <a:spcAft>
                <a:spcPts val="0"/>
              </a:spcAft>
              <a:buNone/>
            </a:pPr>
            <a:r>
              <a:rPr lang="en-US" altLang="zh-CN" sz="1800" dirty="0"/>
              <a:t>	</a:t>
            </a:r>
            <a:r>
              <a:rPr lang="en-US" altLang="zh-CN" sz="1800" dirty="0" smtClean="0"/>
              <a:t>&lt;</a:t>
            </a:r>
            <a:r>
              <a:rPr lang="en-US" altLang="zh-CN" sz="1800" dirty="0"/>
              <a:t>input type="reset"&gt;</a:t>
            </a:r>
            <a:endParaRPr lang="en-US" altLang="zh-CN" sz="1800" dirty="0"/>
          </a:p>
          <a:p>
            <a:pPr>
              <a:lnSpc>
                <a:spcPct val="100000"/>
              </a:lnSpc>
              <a:spcBef>
                <a:spcPts val="0"/>
              </a:spcBef>
              <a:spcAft>
                <a:spcPts val="0"/>
              </a:spcAft>
              <a:buNone/>
            </a:pPr>
            <a:r>
              <a:rPr lang="en-US" altLang="zh-CN" sz="1800" dirty="0"/>
              <a:t>	</a:t>
            </a:r>
            <a:r>
              <a:rPr lang="en-US" altLang="zh-CN" sz="1800" dirty="0" smtClean="0"/>
              <a:t>&lt;/</a:t>
            </a:r>
            <a:r>
              <a:rPr lang="en-US" altLang="zh-CN" sz="1800" dirty="0" err="1"/>
              <a:t>fieldset</a:t>
            </a:r>
            <a:r>
              <a:rPr lang="en-US" altLang="zh-CN" sz="1800" dirty="0"/>
              <a:t>&gt;</a:t>
            </a:r>
            <a:endParaRPr lang="en-US" altLang="zh-CN" sz="1800" dirty="0"/>
          </a:p>
          <a:p>
            <a:pPr>
              <a:lnSpc>
                <a:spcPct val="100000"/>
              </a:lnSpc>
              <a:spcBef>
                <a:spcPts val="0"/>
              </a:spcBef>
              <a:spcAft>
                <a:spcPts val="0"/>
              </a:spcAft>
              <a:buNone/>
            </a:pPr>
            <a:r>
              <a:rPr lang="en-US" altLang="zh-CN" sz="1800" dirty="0"/>
              <a:t>	</a:t>
            </a:r>
            <a:r>
              <a:rPr lang="en-US" altLang="zh-CN" sz="1800" dirty="0" smtClean="0"/>
              <a:t>&lt;/</a:t>
            </a:r>
            <a:r>
              <a:rPr lang="en-US" altLang="zh-CN" sz="1800" dirty="0"/>
              <a:t>form</a:t>
            </a:r>
            <a:r>
              <a:rPr lang="en-US" altLang="zh-CN" sz="1800" dirty="0" smtClean="0"/>
              <a:t>&gt;</a:t>
            </a:r>
            <a:endParaRPr lang="en-US" altLang="zh-CN" sz="1800" dirty="0" smtClean="0"/>
          </a:p>
        </p:txBody>
      </p:sp>
      <p:pic>
        <p:nvPicPr>
          <p:cNvPr id="76802" name="Picture 2"/>
          <p:cNvPicPr>
            <a:picLocks noChangeAspect="1" noChangeArrowheads="1"/>
          </p:cNvPicPr>
          <p:nvPr/>
        </p:nvPicPr>
        <p:blipFill>
          <a:blip r:embed="rId1" cstate="print"/>
          <a:srcRect/>
          <a:stretch>
            <a:fillRect/>
          </a:stretch>
        </p:blipFill>
        <p:spPr bwMode="auto">
          <a:xfrm>
            <a:off x="4785360" y="4404360"/>
            <a:ext cx="3634740" cy="2087245"/>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noAutofit/>
          </a:bodyPr>
          <a:lstStyle/>
          <a:p>
            <a:r>
              <a:rPr lang="en-US" altLang="zh-CN" dirty="0" smtClean="0"/>
              <a:t>DOM</a:t>
            </a:r>
            <a:r>
              <a:rPr lang="zh-CN" altLang="en-US" dirty="0" smtClean="0"/>
              <a:t>节点操作案例</a:t>
            </a:r>
            <a:r>
              <a:rPr lang="en-US" altLang="zh-CN" dirty="0" smtClean="0"/>
              <a:t>1</a:t>
            </a:r>
            <a:endParaRPr lang="en-US" altLang="zh-CN" dirty="0" smtClean="0"/>
          </a:p>
        </p:txBody>
      </p:sp>
      <p:sp>
        <p:nvSpPr>
          <p:cNvPr id="155651" name="Rectangle 3"/>
          <p:cNvSpPr>
            <a:spLocks noGrp="1" noChangeArrowheads="1"/>
          </p:cNvSpPr>
          <p:nvPr>
            <p:ph idx="1"/>
          </p:nvPr>
        </p:nvSpPr>
        <p:spPr/>
        <p:txBody>
          <a:bodyPr>
            <a:normAutofit lnSpcReduction="20000"/>
          </a:bodyPr>
          <a:lstStyle/>
          <a:p>
            <a:pPr>
              <a:lnSpc>
                <a:spcPct val="100000"/>
              </a:lnSpc>
              <a:spcBef>
                <a:spcPts val="0"/>
              </a:spcBef>
              <a:spcAft>
                <a:spcPts val="0"/>
              </a:spcAft>
              <a:buNone/>
            </a:pPr>
            <a:r>
              <a:rPr lang="en-US" altLang="zh-CN" sz="1800" smtClean="0">
                <a:latin typeface="Verdana" panose="020B0604030504040204" pitchFamily="34" charset="0"/>
                <a:ea typeface="宋体" panose="02010600030101010101" pitchFamily="2" charset="-122"/>
                <a:sym typeface="+mn-ea"/>
              </a:rPr>
              <a:t>&lt;script  type="text/</a:t>
            </a:r>
            <a:r>
              <a:rPr lang="en-US" altLang="zh-CN" sz="1800" dirty="0" err="1" smtClean="0">
                <a:latin typeface="Verdana" panose="020B0604030504040204" pitchFamily="34" charset="0"/>
                <a:ea typeface="宋体" panose="02010600030101010101" pitchFamily="2" charset="-122"/>
                <a:sym typeface="+mn-ea"/>
              </a:rPr>
              <a:t>javascript</a:t>
            </a:r>
            <a:r>
              <a:rPr lang="en-US" altLang="zh-CN" sz="1800" smtClean="0">
                <a:latin typeface="Verdana" panose="020B0604030504040204" pitchFamily="34" charset="0"/>
                <a:ea typeface="宋体" panose="02010600030101010101" pitchFamily="2" charset="-122"/>
                <a:sym typeface="+mn-ea"/>
              </a:rPr>
              <a:t>"&gt;</a:t>
            </a:r>
            <a:endParaRPr lang="zh-CN" altLang="en-US" sz="1800" b="0" dirty="0">
              <a:latin typeface="Verdana" panose="020B0604030504040204" pitchFamily="34" charset="0"/>
            </a:endParaRPr>
          </a:p>
          <a:p>
            <a:pPr>
              <a:lnSpc>
                <a:spcPct val="100000"/>
              </a:lnSpc>
              <a:spcBef>
                <a:spcPts val="0"/>
              </a:spcBef>
              <a:spcAft>
                <a:spcPts val="0"/>
              </a:spcAft>
              <a:buNone/>
            </a:pPr>
            <a:r>
              <a:rPr lang="en-US" altLang="zh-CN" sz="1800" dirty="0" smtClean="0">
                <a:latin typeface="Verdana" panose="020B0604030504040204" pitchFamily="34" charset="0"/>
                <a:ea typeface="宋体" panose="02010600030101010101" pitchFamily="2" charset="-122"/>
              </a:rPr>
              <a:t>function </a:t>
            </a:r>
            <a:r>
              <a:rPr lang="en-US" altLang="zh-CN" sz="1800" dirty="0" err="1" smtClean="0">
                <a:solidFill>
                  <a:srgbClr val="FF0000"/>
                </a:solidFill>
                <a:latin typeface="Verdana" panose="020B0604030504040204" pitchFamily="34" charset="0"/>
                <a:ea typeface="宋体" panose="02010600030101010101" pitchFamily="2" charset="-122"/>
              </a:rPr>
              <a:t>createP</a:t>
            </a:r>
            <a:r>
              <a:rPr lang="en-US" altLang="zh-CN" sz="1800" dirty="0" smtClean="0">
                <a:solidFill>
                  <a:srgbClr val="FF0000"/>
                </a:solidFill>
                <a:latin typeface="Verdana" panose="020B0604030504040204" pitchFamily="34" charset="0"/>
                <a:ea typeface="宋体" panose="02010600030101010101" pitchFamily="2" charset="-122"/>
              </a:rPr>
              <a:t>(){</a:t>
            </a:r>
            <a:endParaRPr lang="en-US" altLang="zh-CN" sz="1800" dirty="0" smtClean="0">
              <a:solidFill>
                <a:srgbClr val="FF0000"/>
              </a:solidFill>
              <a:latin typeface="Verdana" panose="020B0604030504040204" pitchFamily="34" charset="0"/>
              <a:ea typeface="宋体" panose="02010600030101010101" pitchFamily="2" charset="-122"/>
            </a:endParaRPr>
          </a:p>
          <a:p>
            <a:pPr>
              <a:lnSpc>
                <a:spcPct val="100000"/>
              </a:lnSpc>
              <a:spcBef>
                <a:spcPts val="0"/>
              </a:spcBef>
              <a:spcAft>
                <a:spcPts val="0"/>
              </a:spcAft>
              <a:buNone/>
            </a:pPr>
            <a:r>
              <a:rPr lang="en-US" altLang="zh-CN" sz="1800" dirty="0" smtClean="0">
                <a:latin typeface="Verdana" panose="020B0604030504040204" pitchFamily="34" charset="0"/>
                <a:ea typeface="宋体" panose="02010600030101010101" pitchFamily="2" charset="-122"/>
              </a:rPr>
              <a:t>   </a:t>
            </a:r>
            <a:r>
              <a:rPr lang="en-US" altLang="zh-CN" sz="1800" dirty="0" err="1" smtClean="0">
                <a:latin typeface="Verdana" panose="020B0604030504040204" pitchFamily="34" charset="0"/>
                <a:ea typeface="宋体" panose="02010600030101010101" pitchFamily="2" charset="-122"/>
              </a:rPr>
              <a:t>var</a:t>
            </a:r>
            <a:r>
              <a:rPr lang="en-US" altLang="zh-CN" sz="1800" dirty="0" smtClean="0">
                <a:latin typeface="Verdana" panose="020B0604030504040204" pitchFamily="34" charset="0"/>
                <a:ea typeface="宋体" panose="02010600030101010101" pitchFamily="2" charset="-122"/>
              </a:rPr>
              <a:t> op =</a:t>
            </a:r>
            <a:r>
              <a:rPr lang="en-US" altLang="zh-CN" sz="1800" dirty="0" err="1" smtClean="0">
                <a:latin typeface="Verdana" panose="020B0604030504040204" pitchFamily="34" charset="0"/>
                <a:ea typeface="宋体" panose="02010600030101010101" pitchFamily="2" charset="-122"/>
              </a:rPr>
              <a:t>document.createElement</a:t>
            </a:r>
            <a:r>
              <a:rPr lang="en-US" altLang="zh-CN" sz="1800" dirty="0" smtClean="0">
                <a:latin typeface="Verdana" panose="020B0604030504040204" pitchFamily="34" charset="0"/>
                <a:ea typeface="宋体" panose="02010600030101010101" pitchFamily="2" charset="-122"/>
              </a:rPr>
              <a:t>("p");</a:t>
            </a:r>
            <a:endParaRPr lang="en-US" altLang="zh-CN" sz="1800" dirty="0" smtClean="0">
              <a:latin typeface="Verdana" panose="020B0604030504040204" pitchFamily="34" charset="0"/>
              <a:ea typeface="宋体" panose="02010600030101010101" pitchFamily="2" charset="-122"/>
            </a:endParaRPr>
          </a:p>
          <a:p>
            <a:pPr>
              <a:lnSpc>
                <a:spcPct val="100000"/>
              </a:lnSpc>
              <a:spcBef>
                <a:spcPts val="0"/>
              </a:spcBef>
              <a:spcAft>
                <a:spcPts val="0"/>
              </a:spcAft>
              <a:buNone/>
            </a:pPr>
            <a:r>
              <a:rPr lang="en-US" altLang="zh-CN" sz="1800" dirty="0" smtClean="0">
                <a:latin typeface="Verdana" panose="020B0604030504040204" pitchFamily="34" charset="0"/>
                <a:ea typeface="宋体" panose="02010600030101010101" pitchFamily="2" charset="-122"/>
              </a:rPr>
              <a:t>   </a:t>
            </a:r>
            <a:r>
              <a:rPr lang="en-US" altLang="zh-CN" sz="1800" dirty="0" err="1" smtClean="0">
                <a:latin typeface="Verdana" panose="020B0604030504040204" pitchFamily="34" charset="0"/>
                <a:ea typeface="宋体" panose="02010600030101010101" pitchFamily="2" charset="-122"/>
              </a:rPr>
              <a:t>var</a:t>
            </a:r>
            <a:r>
              <a:rPr lang="en-US" altLang="zh-CN" sz="1800" dirty="0" smtClean="0">
                <a:latin typeface="Verdana" panose="020B0604030504040204" pitchFamily="34" charset="0"/>
                <a:ea typeface="宋体" panose="02010600030101010101" pitchFamily="2" charset="-122"/>
              </a:rPr>
              <a:t> </a:t>
            </a:r>
            <a:r>
              <a:rPr lang="en-US" altLang="zh-CN" sz="1800" dirty="0" err="1" smtClean="0">
                <a:latin typeface="Verdana" panose="020B0604030504040204" pitchFamily="34" charset="0"/>
                <a:ea typeface="宋体" panose="02010600030101010101" pitchFamily="2" charset="-122"/>
              </a:rPr>
              <a:t>otext</a:t>
            </a:r>
            <a:r>
              <a:rPr lang="en-US" altLang="zh-CN" sz="1800" dirty="0" smtClean="0">
                <a:latin typeface="Verdana" panose="020B0604030504040204" pitchFamily="34" charset="0"/>
                <a:ea typeface="宋体" panose="02010600030101010101" pitchFamily="2" charset="-122"/>
              </a:rPr>
              <a:t> = </a:t>
            </a:r>
            <a:r>
              <a:rPr lang="en-US" altLang="zh-CN" sz="1800" dirty="0" err="1" smtClean="0">
                <a:latin typeface="Verdana" panose="020B0604030504040204" pitchFamily="34" charset="0"/>
                <a:ea typeface="宋体" panose="02010600030101010101" pitchFamily="2" charset="-122"/>
              </a:rPr>
              <a:t>document.createTextNode</a:t>
            </a:r>
            <a:r>
              <a:rPr lang="en-US" altLang="zh-CN" sz="1800" dirty="0" smtClean="0">
                <a:latin typeface="Verdana" panose="020B0604030504040204" pitchFamily="34" charset="0"/>
                <a:ea typeface="宋体" panose="02010600030101010101" pitchFamily="2" charset="-122"/>
              </a:rPr>
              <a:t>("Hello World</a:t>
            </a:r>
            <a:r>
              <a:rPr lang="zh-CN" altLang="en-US" sz="1800" dirty="0" smtClean="0">
                <a:latin typeface="Verdana" panose="020B0604030504040204" pitchFamily="34" charset="0"/>
                <a:ea typeface="宋体" panose="02010600030101010101" pitchFamily="2" charset="-122"/>
              </a:rPr>
              <a:t>！</a:t>
            </a:r>
            <a:r>
              <a:rPr lang="en-US" altLang="zh-CN" sz="1800" dirty="0" smtClean="0">
                <a:latin typeface="Verdana" panose="020B0604030504040204" pitchFamily="34" charset="0"/>
                <a:ea typeface="宋体" panose="02010600030101010101" pitchFamily="2" charset="-122"/>
              </a:rPr>
              <a:t>");</a:t>
            </a:r>
            <a:endParaRPr lang="en-US" altLang="zh-CN" sz="1800" dirty="0" smtClean="0">
              <a:latin typeface="Verdana" panose="020B0604030504040204" pitchFamily="34" charset="0"/>
              <a:ea typeface="宋体" panose="02010600030101010101" pitchFamily="2" charset="-122"/>
            </a:endParaRPr>
          </a:p>
          <a:p>
            <a:pPr>
              <a:lnSpc>
                <a:spcPct val="100000"/>
              </a:lnSpc>
              <a:spcBef>
                <a:spcPts val="0"/>
              </a:spcBef>
              <a:spcAft>
                <a:spcPts val="0"/>
              </a:spcAft>
              <a:buNone/>
            </a:pPr>
            <a:r>
              <a:rPr lang="en-US" altLang="zh-CN" sz="1800" dirty="0" smtClean="0">
                <a:latin typeface="Verdana" panose="020B0604030504040204" pitchFamily="34" charset="0"/>
                <a:ea typeface="宋体" panose="02010600030101010101" pitchFamily="2" charset="-122"/>
              </a:rPr>
              <a:t>   </a:t>
            </a:r>
            <a:r>
              <a:rPr lang="en-US" altLang="zh-CN" sz="1800" dirty="0" err="1" smtClean="0">
                <a:latin typeface="Verdana" panose="020B0604030504040204" pitchFamily="34" charset="0"/>
                <a:ea typeface="宋体" panose="02010600030101010101" pitchFamily="2" charset="-122"/>
              </a:rPr>
              <a:t>op.appendChild</a:t>
            </a:r>
            <a:r>
              <a:rPr lang="en-US" altLang="zh-CN" sz="1800" dirty="0" smtClean="0">
                <a:latin typeface="Verdana" panose="020B0604030504040204" pitchFamily="34" charset="0"/>
                <a:ea typeface="宋体" panose="02010600030101010101" pitchFamily="2" charset="-122"/>
              </a:rPr>
              <a:t>(</a:t>
            </a:r>
            <a:r>
              <a:rPr lang="en-US" altLang="zh-CN" sz="1800" dirty="0" err="1" smtClean="0">
                <a:latin typeface="Verdana" panose="020B0604030504040204" pitchFamily="34" charset="0"/>
                <a:ea typeface="宋体" panose="02010600030101010101" pitchFamily="2" charset="-122"/>
              </a:rPr>
              <a:t>otext</a:t>
            </a:r>
            <a:r>
              <a:rPr lang="en-US" altLang="zh-CN" sz="1800" dirty="0" smtClean="0">
                <a:latin typeface="Verdana" panose="020B0604030504040204" pitchFamily="34" charset="0"/>
                <a:ea typeface="宋体" panose="02010600030101010101" pitchFamily="2" charset="-122"/>
              </a:rPr>
              <a:t>);</a:t>
            </a:r>
            <a:endParaRPr lang="en-US" altLang="zh-CN" sz="1800" dirty="0" smtClean="0">
              <a:latin typeface="Verdana" panose="020B0604030504040204" pitchFamily="34" charset="0"/>
              <a:ea typeface="宋体" panose="02010600030101010101" pitchFamily="2" charset="-122"/>
            </a:endParaRPr>
          </a:p>
          <a:p>
            <a:pPr>
              <a:lnSpc>
                <a:spcPct val="100000"/>
              </a:lnSpc>
              <a:spcBef>
                <a:spcPts val="0"/>
              </a:spcBef>
              <a:spcAft>
                <a:spcPts val="0"/>
              </a:spcAft>
              <a:buNone/>
            </a:pPr>
            <a:r>
              <a:rPr lang="en-US" altLang="zh-CN" sz="1800" dirty="0" smtClean="0">
                <a:latin typeface="Verdana" panose="020B0604030504040204" pitchFamily="34" charset="0"/>
                <a:ea typeface="宋体" panose="02010600030101010101" pitchFamily="2" charset="-122"/>
              </a:rPr>
              <a:t>   </a:t>
            </a:r>
            <a:r>
              <a:rPr lang="en-US" altLang="zh-CN" sz="1800" dirty="0" err="1" smtClean="0">
                <a:latin typeface="Verdana" panose="020B0604030504040204" pitchFamily="34" charset="0"/>
                <a:ea typeface="宋体" panose="02010600030101010101" pitchFamily="2" charset="-122"/>
              </a:rPr>
              <a:t>document.forms</a:t>
            </a:r>
            <a:r>
              <a:rPr lang="en-US" altLang="zh-CN" sz="1800" dirty="0" smtClean="0">
                <a:latin typeface="Verdana" panose="020B0604030504040204" pitchFamily="34" charset="0"/>
                <a:ea typeface="宋体" panose="02010600030101010101" pitchFamily="2" charset="-122"/>
              </a:rPr>
              <a:t>[0].</a:t>
            </a:r>
            <a:r>
              <a:rPr lang="en-US" altLang="zh-CN" sz="1800" dirty="0" err="1" smtClean="0">
                <a:latin typeface="Verdana" panose="020B0604030504040204" pitchFamily="34" charset="0"/>
                <a:ea typeface="宋体" panose="02010600030101010101" pitchFamily="2" charset="-122"/>
              </a:rPr>
              <a:t>appendChild</a:t>
            </a:r>
            <a:r>
              <a:rPr lang="en-US" altLang="zh-CN" sz="1800" dirty="0" smtClean="0">
                <a:latin typeface="Verdana" panose="020B0604030504040204" pitchFamily="34" charset="0"/>
                <a:ea typeface="宋体" panose="02010600030101010101" pitchFamily="2" charset="-122"/>
              </a:rPr>
              <a:t>(op); }</a:t>
            </a:r>
            <a:endParaRPr lang="en-US" altLang="zh-CN" sz="1800" dirty="0" smtClean="0">
              <a:latin typeface="Verdana" panose="020B0604030504040204" pitchFamily="34" charset="0"/>
              <a:ea typeface="宋体" panose="02010600030101010101" pitchFamily="2" charset="-122"/>
            </a:endParaRPr>
          </a:p>
          <a:p>
            <a:pPr>
              <a:lnSpc>
                <a:spcPct val="100000"/>
              </a:lnSpc>
              <a:spcBef>
                <a:spcPts val="0"/>
              </a:spcBef>
              <a:spcAft>
                <a:spcPts val="0"/>
              </a:spcAft>
              <a:buNone/>
            </a:pPr>
            <a:r>
              <a:rPr lang="en-US" altLang="zh-CN" sz="1800" dirty="0" smtClean="0">
                <a:latin typeface="Verdana" panose="020B0604030504040204" pitchFamily="34" charset="0"/>
                <a:ea typeface="宋体" panose="02010600030101010101" pitchFamily="2" charset="-122"/>
              </a:rPr>
              <a:t>&lt;/script&gt;</a:t>
            </a:r>
            <a:endParaRPr lang="en-US" altLang="zh-CN" sz="1800" dirty="0" smtClean="0">
              <a:latin typeface="Verdana" panose="020B0604030504040204" pitchFamily="34" charset="0"/>
              <a:ea typeface="宋体" panose="02010600030101010101" pitchFamily="2" charset="-122"/>
            </a:endParaRPr>
          </a:p>
          <a:p>
            <a:pPr>
              <a:lnSpc>
                <a:spcPct val="100000"/>
              </a:lnSpc>
              <a:spcBef>
                <a:spcPts val="0"/>
              </a:spcBef>
              <a:spcAft>
                <a:spcPts val="0"/>
              </a:spcAft>
              <a:buNone/>
            </a:pPr>
            <a:endParaRPr lang="en-US" altLang="zh-CN" sz="1800" dirty="0" smtClean="0">
              <a:latin typeface="Verdana" panose="020B0604030504040204" pitchFamily="34" charset="0"/>
              <a:ea typeface="宋体" panose="02010600030101010101" pitchFamily="2" charset="-122"/>
            </a:endParaRPr>
          </a:p>
          <a:p>
            <a:pPr>
              <a:lnSpc>
                <a:spcPct val="100000"/>
              </a:lnSpc>
              <a:spcBef>
                <a:spcPts val="0"/>
              </a:spcBef>
              <a:spcAft>
                <a:spcPts val="0"/>
              </a:spcAft>
              <a:buNone/>
            </a:pPr>
            <a:r>
              <a:rPr lang="en-US" altLang="zh-CN" sz="1800" dirty="0" smtClean="0">
                <a:latin typeface="Verdana" panose="020B0604030504040204" pitchFamily="34" charset="0"/>
                <a:ea typeface="宋体" panose="02010600030101010101" pitchFamily="2" charset="-122"/>
              </a:rPr>
              <a:t>&lt;body&gt;</a:t>
            </a:r>
            <a:endParaRPr lang="en-US" altLang="zh-CN" sz="1800" dirty="0" smtClean="0">
              <a:latin typeface="Verdana" panose="020B0604030504040204" pitchFamily="34" charset="0"/>
              <a:ea typeface="宋体" panose="02010600030101010101" pitchFamily="2" charset="-122"/>
            </a:endParaRPr>
          </a:p>
          <a:p>
            <a:pPr>
              <a:lnSpc>
                <a:spcPct val="100000"/>
              </a:lnSpc>
              <a:spcBef>
                <a:spcPts val="0"/>
              </a:spcBef>
              <a:spcAft>
                <a:spcPts val="0"/>
              </a:spcAft>
              <a:buNone/>
            </a:pPr>
            <a:r>
              <a:rPr lang="en-US" altLang="zh-CN" sz="1800" dirty="0" smtClean="0">
                <a:latin typeface="Verdana" panose="020B0604030504040204" pitchFamily="34" charset="0"/>
                <a:ea typeface="宋体" panose="02010600030101010101" pitchFamily="2" charset="-122"/>
              </a:rPr>
              <a:t>   &lt;form name="form1"&gt;</a:t>
            </a:r>
            <a:endParaRPr lang="en-US" altLang="zh-CN" sz="1800" dirty="0" smtClean="0">
              <a:latin typeface="Verdana" panose="020B0604030504040204" pitchFamily="34" charset="0"/>
              <a:ea typeface="宋体" panose="02010600030101010101" pitchFamily="2" charset="-122"/>
            </a:endParaRPr>
          </a:p>
          <a:p>
            <a:pPr>
              <a:lnSpc>
                <a:spcPct val="100000"/>
              </a:lnSpc>
              <a:spcBef>
                <a:spcPts val="0"/>
              </a:spcBef>
              <a:spcAft>
                <a:spcPts val="0"/>
              </a:spcAft>
              <a:buNone/>
            </a:pPr>
            <a:r>
              <a:rPr lang="en-US" altLang="zh-CN" sz="1800" dirty="0" smtClean="0">
                <a:latin typeface="Verdana" panose="020B0604030504040204" pitchFamily="34" charset="0"/>
                <a:ea typeface="宋体" panose="02010600030101010101" pitchFamily="2" charset="-122"/>
              </a:rPr>
              <a:t>      &lt;input type="button" value="</a:t>
            </a:r>
            <a:r>
              <a:rPr lang="zh-CN" altLang="en-US" sz="1800" dirty="0" smtClean="0">
                <a:latin typeface="Verdana" panose="020B0604030504040204" pitchFamily="34" charset="0"/>
                <a:ea typeface="宋体" panose="02010600030101010101" pitchFamily="2" charset="-122"/>
              </a:rPr>
              <a:t>点击创建节点</a:t>
            </a:r>
            <a:r>
              <a:rPr lang="en-US" altLang="zh-CN" sz="1800" dirty="0" smtClean="0">
                <a:latin typeface="Verdana" panose="020B0604030504040204" pitchFamily="34" charset="0"/>
                <a:ea typeface="宋体" panose="02010600030101010101" pitchFamily="2" charset="-122"/>
              </a:rPr>
              <a:t>" </a:t>
            </a:r>
            <a:r>
              <a:rPr lang="en-US" altLang="zh-CN" sz="1800" dirty="0" err="1" smtClean="0">
                <a:solidFill>
                  <a:srgbClr val="FF0000"/>
                </a:solidFill>
                <a:latin typeface="Verdana" panose="020B0604030504040204" pitchFamily="34" charset="0"/>
                <a:ea typeface="宋体" panose="02010600030101010101" pitchFamily="2" charset="-122"/>
              </a:rPr>
              <a:t>onClick</a:t>
            </a:r>
            <a:r>
              <a:rPr lang="en-US" altLang="zh-CN" sz="1800" dirty="0" smtClean="0">
                <a:solidFill>
                  <a:srgbClr val="FF0000"/>
                </a:solidFill>
                <a:latin typeface="Verdana" panose="020B0604030504040204" pitchFamily="34" charset="0"/>
                <a:ea typeface="宋体" panose="02010600030101010101" pitchFamily="2" charset="-122"/>
              </a:rPr>
              <a:t>="</a:t>
            </a:r>
            <a:r>
              <a:rPr lang="en-US" altLang="zh-CN" sz="1800" dirty="0" err="1" smtClean="0">
                <a:solidFill>
                  <a:srgbClr val="FF0000"/>
                </a:solidFill>
                <a:latin typeface="Verdana" panose="020B0604030504040204" pitchFamily="34" charset="0"/>
                <a:ea typeface="宋体" panose="02010600030101010101" pitchFamily="2" charset="-122"/>
              </a:rPr>
              <a:t>createP</a:t>
            </a:r>
            <a:r>
              <a:rPr lang="en-US" altLang="zh-CN" sz="1800" dirty="0" smtClean="0">
                <a:solidFill>
                  <a:srgbClr val="FF0000"/>
                </a:solidFill>
                <a:latin typeface="Verdana" panose="020B0604030504040204" pitchFamily="34" charset="0"/>
                <a:ea typeface="宋体" panose="02010600030101010101" pitchFamily="2" charset="-122"/>
              </a:rPr>
              <a:t>()"&gt;</a:t>
            </a:r>
            <a:endParaRPr lang="en-US" altLang="zh-CN" sz="1800" dirty="0" smtClean="0">
              <a:solidFill>
                <a:srgbClr val="FF0000"/>
              </a:solidFill>
              <a:latin typeface="Verdana" panose="020B0604030504040204" pitchFamily="34" charset="0"/>
              <a:ea typeface="宋体" panose="02010600030101010101" pitchFamily="2" charset="-122"/>
            </a:endParaRPr>
          </a:p>
          <a:p>
            <a:pPr>
              <a:lnSpc>
                <a:spcPct val="100000"/>
              </a:lnSpc>
              <a:spcBef>
                <a:spcPts val="0"/>
              </a:spcBef>
              <a:spcAft>
                <a:spcPts val="0"/>
              </a:spcAft>
              <a:buNone/>
            </a:pPr>
            <a:r>
              <a:rPr lang="en-US" altLang="zh-CN" sz="1800" dirty="0" smtClean="0">
                <a:latin typeface="Verdana" panose="020B0604030504040204" pitchFamily="34" charset="0"/>
                <a:ea typeface="宋体" panose="02010600030101010101" pitchFamily="2" charset="-122"/>
              </a:rPr>
              <a:t>   &lt;/form&gt;</a:t>
            </a:r>
            <a:endParaRPr lang="en-US" altLang="zh-CN" sz="1800" dirty="0" smtClean="0">
              <a:latin typeface="Verdana" panose="020B0604030504040204" pitchFamily="34" charset="0"/>
              <a:ea typeface="宋体" panose="02010600030101010101" pitchFamily="2" charset="-122"/>
            </a:endParaRPr>
          </a:p>
          <a:p>
            <a:pPr>
              <a:lnSpc>
                <a:spcPct val="100000"/>
              </a:lnSpc>
              <a:spcBef>
                <a:spcPts val="0"/>
              </a:spcBef>
              <a:spcAft>
                <a:spcPts val="0"/>
              </a:spcAft>
              <a:buNone/>
            </a:pPr>
            <a:endParaRPr lang="en-US" altLang="zh-CN" sz="1800" dirty="0" smtClean="0">
              <a:latin typeface="Verdana" panose="020B0604030504040204" pitchFamily="34" charset="0"/>
              <a:ea typeface="宋体" panose="02010600030101010101" pitchFamily="2" charset="-122"/>
            </a:endParaRPr>
          </a:p>
        </p:txBody>
      </p:sp>
      <p:pic>
        <p:nvPicPr>
          <p:cNvPr id="66561" name="Picture 1"/>
          <p:cNvPicPr>
            <a:picLocks noChangeAspect="1" noChangeArrowheads="1"/>
          </p:cNvPicPr>
          <p:nvPr/>
        </p:nvPicPr>
        <p:blipFill>
          <a:blip r:embed="rId1" cstate="print"/>
          <a:srcRect/>
          <a:stretch>
            <a:fillRect/>
          </a:stretch>
        </p:blipFill>
        <p:spPr bwMode="auto">
          <a:xfrm>
            <a:off x="4391025" y="4248785"/>
            <a:ext cx="3930650" cy="17532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zh-CN" dirty="0" smtClean="0"/>
              <a:t>DOM</a:t>
            </a:r>
            <a:r>
              <a:rPr lang="zh-CN" altLang="en-US" dirty="0" smtClean="0"/>
              <a:t>节点操作案例</a:t>
            </a:r>
            <a:r>
              <a:rPr lang="en-US" altLang="zh-CN" dirty="0" smtClean="0"/>
              <a:t>2</a:t>
            </a:r>
            <a:endParaRPr lang="en-US" altLang="zh-CN" dirty="0" smtClean="0"/>
          </a:p>
        </p:txBody>
      </p:sp>
      <p:sp>
        <p:nvSpPr>
          <p:cNvPr id="156675" name="Rectangle 3"/>
          <p:cNvSpPr>
            <a:spLocks noGrp="1" noChangeArrowheads="1"/>
          </p:cNvSpPr>
          <p:nvPr>
            <p:ph idx="1"/>
          </p:nvPr>
        </p:nvSpPr>
        <p:spPr>
          <a:xfrm>
            <a:off x="502285" y="1475740"/>
            <a:ext cx="8139430" cy="4865370"/>
          </a:xfrm>
        </p:spPr>
        <p:txBody>
          <a:bodyPr>
            <a:normAutofit fontScale="90000" lnSpcReduction="10000"/>
          </a:bodyPr>
          <a:lstStyle/>
          <a:p>
            <a:pPr>
              <a:lnSpc>
                <a:spcPct val="100000"/>
              </a:lnSpc>
              <a:spcBef>
                <a:spcPts val="0"/>
              </a:spcBef>
              <a:spcAft>
                <a:spcPts val="0"/>
              </a:spcAft>
              <a:buNone/>
            </a:pPr>
            <a:r>
              <a:rPr lang="en-US" altLang="zh-CN" sz="1800" dirty="0" smtClean="0">
                <a:ea typeface="宋体" panose="02010600030101010101" pitchFamily="2" charset="-122"/>
              </a:rPr>
              <a:t>&lt;script language="</a:t>
            </a:r>
            <a:r>
              <a:rPr lang="en-US" altLang="zh-CN" sz="1800" dirty="0" err="1" smtClean="0">
                <a:ea typeface="宋体" panose="02010600030101010101" pitchFamily="2" charset="-122"/>
              </a:rPr>
              <a:t>javascript</a:t>
            </a:r>
            <a:r>
              <a:rPr lang="en-US" altLang="zh-CN" sz="1800" dirty="0" smtClean="0">
                <a:ea typeface="宋体" panose="02010600030101010101" pitchFamily="2" charset="-122"/>
              </a:rPr>
              <a:t>" type="text/</a:t>
            </a:r>
            <a:r>
              <a:rPr lang="en-US" altLang="zh-CN" sz="1800" dirty="0" err="1" smtClean="0">
                <a:ea typeface="宋体" panose="02010600030101010101" pitchFamily="2" charset="-122"/>
              </a:rPr>
              <a:t>javascript</a:t>
            </a:r>
            <a:r>
              <a:rPr lang="en-US" altLang="zh-CN" sz="1800" dirty="0" smtClean="0">
                <a:ea typeface="宋体" panose="02010600030101010101" pitchFamily="2" charset="-122"/>
              </a:rPr>
              <a:t>"&gt;</a:t>
            </a:r>
            <a:endParaRPr lang="en-US" altLang="zh-CN" sz="1800" dirty="0" smtClean="0">
              <a:ea typeface="宋体" panose="02010600030101010101" pitchFamily="2" charset="-122"/>
            </a:endParaRPr>
          </a:p>
          <a:p>
            <a:pPr>
              <a:lnSpc>
                <a:spcPct val="100000"/>
              </a:lnSpc>
              <a:spcBef>
                <a:spcPts val="0"/>
              </a:spcBef>
              <a:spcAft>
                <a:spcPts val="0"/>
              </a:spcAft>
              <a:buNone/>
            </a:pPr>
            <a:r>
              <a:rPr lang="en-US" altLang="zh-CN" sz="1800" dirty="0" smtClean="0">
                <a:solidFill>
                  <a:srgbClr val="FF0000"/>
                </a:solidFill>
                <a:ea typeface="宋体" panose="02010600030101010101" pitchFamily="2" charset="-122"/>
              </a:rPr>
              <a:t>function </a:t>
            </a:r>
            <a:r>
              <a:rPr lang="en-US" altLang="zh-CN" sz="1800" dirty="0" err="1" smtClean="0">
                <a:solidFill>
                  <a:srgbClr val="FF0000"/>
                </a:solidFill>
                <a:ea typeface="宋体" panose="02010600030101010101" pitchFamily="2" charset="-122"/>
              </a:rPr>
              <a:t>operateNode</a:t>
            </a:r>
            <a:r>
              <a:rPr lang="en-US" altLang="zh-CN" sz="1800" dirty="0" smtClean="0">
                <a:solidFill>
                  <a:srgbClr val="FF0000"/>
                </a:solidFill>
                <a:ea typeface="宋体" panose="02010600030101010101" pitchFamily="2" charset="-122"/>
              </a:rPr>
              <a:t>(){</a:t>
            </a:r>
            <a:endParaRPr lang="en-US" altLang="zh-CN" sz="1800" dirty="0" smtClean="0">
              <a:solidFill>
                <a:srgbClr val="FF0000"/>
              </a:solidFill>
              <a:ea typeface="宋体" panose="02010600030101010101" pitchFamily="2" charset="-122"/>
            </a:endParaRPr>
          </a:p>
          <a:p>
            <a:pPr indent="3175">
              <a:lnSpc>
                <a:spcPct val="100000"/>
              </a:lnSpc>
              <a:spcBef>
                <a:spcPts val="0"/>
              </a:spcBef>
              <a:spcAft>
                <a:spcPts val="0"/>
              </a:spcAft>
              <a:buNone/>
            </a:pPr>
            <a:r>
              <a:rPr lang="en-US" altLang="zh-CN" sz="1800" dirty="0" smtClean="0">
                <a:ea typeface="宋体" panose="02010600030101010101" pitchFamily="2" charset="-122"/>
              </a:rPr>
              <a:t>//</a:t>
            </a:r>
            <a:r>
              <a:rPr lang="zh-CN" altLang="en-US" sz="1800" dirty="0" smtClean="0">
                <a:ea typeface="宋体" panose="02010600030101010101" pitchFamily="2" charset="-122"/>
              </a:rPr>
              <a:t>将页面上的</a:t>
            </a:r>
            <a:r>
              <a:rPr lang="en-US" altLang="zh-CN" sz="1800" dirty="0" smtClean="0">
                <a:ea typeface="宋体" panose="02010600030101010101" pitchFamily="2" charset="-122"/>
              </a:rPr>
              <a:t>&lt;p&gt;</a:t>
            </a:r>
            <a:r>
              <a:rPr lang="zh-CN" altLang="en-US" sz="1800" dirty="0" smtClean="0">
                <a:ea typeface="宋体" panose="02010600030101010101" pitchFamily="2" charset="-122"/>
              </a:rPr>
              <a:t>元素删除</a:t>
            </a:r>
            <a:endParaRPr lang="zh-CN" altLang="en-US" sz="1800" dirty="0" smtClean="0">
              <a:ea typeface="宋体" panose="02010600030101010101" pitchFamily="2" charset="-122"/>
            </a:endParaRPr>
          </a:p>
          <a:p>
            <a:pPr indent="3175">
              <a:lnSpc>
                <a:spcPct val="100000"/>
              </a:lnSpc>
              <a:spcBef>
                <a:spcPts val="0"/>
              </a:spcBef>
              <a:spcAft>
                <a:spcPts val="0"/>
              </a:spcAft>
              <a:buNone/>
            </a:pPr>
            <a:r>
              <a:rPr lang="en-US" altLang="zh-CN" sz="1800" dirty="0" err="1" smtClean="0">
                <a:ea typeface="宋体" panose="02010600030101010101" pitchFamily="2" charset="-122"/>
              </a:rPr>
              <a:t>var</a:t>
            </a:r>
            <a:r>
              <a:rPr lang="en-US" altLang="zh-CN" sz="1800" dirty="0" smtClean="0">
                <a:ea typeface="宋体" panose="02010600030101010101" pitchFamily="2" charset="-122"/>
              </a:rPr>
              <a:t> p = </a:t>
            </a:r>
            <a:r>
              <a:rPr lang="en-US" altLang="zh-CN" sz="1800" dirty="0" err="1" smtClean="0">
                <a:ea typeface="宋体" panose="02010600030101010101" pitchFamily="2" charset="-122"/>
              </a:rPr>
              <a:t>document.getElementsByTagName</a:t>
            </a:r>
            <a:r>
              <a:rPr lang="en-US" altLang="zh-CN" sz="1800" dirty="0" smtClean="0">
                <a:ea typeface="宋体" panose="02010600030101010101" pitchFamily="2" charset="-122"/>
              </a:rPr>
              <a:t>("p")[0];</a:t>
            </a:r>
            <a:endParaRPr lang="en-US" altLang="zh-CN" sz="1800" dirty="0" smtClean="0">
              <a:ea typeface="宋体" panose="02010600030101010101" pitchFamily="2" charset="-122"/>
            </a:endParaRPr>
          </a:p>
          <a:p>
            <a:pPr indent="3175">
              <a:lnSpc>
                <a:spcPct val="100000"/>
              </a:lnSpc>
              <a:spcBef>
                <a:spcPts val="0"/>
              </a:spcBef>
              <a:spcAft>
                <a:spcPts val="0"/>
              </a:spcAft>
              <a:buNone/>
            </a:pPr>
            <a:r>
              <a:rPr lang="en-US" altLang="zh-CN" sz="1800" dirty="0" smtClean="0">
                <a:ea typeface="宋体" panose="02010600030101010101" pitchFamily="2" charset="-122"/>
              </a:rPr>
              <a:t>document.form1.removeChild(p);</a:t>
            </a:r>
            <a:endParaRPr lang="en-US" altLang="zh-CN" sz="1800" dirty="0" smtClean="0">
              <a:ea typeface="宋体" panose="02010600030101010101" pitchFamily="2" charset="-122"/>
            </a:endParaRPr>
          </a:p>
          <a:p>
            <a:pPr indent="3175">
              <a:lnSpc>
                <a:spcPct val="100000"/>
              </a:lnSpc>
              <a:spcBef>
                <a:spcPts val="0"/>
              </a:spcBef>
              <a:spcAft>
                <a:spcPts val="0"/>
              </a:spcAft>
              <a:buNone/>
            </a:pPr>
            <a:endParaRPr lang="en-US" altLang="zh-CN" sz="1800" dirty="0" smtClean="0">
              <a:ea typeface="宋体" panose="02010600030101010101" pitchFamily="2" charset="-122"/>
            </a:endParaRPr>
          </a:p>
          <a:p>
            <a:pPr indent="3175">
              <a:lnSpc>
                <a:spcPct val="100000"/>
              </a:lnSpc>
              <a:spcBef>
                <a:spcPts val="0"/>
              </a:spcBef>
              <a:spcAft>
                <a:spcPts val="0"/>
              </a:spcAft>
              <a:buNone/>
            </a:pPr>
            <a:r>
              <a:rPr lang="en-US" altLang="zh-CN" sz="1800" dirty="0" smtClean="0">
                <a:ea typeface="宋体" panose="02010600030101010101" pitchFamily="2" charset="-122"/>
              </a:rPr>
              <a:t>//</a:t>
            </a:r>
            <a:r>
              <a:rPr lang="zh-CN" altLang="en-US" sz="1800" dirty="0" smtClean="0">
                <a:ea typeface="宋体" panose="02010600030101010101" pitchFamily="2" charset="-122"/>
              </a:rPr>
              <a:t>将页面中的</a:t>
            </a:r>
            <a:r>
              <a:rPr lang="en-US" altLang="zh-CN" sz="1800" dirty="0" smtClean="0">
                <a:ea typeface="宋体" panose="02010600030101010101" pitchFamily="2" charset="-122"/>
              </a:rPr>
              <a:t>&lt;h2&gt;</a:t>
            </a:r>
            <a:r>
              <a:rPr lang="zh-CN" altLang="en-US" sz="1800" dirty="0" smtClean="0">
                <a:ea typeface="宋体" panose="02010600030101010101" pitchFamily="2" charset="-122"/>
              </a:rPr>
              <a:t>元素更换为</a:t>
            </a:r>
            <a:r>
              <a:rPr lang="en-US" altLang="zh-CN" sz="1800" dirty="0" smtClean="0">
                <a:ea typeface="宋体" panose="02010600030101010101" pitchFamily="2" charset="-122"/>
              </a:rPr>
              <a:t>&lt;h5&gt;</a:t>
            </a:r>
            <a:r>
              <a:rPr lang="zh-CN" altLang="en-US" sz="1800" dirty="0" smtClean="0">
                <a:ea typeface="宋体" panose="02010600030101010101" pitchFamily="2" charset="-122"/>
              </a:rPr>
              <a:t>元素并重新设置文本节点内容</a:t>
            </a:r>
            <a:endParaRPr lang="zh-CN" altLang="en-US" sz="1800" dirty="0" smtClean="0">
              <a:ea typeface="宋体" panose="02010600030101010101" pitchFamily="2" charset="-122"/>
            </a:endParaRPr>
          </a:p>
          <a:p>
            <a:pPr indent="3175">
              <a:lnSpc>
                <a:spcPct val="100000"/>
              </a:lnSpc>
              <a:spcBef>
                <a:spcPts val="0"/>
              </a:spcBef>
              <a:spcAft>
                <a:spcPts val="0"/>
              </a:spcAft>
              <a:buNone/>
            </a:pPr>
            <a:r>
              <a:rPr lang="en-US" altLang="zh-CN" sz="1800" dirty="0" err="1" smtClean="0">
                <a:ea typeface="宋体" panose="02010600030101010101" pitchFamily="2" charset="-122"/>
              </a:rPr>
              <a:t>var</a:t>
            </a:r>
            <a:r>
              <a:rPr lang="en-US" altLang="zh-CN" sz="1800" dirty="0" smtClean="0">
                <a:ea typeface="宋体" panose="02010600030101010101" pitchFamily="2" charset="-122"/>
              </a:rPr>
              <a:t> h5 =</a:t>
            </a:r>
            <a:r>
              <a:rPr lang="en-US" altLang="zh-CN" sz="1800" dirty="0" err="1" smtClean="0">
                <a:ea typeface="宋体" panose="02010600030101010101" pitchFamily="2" charset="-122"/>
              </a:rPr>
              <a:t>document.createElement</a:t>
            </a:r>
            <a:r>
              <a:rPr lang="en-US" altLang="zh-CN" sz="1800" dirty="0" smtClean="0">
                <a:ea typeface="宋体" panose="02010600030101010101" pitchFamily="2" charset="-122"/>
              </a:rPr>
              <a:t>("h5");</a:t>
            </a:r>
            <a:endParaRPr lang="en-US" altLang="zh-CN" sz="1800" dirty="0" smtClean="0">
              <a:ea typeface="宋体" panose="02010600030101010101" pitchFamily="2" charset="-122"/>
            </a:endParaRPr>
          </a:p>
          <a:p>
            <a:pPr indent="3175">
              <a:lnSpc>
                <a:spcPct val="100000"/>
              </a:lnSpc>
              <a:spcBef>
                <a:spcPts val="0"/>
              </a:spcBef>
              <a:spcAft>
                <a:spcPts val="0"/>
              </a:spcAft>
              <a:buNone/>
            </a:pPr>
            <a:r>
              <a:rPr lang="en-US" altLang="zh-CN" sz="1800" dirty="0" err="1" smtClean="0">
                <a:ea typeface="宋体" panose="02010600030101010101" pitchFamily="2" charset="-122"/>
              </a:rPr>
              <a:t>var</a:t>
            </a:r>
            <a:r>
              <a:rPr lang="en-US" altLang="zh-CN" sz="1800" dirty="0" smtClean="0">
                <a:ea typeface="宋体" panose="02010600030101010101" pitchFamily="2" charset="-122"/>
              </a:rPr>
              <a:t> </a:t>
            </a:r>
            <a:r>
              <a:rPr lang="en-US" altLang="zh-CN" sz="1800" dirty="0" err="1" smtClean="0">
                <a:ea typeface="宋体" panose="02010600030101010101" pitchFamily="2" charset="-122"/>
              </a:rPr>
              <a:t>otext</a:t>
            </a:r>
            <a:r>
              <a:rPr lang="en-US" altLang="zh-CN" sz="1800" dirty="0" smtClean="0">
                <a:ea typeface="宋体" panose="02010600030101010101" pitchFamily="2" charset="-122"/>
              </a:rPr>
              <a:t> = </a:t>
            </a:r>
            <a:r>
              <a:rPr lang="en-US" altLang="zh-CN" sz="1800" dirty="0" err="1" smtClean="0">
                <a:ea typeface="宋体" panose="02010600030101010101" pitchFamily="2" charset="-122"/>
              </a:rPr>
              <a:t>document.createTextNode</a:t>
            </a:r>
            <a:r>
              <a:rPr lang="en-US" altLang="zh-CN" sz="1800" dirty="0" smtClean="0">
                <a:ea typeface="宋体" panose="02010600030101010101" pitchFamily="2" charset="-122"/>
              </a:rPr>
              <a:t>("web</a:t>
            </a:r>
            <a:r>
              <a:rPr lang="zh-CN" altLang="en-US" sz="1800" dirty="0" smtClean="0">
                <a:ea typeface="宋体" panose="02010600030101010101" pitchFamily="2" charset="-122"/>
              </a:rPr>
              <a:t>前端开发技术！</a:t>
            </a:r>
            <a:r>
              <a:rPr lang="en-US" altLang="zh-CN" sz="1800" dirty="0" smtClean="0">
                <a:ea typeface="宋体" panose="02010600030101010101" pitchFamily="2" charset="-122"/>
              </a:rPr>
              <a:t>");</a:t>
            </a:r>
            <a:endParaRPr lang="en-US" altLang="zh-CN" sz="1800" dirty="0" smtClean="0">
              <a:ea typeface="宋体" panose="02010600030101010101" pitchFamily="2" charset="-122"/>
            </a:endParaRPr>
          </a:p>
          <a:p>
            <a:pPr indent="3175">
              <a:lnSpc>
                <a:spcPct val="100000"/>
              </a:lnSpc>
              <a:spcBef>
                <a:spcPts val="0"/>
              </a:spcBef>
              <a:spcAft>
                <a:spcPts val="0"/>
              </a:spcAft>
              <a:buNone/>
            </a:pPr>
            <a:r>
              <a:rPr lang="en-US" altLang="zh-CN" sz="1800" dirty="0" smtClean="0">
                <a:ea typeface="宋体" panose="02010600030101010101" pitchFamily="2" charset="-122"/>
              </a:rPr>
              <a:t>h5.appendChild(</a:t>
            </a:r>
            <a:r>
              <a:rPr lang="en-US" altLang="zh-CN" sz="1800" dirty="0" err="1" smtClean="0">
                <a:ea typeface="宋体" panose="02010600030101010101" pitchFamily="2" charset="-122"/>
              </a:rPr>
              <a:t>otext</a:t>
            </a:r>
            <a:r>
              <a:rPr lang="en-US" altLang="zh-CN" sz="1800" dirty="0" smtClean="0">
                <a:ea typeface="宋体" panose="02010600030101010101" pitchFamily="2" charset="-122"/>
              </a:rPr>
              <a:t>);</a:t>
            </a:r>
            <a:endParaRPr lang="en-US" altLang="zh-CN" sz="1800" dirty="0" smtClean="0">
              <a:ea typeface="宋体" panose="02010600030101010101" pitchFamily="2" charset="-122"/>
            </a:endParaRPr>
          </a:p>
          <a:p>
            <a:pPr indent="3175">
              <a:lnSpc>
                <a:spcPct val="100000"/>
              </a:lnSpc>
              <a:spcBef>
                <a:spcPts val="0"/>
              </a:spcBef>
              <a:spcAft>
                <a:spcPts val="0"/>
              </a:spcAft>
              <a:buNone/>
            </a:pPr>
            <a:r>
              <a:rPr lang="en-US" altLang="zh-CN" sz="1800" dirty="0" err="1" smtClean="0">
                <a:ea typeface="宋体" panose="02010600030101010101" pitchFamily="2" charset="-122"/>
              </a:rPr>
              <a:t>var</a:t>
            </a:r>
            <a:r>
              <a:rPr lang="en-US" altLang="zh-CN" sz="1800" dirty="0" smtClean="0">
                <a:ea typeface="宋体" panose="02010600030101010101" pitchFamily="2" charset="-122"/>
              </a:rPr>
              <a:t> h2 = </a:t>
            </a:r>
            <a:r>
              <a:rPr lang="en-US" altLang="zh-CN" sz="1800" dirty="0" err="1" smtClean="0">
                <a:ea typeface="宋体" panose="02010600030101010101" pitchFamily="2" charset="-122"/>
              </a:rPr>
              <a:t>document.getElementsByTagName</a:t>
            </a:r>
            <a:r>
              <a:rPr lang="en-US" altLang="zh-CN" sz="1800" dirty="0" smtClean="0">
                <a:ea typeface="宋体" panose="02010600030101010101" pitchFamily="2" charset="-122"/>
              </a:rPr>
              <a:t>("h2")[0];</a:t>
            </a:r>
            <a:endParaRPr lang="en-US" altLang="zh-CN" sz="1800" dirty="0" smtClean="0">
              <a:ea typeface="宋体" panose="02010600030101010101" pitchFamily="2" charset="-122"/>
            </a:endParaRPr>
          </a:p>
          <a:p>
            <a:pPr indent="3175">
              <a:lnSpc>
                <a:spcPct val="100000"/>
              </a:lnSpc>
              <a:spcBef>
                <a:spcPts val="0"/>
              </a:spcBef>
              <a:spcAft>
                <a:spcPts val="0"/>
              </a:spcAft>
              <a:buNone/>
            </a:pPr>
            <a:r>
              <a:rPr lang="en-US" altLang="zh-CN" sz="1800" dirty="0" smtClean="0">
                <a:ea typeface="宋体" panose="02010600030101010101" pitchFamily="2" charset="-122"/>
              </a:rPr>
              <a:t>document.form1.replaceChild(h5,h2);</a:t>
            </a:r>
            <a:endParaRPr lang="en-US" altLang="zh-CN" sz="1800" dirty="0" smtClean="0">
              <a:ea typeface="宋体" panose="02010600030101010101" pitchFamily="2" charset="-122"/>
            </a:endParaRPr>
          </a:p>
          <a:p>
            <a:pPr indent="3175">
              <a:lnSpc>
                <a:spcPct val="100000"/>
              </a:lnSpc>
              <a:spcBef>
                <a:spcPts val="0"/>
              </a:spcBef>
              <a:spcAft>
                <a:spcPts val="0"/>
              </a:spcAft>
              <a:buNone/>
            </a:pPr>
            <a:endParaRPr lang="en-US" altLang="zh-CN" sz="1800" dirty="0" smtClean="0">
              <a:ea typeface="宋体" panose="02010600030101010101" pitchFamily="2" charset="-122"/>
            </a:endParaRPr>
          </a:p>
          <a:p>
            <a:pPr indent="3175">
              <a:lnSpc>
                <a:spcPct val="100000"/>
              </a:lnSpc>
              <a:spcBef>
                <a:spcPts val="0"/>
              </a:spcBef>
              <a:spcAft>
                <a:spcPts val="0"/>
              </a:spcAft>
              <a:buNone/>
            </a:pPr>
            <a:r>
              <a:rPr lang="en-US" altLang="zh-CN" sz="1800" dirty="0" smtClean="0">
                <a:ea typeface="宋体" panose="02010600030101010101" pitchFamily="2" charset="-122"/>
              </a:rPr>
              <a:t>//</a:t>
            </a:r>
            <a:r>
              <a:rPr lang="zh-CN" altLang="en-US" sz="1800" dirty="0" smtClean="0">
                <a:ea typeface="宋体" panose="02010600030101010101" pitchFamily="2" charset="-122"/>
              </a:rPr>
              <a:t>在</a:t>
            </a:r>
            <a:r>
              <a:rPr lang="en-US" altLang="zh-CN" sz="1800" dirty="0" err="1" smtClean="0">
                <a:ea typeface="宋体" panose="02010600030101010101" pitchFamily="2" charset="-122"/>
              </a:rPr>
              <a:t>hdb</a:t>
            </a:r>
            <a:r>
              <a:rPr lang="zh-CN" altLang="en-US" sz="1800" dirty="0" smtClean="0">
                <a:ea typeface="宋体" panose="02010600030101010101" pitchFamily="2" charset="-122"/>
              </a:rPr>
              <a:t>元素前插入一个</a:t>
            </a:r>
            <a:r>
              <a:rPr lang="en-US" altLang="zh-CN" sz="1800" dirty="0" smtClean="0">
                <a:ea typeface="宋体" panose="02010600030101010101" pitchFamily="2" charset="-122"/>
              </a:rPr>
              <a:t>&lt;p&gt;</a:t>
            </a:r>
            <a:r>
              <a:rPr lang="zh-CN" altLang="en-US" sz="1800" dirty="0" smtClean="0">
                <a:ea typeface="宋体" panose="02010600030101010101" pitchFamily="2" charset="-122"/>
              </a:rPr>
              <a:t>元素</a:t>
            </a:r>
            <a:endParaRPr lang="zh-CN" altLang="en-US" sz="1800" dirty="0" smtClean="0">
              <a:ea typeface="宋体" panose="02010600030101010101" pitchFamily="2" charset="-122"/>
            </a:endParaRPr>
          </a:p>
          <a:p>
            <a:pPr>
              <a:lnSpc>
                <a:spcPct val="100000"/>
              </a:lnSpc>
              <a:spcBef>
                <a:spcPts val="0"/>
              </a:spcBef>
              <a:spcAft>
                <a:spcPts val="0"/>
              </a:spcAft>
              <a:buNone/>
            </a:pPr>
            <a:r>
              <a:rPr lang="en-US" altLang="zh-CN" sz="1800" dirty="0" err="1" smtClean="0">
                <a:ea typeface="宋体" panose="02010600030101010101" pitchFamily="2" charset="-122"/>
                <a:sym typeface="+mn-ea"/>
              </a:rPr>
              <a:t>  var</a:t>
            </a:r>
            <a:r>
              <a:rPr lang="en-US" altLang="zh-CN" sz="1800" smtClean="0">
                <a:ea typeface="宋体" panose="02010600030101010101" pitchFamily="2" charset="-122"/>
                <a:sym typeface="+mn-ea"/>
              </a:rPr>
              <a:t> op =</a:t>
            </a:r>
            <a:r>
              <a:rPr lang="en-US" altLang="zh-CN" sz="1800" dirty="0" err="1" smtClean="0">
                <a:ea typeface="宋体" panose="02010600030101010101" pitchFamily="2" charset="-122"/>
                <a:sym typeface="+mn-ea"/>
              </a:rPr>
              <a:t>document.createElement</a:t>
            </a:r>
            <a:r>
              <a:rPr lang="en-US" altLang="zh-CN" sz="1800" smtClean="0">
                <a:ea typeface="宋体" panose="02010600030101010101" pitchFamily="2" charset="-122"/>
                <a:sym typeface="+mn-ea"/>
              </a:rPr>
              <a:t>("p");</a:t>
            </a:r>
            <a:endParaRPr lang="en-US" altLang="zh-CN" sz="1800" b="0" dirty="0" smtClean="0">
              <a:ea typeface="宋体" panose="02010600030101010101" pitchFamily="2" charset="-122"/>
            </a:endParaRPr>
          </a:p>
          <a:p>
            <a:pPr>
              <a:lnSpc>
                <a:spcPct val="100000"/>
              </a:lnSpc>
              <a:spcBef>
                <a:spcPts val="0"/>
              </a:spcBef>
              <a:spcAft>
                <a:spcPts val="0"/>
              </a:spcAft>
              <a:buNone/>
            </a:pPr>
            <a:r>
              <a:rPr lang="en-US" altLang="zh-CN" sz="1800" dirty="0" err="1" smtClean="0">
                <a:ea typeface="宋体" panose="02010600030101010101" pitchFamily="2" charset="-122"/>
                <a:sym typeface="+mn-ea"/>
              </a:rPr>
              <a:t>  var</a:t>
            </a:r>
            <a:r>
              <a:rPr lang="en-US" altLang="zh-CN" sz="1800" smtClean="0">
                <a:ea typeface="宋体" panose="02010600030101010101" pitchFamily="2" charset="-122"/>
                <a:sym typeface="+mn-ea"/>
              </a:rPr>
              <a:t> </a:t>
            </a:r>
            <a:r>
              <a:rPr lang="en-US" altLang="zh-CN" sz="1800" dirty="0" err="1" smtClean="0">
                <a:ea typeface="宋体" panose="02010600030101010101" pitchFamily="2" charset="-122"/>
                <a:sym typeface="+mn-ea"/>
              </a:rPr>
              <a:t>otext</a:t>
            </a:r>
            <a:r>
              <a:rPr lang="en-US" altLang="zh-CN" sz="1800" smtClean="0">
                <a:ea typeface="宋体" panose="02010600030101010101" pitchFamily="2" charset="-122"/>
                <a:sym typeface="+mn-ea"/>
              </a:rPr>
              <a:t> = </a:t>
            </a:r>
            <a:r>
              <a:rPr lang="en-US" altLang="zh-CN" sz="1800" dirty="0" err="1" smtClean="0">
                <a:ea typeface="宋体" panose="02010600030101010101" pitchFamily="2" charset="-122"/>
                <a:sym typeface="+mn-ea"/>
              </a:rPr>
              <a:t>document.createTextNode</a:t>
            </a:r>
            <a:r>
              <a:rPr lang="en-US" altLang="zh-CN" sz="1800" smtClean="0">
                <a:ea typeface="宋体" panose="02010600030101010101" pitchFamily="2" charset="-122"/>
                <a:sym typeface="+mn-ea"/>
              </a:rPr>
              <a:t>("</a:t>
            </a:r>
            <a:r>
              <a:rPr sz="1800" smtClean="0">
                <a:ea typeface="宋体" panose="02010600030101010101" pitchFamily="2" charset="-122"/>
                <a:sym typeface="+mn-ea"/>
              </a:rPr>
              <a:t>中国的是世界的！</a:t>
            </a:r>
            <a:r>
              <a:rPr lang="en-US" altLang="zh-CN" sz="1800" smtClean="0">
                <a:ea typeface="宋体" panose="02010600030101010101" pitchFamily="2" charset="-122"/>
                <a:sym typeface="+mn-ea"/>
              </a:rPr>
              <a:t>");</a:t>
            </a:r>
            <a:endParaRPr lang="en-US" altLang="zh-CN" sz="1800" b="0" dirty="0" smtClean="0">
              <a:ea typeface="宋体" panose="02010600030101010101" pitchFamily="2" charset="-122"/>
            </a:endParaRPr>
          </a:p>
          <a:p>
            <a:pPr>
              <a:lnSpc>
                <a:spcPct val="100000"/>
              </a:lnSpc>
              <a:spcBef>
                <a:spcPts val="0"/>
              </a:spcBef>
              <a:spcAft>
                <a:spcPts val="0"/>
              </a:spcAft>
              <a:buNone/>
            </a:pPr>
            <a:r>
              <a:rPr lang="en-US" altLang="zh-CN" sz="1800" dirty="0" err="1" smtClean="0">
                <a:ea typeface="宋体" panose="02010600030101010101" pitchFamily="2" charset="-122"/>
                <a:sym typeface="+mn-ea"/>
              </a:rPr>
              <a:t>  op.appendChild</a:t>
            </a:r>
            <a:r>
              <a:rPr lang="en-US" altLang="zh-CN" sz="1800" smtClean="0">
                <a:ea typeface="宋体" panose="02010600030101010101" pitchFamily="2" charset="-122"/>
                <a:sym typeface="+mn-ea"/>
              </a:rPr>
              <a:t>(</a:t>
            </a:r>
            <a:r>
              <a:rPr lang="en-US" altLang="zh-CN" sz="1800" dirty="0" err="1" smtClean="0">
                <a:ea typeface="宋体" panose="02010600030101010101" pitchFamily="2" charset="-122"/>
                <a:sym typeface="+mn-ea"/>
              </a:rPr>
              <a:t>otext</a:t>
            </a:r>
            <a:r>
              <a:rPr lang="en-US" altLang="zh-CN" sz="1800" smtClean="0">
                <a:ea typeface="宋体" panose="02010600030101010101" pitchFamily="2" charset="-122"/>
                <a:sym typeface="+mn-ea"/>
              </a:rPr>
              <a:t>);</a:t>
            </a:r>
            <a:endParaRPr lang="en-US" altLang="zh-CN" sz="1800" b="0" dirty="0" smtClean="0">
              <a:ea typeface="宋体" panose="02010600030101010101" pitchFamily="2" charset="-122"/>
            </a:endParaRPr>
          </a:p>
          <a:p>
            <a:pPr>
              <a:lnSpc>
                <a:spcPct val="100000"/>
              </a:lnSpc>
              <a:spcBef>
                <a:spcPts val="0"/>
              </a:spcBef>
              <a:spcAft>
                <a:spcPts val="0"/>
              </a:spcAft>
              <a:buNone/>
            </a:pPr>
            <a:r>
              <a:rPr lang="en-US" altLang="zh-CN" sz="1800" dirty="0" err="1" smtClean="0">
                <a:ea typeface="宋体" panose="02010600030101010101" pitchFamily="2" charset="-122"/>
                <a:sym typeface="+mn-ea"/>
              </a:rPr>
              <a:t>  var</a:t>
            </a:r>
            <a:r>
              <a:rPr lang="en-US" altLang="zh-CN" sz="1800" smtClean="0">
                <a:ea typeface="宋体" panose="02010600030101010101" pitchFamily="2" charset="-122"/>
                <a:sym typeface="+mn-ea"/>
              </a:rPr>
              <a:t> </a:t>
            </a:r>
            <a:r>
              <a:rPr lang="en-US" altLang="zh-CN" sz="1800" dirty="0" err="1" smtClean="0">
                <a:ea typeface="宋体" panose="02010600030101010101" pitchFamily="2" charset="-122"/>
                <a:sym typeface="+mn-ea"/>
              </a:rPr>
              <a:t>hdb</a:t>
            </a:r>
            <a:r>
              <a:rPr lang="en-US" altLang="zh-CN" sz="1800" smtClean="0">
                <a:ea typeface="宋体" panose="02010600030101010101" pitchFamily="2" charset="-122"/>
                <a:sym typeface="+mn-ea"/>
              </a:rPr>
              <a:t> = </a:t>
            </a:r>
            <a:r>
              <a:rPr lang="en-US" altLang="zh-CN" sz="1800" dirty="0" err="1" smtClean="0">
                <a:ea typeface="宋体" panose="02010600030101010101" pitchFamily="2" charset="-122"/>
                <a:sym typeface="+mn-ea"/>
              </a:rPr>
              <a:t>document.getElementsByTagName</a:t>
            </a:r>
            <a:r>
              <a:rPr lang="en-US" altLang="zh-CN" sz="1800" smtClean="0">
                <a:ea typeface="宋体" panose="02010600030101010101" pitchFamily="2" charset="-122"/>
                <a:sym typeface="+mn-ea"/>
              </a:rPr>
              <a:t>("</a:t>
            </a:r>
            <a:r>
              <a:rPr lang="en-US" altLang="zh-CN" sz="1800" dirty="0" err="1" smtClean="0">
                <a:ea typeface="宋体" panose="02010600030101010101" pitchFamily="2" charset="-122"/>
                <a:sym typeface="+mn-ea"/>
              </a:rPr>
              <a:t>hdb</a:t>
            </a:r>
            <a:r>
              <a:rPr lang="en-US" altLang="zh-CN" sz="1800" smtClean="0">
                <a:ea typeface="宋体" panose="02010600030101010101" pitchFamily="2" charset="-122"/>
                <a:sym typeface="+mn-ea"/>
              </a:rPr>
              <a:t>")[0];</a:t>
            </a:r>
            <a:endParaRPr lang="en-US" altLang="zh-CN" sz="1800" b="0" dirty="0" smtClean="0">
              <a:ea typeface="宋体" panose="02010600030101010101" pitchFamily="2" charset="-122"/>
            </a:endParaRPr>
          </a:p>
          <a:p>
            <a:pPr>
              <a:lnSpc>
                <a:spcPct val="100000"/>
              </a:lnSpc>
              <a:spcBef>
                <a:spcPts val="0"/>
              </a:spcBef>
              <a:spcAft>
                <a:spcPts val="0"/>
              </a:spcAft>
              <a:buNone/>
            </a:pPr>
            <a:r>
              <a:rPr lang="en-US" altLang="zh-CN" sz="1800" smtClean="0">
                <a:ea typeface="宋体" panose="02010600030101010101" pitchFamily="2" charset="-122"/>
                <a:sym typeface="+mn-ea"/>
              </a:rPr>
              <a:t>  document.form1.insertBefore(</a:t>
            </a:r>
            <a:r>
              <a:rPr lang="en-US" altLang="zh-CN" sz="1800" dirty="0" err="1" smtClean="0">
                <a:ea typeface="宋体" panose="02010600030101010101" pitchFamily="2" charset="-122"/>
                <a:sym typeface="+mn-ea"/>
              </a:rPr>
              <a:t>op,hdb</a:t>
            </a:r>
            <a:r>
              <a:rPr lang="en-US" altLang="zh-CN" sz="1800" smtClean="0">
                <a:ea typeface="宋体" panose="02010600030101010101" pitchFamily="2" charset="-122"/>
                <a:sym typeface="+mn-ea"/>
              </a:rPr>
              <a:t>);</a:t>
            </a:r>
            <a:endParaRPr lang="en-US" altLang="zh-CN" sz="1800" b="0" dirty="0" smtClean="0">
              <a:ea typeface="宋体" panose="02010600030101010101" pitchFamily="2" charset="-122"/>
            </a:endParaRPr>
          </a:p>
          <a:p>
            <a:pPr>
              <a:lnSpc>
                <a:spcPct val="100000"/>
              </a:lnSpc>
              <a:spcBef>
                <a:spcPts val="0"/>
              </a:spcBef>
              <a:spcAft>
                <a:spcPts val="0"/>
              </a:spcAft>
              <a:buNone/>
            </a:pPr>
            <a:r>
              <a:rPr lang="en-US" altLang="zh-CN" sz="1800" smtClean="0">
                <a:ea typeface="宋体" panose="02010600030101010101" pitchFamily="2" charset="-122"/>
                <a:sym typeface="+mn-ea"/>
              </a:rPr>
              <a:t>}</a:t>
            </a:r>
            <a:endParaRPr lang="en-US" altLang="zh-CN" sz="1800" b="0" dirty="0" smtClean="0">
              <a:ea typeface="宋体" panose="02010600030101010101" pitchFamily="2" charset="-122"/>
            </a:endParaRPr>
          </a:p>
          <a:p>
            <a:pPr>
              <a:lnSpc>
                <a:spcPct val="100000"/>
              </a:lnSpc>
              <a:spcBef>
                <a:spcPts val="0"/>
              </a:spcBef>
              <a:spcAft>
                <a:spcPts val="0"/>
              </a:spcAft>
              <a:buNone/>
            </a:pPr>
            <a:r>
              <a:rPr lang="en-US" altLang="zh-CN" sz="1800" smtClean="0">
                <a:ea typeface="宋体" panose="02010600030101010101" pitchFamily="2" charset="-122"/>
                <a:sym typeface="+mn-ea"/>
              </a:rPr>
              <a:t>&lt;/script&gt;</a:t>
            </a:r>
            <a:endParaRPr lang="zh-CN" altLang="zh-CN" sz="18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t>
            </a:r>
            <a:r>
              <a:rPr lang="zh-CN" altLang="en-US" dirty="0"/>
              <a:t>节点操作案例</a:t>
            </a:r>
            <a:r>
              <a:rPr lang="en-US" altLang="zh-CN" dirty="0"/>
              <a:t>2</a:t>
            </a:r>
            <a:endParaRPr lang="zh-CN" altLang="en-US" dirty="0"/>
          </a:p>
        </p:txBody>
      </p:sp>
      <p:sp>
        <p:nvSpPr>
          <p:cNvPr id="3" name="矩形 2"/>
          <p:cNvSpPr/>
          <p:nvPr/>
        </p:nvSpPr>
        <p:spPr>
          <a:xfrm>
            <a:off x="309880" y="979170"/>
            <a:ext cx="6590030" cy="2861310"/>
          </a:xfrm>
          <a:prstGeom prst="rect">
            <a:avLst/>
          </a:prstGeom>
        </p:spPr>
        <p:txBody>
          <a:bodyPr wrap="square">
            <a:spAutoFit/>
          </a:bodyPr>
          <a:lstStyle/>
          <a:p>
            <a:pPr>
              <a:lnSpc>
                <a:spcPct val="100000"/>
              </a:lnSpc>
              <a:spcBef>
                <a:spcPts val="0"/>
              </a:spcBef>
              <a:spcAft>
                <a:spcPts val="0"/>
              </a:spcAft>
              <a:buNone/>
            </a:pPr>
            <a:r>
              <a:rPr lang="en-US" altLang="zh-CN" b="0" dirty="0" smtClean="0">
                <a:ea typeface="宋体" panose="02010600030101010101" pitchFamily="2" charset="-122"/>
              </a:rPr>
              <a:t>&lt;body&gt;</a:t>
            </a:r>
            <a:endParaRPr lang="en-US" altLang="zh-CN" b="0" dirty="0" smtClean="0">
              <a:ea typeface="宋体" panose="02010600030101010101" pitchFamily="2" charset="-122"/>
            </a:endParaRPr>
          </a:p>
          <a:p>
            <a:pPr>
              <a:lnSpc>
                <a:spcPct val="100000"/>
              </a:lnSpc>
              <a:spcBef>
                <a:spcPts val="0"/>
              </a:spcBef>
              <a:spcAft>
                <a:spcPts val="0"/>
              </a:spcAft>
              <a:buNone/>
            </a:pPr>
            <a:r>
              <a:rPr lang="en-US" altLang="zh-CN" b="0" dirty="0" smtClean="0">
                <a:ea typeface="宋体" panose="02010600030101010101" pitchFamily="2" charset="-122"/>
              </a:rPr>
              <a:t>&lt;form name="form1"&gt;</a:t>
            </a:r>
            <a:endParaRPr lang="en-US" altLang="zh-CN" b="0" dirty="0" smtClean="0">
              <a:ea typeface="宋体" panose="02010600030101010101" pitchFamily="2" charset="-122"/>
            </a:endParaRPr>
          </a:p>
          <a:p>
            <a:pPr>
              <a:lnSpc>
                <a:spcPct val="100000"/>
              </a:lnSpc>
              <a:spcBef>
                <a:spcPts val="0"/>
              </a:spcBef>
              <a:spcAft>
                <a:spcPts val="0"/>
              </a:spcAft>
              <a:buNone/>
            </a:pPr>
            <a:r>
              <a:rPr lang="en-US" altLang="zh-CN" b="0" dirty="0" smtClean="0">
                <a:ea typeface="宋体" panose="02010600030101010101" pitchFamily="2" charset="-122"/>
              </a:rPr>
              <a:t>  &lt;h2&gt;</a:t>
            </a:r>
            <a:r>
              <a:rPr lang="en-US" altLang="zh-CN" b="0" dirty="0" err="1" smtClean="0">
                <a:ea typeface="宋体" panose="02010600030101010101" pitchFamily="2" charset="-122"/>
              </a:rPr>
              <a:t>javaScript</a:t>
            </a:r>
            <a:r>
              <a:rPr lang="zh-CN" altLang="en-US" b="0" dirty="0" smtClean="0">
                <a:ea typeface="宋体" panose="02010600030101010101" pitchFamily="2" charset="-122"/>
              </a:rPr>
              <a:t>程序设计</a:t>
            </a:r>
            <a:r>
              <a:rPr lang="en-US" altLang="zh-CN" b="0" dirty="0" smtClean="0">
                <a:ea typeface="宋体" panose="02010600030101010101" pitchFamily="2" charset="-122"/>
              </a:rPr>
              <a:t>&lt;/h2&gt;</a:t>
            </a:r>
            <a:endParaRPr lang="en-US" altLang="zh-CN" b="0" dirty="0" smtClean="0">
              <a:ea typeface="宋体" panose="02010600030101010101" pitchFamily="2" charset="-122"/>
            </a:endParaRPr>
          </a:p>
          <a:p>
            <a:pPr>
              <a:lnSpc>
                <a:spcPct val="100000"/>
              </a:lnSpc>
              <a:spcBef>
                <a:spcPts val="0"/>
              </a:spcBef>
              <a:spcAft>
                <a:spcPts val="0"/>
              </a:spcAft>
              <a:buNone/>
            </a:pPr>
            <a:r>
              <a:rPr lang="en-US" altLang="zh-CN" b="0" dirty="0" smtClean="0">
                <a:ea typeface="宋体" panose="02010600030101010101" pitchFamily="2" charset="-122"/>
              </a:rPr>
              <a:t>  &lt;p&gt;hello world!&lt;/p&gt;</a:t>
            </a:r>
            <a:endParaRPr lang="en-US" altLang="zh-CN" b="0" dirty="0" smtClean="0">
              <a:ea typeface="宋体" panose="02010600030101010101" pitchFamily="2" charset="-122"/>
            </a:endParaRPr>
          </a:p>
          <a:p>
            <a:pPr>
              <a:lnSpc>
                <a:spcPct val="100000"/>
              </a:lnSpc>
              <a:spcBef>
                <a:spcPts val="0"/>
              </a:spcBef>
              <a:spcAft>
                <a:spcPts val="0"/>
              </a:spcAft>
              <a:buNone/>
            </a:pPr>
            <a:r>
              <a:rPr lang="en-US" altLang="zh-CN" b="0" dirty="0" smtClean="0">
                <a:ea typeface="宋体" panose="02010600030101010101" pitchFamily="2" charset="-122"/>
              </a:rPr>
              <a:t>  &lt;</a:t>
            </a:r>
            <a:r>
              <a:rPr lang="en-US" altLang="zh-CN" b="0" dirty="0" err="1" smtClean="0">
                <a:ea typeface="宋体" panose="02010600030101010101" pitchFamily="2" charset="-122"/>
              </a:rPr>
              <a:t>hdb</a:t>
            </a:r>
            <a:r>
              <a:rPr lang="en-US" altLang="zh-CN" b="0" dirty="0" smtClean="0">
                <a:ea typeface="宋体" panose="02010600030101010101" pitchFamily="2" charset="-122"/>
              </a:rPr>
              <a:t>&gt;</a:t>
            </a:r>
            <a:r>
              <a:rPr lang="zh-CN" altLang="en-US" b="0" dirty="0" smtClean="0">
                <a:ea typeface="宋体" panose="02010600030101010101" pitchFamily="2" charset="-122"/>
              </a:rPr>
              <a:t>世界的也是中国的！</a:t>
            </a:r>
            <a:r>
              <a:rPr lang="en-US" altLang="zh-CN" b="0" dirty="0" smtClean="0">
                <a:ea typeface="宋体" panose="02010600030101010101" pitchFamily="2" charset="-122"/>
              </a:rPr>
              <a:t>&lt;/</a:t>
            </a:r>
            <a:r>
              <a:rPr lang="en-US" altLang="zh-CN" b="0" dirty="0" err="1" smtClean="0">
                <a:ea typeface="宋体" panose="02010600030101010101" pitchFamily="2" charset="-122"/>
              </a:rPr>
              <a:t>hdb</a:t>
            </a:r>
            <a:r>
              <a:rPr lang="en-US" altLang="zh-CN" b="0" dirty="0" smtClean="0">
                <a:ea typeface="宋体" panose="02010600030101010101" pitchFamily="2" charset="-122"/>
              </a:rPr>
              <a:t>&gt;&lt;br&gt;</a:t>
            </a:r>
            <a:endParaRPr lang="en-US" altLang="zh-CN" b="0" dirty="0" smtClean="0">
              <a:ea typeface="宋体" panose="02010600030101010101" pitchFamily="2" charset="-122"/>
            </a:endParaRPr>
          </a:p>
          <a:p>
            <a:pPr>
              <a:lnSpc>
                <a:spcPct val="100000"/>
              </a:lnSpc>
              <a:spcBef>
                <a:spcPts val="0"/>
              </a:spcBef>
              <a:spcAft>
                <a:spcPts val="0"/>
              </a:spcAft>
              <a:buNone/>
            </a:pPr>
            <a:r>
              <a:rPr lang="en-US" altLang="zh-CN" b="0" dirty="0" smtClean="0">
                <a:ea typeface="宋体" panose="02010600030101010101" pitchFamily="2" charset="-122"/>
              </a:rPr>
              <a:t>  &lt;input type="button" value="</a:t>
            </a:r>
            <a:r>
              <a:rPr lang="zh-CN" altLang="en-US" b="0" dirty="0" smtClean="0">
                <a:ea typeface="宋体" panose="02010600030101010101" pitchFamily="2" charset="-122"/>
              </a:rPr>
              <a:t>点击修改节点</a:t>
            </a:r>
            <a:r>
              <a:rPr lang="en-US" altLang="zh-CN" b="0" dirty="0" smtClean="0">
                <a:ea typeface="宋体" panose="02010600030101010101" pitchFamily="2" charset="-122"/>
              </a:rPr>
              <a:t>" </a:t>
            </a:r>
            <a:r>
              <a:rPr lang="en-US" altLang="zh-CN" b="0" dirty="0" err="1" smtClean="0">
                <a:ea typeface="宋体" panose="02010600030101010101" pitchFamily="2" charset="-122"/>
              </a:rPr>
              <a:t>onClick</a:t>
            </a:r>
            <a:r>
              <a:rPr lang="en-US" altLang="zh-CN" b="0" dirty="0" smtClean="0">
                <a:ea typeface="宋体" panose="02010600030101010101" pitchFamily="2" charset="-122"/>
              </a:rPr>
              <a:t>="</a:t>
            </a:r>
            <a:r>
              <a:rPr lang="en-US" altLang="zh-CN" b="0" dirty="0" err="1" smtClean="0">
                <a:solidFill>
                  <a:srgbClr val="FF0000"/>
                </a:solidFill>
                <a:ea typeface="宋体" panose="02010600030101010101" pitchFamily="2" charset="-122"/>
              </a:rPr>
              <a:t>operateNode</a:t>
            </a:r>
            <a:r>
              <a:rPr lang="en-US" altLang="zh-CN" b="0" dirty="0" smtClean="0">
                <a:solidFill>
                  <a:srgbClr val="FF0000"/>
                </a:solidFill>
                <a:ea typeface="宋体" panose="02010600030101010101" pitchFamily="2" charset="-122"/>
              </a:rPr>
              <a:t>()"&gt;</a:t>
            </a:r>
            <a:endParaRPr lang="en-US" altLang="zh-CN" b="0" dirty="0" smtClean="0">
              <a:solidFill>
                <a:srgbClr val="FF0000"/>
              </a:solidFill>
              <a:ea typeface="宋体" panose="02010600030101010101" pitchFamily="2" charset="-122"/>
            </a:endParaRPr>
          </a:p>
          <a:p>
            <a:pPr>
              <a:lnSpc>
                <a:spcPct val="100000"/>
              </a:lnSpc>
              <a:spcBef>
                <a:spcPts val="0"/>
              </a:spcBef>
              <a:spcAft>
                <a:spcPts val="0"/>
              </a:spcAft>
              <a:buNone/>
            </a:pPr>
            <a:r>
              <a:rPr lang="en-US" altLang="zh-CN" b="0" dirty="0" smtClean="0">
                <a:ea typeface="宋体" panose="02010600030101010101" pitchFamily="2" charset="-122"/>
              </a:rPr>
              <a:t>&lt;/form&gt;</a:t>
            </a:r>
            <a:endParaRPr lang="en-US" altLang="zh-CN" b="0" dirty="0" smtClean="0">
              <a:ea typeface="宋体" panose="02010600030101010101" pitchFamily="2" charset="-122"/>
            </a:endParaRPr>
          </a:p>
          <a:p>
            <a:pPr>
              <a:lnSpc>
                <a:spcPct val="100000"/>
              </a:lnSpc>
              <a:spcBef>
                <a:spcPts val="0"/>
              </a:spcBef>
              <a:spcAft>
                <a:spcPts val="0"/>
              </a:spcAft>
              <a:buNone/>
            </a:pPr>
            <a:r>
              <a:rPr lang="en-US" altLang="zh-CN" b="0" dirty="0" smtClean="0">
                <a:ea typeface="宋体" panose="02010600030101010101" pitchFamily="2" charset="-122"/>
              </a:rPr>
              <a:t>&lt;/body&gt;</a:t>
            </a:r>
            <a:endParaRPr lang="en-US" altLang="zh-CN" b="0" dirty="0" smtClean="0">
              <a:ea typeface="宋体" panose="02010600030101010101" pitchFamily="2" charset="-122"/>
            </a:endParaRPr>
          </a:p>
          <a:p>
            <a:pPr>
              <a:lnSpc>
                <a:spcPct val="100000"/>
              </a:lnSpc>
              <a:spcBef>
                <a:spcPts val="0"/>
              </a:spcBef>
              <a:spcAft>
                <a:spcPts val="0"/>
              </a:spcAft>
              <a:buNone/>
            </a:pPr>
            <a:r>
              <a:rPr lang="en-US" altLang="zh-CN" b="0" dirty="0" smtClean="0">
                <a:ea typeface="宋体" panose="02010600030101010101" pitchFamily="2" charset="-122"/>
              </a:rPr>
              <a:t>&lt;/html&gt;</a:t>
            </a:r>
            <a:endParaRPr lang="en-US" altLang="zh-CN" b="0" dirty="0" smtClean="0">
              <a:ea typeface="宋体" panose="02010600030101010101" pitchFamily="2" charset="-122"/>
            </a:endParaRPr>
          </a:p>
        </p:txBody>
      </p:sp>
      <p:sp>
        <p:nvSpPr>
          <p:cNvPr id="4" name="Rectangle 3"/>
          <p:cNvSpPr>
            <a:spLocks noChangeArrowheads="1"/>
          </p:cNvSpPr>
          <p:nvPr/>
        </p:nvSpPr>
        <p:spPr bwMode="auto">
          <a:xfrm>
            <a:off x="4721860" y="1077264"/>
            <a:ext cx="3098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Rectangle 4"/>
          <p:cNvSpPr>
            <a:spLocks noChangeArrowheads="1"/>
          </p:cNvSpPr>
          <p:nvPr/>
        </p:nvSpPr>
        <p:spPr bwMode="auto">
          <a:xfrm>
            <a:off x="4417060" y="2277746"/>
            <a:ext cx="309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 name="Rectangle 5"/>
          <p:cNvSpPr>
            <a:spLocks noChangeArrowheads="1"/>
          </p:cNvSpPr>
          <p:nvPr/>
        </p:nvSpPr>
        <p:spPr bwMode="auto">
          <a:xfrm>
            <a:off x="0" y="3387725"/>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64513" name="Picture 1"/>
          <p:cNvPicPr>
            <a:picLocks noChangeAspect="1" noChangeArrowheads="1"/>
          </p:cNvPicPr>
          <p:nvPr/>
        </p:nvPicPr>
        <p:blipFill>
          <a:blip r:embed="rId1" cstate="print"/>
          <a:srcRect/>
          <a:stretch>
            <a:fillRect/>
          </a:stretch>
        </p:blipFill>
        <p:spPr bwMode="auto">
          <a:xfrm>
            <a:off x="5607050" y="1250315"/>
            <a:ext cx="2483695" cy="1524000"/>
          </a:xfrm>
          <a:prstGeom prst="rect">
            <a:avLst/>
          </a:prstGeom>
          <a:noFill/>
          <a:ln w="9525">
            <a:noFill/>
            <a:miter lim="800000"/>
            <a:headEnd/>
            <a:tailEnd/>
          </a:ln>
        </p:spPr>
      </p:pic>
      <p:pic>
        <p:nvPicPr>
          <p:cNvPr id="64514" name="Picture 2"/>
          <p:cNvPicPr>
            <a:picLocks noChangeAspect="1" noChangeArrowheads="1"/>
          </p:cNvPicPr>
          <p:nvPr/>
        </p:nvPicPr>
        <p:blipFill>
          <a:blip r:embed="rId2" cstate="print"/>
          <a:srcRect/>
          <a:stretch>
            <a:fillRect/>
          </a:stretch>
        </p:blipFill>
        <p:spPr bwMode="auto">
          <a:xfrm>
            <a:off x="5729605" y="3690620"/>
            <a:ext cx="2470150" cy="15156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CN" dirty="0"/>
              <a:t>DOM</a:t>
            </a:r>
            <a:r>
              <a:rPr lang="zh-CN" altLang="en-US" dirty="0"/>
              <a:t>节点操作</a:t>
            </a:r>
            <a:r>
              <a:rPr lang="zh-CN" altLang="en-US" dirty="0" smtClean="0"/>
              <a:t>案例</a:t>
            </a:r>
            <a:r>
              <a:rPr lang="en-US" altLang="zh-CN" dirty="0" smtClean="0"/>
              <a:t>3</a:t>
            </a:r>
            <a:endParaRPr lang="zh-CN" altLang="en-US" dirty="0"/>
          </a:p>
        </p:txBody>
      </p:sp>
      <p:sp>
        <p:nvSpPr>
          <p:cNvPr id="5" name="矩形 4"/>
          <p:cNvSpPr/>
          <p:nvPr/>
        </p:nvSpPr>
        <p:spPr>
          <a:xfrm>
            <a:off x="533400" y="1657351"/>
            <a:ext cx="5410200" cy="4130675"/>
          </a:xfrm>
          <a:prstGeom prst="rect">
            <a:avLst/>
          </a:prstGeom>
        </p:spPr>
        <p:txBody>
          <a:bodyPr wrap="square">
            <a:spAutoFit/>
          </a:bodyPr>
          <a:lstStyle/>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&lt;script type="text/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javascript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function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textGet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oDiv</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document.getElementById</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oDiv</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msg</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 "</a:t>
            </a:r>
            <a:r>
              <a:rPr lang="zh-CN" altLang="en-US" sz="1400" b="0" dirty="0" smtClean="0">
                <a:latin typeface="Verdana" panose="020B0604030504040204" pitchFamily="34" charset="0"/>
                <a:cs typeface="Verdana" panose="020B0604030504040204" pitchFamily="34" charset="0"/>
              </a:rPr>
              <a:t>通过</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innerText</a:t>
            </a:r>
            <a:r>
              <a:rPr lang="zh-CN" altLang="en-US" sz="1400" b="0" dirty="0" smtClean="0">
                <a:latin typeface="Verdana" panose="020B0604030504040204" pitchFamily="34" charset="0"/>
                <a:cs typeface="Verdana" panose="020B0604030504040204" pitchFamily="34" charset="0"/>
              </a:rPr>
              <a:t>属性获得：</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msg</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oDiv.innerText</a:t>
            </a:r>
            <a:r>
              <a:rPr lang="en-US" altLang="zh-CN" sz="14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msg</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+="\n</a:t>
            </a:r>
            <a:r>
              <a:rPr lang="zh-CN" altLang="en-US" sz="1400" b="0" dirty="0" smtClean="0">
                <a:latin typeface="Verdana" panose="020B0604030504040204" pitchFamily="34" charset="0"/>
                <a:cs typeface="Verdana" panose="020B0604030504040204" pitchFamily="34" charset="0"/>
              </a:rPr>
              <a:t>通过</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innerHTML</a:t>
            </a:r>
            <a:r>
              <a:rPr lang="zh-CN" altLang="en-US" sz="1400" b="0" dirty="0" smtClean="0">
                <a:latin typeface="Verdana" panose="020B0604030504040204" pitchFamily="34" charset="0"/>
                <a:cs typeface="Verdana" panose="020B0604030504040204" pitchFamily="34" charset="0"/>
              </a:rPr>
              <a:t>属性获得：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msg</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oDiv.innerHTML</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alert(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msg</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&lt;/script&gt;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&lt;body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onload</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textGet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&lt;div id="</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oDiv</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&lt;strong&gt;web</a:t>
            </a:r>
            <a:r>
              <a:rPr lang="zh-CN" altLang="en-US" sz="1400" b="0" dirty="0" smtClean="0">
                <a:solidFill>
                  <a:srgbClr val="FF0000"/>
                </a:solidFill>
                <a:latin typeface="Verdana" panose="020B0604030504040204" pitchFamily="34" charset="0"/>
                <a:cs typeface="Verdana" panose="020B0604030504040204" pitchFamily="34" charset="0"/>
              </a:rPr>
              <a:t>前端开发技术，不错！</a:t>
            </a:r>
            <a:r>
              <a:rPr lang="en-US" altLang="zh-CN" sz="1400" b="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&lt;/strong&gt;</a:t>
            </a:r>
            <a:endParaRPr lang="en-US" altLang="zh-CN" sz="1400" b="0"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&lt;/div&gt;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&lt;/body&gt;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&lt;/html&gt;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pPr>
            <a:endParaRPr lang="zh-CN" altLang="en-US" sz="1600" b="0" dirty="0">
              <a:latin typeface="Verdana" panose="020B0604030504040204" pitchFamily="34" charset="0"/>
              <a:cs typeface="Verdana" panose="020B0604030504040204" pitchFamily="34" charset="0"/>
            </a:endParaRPr>
          </a:p>
          <a:p>
            <a:pPr>
              <a:lnSpc>
                <a:spcPts val="1500"/>
              </a:lnSpc>
              <a:spcBef>
                <a:spcPts val="0"/>
              </a:spcBef>
            </a:pPr>
            <a:endParaRPr lang="zh-CN" altLang="en-US" sz="1600" b="0" dirty="0">
              <a:latin typeface="Verdana" panose="020B0604030504040204" pitchFamily="34" charset="0"/>
              <a:cs typeface="Verdana" panose="020B0604030504040204" pitchFamily="34" charset="0"/>
            </a:endParaRPr>
          </a:p>
          <a:p>
            <a:pPr>
              <a:lnSpc>
                <a:spcPts val="1500"/>
              </a:lnSpc>
              <a:spcBef>
                <a:spcPts val="0"/>
              </a:spcBef>
            </a:pPr>
            <a:r>
              <a:rPr lang="zh-CN" altLang="en-US" sz="1600" b="0" dirty="0">
                <a:latin typeface="Verdana" panose="020B0604030504040204" pitchFamily="34" charset="0"/>
                <a:cs typeface="Verdana" panose="020B0604030504040204" pitchFamily="34" charset="0"/>
              </a:rPr>
              <a:t>使用</a:t>
            </a:r>
            <a:r>
              <a:rPr lang="en-US" altLang="zh-CN" sz="1600" b="0" dirty="0">
                <a:latin typeface="Verdana" panose="020B0604030504040204" pitchFamily="34" charset="0"/>
                <a:cs typeface="Verdana" panose="020B0604030504040204" pitchFamily="34" charset="0"/>
              </a:rPr>
              <a:t>innerHTML</a:t>
            </a:r>
            <a:r>
              <a:rPr lang="zh-CN" altLang="en-US" sz="1600" b="0" dirty="0">
                <a:latin typeface="Verdana" panose="020B0604030504040204" pitchFamily="34" charset="0"/>
                <a:cs typeface="Verdana" panose="020B0604030504040204" pitchFamily="34" charset="0"/>
              </a:rPr>
              <a:t>更灵活，但要注意安全风险。</a:t>
            </a:r>
            <a:endParaRPr lang="zh-CN" altLang="en-US" sz="1600" b="0" dirty="0">
              <a:latin typeface="Verdana" panose="020B0604030504040204" pitchFamily="34" charset="0"/>
              <a:cs typeface="Verdana" panose="020B0604030504040204" pitchFamily="34" charset="0"/>
            </a:endParaRPr>
          </a:p>
        </p:txBody>
      </p:sp>
      <p:pic>
        <p:nvPicPr>
          <p:cNvPr id="63489" name="Picture 1"/>
          <p:cNvPicPr>
            <a:picLocks noChangeAspect="1" noChangeArrowheads="1"/>
          </p:cNvPicPr>
          <p:nvPr/>
        </p:nvPicPr>
        <p:blipFill>
          <a:blip r:embed="rId1" cstate="print"/>
          <a:srcRect/>
          <a:stretch>
            <a:fillRect/>
          </a:stretch>
        </p:blipFill>
        <p:spPr bwMode="auto">
          <a:xfrm>
            <a:off x="5260975" y="2549525"/>
            <a:ext cx="3231515" cy="1983105"/>
          </a:xfrm>
          <a:prstGeom prst="rect">
            <a:avLst/>
          </a:prstGeom>
          <a:noFill/>
          <a:ln w="9525">
            <a:noFill/>
            <a:miter lim="800000"/>
            <a:headEnd/>
            <a:tailEnd/>
          </a:ln>
        </p:spPr>
      </p:pic>
      <p:sp>
        <p:nvSpPr>
          <p:cNvPr id="6" name="矩形 5"/>
          <p:cNvSpPr/>
          <p:nvPr/>
        </p:nvSpPr>
        <p:spPr>
          <a:xfrm>
            <a:off x="657225" y="1012190"/>
            <a:ext cx="5922010" cy="368300"/>
          </a:xfrm>
          <a:prstGeom prst="rect">
            <a:avLst/>
          </a:prstGeom>
        </p:spPr>
        <p:txBody>
          <a:bodyPr wrap="square">
            <a:spAutoFit/>
          </a:bodyPr>
          <a:lstStyle/>
          <a:p>
            <a:pPr lvl="0">
              <a:lnSpc>
                <a:spcPct val="100000"/>
              </a:lnSpc>
              <a:spcBef>
                <a:spcPts val="0"/>
              </a:spcBef>
            </a:pPr>
            <a:r>
              <a:rPr lang="en-US" altLang="zh-CN" b="0" dirty="0" smtClean="0">
                <a:solidFill>
                  <a:srgbClr val="000000"/>
                </a:solidFill>
                <a:latin typeface="微软雅黑" panose="020B0503020204020204" charset="-122"/>
                <a:ea typeface="微软雅黑" panose="020B0503020204020204" charset="-122"/>
              </a:rPr>
              <a:t>2.</a:t>
            </a:r>
            <a:r>
              <a:rPr lang="zh-CN" altLang="zh-CN" b="0" dirty="0" smtClean="0">
                <a:solidFill>
                  <a:srgbClr val="000000"/>
                </a:solidFill>
                <a:latin typeface="微软雅黑" panose="020B0503020204020204" charset="-122"/>
                <a:ea typeface="微软雅黑" panose="020B0503020204020204" charset="-122"/>
              </a:rPr>
              <a:t>节点的</a:t>
            </a:r>
            <a:r>
              <a:rPr lang="en-US" altLang="zh-CN" b="0" dirty="0" err="1" smtClean="0">
                <a:solidFill>
                  <a:srgbClr val="000000"/>
                </a:solidFill>
                <a:latin typeface="微软雅黑" panose="020B0503020204020204" charset="-122"/>
                <a:ea typeface="微软雅黑" panose="020B0503020204020204" charset="-122"/>
              </a:rPr>
              <a:t>innerText</a:t>
            </a:r>
            <a:r>
              <a:rPr lang="zh-CN" altLang="zh-CN" b="0" dirty="0" smtClean="0">
                <a:solidFill>
                  <a:srgbClr val="000000"/>
                </a:solidFill>
                <a:latin typeface="微软雅黑" panose="020B0503020204020204" charset="-122"/>
                <a:ea typeface="微软雅黑" panose="020B0503020204020204" charset="-122"/>
              </a:rPr>
              <a:t>和</a:t>
            </a:r>
            <a:r>
              <a:rPr lang="en-US" altLang="zh-CN" b="0" dirty="0" err="1" smtClean="0">
                <a:solidFill>
                  <a:srgbClr val="000000"/>
                </a:solidFill>
                <a:latin typeface="微软雅黑" panose="020B0503020204020204" charset="-122"/>
                <a:ea typeface="微软雅黑" panose="020B0503020204020204" charset="-122"/>
              </a:rPr>
              <a:t>innerHTML</a:t>
            </a:r>
            <a:r>
              <a:rPr lang="zh-CN" altLang="zh-CN" b="0" dirty="0" smtClean="0">
                <a:solidFill>
                  <a:srgbClr val="000000"/>
                </a:solidFill>
                <a:latin typeface="微软雅黑" panose="020B0503020204020204" charset="-122"/>
                <a:ea typeface="微软雅黑" panose="020B0503020204020204" charset="-122"/>
              </a:rPr>
              <a:t>属性</a:t>
            </a:r>
            <a:endParaRPr lang="zh-CN" altLang="zh-CN" b="0" dirty="0">
              <a:solidFill>
                <a:srgbClr val="00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noAutofit/>
          </a:bodyPr>
          <a:lstStyle/>
          <a:p>
            <a:r>
              <a:rPr lang="en-US" altLang="zh-CN" dirty="0"/>
              <a:t>DOM</a:t>
            </a:r>
            <a:r>
              <a:rPr lang="zh-CN" altLang="en-US" dirty="0"/>
              <a:t>节点操作</a:t>
            </a:r>
            <a:r>
              <a:rPr lang="zh-CN" altLang="en-US" dirty="0" smtClean="0"/>
              <a:t>案例</a:t>
            </a:r>
            <a:r>
              <a:rPr lang="en-US" altLang="zh-CN" dirty="0" smtClean="0"/>
              <a:t>4</a:t>
            </a:r>
            <a:endParaRPr lang="en-US" altLang="zh-CN" dirty="0" smtClean="0"/>
          </a:p>
        </p:txBody>
      </p:sp>
      <p:sp>
        <p:nvSpPr>
          <p:cNvPr id="158723" name="Rectangle 3"/>
          <p:cNvSpPr>
            <a:spLocks noGrp="1" noChangeArrowheads="1"/>
          </p:cNvSpPr>
          <p:nvPr>
            <p:ph idx="1"/>
          </p:nvPr>
        </p:nvSpPr>
        <p:spPr>
          <a:xfrm>
            <a:off x="325755" y="1253490"/>
            <a:ext cx="8493125" cy="3429000"/>
          </a:xfrm>
        </p:spPr>
        <p:txBody>
          <a:bodyPr>
            <a:noAutofit/>
          </a:bodyPr>
          <a:lstStyle/>
          <a:p>
            <a:pPr indent="0">
              <a:lnSpc>
                <a:spcPct val="100000"/>
              </a:lnSpc>
              <a:spcBef>
                <a:spcPts val="0"/>
              </a:spcBef>
              <a:spcAft>
                <a:spcPts val="0"/>
              </a:spcAft>
              <a:buNone/>
            </a:pPr>
            <a:r>
              <a:rPr lang="en-US" altLang="zh-CN" sz="1800" dirty="0">
                <a:ea typeface="宋体" panose="02010600030101010101" pitchFamily="2" charset="-122"/>
              </a:rPr>
              <a:t>&lt;script type="text/</a:t>
            </a:r>
            <a:r>
              <a:rPr lang="en-US" altLang="zh-CN" sz="1800" dirty="0" err="1">
                <a:ea typeface="宋体" panose="02010600030101010101" pitchFamily="2" charset="-122"/>
              </a:rPr>
              <a:t>javascript</a:t>
            </a:r>
            <a:r>
              <a:rPr lang="en-US" altLang="zh-CN" sz="1800" dirty="0">
                <a:ea typeface="宋体" panose="02010600030101010101" pitchFamily="2" charset="-122"/>
              </a:rPr>
              <a:t>"&gt;</a:t>
            </a:r>
            <a:endParaRPr lang="en-US" altLang="zh-CN" sz="1800" dirty="0">
              <a:ea typeface="宋体" panose="02010600030101010101" pitchFamily="2" charset="-122"/>
            </a:endParaRPr>
          </a:p>
          <a:p>
            <a:pPr indent="0">
              <a:lnSpc>
                <a:spcPct val="100000"/>
              </a:lnSpc>
              <a:spcBef>
                <a:spcPts val="0"/>
              </a:spcBef>
              <a:spcAft>
                <a:spcPts val="0"/>
              </a:spcAft>
              <a:buNone/>
            </a:pPr>
            <a:r>
              <a:rPr lang="en-US" altLang="zh-CN" sz="1800" dirty="0" err="1">
                <a:ea typeface="宋体" panose="02010600030101010101" pitchFamily="2" charset="-122"/>
              </a:rPr>
              <a:t>  var</a:t>
            </a:r>
            <a:r>
              <a:rPr lang="en-US" altLang="zh-CN" sz="1800" dirty="0">
                <a:ea typeface="宋体" panose="02010600030101010101" pitchFamily="2" charset="-122"/>
              </a:rPr>
              <a:t> table, color   //</a:t>
            </a:r>
            <a:r>
              <a:rPr lang="zh-CN" altLang="en-US" sz="1800" dirty="0">
                <a:ea typeface="宋体" panose="02010600030101010101" pitchFamily="2" charset="-122"/>
              </a:rPr>
              <a:t>全局变量	</a:t>
            </a:r>
            <a:endParaRPr lang="zh-CN" altLang="en-US" sz="1800" dirty="0">
              <a:ea typeface="宋体" panose="02010600030101010101" pitchFamily="2" charset="-122"/>
            </a:endParaRPr>
          </a:p>
          <a:p>
            <a:pPr indent="0">
              <a:lnSpc>
                <a:spcPct val="100000"/>
              </a:lnSpc>
              <a:spcBef>
                <a:spcPts val="0"/>
              </a:spcBef>
              <a:spcAft>
                <a:spcPts val="0"/>
              </a:spcAft>
              <a:buNone/>
            </a:pPr>
            <a:r>
              <a:rPr lang="en-US" altLang="zh-CN" sz="1800" dirty="0">
                <a:ea typeface="宋体" panose="02010600030101010101" pitchFamily="2" charset="-122"/>
              </a:rPr>
              <a:t>  function $(id){return </a:t>
            </a:r>
            <a:r>
              <a:rPr lang="en-US" altLang="zh-CN" sz="1800" dirty="0" err="1">
                <a:ea typeface="宋体" panose="02010600030101010101" pitchFamily="2" charset="-122"/>
              </a:rPr>
              <a:t>document.getElementById</a:t>
            </a:r>
            <a:r>
              <a:rPr lang="en-US" altLang="zh-CN" sz="1800" dirty="0">
                <a:ea typeface="宋体" panose="02010600030101010101" pitchFamily="2" charset="-122"/>
              </a:rPr>
              <a:t>(id);}</a:t>
            </a:r>
            <a:endParaRPr lang="en-US" altLang="zh-CN" sz="1800" dirty="0">
              <a:ea typeface="宋体" panose="02010600030101010101" pitchFamily="2" charset="-122"/>
            </a:endParaRPr>
          </a:p>
          <a:p>
            <a:pPr indent="0">
              <a:lnSpc>
                <a:spcPct val="100000"/>
              </a:lnSpc>
              <a:spcBef>
                <a:spcPts val="0"/>
              </a:spcBef>
              <a:spcAft>
                <a:spcPts val="0"/>
              </a:spcAft>
              <a:buNone/>
            </a:pPr>
            <a:r>
              <a:rPr lang="en-US" altLang="zh-CN" sz="1800" dirty="0">
                <a:ea typeface="宋体" panose="02010600030101010101" pitchFamily="2" charset="-122"/>
              </a:rPr>
              <a:t>  function </a:t>
            </a:r>
            <a:r>
              <a:rPr lang="en-US" altLang="zh-CN" sz="1800" dirty="0" err="1">
                <a:ea typeface="宋体" panose="02010600030101010101" pitchFamily="2" charset="-122"/>
              </a:rPr>
              <a:t>randomInteger</a:t>
            </a:r>
            <a:r>
              <a:rPr lang="en-US" altLang="zh-CN" sz="1800" dirty="0">
                <a:ea typeface="宋体" panose="02010600030101010101" pitchFamily="2" charset="-122"/>
              </a:rPr>
              <a:t>(){//</a:t>
            </a:r>
            <a:r>
              <a:rPr lang="zh-CN" altLang="en-US" sz="1800" dirty="0">
                <a:ea typeface="宋体" panose="02010600030101010101" pitchFamily="2" charset="-122"/>
              </a:rPr>
              <a:t>随机产生</a:t>
            </a:r>
            <a:r>
              <a:rPr lang="en-US" altLang="zh-CN" sz="1800" dirty="0">
                <a:ea typeface="宋体" panose="02010600030101010101" pitchFamily="2" charset="-122"/>
              </a:rPr>
              <a:t>0-255</a:t>
            </a:r>
            <a:r>
              <a:rPr lang="zh-CN" altLang="en-US" sz="1800" dirty="0">
                <a:ea typeface="宋体" panose="02010600030101010101" pitchFamily="2" charset="-122"/>
              </a:rPr>
              <a:t>之间的整数</a:t>
            </a:r>
            <a:endParaRPr lang="zh-CN" altLang="en-US" sz="1800" dirty="0">
              <a:ea typeface="宋体" panose="02010600030101010101" pitchFamily="2" charset="-122"/>
            </a:endParaRPr>
          </a:p>
          <a:p>
            <a:pPr indent="0">
              <a:lnSpc>
                <a:spcPct val="100000"/>
              </a:lnSpc>
              <a:spcBef>
                <a:spcPts val="0"/>
              </a:spcBef>
              <a:spcAft>
                <a:spcPts val="0"/>
              </a:spcAft>
              <a:buNone/>
            </a:pPr>
            <a:r>
              <a:rPr lang="en-US" altLang="zh-CN" sz="1800" dirty="0" err="1">
                <a:ea typeface="宋体" panose="02010600030101010101" pitchFamily="2" charset="-122"/>
              </a:rPr>
              <a:t>    var</a:t>
            </a:r>
            <a:r>
              <a:rPr lang="en-US" altLang="zh-CN" sz="1800" dirty="0">
                <a:ea typeface="宋体" panose="02010600030101010101" pitchFamily="2" charset="-122"/>
              </a:rPr>
              <a:t> </a:t>
            </a:r>
            <a:r>
              <a:rPr lang="en-US" altLang="zh-CN" sz="1800" dirty="0" err="1">
                <a:ea typeface="宋体" panose="02010600030101010101" pitchFamily="2" charset="-122"/>
              </a:rPr>
              <a:t>int</a:t>
            </a:r>
            <a:r>
              <a:rPr lang="en-US" altLang="zh-CN" sz="1800" dirty="0">
                <a:ea typeface="宋体" panose="02010600030101010101" pitchFamily="2" charset="-122"/>
              </a:rPr>
              <a:t>=</a:t>
            </a:r>
            <a:r>
              <a:rPr lang="en-US" altLang="zh-CN" sz="1800" dirty="0" err="1">
                <a:ea typeface="宋体" panose="02010600030101010101" pitchFamily="2" charset="-122"/>
              </a:rPr>
              <a:t>Math.floor</a:t>
            </a:r>
            <a:r>
              <a:rPr lang="en-US" altLang="zh-CN" sz="1800" dirty="0">
                <a:ea typeface="宋体" panose="02010600030101010101" pitchFamily="2" charset="-122"/>
              </a:rPr>
              <a:t>(</a:t>
            </a:r>
            <a:r>
              <a:rPr lang="en-US" altLang="zh-CN" sz="1800" dirty="0" err="1">
                <a:ea typeface="宋体" panose="02010600030101010101" pitchFamily="2" charset="-122"/>
              </a:rPr>
              <a:t>Math.random</a:t>
            </a:r>
            <a:r>
              <a:rPr lang="en-US" altLang="zh-CN" sz="1800" dirty="0">
                <a:ea typeface="宋体" panose="02010600030101010101" pitchFamily="2" charset="-122"/>
              </a:rPr>
              <a:t>()*256);</a:t>
            </a:r>
            <a:endParaRPr lang="en-US" altLang="zh-CN" sz="1800" dirty="0">
              <a:ea typeface="宋体" panose="02010600030101010101" pitchFamily="2" charset="-122"/>
            </a:endParaRPr>
          </a:p>
          <a:p>
            <a:pPr indent="0">
              <a:lnSpc>
                <a:spcPct val="100000"/>
              </a:lnSpc>
              <a:spcBef>
                <a:spcPts val="0"/>
              </a:spcBef>
              <a:spcAft>
                <a:spcPts val="0"/>
              </a:spcAft>
              <a:buNone/>
            </a:pPr>
            <a:r>
              <a:rPr lang="en-US" altLang="zh-CN" sz="1800" dirty="0">
                <a:ea typeface="宋体" panose="02010600030101010101" pitchFamily="2" charset="-122"/>
              </a:rPr>
              <a:t>    return </a:t>
            </a:r>
            <a:r>
              <a:rPr lang="en-US" altLang="zh-CN" sz="1800" dirty="0" err="1">
                <a:ea typeface="宋体" panose="02010600030101010101" pitchFamily="2" charset="-122"/>
              </a:rPr>
              <a:t>int</a:t>
            </a:r>
            <a:r>
              <a:rPr lang="en-US" altLang="zh-CN" sz="1800" dirty="0" smtClean="0">
                <a:ea typeface="宋体" panose="02010600030101010101" pitchFamily="2" charset="-122"/>
              </a:rPr>
              <a:t>;</a:t>
            </a:r>
            <a:endParaRPr lang="en-US" altLang="zh-CN" sz="1800" dirty="0" smtClean="0">
              <a:ea typeface="宋体" panose="02010600030101010101" pitchFamily="2" charset="-122"/>
            </a:endParaRPr>
          </a:p>
          <a:p>
            <a:pPr indent="0">
              <a:lnSpc>
                <a:spcPct val="100000"/>
              </a:lnSpc>
              <a:spcBef>
                <a:spcPts val="0"/>
              </a:spcBef>
              <a:spcAft>
                <a:spcPts val="0"/>
              </a:spcAft>
              <a:buNone/>
            </a:pPr>
            <a:r>
              <a:rPr lang="en-US" altLang="zh-CN" sz="1800" dirty="0" smtClean="0">
                <a:ea typeface="宋体" panose="02010600030101010101" pitchFamily="2" charset="-122"/>
              </a:rPr>
              <a:t>  }</a:t>
            </a:r>
            <a:endParaRPr lang="en-US" altLang="zh-CN" sz="1800" dirty="0" smtClean="0">
              <a:ea typeface="宋体" panose="02010600030101010101" pitchFamily="2" charset="-122"/>
            </a:endParaRPr>
          </a:p>
          <a:p>
            <a:pPr indent="0">
              <a:lnSpc>
                <a:spcPct val="100000"/>
              </a:lnSpc>
              <a:spcBef>
                <a:spcPts val="0"/>
              </a:spcBef>
              <a:spcAft>
                <a:spcPts val="0"/>
              </a:spcAft>
              <a:buNone/>
            </a:pPr>
            <a:r>
              <a:rPr lang="en-US" altLang="zh-CN" sz="1800" dirty="0">
                <a:latin typeface="微软雅黑" panose="020B0503020204020204" charset="-122"/>
                <a:cs typeface="微软雅黑" panose="020B0503020204020204" charset="-122"/>
              </a:rPr>
              <a:t>  function </a:t>
            </a:r>
            <a:r>
              <a:rPr lang="en-US" altLang="zh-CN" sz="1800" dirty="0" err="1">
                <a:latin typeface="微软雅黑" panose="020B0503020204020204" charset="-122"/>
                <a:cs typeface="微软雅黑" panose="020B0503020204020204" charset="-122"/>
              </a:rPr>
              <a:t>changeColor</a:t>
            </a:r>
            <a:r>
              <a:rPr lang="en-US" altLang="zh-CN" sz="1800" dirty="0">
                <a:latin typeface="微软雅黑" panose="020B0503020204020204" charset="-122"/>
                <a:cs typeface="微软雅黑" panose="020B0503020204020204" charset="-122"/>
              </a:rPr>
              <a:t>(){</a:t>
            </a:r>
            <a:endParaRPr lang="en-US" altLang="zh-CN" sz="1800" dirty="0">
              <a:latin typeface="微软雅黑" panose="020B0503020204020204" charset="-122"/>
              <a:cs typeface="微软雅黑" panose="020B0503020204020204" charset="-122"/>
            </a:endParaRPr>
          </a:p>
          <a:p>
            <a:pPr indent="0">
              <a:lnSpc>
                <a:spcPct val="100000"/>
              </a:lnSpc>
              <a:spcBef>
                <a:spcPts val="0"/>
              </a:spcBef>
              <a:spcAft>
                <a:spcPts val="0"/>
              </a:spcAft>
              <a:buNone/>
            </a:pPr>
            <a:r>
              <a:rPr lang="en-US" altLang="zh-CN" sz="1800" dirty="0">
                <a:latin typeface="微软雅黑" panose="020B0503020204020204" charset="-122"/>
                <a:cs typeface="微软雅黑" panose="020B0503020204020204" charset="-122"/>
              </a:rPr>
              <a:t>    table=$("</a:t>
            </a:r>
            <a:r>
              <a:rPr lang="en-US" altLang="zh-CN" sz="1800" dirty="0" err="1">
                <a:latin typeface="微软雅黑" panose="020B0503020204020204" charset="-122"/>
                <a:cs typeface="微软雅黑" panose="020B0503020204020204" charset="-122"/>
              </a:rPr>
              <a:t>myTable</a:t>
            </a:r>
            <a:r>
              <a:rPr lang="en-US" altLang="zh-CN" sz="1800" dirty="0">
                <a:latin typeface="微软雅黑" panose="020B0503020204020204" charset="-122"/>
                <a:cs typeface="微软雅黑" panose="020B0503020204020204" charset="-122"/>
              </a:rPr>
              <a:t>");     //</a:t>
            </a:r>
            <a:r>
              <a:rPr lang="zh-CN" altLang="en-US" sz="1800" dirty="0" smtClean="0">
                <a:latin typeface="微软雅黑" panose="020B0503020204020204" charset="-122"/>
                <a:cs typeface="微软雅黑" panose="020B0503020204020204" charset="-122"/>
              </a:rPr>
              <a:t>全局变量</a:t>
            </a:r>
            <a:endParaRPr lang="zh-CN" altLang="en-US" sz="1800" dirty="0" smtClean="0">
              <a:latin typeface="微软雅黑" panose="020B0503020204020204" charset="-122"/>
              <a:cs typeface="微软雅黑" panose="020B0503020204020204" charset="-122"/>
            </a:endParaRPr>
          </a:p>
          <a:p>
            <a:pPr indent="0">
              <a:lnSpc>
                <a:spcPct val="100000"/>
              </a:lnSpc>
              <a:spcBef>
                <a:spcPts val="0"/>
              </a:spcBef>
              <a:spcAft>
                <a:spcPts val="0"/>
              </a:spcAft>
              <a:buNone/>
            </a:pPr>
            <a:r>
              <a:rPr lang="zh-CN" altLang="en-US" sz="1800" dirty="0" smtClean="0">
                <a:latin typeface="微软雅黑" panose="020B0503020204020204" charset="-122"/>
                <a:cs typeface="微软雅黑" panose="020B0503020204020204" charset="-122"/>
              </a:rPr>
              <a:t>    </a:t>
            </a:r>
            <a:r>
              <a:rPr lang="en-US" altLang="zh-CN" sz="1800" dirty="0">
                <a:latin typeface="微软雅黑" panose="020B0503020204020204" charset="-122"/>
                <a:cs typeface="微软雅黑" panose="020B0503020204020204" charset="-122"/>
              </a:rPr>
              <a:t>color=</a:t>
            </a:r>
            <a:r>
              <a:rPr lang="en-US" altLang="zh-CN" sz="1800" dirty="0" err="1">
                <a:latin typeface="微软雅黑" panose="020B0503020204020204" charset="-122"/>
                <a:cs typeface="微软雅黑" panose="020B0503020204020204" charset="-122"/>
              </a:rPr>
              <a:t>table.getAttribute</a:t>
            </a:r>
            <a:r>
              <a:rPr lang="en-US" altLang="zh-CN" sz="1800" dirty="0">
                <a:latin typeface="微软雅黑" panose="020B0503020204020204" charset="-122"/>
                <a:cs typeface="微软雅黑" panose="020B0503020204020204" charset="-122"/>
              </a:rPr>
              <a:t>("</a:t>
            </a:r>
            <a:r>
              <a:rPr lang="en-US" altLang="zh-CN" sz="1800" dirty="0" err="1">
                <a:latin typeface="微软雅黑" panose="020B0503020204020204" charset="-122"/>
                <a:cs typeface="微软雅黑" panose="020B0503020204020204" charset="-122"/>
              </a:rPr>
              <a:t>bgcolor</a:t>
            </a:r>
            <a:r>
              <a:rPr lang="en-US" altLang="zh-CN" sz="1800" dirty="0">
                <a:latin typeface="微软雅黑" panose="020B0503020204020204" charset="-122"/>
                <a:cs typeface="微软雅黑" panose="020B0503020204020204" charset="-122"/>
              </a:rPr>
              <a:t>");  //</a:t>
            </a:r>
            <a:r>
              <a:rPr lang="zh-CN" altLang="en-US" sz="1800" dirty="0">
                <a:latin typeface="微软雅黑" panose="020B0503020204020204" charset="-122"/>
                <a:cs typeface="微软雅黑" panose="020B0503020204020204" charset="-122"/>
              </a:rPr>
              <a:t>保存原始值</a:t>
            </a:r>
            <a:endParaRPr lang="zh-CN" altLang="en-US" sz="1800" dirty="0">
              <a:latin typeface="微软雅黑" panose="020B0503020204020204" charset="-122"/>
              <a:cs typeface="微软雅黑" panose="020B0503020204020204" charset="-122"/>
            </a:endParaRPr>
          </a:p>
          <a:p>
            <a:pPr indent="0">
              <a:lnSpc>
                <a:spcPct val="100000"/>
              </a:lnSpc>
              <a:spcBef>
                <a:spcPts val="0"/>
              </a:spcBef>
              <a:spcAft>
                <a:spcPts val="0"/>
              </a:spcAft>
              <a:buNone/>
            </a:pPr>
            <a:r>
              <a:rPr lang="en-US" altLang="zh-CN" sz="1800" dirty="0" err="1">
                <a:latin typeface="微软雅黑" panose="020B0503020204020204" charset="-122"/>
                <a:cs typeface="微软雅黑" panose="020B0503020204020204" charset="-122"/>
              </a:rPr>
              <a:t>    var</a:t>
            </a:r>
            <a:r>
              <a:rPr lang="en-US" altLang="zh-CN" sz="1800" dirty="0">
                <a:latin typeface="微软雅黑" panose="020B0503020204020204" charset="-122"/>
                <a:cs typeface="微软雅黑" panose="020B0503020204020204" charset="-122"/>
              </a:rPr>
              <a:t> </a:t>
            </a:r>
            <a:r>
              <a:rPr lang="en-US" altLang="zh-CN" sz="1800" dirty="0" err="1">
                <a:latin typeface="微软雅黑" panose="020B0503020204020204" charset="-122"/>
                <a:cs typeface="微软雅黑" panose="020B0503020204020204" charset="-122"/>
              </a:rPr>
              <a:t>rc</a:t>
            </a:r>
            <a:r>
              <a:rPr lang="en-US" altLang="zh-CN" sz="1800" dirty="0">
                <a:latin typeface="微软雅黑" panose="020B0503020204020204" charset="-122"/>
                <a:cs typeface="微软雅黑" panose="020B0503020204020204" charset="-122"/>
              </a:rPr>
              <a:t>=</a:t>
            </a:r>
            <a:r>
              <a:rPr lang="en-US" altLang="zh-CN" sz="1800" dirty="0" err="1">
                <a:latin typeface="微软雅黑" panose="020B0503020204020204" charset="-122"/>
                <a:cs typeface="微软雅黑" panose="020B0503020204020204" charset="-122"/>
              </a:rPr>
              <a:t>randomInteger</a:t>
            </a:r>
            <a:r>
              <a:rPr lang="en-US" altLang="zh-CN" sz="1800" dirty="0">
                <a:latin typeface="微软雅黑" panose="020B0503020204020204" charset="-122"/>
                <a:cs typeface="微软雅黑" panose="020B0503020204020204" charset="-122"/>
              </a:rPr>
              <a:t>().</a:t>
            </a:r>
            <a:r>
              <a:rPr lang="en-US" altLang="zh-CN" sz="1800" dirty="0" err="1">
                <a:latin typeface="微软雅黑" panose="020B0503020204020204" charset="-122"/>
                <a:cs typeface="微软雅黑" panose="020B0503020204020204" charset="-122"/>
              </a:rPr>
              <a:t>toString</a:t>
            </a:r>
            <a:r>
              <a:rPr lang="en-US" altLang="zh-CN" sz="1800" dirty="0">
                <a:latin typeface="微软雅黑" panose="020B0503020204020204" charset="-122"/>
                <a:cs typeface="微软雅黑" panose="020B0503020204020204" charset="-122"/>
              </a:rPr>
              <a:t>(16);//</a:t>
            </a:r>
            <a:r>
              <a:rPr lang="zh-CN" altLang="en-US" sz="1800" dirty="0">
                <a:latin typeface="微软雅黑" panose="020B0503020204020204" charset="-122"/>
                <a:cs typeface="微软雅黑" panose="020B0503020204020204" charset="-122"/>
              </a:rPr>
              <a:t>转换十六进制</a:t>
            </a:r>
            <a:endParaRPr lang="en-US" altLang="zh-CN" sz="1800" dirty="0" smtClean="0">
              <a:latin typeface="微软雅黑" panose="020B0503020204020204" charset="-122"/>
              <a:cs typeface="微软雅黑" panose="020B0503020204020204" charset="-122"/>
            </a:endParaRPr>
          </a:p>
          <a:p>
            <a:pPr indent="0">
              <a:lnSpc>
                <a:spcPct val="100000"/>
              </a:lnSpc>
              <a:spcBef>
                <a:spcPts val="0"/>
              </a:spcBef>
              <a:spcAft>
                <a:spcPts val="0"/>
              </a:spcAft>
              <a:buNone/>
            </a:pPr>
            <a:r>
              <a:rPr lang="en-US" altLang="zh-CN" sz="1800" dirty="0" err="1" smtClean="0">
                <a:latin typeface="微软雅黑" panose="020B0503020204020204" charset="-122"/>
                <a:cs typeface="微软雅黑" panose="020B0503020204020204" charset="-122"/>
                <a:sym typeface="+mn-ea"/>
              </a:rPr>
              <a:t>    var</a:t>
            </a:r>
            <a:r>
              <a:rPr lang="en-US" altLang="zh-CN" sz="1800" smtClean="0">
                <a:latin typeface="微软雅黑" panose="020B0503020204020204" charset="-122"/>
                <a:cs typeface="微软雅黑" panose="020B0503020204020204" charset="-122"/>
                <a:sym typeface="+mn-ea"/>
              </a:rPr>
              <a:t> </a:t>
            </a:r>
            <a:r>
              <a:rPr lang="en-US" altLang="zh-CN" sz="1800" dirty="0" err="1">
                <a:latin typeface="微软雅黑" panose="020B0503020204020204" charset="-122"/>
                <a:cs typeface="微软雅黑" panose="020B0503020204020204" charset="-122"/>
                <a:sym typeface="+mn-ea"/>
              </a:rPr>
              <a:t>gc</a:t>
            </a:r>
            <a:r>
              <a:rPr lang="en-US" altLang="zh-CN" sz="1800">
                <a:latin typeface="微软雅黑" panose="020B0503020204020204" charset="-122"/>
                <a:cs typeface="微软雅黑" panose="020B0503020204020204" charset="-122"/>
                <a:sym typeface="+mn-ea"/>
              </a:rPr>
              <a:t>=</a:t>
            </a:r>
            <a:r>
              <a:rPr lang="en-US" altLang="zh-CN" sz="1800" dirty="0" err="1">
                <a:latin typeface="微软雅黑" panose="020B0503020204020204" charset="-122"/>
                <a:cs typeface="微软雅黑" panose="020B0503020204020204" charset="-122"/>
                <a:sym typeface="+mn-ea"/>
              </a:rPr>
              <a:t>randomInteger</a:t>
            </a:r>
            <a:r>
              <a:rPr lang="en-US" altLang="zh-CN" sz="1800">
                <a:latin typeface="微软雅黑" panose="020B0503020204020204" charset="-122"/>
                <a:cs typeface="微软雅黑" panose="020B0503020204020204" charset="-122"/>
                <a:sym typeface="+mn-ea"/>
              </a:rPr>
              <a:t>().</a:t>
            </a:r>
            <a:r>
              <a:rPr lang="en-US" altLang="zh-CN" sz="1800" dirty="0" err="1">
                <a:latin typeface="微软雅黑" panose="020B0503020204020204" charset="-122"/>
                <a:cs typeface="微软雅黑" panose="020B0503020204020204" charset="-122"/>
                <a:sym typeface="+mn-ea"/>
              </a:rPr>
              <a:t>toString</a:t>
            </a:r>
            <a:r>
              <a:rPr lang="en-US" altLang="zh-CN" sz="1800">
                <a:latin typeface="微软雅黑" panose="020B0503020204020204" charset="-122"/>
                <a:cs typeface="微软雅黑" panose="020B0503020204020204" charset="-122"/>
                <a:sym typeface="+mn-ea"/>
              </a:rPr>
              <a:t>(16);//</a:t>
            </a:r>
            <a:r>
              <a:rPr sz="1800">
                <a:latin typeface="微软雅黑" panose="020B0503020204020204" charset="-122"/>
                <a:cs typeface="微软雅黑" panose="020B0503020204020204" charset="-122"/>
                <a:sym typeface="+mn-ea"/>
              </a:rPr>
              <a:t>转换十六进制</a:t>
            </a:r>
            <a:endParaRPr lang="zh-CN" altLang="en-US" sz="1800" b="0" dirty="0">
              <a:latin typeface="微软雅黑" panose="020B0503020204020204" charset="-122"/>
              <a:cs typeface="微软雅黑" panose="020B0503020204020204" charset="-122"/>
            </a:endParaRPr>
          </a:p>
          <a:p>
            <a:pPr indent="0">
              <a:lnSpc>
                <a:spcPct val="100000"/>
              </a:lnSpc>
              <a:spcBef>
                <a:spcPts val="0"/>
              </a:spcBef>
              <a:spcAft>
                <a:spcPts val="0"/>
              </a:spcAft>
              <a:buNone/>
            </a:pPr>
            <a:r>
              <a:rPr lang="en-US" altLang="zh-CN" sz="1800" dirty="0" err="1">
                <a:latin typeface="微软雅黑" panose="020B0503020204020204" charset="-122"/>
                <a:cs typeface="微软雅黑" panose="020B0503020204020204" charset="-122"/>
                <a:sym typeface="+mn-ea"/>
              </a:rPr>
              <a:t>    var</a:t>
            </a:r>
            <a:r>
              <a:rPr lang="en-US" altLang="zh-CN" sz="1800">
                <a:latin typeface="微软雅黑" panose="020B0503020204020204" charset="-122"/>
                <a:cs typeface="微软雅黑" panose="020B0503020204020204" charset="-122"/>
                <a:sym typeface="+mn-ea"/>
              </a:rPr>
              <a:t> </a:t>
            </a:r>
            <a:r>
              <a:rPr lang="en-US" altLang="zh-CN" sz="1800" dirty="0" err="1">
                <a:latin typeface="微软雅黑" panose="020B0503020204020204" charset="-122"/>
                <a:cs typeface="微软雅黑" panose="020B0503020204020204" charset="-122"/>
                <a:sym typeface="+mn-ea"/>
              </a:rPr>
              <a:t>bc</a:t>
            </a:r>
            <a:r>
              <a:rPr lang="en-US" altLang="zh-CN" sz="1800">
                <a:latin typeface="微软雅黑" panose="020B0503020204020204" charset="-122"/>
                <a:cs typeface="微软雅黑" panose="020B0503020204020204" charset="-122"/>
                <a:sym typeface="+mn-ea"/>
              </a:rPr>
              <a:t>=</a:t>
            </a:r>
            <a:r>
              <a:rPr lang="en-US" altLang="zh-CN" sz="1800" dirty="0" err="1">
                <a:latin typeface="微软雅黑" panose="020B0503020204020204" charset="-122"/>
                <a:cs typeface="微软雅黑" panose="020B0503020204020204" charset="-122"/>
                <a:sym typeface="+mn-ea"/>
              </a:rPr>
              <a:t>randomInteger</a:t>
            </a:r>
            <a:r>
              <a:rPr lang="en-US" altLang="zh-CN" sz="1800">
                <a:latin typeface="微软雅黑" panose="020B0503020204020204" charset="-122"/>
                <a:cs typeface="微软雅黑" panose="020B0503020204020204" charset="-122"/>
                <a:sym typeface="+mn-ea"/>
              </a:rPr>
              <a:t>().</a:t>
            </a:r>
            <a:r>
              <a:rPr lang="en-US" altLang="zh-CN" sz="1800" dirty="0" err="1">
                <a:latin typeface="微软雅黑" panose="020B0503020204020204" charset="-122"/>
                <a:cs typeface="微软雅黑" panose="020B0503020204020204" charset="-122"/>
                <a:sym typeface="+mn-ea"/>
              </a:rPr>
              <a:t>toString</a:t>
            </a:r>
            <a:r>
              <a:rPr lang="en-US" altLang="zh-CN" sz="1800">
                <a:latin typeface="微软雅黑" panose="020B0503020204020204" charset="-122"/>
                <a:cs typeface="微软雅黑" panose="020B0503020204020204" charset="-122"/>
                <a:sym typeface="+mn-ea"/>
              </a:rPr>
              <a:t>(16);//</a:t>
            </a:r>
            <a:r>
              <a:rPr sz="1800">
                <a:latin typeface="微软雅黑" panose="020B0503020204020204" charset="-122"/>
                <a:cs typeface="微软雅黑" panose="020B0503020204020204" charset="-122"/>
                <a:sym typeface="+mn-ea"/>
              </a:rPr>
              <a:t>转换十六进制</a:t>
            </a:r>
            <a:endParaRPr lang="zh-CN" altLang="en-US" sz="1800" b="0" dirty="0">
              <a:latin typeface="微软雅黑" panose="020B0503020204020204" charset="-122"/>
              <a:cs typeface="微软雅黑" panose="020B0503020204020204" charset="-122"/>
            </a:endParaRPr>
          </a:p>
          <a:p>
            <a:pPr indent="0">
              <a:lnSpc>
                <a:spcPct val="100000"/>
              </a:lnSpc>
              <a:spcBef>
                <a:spcPts val="0"/>
              </a:spcBef>
              <a:spcAft>
                <a:spcPts val="0"/>
              </a:spcAft>
              <a:buNone/>
            </a:pPr>
            <a:r>
              <a:rPr lang="en-US" altLang="zh-CN" sz="1800" dirty="0" err="1">
                <a:latin typeface="微软雅黑" panose="020B0503020204020204" charset="-122"/>
                <a:cs typeface="微软雅黑" panose="020B0503020204020204" charset="-122"/>
                <a:sym typeface="+mn-ea"/>
              </a:rPr>
              <a:t>    var</a:t>
            </a:r>
            <a:r>
              <a:rPr lang="en-US" altLang="zh-CN" sz="1800">
                <a:latin typeface="微软雅黑" panose="020B0503020204020204" charset="-122"/>
                <a:cs typeface="微软雅黑" panose="020B0503020204020204" charset="-122"/>
                <a:sym typeface="+mn-ea"/>
              </a:rPr>
              <a:t> color1="#"+</a:t>
            </a:r>
            <a:r>
              <a:rPr lang="en-US" altLang="zh-CN" sz="1800" dirty="0" err="1">
                <a:latin typeface="微软雅黑" panose="020B0503020204020204" charset="-122"/>
                <a:cs typeface="微软雅黑" panose="020B0503020204020204" charset="-122"/>
                <a:sym typeface="+mn-ea"/>
              </a:rPr>
              <a:t>rc+gc+bc</a:t>
            </a:r>
            <a:r>
              <a:rPr lang="en-US" altLang="zh-CN" sz="1800">
                <a:latin typeface="微软雅黑" panose="020B0503020204020204" charset="-122"/>
                <a:cs typeface="微软雅黑" panose="020B0503020204020204" charset="-122"/>
                <a:sym typeface="+mn-ea"/>
              </a:rPr>
              <a:t>;   //</a:t>
            </a:r>
            <a:r>
              <a:rPr sz="1800">
                <a:latin typeface="微软雅黑" panose="020B0503020204020204" charset="-122"/>
                <a:cs typeface="微软雅黑" panose="020B0503020204020204" charset="-122"/>
                <a:sym typeface="+mn-ea"/>
              </a:rPr>
              <a:t>形成</a:t>
            </a:r>
            <a:r>
              <a:rPr lang="en-US" altLang="zh-CN" sz="1800">
                <a:latin typeface="微软雅黑" panose="020B0503020204020204" charset="-122"/>
                <a:cs typeface="微软雅黑" panose="020B0503020204020204" charset="-122"/>
                <a:sym typeface="+mn-ea"/>
              </a:rPr>
              <a:t>6</a:t>
            </a:r>
            <a:r>
              <a:rPr sz="1800">
                <a:latin typeface="微软雅黑" panose="020B0503020204020204" charset="-122"/>
                <a:cs typeface="微软雅黑" panose="020B0503020204020204" charset="-122"/>
                <a:sym typeface="+mn-ea"/>
              </a:rPr>
              <a:t>位十六进制数</a:t>
            </a:r>
            <a:endParaRPr lang="zh-CN" altLang="en-US" sz="1800" b="0" dirty="0">
              <a:latin typeface="微软雅黑" panose="020B0503020204020204" charset="-122"/>
              <a:cs typeface="微软雅黑" panose="020B0503020204020204" charset="-122"/>
            </a:endParaRPr>
          </a:p>
          <a:p>
            <a:pPr indent="0">
              <a:lnSpc>
                <a:spcPct val="100000"/>
              </a:lnSpc>
              <a:spcBef>
                <a:spcPts val="0"/>
              </a:spcBef>
              <a:spcAft>
                <a:spcPts val="0"/>
              </a:spcAft>
              <a:buNone/>
            </a:pPr>
            <a:r>
              <a:rPr lang="en-US" altLang="zh-CN" sz="1800" dirty="0" err="1">
                <a:latin typeface="微软雅黑" panose="020B0503020204020204" charset="-122"/>
                <a:cs typeface="微软雅黑" panose="020B0503020204020204" charset="-122"/>
                <a:sym typeface="+mn-ea"/>
              </a:rPr>
              <a:t>    table.setAttribute</a:t>
            </a:r>
            <a:r>
              <a:rPr lang="en-US" altLang="zh-CN" sz="1800">
                <a:latin typeface="微软雅黑" panose="020B0503020204020204" charset="-122"/>
                <a:cs typeface="微软雅黑" panose="020B0503020204020204" charset="-122"/>
                <a:sym typeface="+mn-ea"/>
              </a:rPr>
              <a:t>("bgColor",color1);</a:t>
            </a:r>
            <a:endParaRPr lang="en-US" altLang="zh-CN" sz="1800">
              <a:latin typeface="微软雅黑" panose="020B0503020204020204" charset="-122"/>
              <a:cs typeface="微软雅黑" panose="020B0503020204020204" charset="-122"/>
              <a:sym typeface="+mn-ea"/>
            </a:endParaRPr>
          </a:p>
          <a:p>
            <a:pPr indent="0">
              <a:lnSpc>
                <a:spcPct val="100000"/>
              </a:lnSpc>
              <a:spcBef>
                <a:spcPts val="0"/>
              </a:spcBef>
              <a:spcAft>
                <a:spcPts val="0"/>
              </a:spcAft>
              <a:buNone/>
            </a:pPr>
            <a:r>
              <a:rPr lang="en-US" altLang="zh-CN" sz="1800">
                <a:latin typeface="Verdana" panose="020B0604030504040204" pitchFamily="34" charset="0"/>
                <a:ea typeface="Verdana" panose="020B0604030504040204" pitchFamily="34" charset="0"/>
                <a:cs typeface="Verdana" panose="020B0604030504040204" pitchFamily="34" charset="0"/>
                <a:sym typeface="+mn-ea"/>
              </a:rPr>
              <a:t>  function </a:t>
            </a:r>
            <a:r>
              <a:rPr lang="en-US" altLang="zh-CN" sz="1800" dirty="0" err="1">
                <a:latin typeface="Verdana" panose="020B0604030504040204" pitchFamily="34" charset="0"/>
                <a:ea typeface="Verdana" panose="020B0604030504040204" pitchFamily="34" charset="0"/>
                <a:cs typeface="Verdana" panose="020B0604030504040204" pitchFamily="34" charset="0"/>
                <a:sym typeface="+mn-ea"/>
              </a:rPr>
              <a:t>restoreColor</a:t>
            </a:r>
            <a:r>
              <a:rPr lang="en-US" altLang="zh-CN" sz="180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800" b="0" dirty="0">
              <a:latin typeface="Verdana" panose="020B0604030504040204" pitchFamily="34" charset="0"/>
              <a:ea typeface="Verdana" panose="020B0604030504040204" pitchFamily="34" charset="0"/>
              <a:cs typeface="Verdana" panose="020B0604030504040204" pitchFamily="34" charset="0"/>
            </a:endParaRPr>
          </a:p>
          <a:p>
            <a:pPr indent="0">
              <a:lnSpc>
                <a:spcPct val="100000"/>
              </a:lnSpc>
              <a:spcBef>
                <a:spcPts val="0"/>
              </a:spcBef>
              <a:spcAft>
                <a:spcPts val="0"/>
              </a:spcAft>
              <a:buNone/>
            </a:pPr>
            <a:r>
              <a:rPr lang="en-US" altLang="zh-CN" sz="1800" dirty="0" err="1">
                <a:latin typeface="Verdana" panose="020B0604030504040204" pitchFamily="34" charset="0"/>
                <a:ea typeface="Verdana" panose="020B0604030504040204" pitchFamily="34" charset="0"/>
                <a:cs typeface="Verdana" panose="020B0604030504040204" pitchFamily="34" charset="0"/>
                <a:sym typeface="+mn-ea"/>
              </a:rPr>
              <a:t>    table.setAttribute</a:t>
            </a:r>
            <a:r>
              <a:rPr lang="en-US" altLang="zh-CN" sz="1800">
                <a:latin typeface="Verdana" panose="020B0604030504040204" pitchFamily="34" charset="0"/>
                <a:ea typeface="Verdana" panose="020B0604030504040204" pitchFamily="34" charset="0"/>
                <a:cs typeface="Verdana" panose="020B0604030504040204" pitchFamily="34" charset="0"/>
                <a:sym typeface="+mn-ea"/>
              </a:rPr>
              <a:t>("</a:t>
            </a:r>
            <a:r>
              <a:rPr lang="en-US" altLang="zh-CN" sz="1800" dirty="0" err="1">
                <a:latin typeface="Verdana" panose="020B0604030504040204" pitchFamily="34" charset="0"/>
                <a:ea typeface="Verdana" panose="020B0604030504040204" pitchFamily="34" charset="0"/>
                <a:cs typeface="Verdana" panose="020B0604030504040204" pitchFamily="34" charset="0"/>
                <a:sym typeface="+mn-ea"/>
              </a:rPr>
              <a:t>bgColor</a:t>
            </a:r>
            <a:r>
              <a:rPr lang="en-US" altLang="zh-CN" sz="1800">
                <a:latin typeface="Verdana" panose="020B0604030504040204" pitchFamily="34" charset="0"/>
                <a:ea typeface="Verdana" panose="020B0604030504040204" pitchFamily="34" charset="0"/>
                <a:cs typeface="Verdana" panose="020B0604030504040204" pitchFamily="34" charset="0"/>
                <a:sym typeface="+mn-ea"/>
              </a:rPr>
              <a:t>",color);</a:t>
            </a:r>
            <a:endParaRPr lang="en-US" altLang="zh-CN" sz="1800" b="0" dirty="0">
              <a:latin typeface="Verdana" panose="020B0604030504040204" pitchFamily="34" charset="0"/>
              <a:ea typeface="Verdana" panose="020B0604030504040204" pitchFamily="34" charset="0"/>
              <a:cs typeface="Verdana" panose="020B0604030504040204" pitchFamily="34" charset="0"/>
            </a:endParaRPr>
          </a:p>
          <a:p>
            <a:pPr indent="0">
              <a:lnSpc>
                <a:spcPct val="100000"/>
              </a:lnSpc>
              <a:spcBef>
                <a:spcPts val="0"/>
              </a:spcBef>
              <a:spcAft>
                <a:spcPts val="0"/>
              </a:spcAft>
              <a:buNone/>
            </a:pPr>
            <a:r>
              <a:rPr lang="en-US" altLang="zh-CN" sz="1800">
                <a:latin typeface="Verdana" panose="020B0604030504040204" pitchFamily="34" charset="0"/>
                <a:ea typeface="Verdana" panose="020B0604030504040204" pitchFamily="34" charset="0"/>
                <a:cs typeface="Verdana" panose="020B0604030504040204" pitchFamily="34" charset="0"/>
                <a:sym typeface="+mn-ea"/>
              </a:rPr>
              <a:t>  }</a:t>
            </a:r>
            <a:endParaRPr lang="en-US" altLang="zh-CN" sz="1800" b="0" dirty="0">
              <a:latin typeface="Verdana" panose="020B0604030504040204" pitchFamily="34" charset="0"/>
              <a:ea typeface="Verdana" panose="020B0604030504040204" pitchFamily="34" charset="0"/>
              <a:cs typeface="Verdana" panose="020B0604030504040204" pitchFamily="34" charset="0"/>
            </a:endParaRPr>
          </a:p>
          <a:p>
            <a:pPr indent="0">
              <a:lnSpc>
                <a:spcPct val="100000"/>
              </a:lnSpc>
              <a:spcBef>
                <a:spcPts val="0"/>
              </a:spcBef>
              <a:spcAft>
                <a:spcPts val="0"/>
              </a:spcAft>
              <a:buNone/>
            </a:pPr>
            <a:r>
              <a:rPr lang="en-US" altLang="zh-CN" sz="1800">
                <a:latin typeface="Verdana" panose="020B0604030504040204" pitchFamily="34" charset="0"/>
                <a:ea typeface="Verdana" panose="020B0604030504040204" pitchFamily="34" charset="0"/>
                <a:cs typeface="Verdana" panose="020B0604030504040204" pitchFamily="34" charset="0"/>
                <a:sym typeface="+mn-ea"/>
              </a:rPr>
              <a:t>&lt;/script&gt;</a:t>
            </a:r>
            <a:endParaRPr lang="en-US" altLang="zh-CN" sz="1800" b="0" dirty="0">
              <a:latin typeface="Verdana" panose="020B0604030504040204" pitchFamily="34" charset="0"/>
              <a:ea typeface="Verdana" panose="020B0604030504040204" pitchFamily="34" charset="0"/>
              <a:cs typeface="Verdana" panose="020B0604030504040204" pitchFamily="34" charset="0"/>
            </a:endParaRPr>
          </a:p>
          <a:p>
            <a:pPr indent="0">
              <a:lnSpc>
                <a:spcPct val="100000"/>
              </a:lnSpc>
              <a:spcBef>
                <a:spcPts val="0"/>
              </a:spcBef>
              <a:spcAft>
                <a:spcPts val="0"/>
              </a:spcAft>
              <a:buNone/>
            </a:pPr>
            <a:endParaRPr lang="en-US" altLang="zh-CN" sz="1800" b="0" dirty="0">
              <a:latin typeface="Verdana" panose="020B0604030504040204" pitchFamily="34" charset="0"/>
              <a:ea typeface="Verdana" panose="020B0604030504040204" pitchFamily="34" charset="0"/>
              <a:cs typeface="Verdana" panose="020B0604030504040204" pitchFamily="34" charset="0"/>
              <a:sym typeface="+mn-ea"/>
            </a:endParaRPr>
          </a:p>
        </p:txBody>
      </p:sp>
      <p:sp>
        <p:nvSpPr>
          <p:cNvPr id="4" name="矩形 3"/>
          <p:cNvSpPr/>
          <p:nvPr/>
        </p:nvSpPr>
        <p:spPr>
          <a:xfrm>
            <a:off x="304800" y="885190"/>
            <a:ext cx="8534400" cy="368300"/>
          </a:xfrm>
          <a:prstGeom prst="rect">
            <a:avLst/>
          </a:prstGeom>
        </p:spPr>
        <p:txBody>
          <a:bodyPr wrap="square">
            <a:spAutoFit/>
          </a:bodyPr>
          <a:lstStyle/>
          <a:p>
            <a:pPr marL="182880" lvl="0" indent="-182880" defTabSz="1158875">
              <a:lnSpc>
                <a:spcPct val="100000"/>
              </a:lnSpc>
              <a:spcBef>
                <a:spcPts val="0"/>
              </a:spcBef>
              <a:spcAft>
                <a:spcPts val="0"/>
              </a:spcAft>
              <a:buClr>
                <a:srgbClr val="0000CC"/>
              </a:buClr>
            </a:pPr>
            <a:r>
              <a:rPr lang="en-US" altLang="zh-CN" b="0" kern="0" dirty="0" smtClean="0">
                <a:solidFill>
                  <a:srgbClr val="000000"/>
                </a:solidFill>
                <a:latin typeface="微软雅黑" panose="020B0503020204020204" charset="-122"/>
                <a:ea typeface="微软雅黑" panose="020B0503020204020204" charset="-122"/>
                <a:cs typeface="+mj-cs"/>
              </a:rPr>
              <a:t>3.</a:t>
            </a:r>
            <a:r>
              <a:rPr lang="zh-CN" altLang="zh-CN" b="0" kern="0" dirty="0" smtClean="0">
                <a:solidFill>
                  <a:srgbClr val="000000"/>
                </a:solidFill>
                <a:latin typeface="微软雅黑" panose="020B0503020204020204" charset="-122"/>
                <a:ea typeface="微软雅黑" panose="020B0503020204020204" charset="-122"/>
                <a:cs typeface="+mj-cs"/>
              </a:rPr>
              <a:t>获取并设置指定元素属性</a:t>
            </a:r>
            <a:endParaRPr lang="zh-CN" altLang="zh-CN" b="0" kern="0" dirty="0">
              <a:solidFill>
                <a:srgbClr val="000000"/>
              </a:solidFill>
              <a:latin typeface="微软雅黑" panose="020B0503020204020204" charset="-122"/>
              <a:ea typeface="微软雅黑" panose="020B0503020204020204" charset="-122"/>
              <a:cs typeface="+mj-cs"/>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ltLang="zh-CN" dirty="0" smtClean="0"/>
              <a:t>DOM</a:t>
            </a:r>
            <a:r>
              <a:rPr lang="zh-CN" altLang="en-US" dirty="0" smtClean="0"/>
              <a:t>应用实例</a:t>
            </a:r>
            <a:r>
              <a:rPr lang="en-US" altLang="zh-CN" sz="1800" dirty="0" smtClean="0"/>
              <a:t>-</a:t>
            </a:r>
            <a:r>
              <a:rPr lang="en-US" altLang="zh-CN" sz="1800" dirty="0" err="1" smtClean="0">
                <a:latin typeface="+mj-ea"/>
              </a:rPr>
              <a:t>getAttribute</a:t>
            </a:r>
            <a:r>
              <a:rPr lang="en-US" altLang="zh-CN" sz="1800" dirty="0" smtClean="0">
                <a:latin typeface="+mj-ea"/>
              </a:rPr>
              <a:t>( )</a:t>
            </a:r>
            <a:r>
              <a:rPr lang="zh-CN" altLang="en-US" sz="1800" dirty="0" smtClean="0">
                <a:latin typeface="+mj-ea"/>
              </a:rPr>
              <a:t>、</a:t>
            </a:r>
            <a:r>
              <a:rPr lang="en-US" altLang="zh-CN" sz="1800" dirty="0" err="1" smtClean="0">
                <a:latin typeface="+mj-ea"/>
              </a:rPr>
              <a:t>setAttribute</a:t>
            </a:r>
            <a:r>
              <a:rPr lang="en-US" altLang="zh-CN" sz="1800" dirty="0" smtClean="0">
                <a:latin typeface="+mj-ea"/>
              </a:rPr>
              <a:t>( )</a:t>
            </a:r>
            <a:endParaRPr lang="zh-CN" altLang="en-US" sz="2800" dirty="0"/>
          </a:p>
        </p:txBody>
      </p:sp>
      <p:sp>
        <p:nvSpPr>
          <p:cNvPr id="7" name="矩形 6"/>
          <p:cNvSpPr/>
          <p:nvPr/>
        </p:nvSpPr>
        <p:spPr>
          <a:xfrm>
            <a:off x="104775" y="1149985"/>
            <a:ext cx="8934450" cy="3797300"/>
          </a:xfrm>
          <a:prstGeom prst="rect">
            <a:avLst/>
          </a:prstGeom>
        </p:spPr>
        <p:txBody>
          <a:bodyPr wrap="square">
            <a:spAutoFit/>
          </a:bodyPr>
          <a:lstStyle/>
          <a:p>
            <a:pPr>
              <a:lnSpc>
                <a:spcPts val="1500"/>
              </a:lnSpc>
              <a:spcBef>
                <a:spcPts val="0"/>
              </a:spcBef>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&lt;body</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&lt;form method="post" action=""&gt;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&lt;table align="center" border="1" </a:t>
            </a:r>
            <a:r>
              <a:rPr lang="en-US" altLang="zh-CN" sz="1400" dirty="0" err="1">
                <a:latin typeface="Verdana" panose="020B0604030504040204" pitchFamily="34" charset="0"/>
                <a:ea typeface="Verdana" panose="020B0604030504040204" pitchFamily="34" charset="0"/>
                <a:cs typeface="Verdana" panose="020B0604030504040204" pitchFamily="34" charset="0"/>
                <a:sym typeface="+mn-ea"/>
              </a:rPr>
              <a:t>bgColor</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="#99cccc" width="500px" id="</a:t>
            </a:r>
            <a:r>
              <a:rPr lang="en-US" altLang="zh-CN" sz="1400" dirty="0" err="1">
                <a:latin typeface="Verdana" panose="020B0604030504040204" pitchFamily="34" charset="0"/>
                <a:ea typeface="Verdana" panose="020B0604030504040204" pitchFamily="34" charset="0"/>
                <a:cs typeface="Verdana" panose="020B0604030504040204" pitchFamily="34" charset="0"/>
                <a:sym typeface="+mn-ea"/>
              </a:rPr>
              <a:t>myTable</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err="1">
                <a:latin typeface="Verdana" panose="020B0604030504040204" pitchFamily="34" charset="0"/>
                <a:ea typeface="Verdana" panose="020B0604030504040204" pitchFamily="34" charset="0"/>
                <a:cs typeface="Verdana" panose="020B0604030504040204" pitchFamily="34" charset="0"/>
                <a:sym typeface="+mn-ea"/>
              </a:rPr>
              <a:t>tr</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&lt;caption&gt;</a:t>
            </a:r>
            <a:r>
              <a:rPr lang="zh-CN" altLang="en-US" sz="1400" dirty="0">
                <a:latin typeface="Verdana" panose="020B0604030504040204" pitchFamily="34" charset="0"/>
                <a:ea typeface="宋体" panose="02010600030101010101" pitchFamily="2" charset="-122"/>
                <a:cs typeface="Verdana" panose="020B0604030504040204" pitchFamily="34" charset="0"/>
                <a:sym typeface="+mn-ea"/>
              </a:rPr>
              <a:t>专业学生花名册</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&lt;/caption&gt;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indent="265430">
              <a:lnSpc>
                <a:spcPts val="1500"/>
              </a:lnSpc>
              <a:spcBef>
                <a:spcPts val="0"/>
              </a:spcBef>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&lt;td&gt;</a:t>
            </a:r>
            <a:r>
              <a:rPr lang="zh-CN" altLang="en-US" sz="1400" dirty="0">
                <a:latin typeface="Verdana" panose="020B0604030504040204" pitchFamily="34" charset="0"/>
                <a:ea typeface="宋体" panose="02010600030101010101" pitchFamily="2" charset="-122"/>
                <a:cs typeface="Verdana" panose="020B0604030504040204" pitchFamily="34" charset="0"/>
                <a:sym typeface="+mn-ea"/>
              </a:rPr>
              <a:t>序号</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&lt;/td</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td&gt;</a:t>
            </a:r>
            <a:r>
              <a:rPr lang="zh-CN" altLang="en-US" sz="1400" dirty="0">
                <a:latin typeface="Verdana" panose="020B0604030504040204" pitchFamily="34" charset="0"/>
                <a:ea typeface="宋体" panose="02010600030101010101" pitchFamily="2" charset="-122"/>
                <a:cs typeface="Verdana" panose="020B0604030504040204" pitchFamily="34" charset="0"/>
                <a:sym typeface="+mn-ea"/>
              </a:rPr>
              <a:t>姓名</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&lt;/td</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td&gt;</a:t>
            </a:r>
            <a:r>
              <a:rPr lang="zh-CN" altLang="en-US" sz="1400" dirty="0">
                <a:latin typeface="Verdana" panose="020B0604030504040204" pitchFamily="34" charset="0"/>
                <a:ea typeface="宋体" panose="02010600030101010101" pitchFamily="2" charset="-122"/>
                <a:cs typeface="Verdana" panose="020B0604030504040204" pitchFamily="34" charset="0"/>
                <a:sym typeface="+mn-ea"/>
              </a:rPr>
              <a:t>学号</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&lt;/td</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&gt;&lt;</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td&gt;</a:t>
            </a:r>
            <a:r>
              <a:rPr lang="zh-CN" altLang="en-US" sz="1400" dirty="0">
                <a:latin typeface="Verdana" panose="020B0604030504040204" pitchFamily="34" charset="0"/>
                <a:ea typeface="宋体" panose="02010600030101010101" pitchFamily="2" charset="-122"/>
                <a:cs typeface="Verdana" panose="020B0604030504040204" pitchFamily="34" charset="0"/>
                <a:sym typeface="+mn-ea"/>
              </a:rPr>
              <a:t>专业</a:t>
            </a: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&lt;/td&gt;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buNone/>
            </a:pPr>
            <a:r>
              <a:rPr lang="en-US" altLang="zh-CN" sz="1400" dirty="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err="1">
                <a:latin typeface="Verdana" panose="020B0604030504040204" pitchFamily="34" charset="0"/>
                <a:ea typeface="Verdana" panose="020B0604030504040204" pitchFamily="34" charset="0"/>
                <a:cs typeface="Verdana" panose="020B0604030504040204" pitchFamily="34" charset="0"/>
                <a:sym typeface="+mn-ea"/>
              </a:rPr>
              <a:t>tr</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tr</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&lt;td&gt;1&lt;/td&gt;&lt;td&gt;</a:t>
            </a:r>
            <a:r>
              <a:rPr lang="zh-CN" altLang="en-US" sz="1400" dirty="0" smtClean="0">
                <a:latin typeface="Verdana" panose="020B0604030504040204" pitchFamily="34" charset="0"/>
                <a:ea typeface="宋体" panose="02010600030101010101" pitchFamily="2" charset="-122"/>
                <a:cs typeface="Verdana" panose="020B0604030504040204" pitchFamily="34" charset="0"/>
                <a:sym typeface="+mn-ea"/>
              </a:rPr>
              <a:t>储致衡</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&lt;/td&gt;&lt;td&gt;1209520112&lt;/td&gt;&lt;td&gt;</a:t>
            </a:r>
            <a:r>
              <a:rPr lang="zh-CN" altLang="en-US" sz="1400" dirty="0" smtClean="0">
                <a:latin typeface="Verdana" panose="020B0604030504040204" pitchFamily="34" charset="0"/>
                <a:ea typeface="宋体" panose="02010600030101010101" pitchFamily="2" charset="-122"/>
                <a:cs typeface="Verdana" panose="020B0604030504040204" pitchFamily="34" charset="0"/>
                <a:sym typeface="+mn-ea"/>
              </a:rPr>
              <a:t>计算机科学与技术</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&lt;/td&gt;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500"/>
              </a:lnSpc>
              <a:spcBef>
                <a:spcPts val="0"/>
              </a:spcBef>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&lt;/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tr</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a:latin typeface="Verdana" panose="020B0604030504040204" pitchFamily="34" charset="0"/>
                <a:ea typeface="Verdana" panose="020B0604030504040204" pitchFamily="34" charset="0"/>
                <a:cs typeface="Verdana" panose="020B0604030504040204" pitchFamily="34" charset="0"/>
              </a:rPr>
              <a:t>tr</a:t>
            </a:r>
            <a:r>
              <a:rPr lang="en-US" altLang="zh-CN" sz="1400" b="0" dirty="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buNone/>
            </a:pPr>
            <a:r>
              <a:rPr lang="en-US" altLang="zh-CN" sz="1400" b="0" dirty="0">
                <a:latin typeface="Verdana" panose="020B0604030504040204" pitchFamily="34" charset="0"/>
                <a:ea typeface="Verdana" panose="020B0604030504040204" pitchFamily="34" charset="0"/>
                <a:cs typeface="Verdana" panose="020B0604030504040204" pitchFamily="34" charset="0"/>
              </a:rPr>
              <a:t>        &lt;td&gt;2&lt;/td</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&gt;&lt;</a:t>
            </a:r>
            <a:r>
              <a:rPr lang="en-US" altLang="zh-CN" sz="1400" b="0" dirty="0">
                <a:latin typeface="Verdana" panose="020B0604030504040204" pitchFamily="34" charset="0"/>
                <a:ea typeface="Verdana" panose="020B0604030504040204" pitchFamily="34" charset="0"/>
                <a:cs typeface="Verdana" panose="020B0604030504040204" pitchFamily="34" charset="0"/>
              </a:rPr>
              <a:t>td&gt;</a:t>
            </a:r>
            <a:r>
              <a:rPr lang="zh-CN" altLang="en-US" sz="1400" b="0" dirty="0">
                <a:latin typeface="Verdana" panose="020B0604030504040204" pitchFamily="34" charset="0"/>
                <a:ea typeface="宋体" panose="02010600030101010101" pitchFamily="2" charset="-122"/>
                <a:cs typeface="Verdana" panose="020B0604030504040204" pitchFamily="34" charset="0"/>
              </a:rPr>
              <a:t>李大磊</a:t>
            </a:r>
            <a:r>
              <a:rPr lang="en-US" altLang="zh-CN" sz="1400" b="0" dirty="0">
                <a:latin typeface="Verdana" panose="020B0604030504040204" pitchFamily="34" charset="0"/>
                <a:ea typeface="Verdana" panose="020B0604030504040204" pitchFamily="34" charset="0"/>
                <a:cs typeface="Verdana" panose="020B0604030504040204" pitchFamily="34" charset="0"/>
              </a:rPr>
              <a:t>&lt;/td</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&gt;&lt;</a:t>
            </a:r>
            <a:r>
              <a:rPr lang="en-US" altLang="zh-CN" sz="1400" b="0" dirty="0">
                <a:latin typeface="Verdana" panose="020B0604030504040204" pitchFamily="34" charset="0"/>
                <a:ea typeface="Verdana" panose="020B0604030504040204" pitchFamily="34" charset="0"/>
                <a:cs typeface="Verdana" panose="020B0604030504040204" pitchFamily="34" charset="0"/>
              </a:rPr>
              <a:t>td&gt;1303020122&lt;/td</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&gt;&lt;</a:t>
            </a:r>
            <a:r>
              <a:rPr lang="en-US" altLang="zh-CN" sz="1400" b="0" dirty="0">
                <a:latin typeface="Verdana" panose="020B0604030504040204" pitchFamily="34" charset="0"/>
                <a:ea typeface="Verdana" panose="020B0604030504040204" pitchFamily="34" charset="0"/>
                <a:cs typeface="Verdana" panose="020B0604030504040204" pitchFamily="34" charset="0"/>
              </a:rPr>
              <a:t>td&gt;</a:t>
            </a:r>
            <a:r>
              <a:rPr lang="zh-CN" altLang="en-US" sz="1400" b="0" dirty="0">
                <a:latin typeface="Verdana" panose="020B0604030504040204" pitchFamily="34" charset="0"/>
                <a:ea typeface="宋体" panose="02010600030101010101" pitchFamily="2" charset="-122"/>
                <a:cs typeface="Verdana" panose="020B0604030504040204" pitchFamily="34" charset="0"/>
              </a:rPr>
              <a:t>软件工程</a:t>
            </a:r>
            <a:r>
              <a:rPr lang="en-US" altLang="zh-CN" sz="1400" b="0" dirty="0">
                <a:latin typeface="Verdana" panose="020B0604030504040204" pitchFamily="34" charset="0"/>
                <a:ea typeface="Verdana" panose="020B0604030504040204" pitchFamily="34" charset="0"/>
                <a:cs typeface="Verdana" panose="020B0604030504040204" pitchFamily="34" charset="0"/>
              </a:rPr>
              <a:t>&lt;/td&gt;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buNone/>
            </a:pPr>
            <a:r>
              <a:rPr lang="en-US" altLang="zh-CN" sz="1400" b="0" dirty="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a:latin typeface="Verdana" panose="020B0604030504040204" pitchFamily="34" charset="0"/>
                <a:ea typeface="Verdana" panose="020B0604030504040204" pitchFamily="34" charset="0"/>
                <a:cs typeface="Verdana" panose="020B0604030504040204" pitchFamily="34" charset="0"/>
              </a:rPr>
              <a:t>tr</a:t>
            </a:r>
            <a:r>
              <a:rPr lang="en-US" altLang="zh-CN" sz="1400" b="0" dirty="0">
                <a:latin typeface="Verdana" panose="020B0604030504040204" pitchFamily="34" charset="0"/>
                <a:ea typeface="Verdana" panose="020B0604030504040204" pitchFamily="34" charset="0"/>
                <a:cs typeface="Verdana" panose="020B0604030504040204" pitchFamily="34" charset="0"/>
              </a:rPr>
              <a:t>&gt;  </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buNone/>
            </a:pPr>
            <a:r>
              <a:rPr lang="en-US" altLang="zh-CN" sz="1400" b="0" dirty="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a:latin typeface="Verdana" panose="020B0604030504040204" pitchFamily="34" charset="0"/>
                <a:ea typeface="Verdana" panose="020B0604030504040204" pitchFamily="34" charset="0"/>
                <a:cs typeface="Verdana" panose="020B0604030504040204" pitchFamily="34" charset="0"/>
              </a:rPr>
              <a:t>tr</a:t>
            </a:r>
            <a:r>
              <a:rPr lang="en-US" altLang="zh-CN" sz="1400" b="0" dirty="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buNone/>
            </a:pPr>
            <a:r>
              <a:rPr lang="en-US" altLang="zh-CN" sz="1400" b="0" dirty="0">
                <a:latin typeface="Verdana" panose="020B0604030504040204" pitchFamily="34" charset="0"/>
                <a:ea typeface="Verdana" panose="020B0604030504040204" pitchFamily="34" charset="0"/>
                <a:cs typeface="Verdana" panose="020B0604030504040204" pitchFamily="34" charset="0"/>
              </a:rPr>
              <a:t>        &lt;td </a:t>
            </a:r>
            <a:r>
              <a:rPr lang="en-US" altLang="zh-CN" sz="1400" b="0" dirty="0" err="1">
                <a:latin typeface="Verdana" panose="020B0604030504040204" pitchFamily="34" charset="0"/>
                <a:ea typeface="Verdana" panose="020B0604030504040204" pitchFamily="34" charset="0"/>
                <a:cs typeface="Verdana" panose="020B0604030504040204" pitchFamily="34" charset="0"/>
              </a:rPr>
              <a:t>colspan</a:t>
            </a:r>
            <a:r>
              <a:rPr lang="en-US" altLang="zh-CN" sz="1400" b="0" dirty="0">
                <a:latin typeface="Verdana" panose="020B0604030504040204" pitchFamily="34" charset="0"/>
                <a:ea typeface="Verdana" panose="020B0604030504040204" pitchFamily="34" charset="0"/>
                <a:cs typeface="Verdana" panose="020B0604030504040204" pitchFamily="34" charset="0"/>
              </a:rPr>
              <a:t>="4"&gt;&lt;input type="button" value="</a:t>
            </a:r>
            <a:r>
              <a:rPr lang="zh-CN" altLang="en-US" sz="1400" b="0" dirty="0">
                <a:latin typeface="Verdana" panose="020B0604030504040204" pitchFamily="34" charset="0"/>
                <a:ea typeface="宋体" panose="02010600030101010101" pitchFamily="2" charset="-122"/>
                <a:cs typeface="Verdana" panose="020B0604030504040204" pitchFamily="34" charset="0"/>
              </a:rPr>
              <a:t>更改颜色</a:t>
            </a:r>
            <a:r>
              <a:rPr lang="en-US" altLang="zh-CN" sz="1400" b="0" dirty="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a:latin typeface="Verdana" panose="020B0604030504040204" pitchFamily="34" charset="0"/>
                <a:ea typeface="Verdana" panose="020B0604030504040204" pitchFamily="34" charset="0"/>
                <a:cs typeface="Verdana" panose="020B0604030504040204" pitchFamily="34" charset="0"/>
              </a:rPr>
              <a:t>onclick</a:t>
            </a:r>
            <a:r>
              <a:rPr lang="en-US" altLang="zh-CN" sz="1400" b="0" dirty="0">
                <a:latin typeface="Verdana" panose="020B0604030504040204" pitchFamily="34" charset="0"/>
                <a:ea typeface="Verdana" panose="020B0604030504040204" pitchFamily="34" charset="0"/>
                <a:cs typeface="Verdana" panose="020B0604030504040204" pitchFamily="34" charset="0"/>
              </a:rPr>
              <a:t>="</a:t>
            </a:r>
            <a:r>
              <a:rPr lang="en-US" altLang="zh-CN" sz="1400" b="0" dirty="0" err="1">
                <a:latin typeface="Verdana" panose="020B0604030504040204" pitchFamily="34" charset="0"/>
                <a:ea typeface="Verdana" panose="020B0604030504040204" pitchFamily="34" charset="0"/>
                <a:cs typeface="Verdana" panose="020B0604030504040204" pitchFamily="34" charset="0"/>
              </a:rPr>
              <a:t>changeColor</a:t>
            </a:r>
            <a:r>
              <a:rPr lang="en-US" altLang="zh-CN" sz="1400" b="0" dirty="0">
                <a:latin typeface="Verdana" panose="020B0604030504040204" pitchFamily="34" charset="0"/>
                <a:ea typeface="Verdana" panose="020B0604030504040204" pitchFamily="34" charset="0"/>
                <a:cs typeface="Verdana" panose="020B0604030504040204" pitchFamily="34" charset="0"/>
              </a:rPr>
              <a:t>()"&gt;</a:t>
            </a:r>
            <a:br>
              <a:rPr lang="en-US" altLang="zh-CN" sz="1400" b="0" dirty="0">
                <a:latin typeface="Verdana" panose="020B0604030504040204" pitchFamily="34" charset="0"/>
                <a:ea typeface="Verdana" panose="020B0604030504040204" pitchFamily="34" charset="0"/>
                <a:cs typeface="Verdana" panose="020B0604030504040204" pitchFamily="34" charset="0"/>
              </a:rPr>
            </a:br>
            <a:r>
              <a:rPr lang="en-US" altLang="zh-CN" sz="1400" b="0" dirty="0">
                <a:latin typeface="Verdana" panose="020B0604030504040204" pitchFamily="34" charset="0"/>
                <a:ea typeface="Verdana" panose="020B0604030504040204" pitchFamily="34" charset="0"/>
                <a:cs typeface="Verdana" panose="020B0604030504040204" pitchFamily="34" charset="0"/>
              </a:rPr>
              <a:t>            &lt;input type="button" value="</a:t>
            </a:r>
            <a:r>
              <a:rPr lang="zh-CN" altLang="en-US" sz="1400" b="0" dirty="0">
                <a:latin typeface="Verdana" panose="020B0604030504040204" pitchFamily="34" charset="0"/>
                <a:ea typeface="宋体" panose="02010600030101010101" pitchFamily="2" charset="-122"/>
                <a:cs typeface="Verdana" panose="020B0604030504040204" pitchFamily="34" charset="0"/>
              </a:rPr>
              <a:t>还原颜色</a:t>
            </a:r>
            <a:r>
              <a:rPr lang="en-US" altLang="zh-CN" sz="1400" b="0" dirty="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a:latin typeface="Verdana" panose="020B0604030504040204" pitchFamily="34" charset="0"/>
                <a:ea typeface="Verdana" panose="020B0604030504040204" pitchFamily="34" charset="0"/>
                <a:cs typeface="Verdana" panose="020B0604030504040204" pitchFamily="34" charset="0"/>
              </a:rPr>
              <a:t>onclick</a:t>
            </a:r>
            <a:r>
              <a:rPr lang="en-US" altLang="zh-CN" sz="1400" b="0" dirty="0">
                <a:latin typeface="Verdana" panose="020B0604030504040204" pitchFamily="34" charset="0"/>
                <a:ea typeface="Verdana" panose="020B0604030504040204" pitchFamily="34" charset="0"/>
                <a:cs typeface="Verdana" panose="020B0604030504040204" pitchFamily="34" charset="0"/>
              </a:rPr>
              <a:t>="</a:t>
            </a:r>
            <a:r>
              <a:rPr lang="en-US" altLang="zh-CN" sz="1400" b="0" dirty="0" err="1">
                <a:latin typeface="Verdana" panose="020B0604030504040204" pitchFamily="34" charset="0"/>
                <a:ea typeface="Verdana" panose="020B0604030504040204" pitchFamily="34" charset="0"/>
                <a:cs typeface="Verdana" panose="020B0604030504040204" pitchFamily="34" charset="0"/>
              </a:rPr>
              <a:t>restoreColor</a:t>
            </a:r>
            <a:r>
              <a:rPr lang="en-US" altLang="zh-CN" sz="1400" b="0" dirty="0">
                <a:latin typeface="Verdana" panose="020B0604030504040204" pitchFamily="34" charset="0"/>
                <a:ea typeface="Verdana" panose="020B0604030504040204" pitchFamily="34" charset="0"/>
                <a:cs typeface="Verdana" panose="020B0604030504040204" pitchFamily="34" charset="0"/>
              </a:rPr>
              <a:t>()"&gt;&lt;/td&gt;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buNone/>
            </a:pPr>
            <a:r>
              <a:rPr lang="en-US" altLang="zh-CN" sz="1400" b="0" dirty="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a:latin typeface="Verdana" panose="020B0604030504040204" pitchFamily="34" charset="0"/>
                <a:ea typeface="Verdana" panose="020B0604030504040204" pitchFamily="34" charset="0"/>
                <a:cs typeface="Verdana" panose="020B0604030504040204" pitchFamily="34" charset="0"/>
              </a:rPr>
              <a:t>tr</a:t>
            </a:r>
            <a:r>
              <a:rPr lang="en-US" altLang="zh-CN" sz="1400" b="0" dirty="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buNone/>
            </a:pPr>
            <a:r>
              <a:rPr lang="en-US" altLang="zh-CN" sz="1400" b="0" dirty="0">
                <a:latin typeface="Verdana" panose="020B0604030504040204" pitchFamily="34" charset="0"/>
                <a:ea typeface="Verdana" panose="020B0604030504040204" pitchFamily="34" charset="0"/>
                <a:cs typeface="Verdana" panose="020B0604030504040204" pitchFamily="34" charset="0"/>
              </a:rPr>
              <a:t>    &lt;/table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a:latin typeface="Verdana" panose="020B0604030504040204" pitchFamily="34" charset="0"/>
                <a:ea typeface="Verdana" panose="020B0604030504040204" pitchFamily="34" charset="0"/>
                <a:cs typeface="Verdana" panose="020B0604030504040204" pitchFamily="34" charset="0"/>
              </a:rPr>
              <a:t>form&gt;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buNone/>
            </a:pPr>
            <a:r>
              <a:rPr lang="en-US" altLang="zh-CN" sz="1400" b="0" dirty="0">
                <a:latin typeface="Verdana" panose="020B0604030504040204" pitchFamily="34" charset="0"/>
                <a:ea typeface="Verdana" panose="020B0604030504040204" pitchFamily="34" charset="0"/>
                <a:cs typeface="Verdana" panose="020B0604030504040204" pitchFamily="34" charset="0"/>
              </a:rPr>
              <a:t>&lt;/body</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buNone/>
            </a:pPr>
            <a:endParaRPr lang="zh-CN" altLang="zh-CN" sz="1400" b="0" dirty="0">
              <a:latin typeface="Verdana" panose="020B0604030504040204" pitchFamily="34" charset="0"/>
              <a:ea typeface="宋体" panose="02010600030101010101" pitchFamily="2" charset="-122"/>
              <a:cs typeface="Verdana" panose="020B0604030504040204" pitchFamily="34" charset="0"/>
            </a:endParaRPr>
          </a:p>
        </p:txBody>
      </p:sp>
      <p:pic>
        <p:nvPicPr>
          <p:cNvPr id="60417" name="Picture 1"/>
          <p:cNvPicPr>
            <a:picLocks noChangeAspect="1" noChangeArrowheads="1"/>
          </p:cNvPicPr>
          <p:nvPr/>
        </p:nvPicPr>
        <p:blipFill>
          <a:blip r:embed="rId1" cstate="print"/>
          <a:srcRect/>
          <a:stretch>
            <a:fillRect/>
          </a:stretch>
        </p:blipFill>
        <p:spPr bwMode="auto">
          <a:xfrm>
            <a:off x="796290" y="4892675"/>
            <a:ext cx="3462338" cy="1594357"/>
          </a:xfrm>
          <a:prstGeom prst="rect">
            <a:avLst/>
          </a:prstGeom>
          <a:noFill/>
          <a:ln w="9525">
            <a:noFill/>
            <a:miter lim="800000"/>
            <a:headEnd/>
            <a:tailEnd/>
          </a:ln>
        </p:spPr>
      </p:pic>
      <p:pic>
        <p:nvPicPr>
          <p:cNvPr id="60418" name="Picture 2"/>
          <p:cNvPicPr>
            <a:picLocks noChangeAspect="1" noChangeArrowheads="1"/>
          </p:cNvPicPr>
          <p:nvPr/>
        </p:nvPicPr>
        <p:blipFill>
          <a:blip r:embed="rId2" cstate="print"/>
          <a:srcRect/>
          <a:stretch>
            <a:fillRect/>
          </a:stretch>
        </p:blipFill>
        <p:spPr bwMode="auto">
          <a:xfrm>
            <a:off x="4784090" y="4876897"/>
            <a:ext cx="3531355" cy="1626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a:t>表单对象</a:t>
            </a:r>
            <a:endParaRPr lang="zh-CN" altLang="en-US"/>
          </a:p>
        </p:txBody>
      </p:sp>
      <p:graphicFrame>
        <p:nvGraphicFramePr>
          <p:cNvPr id="339083" name="Group 139"/>
          <p:cNvGraphicFramePr>
            <a:graphicFrameLocks noGrp="1"/>
          </p:cNvGraphicFramePr>
          <p:nvPr>
            <p:ph idx="1"/>
            <p:custDataLst>
              <p:tags r:id="rId1"/>
            </p:custDataLst>
          </p:nvPr>
        </p:nvGraphicFramePr>
        <p:xfrm>
          <a:off x="1188085" y="1807210"/>
          <a:ext cx="7060565" cy="3398520"/>
        </p:xfrm>
        <a:graphic>
          <a:graphicData uri="http://schemas.openxmlformats.org/drawingml/2006/table">
            <a:tbl>
              <a:tblPr>
                <a:tableStyleId>{8799B23B-EC83-4686-B30A-512413B5E67A}</a:tableStyleId>
              </a:tblPr>
              <a:tblGrid>
                <a:gridCol w="1562735"/>
                <a:gridCol w="5497830"/>
              </a:tblGrid>
              <a:tr h="25146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rPr>
                        <a:t>属性</a:t>
                      </a:r>
                      <a:endParaRPr kumimoji="0" lang="zh-CN" altLang="en-US"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rPr>
                        <a:t>说明</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r>
              <a:tr h="25146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rPr>
                        <a:t>acceptCharset</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rPr>
                        <a:t>服务器可以接受的字符集</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r>
              <a:tr h="25146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rPr>
                        <a:t>action</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rPr>
                        <a:t>设置或获取表单的处理程序</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r>
              <a:tr h="4343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rPr>
                        <a:t>enctype</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rPr>
                        <a:t>设置或获取表单用来编码的</a:t>
                      </a:r>
                      <a:r>
                        <a:rPr kumimoji="0" lang="en-US" altLang="zh-CN" sz="1400" b="1" i="0" u="none" strike="noStrike" cap="none" normalizeH="0" baseline="0" dirty="0">
                          <a:ln>
                            <a:noFill/>
                          </a:ln>
                          <a:solidFill>
                            <a:srgbClr val="000000"/>
                          </a:solidFill>
                          <a:effectLst/>
                        </a:rPr>
                        <a:t>MIME</a:t>
                      </a:r>
                      <a:r>
                        <a:rPr kumimoji="0" lang="zh-CN" altLang="en-US" sz="1400" b="1" i="0" u="none" strike="noStrike" cap="none" normalizeH="0" baseline="0" dirty="0">
                          <a:ln>
                            <a:noFill/>
                          </a:ln>
                          <a:solidFill>
                            <a:srgbClr val="000000"/>
                          </a:solidFill>
                          <a:effectLst/>
                        </a:rPr>
                        <a:t>类型，此属性的默认值为“</a:t>
                      </a:r>
                      <a:r>
                        <a:rPr kumimoji="0" lang="en-US" altLang="zh-CN" sz="1400" b="1" i="0" u="none" strike="noStrike" cap="none" normalizeH="0" baseline="0" dirty="0">
                          <a:ln>
                            <a:noFill/>
                          </a:ln>
                          <a:solidFill>
                            <a:srgbClr val="000000"/>
                          </a:solidFill>
                          <a:effectLst/>
                        </a:rPr>
                        <a:t>application/x-www-form-</a:t>
                      </a:r>
                      <a:r>
                        <a:rPr kumimoji="0" lang="en-US" altLang="zh-CN" sz="1400" b="1" i="0" u="none" strike="noStrike" cap="none" normalizeH="0" baseline="0" dirty="0" err="1">
                          <a:ln>
                            <a:noFill/>
                          </a:ln>
                          <a:solidFill>
                            <a:srgbClr val="000000"/>
                          </a:solidFill>
                          <a:effectLst/>
                        </a:rPr>
                        <a:t>urlencoded</a:t>
                      </a:r>
                      <a:r>
                        <a:rPr kumimoji="0" lang="en-US" altLang="zh-CN" sz="1400" b="1" i="0" u="none" strike="noStrike" cap="none" normalizeH="0" baseline="0" dirty="0">
                          <a:ln>
                            <a:noFill/>
                          </a:ln>
                          <a:solidFill>
                            <a:srgbClr val="000000"/>
                          </a:solidFill>
                          <a:effectLst/>
                        </a:rPr>
                        <a:t>” </a:t>
                      </a:r>
                      <a:endParaRPr kumimoji="0" lang="en-US"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r>
              <a:tr h="25146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rPr>
                        <a:t>id</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rPr>
                        <a:t>设置或获取表单的</a:t>
                      </a:r>
                      <a:r>
                        <a:rPr kumimoji="0" lang="en-US" altLang="zh-CN" sz="1400" b="1" i="0" u="none" strike="noStrike" cap="none" normalizeH="0" baseline="0" dirty="0">
                          <a:ln>
                            <a:noFill/>
                          </a:ln>
                          <a:solidFill>
                            <a:srgbClr val="000000"/>
                          </a:solidFill>
                          <a:effectLst/>
                        </a:rPr>
                        <a:t>id</a:t>
                      </a:r>
                      <a:endParaRPr kumimoji="0" lang="en-US"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r>
              <a:tr h="25146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rPr>
                        <a:t>name</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rPr>
                        <a:t>设置或获取表单的</a:t>
                      </a:r>
                      <a:r>
                        <a:rPr kumimoji="0" lang="en-US" altLang="zh-CN" sz="1400" b="1" i="0" u="none" strike="noStrike" cap="none" normalizeH="0" baseline="0">
                          <a:ln>
                            <a:noFill/>
                          </a:ln>
                          <a:solidFill>
                            <a:srgbClr val="000000"/>
                          </a:solidFill>
                          <a:effectLst/>
                        </a:rPr>
                        <a:t>name</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r>
              <a:tr h="4343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rPr>
                        <a:t>method</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rPr>
                        <a:t>设置或获取表单的数据提交到服务器的方法，可取值为</a:t>
                      </a:r>
                      <a:r>
                        <a:rPr kumimoji="0" lang="en-US" altLang="zh-CN" sz="1400" b="1" i="0" u="none" strike="noStrike" cap="none" normalizeH="0" baseline="0" dirty="0" err="1">
                          <a:ln>
                            <a:noFill/>
                          </a:ln>
                          <a:solidFill>
                            <a:srgbClr val="000000"/>
                          </a:solidFill>
                          <a:effectLst/>
                        </a:rPr>
                        <a:t>Get|Post</a:t>
                      </a:r>
                      <a:r>
                        <a:rPr kumimoji="0" lang="zh-CN" altLang="en-US" sz="1400" b="1" i="0" u="none" strike="noStrike" cap="none" normalizeH="0" baseline="0" dirty="0">
                          <a:ln>
                            <a:noFill/>
                          </a:ln>
                          <a:solidFill>
                            <a:srgbClr val="000000"/>
                          </a:solidFill>
                          <a:effectLst/>
                        </a:rPr>
                        <a:t>，默认值为</a:t>
                      </a:r>
                      <a:r>
                        <a:rPr kumimoji="0" lang="en-US" altLang="zh-CN" sz="1400" b="1" i="0" u="none" strike="noStrike" cap="none" normalizeH="0" baseline="0" dirty="0">
                          <a:ln>
                            <a:noFill/>
                          </a:ln>
                          <a:solidFill>
                            <a:srgbClr val="000000"/>
                          </a:solidFill>
                          <a:effectLst/>
                        </a:rPr>
                        <a:t>Get</a:t>
                      </a:r>
                      <a:endParaRPr kumimoji="0" lang="en-US"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r>
              <a:tr h="25146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rPr>
                        <a:t>target</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rPr>
                        <a:t>设置或获取表单提交结果的目标名称</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r>
              <a:tr h="25146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rPr>
                        <a:t>length</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rPr>
                        <a:t>获取表单中所包含的元素数目，只读属性</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r>
              <a:tr h="4343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rPr>
                        <a:t>elements[index]</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rPr>
                        <a:t>根据索引获取表单中的元素</a:t>
                      </a:r>
                      <a:endParaRPr kumimoji="0" lang="zh-CN" altLang="en-US"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7" marB="34287" horzOverflow="overflow"/>
                </a:tc>
              </a:tr>
            </a:tbl>
          </a:graphicData>
        </a:graphic>
      </p:graphicFrame>
      <p:sp>
        <p:nvSpPr>
          <p:cNvPr id="61442" name="Rectangle 3"/>
          <p:cNvSpPr>
            <a:spLocks noGrp="1" noChangeArrowheads="1"/>
          </p:cNvSpPr>
          <p:nvPr>
            <p:ph type="body" sz="half" idx="4294967295"/>
          </p:nvPr>
        </p:nvSpPr>
        <p:spPr>
          <a:xfrm>
            <a:off x="557808" y="885215"/>
            <a:ext cx="8028384" cy="793750"/>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800" dirty="0">
                <a:sym typeface="+mn-ea"/>
              </a:rPr>
              <a:t>表单可以通过</a:t>
            </a:r>
            <a:r>
              <a:rPr lang="en-US" altLang="zh-CN" sz="1800" dirty="0">
                <a:sym typeface="+mn-ea"/>
              </a:rPr>
              <a:t>document.</a:t>
            </a:r>
            <a:r>
              <a:rPr lang="zh-CN" altLang="en-US" sz="1800" dirty="0">
                <a:sym typeface="+mn-ea"/>
              </a:rPr>
              <a:t>表单名称或</a:t>
            </a:r>
            <a:r>
              <a:rPr lang="en-US" altLang="zh-CN" sz="1800" dirty="0" err="1">
                <a:sym typeface="+mn-ea"/>
              </a:rPr>
              <a:t>document.forms</a:t>
            </a:r>
            <a:r>
              <a:rPr lang="en-US" altLang="zh-CN" sz="1800" dirty="0">
                <a:sym typeface="+mn-ea"/>
              </a:rPr>
              <a:t>[index]</a:t>
            </a:r>
            <a:r>
              <a:rPr lang="zh-CN" altLang="en-US" sz="1800" dirty="0">
                <a:sym typeface="+mn-ea"/>
              </a:rPr>
              <a:t>来访问</a:t>
            </a:r>
            <a:endParaRPr lang="en-US" altLang="zh-CN" sz="1800" dirty="0"/>
          </a:p>
          <a:p>
            <a:pPr marL="285750" indent="-285750">
              <a:lnSpc>
                <a:spcPct val="120000"/>
              </a:lnSpc>
              <a:spcAft>
                <a:spcPts val="300"/>
              </a:spcAft>
              <a:buClr>
                <a:srgbClr val="FF6600"/>
              </a:buClr>
              <a:buSzPct val="68000"/>
              <a:buFont typeface="Wingdings" panose="05000000000000000000" pitchFamily="2" charset="2"/>
              <a:buChar char="u"/>
            </a:pPr>
            <a:r>
              <a:rPr lang="zh-CN" altLang="en-US" sz="1800" dirty="0">
                <a:sym typeface="+mn-ea"/>
              </a:rPr>
              <a:t>在</a:t>
            </a:r>
            <a:r>
              <a:rPr lang="en-US" altLang="zh-CN" sz="1800" dirty="0">
                <a:sym typeface="+mn-ea"/>
              </a:rPr>
              <a:t>JavaScript</a:t>
            </a:r>
            <a:r>
              <a:rPr lang="zh-CN" altLang="en-US" sz="1800" dirty="0">
                <a:sym typeface="+mn-ea"/>
              </a:rPr>
              <a:t>中引用表单时，引用必须在表单创建之后。</a:t>
            </a:r>
            <a:endParaRPr lang="zh-CN" altLang="en-US" sz="1800" b="1" dirty="0">
              <a:solidFill>
                <a:srgbClr val="000000"/>
              </a:solidFill>
              <a:latin typeface="华文楷体" panose="02010600040101010101" pitchFamily="2" charset="-122"/>
              <a:ea typeface="华文楷体" panose="02010600040101010101" pitchFamily="2" charset="-122"/>
            </a:endParaRPr>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graphicFrame>
        <p:nvGraphicFramePr>
          <p:cNvPr id="340040" name="Group 72"/>
          <p:cNvGraphicFramePr>
            <a:graphicFrameLocks noGrp="1"/>
          </p:cNvGraphicFramePr>
          <p:nvPr>
            <p:custDataLst>
              <p:tags r:id="rId2"/>
            </p:custDataLst>
          </p:nvPr>
        </p:nvGraphicFramePr>
        <p:xfrm>
          <a:off x="1188254" y="5334195"/>
          <a:ext cx="4608512" cy="1169561"/>
        </p:xfrm>
        <a:graphic>
          <a:graphicData uri="http://schemas.openxmlformats.org/drawingml/2006/table">
            <a:tbl>
              <a:tblPr>
                <a:tableStyleId>{8799B23B-EC83-4686-B30A-512413B5E67A}</a:tableStyleId>
              </a:tblPr>
              <a:tblGrid>
                <a:gridCol w="1290599"/>
                <a:gridCol w="3317913"/>
              </a:tblGrid>
              <a:tr h="274305">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方法</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3" marB="34283"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dirty="0">
                          <a:ln>
                            <a:noFill/>
                          </a:ln>
                          <a:solidFill>
                            <a:srgbClr val="000000"/>
                          </a:solidFill>
                          <a:effectLst/>
                        </a:rPr>
                        <a:t>说明</a:t>
                      </a:r>
                      <a:endParaRPr kumimoji="0" lang="zh-CN" altLang="en-US"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3" marB="34283" horzOverflow="overflow"/>
                </a:tc>
              </a:tr>
              <a:tr h="323783">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handleEvent()</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3" marB="34283"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使事件处理程序生效</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3" marB="34283" horzOverflow="overflow"/>
                </a:tc>
              </a:tr>
              <a:tr h="274305">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reset()</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3" marB="34283"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表单重置</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3" marB="34283" horzOverflow="overflow"/>
                </a:tc>
              </a:tr>
              <a:tr h="274305">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submit()</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3" marB="34283"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dirty="0">
                          <a:ln>
                            <a:noFill/>
                          </a:ln>
                          <a:solidFill>
                            <a:srgbClr val="000000"/>
                          </a:solidFill>
                          <a:effectLst/>
                        </a:rPr>
                        <a:t>表单提交</a:t>
                      </a:r>
                      <a:endParaRPr kumimoji="0" lang="zh-CN" altLang="en-US"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83" marB="34283"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6144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dirty="0" smtClean="0"/>
              <a:t>消息对话框</a:t>
            </a:r>
            <a:r>
              <a:rPr lang="en-US" altLang="zh-CN" dirty="0" smtClean="0"/>
              <a:t>-</a:t>
            </a:r>
            <a:r>
              <a:rPr lang="zh-CN" altLang="en-US" dirty="0" smtClean="0"/>
              <a:t>告警框</a:t>
            </a:r>
            <a:endParaRPr lang="zh-CN" altLang="en-US" dirty="0" smtClean="0"/>
          </a:p>
        </p:txBody>
      </p:sp>
      <p:sp>
        <p:nvSpPr>
          <p:cNvPr id="17409" name="Rectangle 3"/>
          <p:cNvSpPr>
            <a:spLocks noGrp="1" noChangeArrowheads="1"/>
          </p:cNvSpPr>
          <p:nvPr>
            <p:ph idx="1"/>
          </p:nvPr>
        </p:nvSpPr>
        <p:spPr>
          <a:xfrm>
            <a:off x="533400" y="1403350"/>
            <a:ext cx="4114800" cy="2857500"/>
          </a:xfrm>
        </p:spPr>
        <p:txBody>
          <a:bodyPr>
            <a:noAutofit/>
          </a:bodyPr>
          <a:lstStyle/>
          <a:p>
            <a:pPr>
              <a:spcBef>
                <a:spcPct val="0"/>
              </a:spcBef>
              <a:spcAft>
                <a:spcPct val="10000"/>
              </a:spcAft>
              <a:buFont typeface="Wingdings" panose="05000000000000000000" pitchFamily="2" charset="2"/>
              <a:buNone/>
            </a:pPr>
            <a:r>
              <a:rPr lang="en-US" altLang="zh-CN" sz="1600" dirty="0" smtClean="0">
                <a:ea typeface="宋体" panose="02010600030101010101" pitchFamily="2" charset="-122"/>
              </a:rPr>
              <a:t>&lt;html&gt;</a:t>
            </a:r>
            <a:endParaRPr lang="en-US" altLang="zh-CN" sz="1600" dirty="0" smtClean="0">
              <a:ea typeface="宋体" panose="02010600030101010101" pitchFamily="2" charset="-122"/>
            </a:endParaRPr>
          </a:p>
          <a:p>
            <a:pPr>
              <a:spcBef>
                <a:spcPct val="0"/>
              </a:spcBef>
              <a:spcAft>
                <a:spcPct val="10000"/>
              </a:spcAft>
              <a:buFont typeface="Wingdings" panose="05000000000000000000" pitchFamily="2" charset="2"/>
              <a:buNone/>
            </a:pPr>
            <a:r>
              <a:rPr lang="en-US" altLang="zh-CN" sz="1600" dirty="0" smtClean="0">
                <a:ea typeface="宋体" panose="02010600030101010101" pitchFamily="2" charset="-122"/>
              </a:rPr>
              <a:t>  &lt;head&gt;</a:t>
            </a:r>
            <a:endParaRPr lang="en-US" altLang="zh-CN" sz="1600" dirty="0" smtClean="0">
              <a:ea typeface="宋体" panose="02010600030101010101" pitchFamily="2" charset="-122"/>
            </a:endParaRPr>
          </a:p>
          <a:p>
            <a:pPr>
              <a:spcBef>
                <a:spcPct val="0"/>
              </a:spcBef>
              <a:spcAft>
                <a:spcPct val="10000"/>
              </a:spcAft>
              <a:buFont typeface="Wingdings" panose="05000000000000000000" pitchFamily="2" charset="2"/>
              <a:buNone/>
            </a:pPr>
            <a:r>
              <a:rPr lang="en-US" altLang="zh-CN" sz="1600" dirty="0" smtClean="0">
                <a:ea typeface="宋体" panose="02010600030101010101" pitchFamily="2" charset="-122"/>
              </a:rPr>
              <a:t>    &lt;title&gt;</a:t>
            </a:r>
            <a:r>
              <a:rPr lang="zh-CN" altLang="en-US" sz="1600" dirty="0" smtClean="0">
                <a:ea typeface="宋体" panose="02010600030101010101" pitchFamily="2" charset="-122"/>
              </a:rPr>
              <a:t>告警消息框使用实例</a:t>
            </a:r>
            <a:r>
              <a:rPr lang="en-US" altLang="zh-CN" sz="1600" dirty="0" smtClean="0">
                <a:ea typeface="宋体" panose="02010600030101010101" pitchFamily="2" charset="-122"/>
              </a:rPr>
              <a:t>&lt;/title&gt;</a:t>
            </a:r>
            <a:endParaRPr lang="en-US" altLang="zh-CN" sz="1600" dirty="0" smtClean="0">
              <a:ea typeface="宋体" panose="02010600030101010101" pitchFamily="2" charset="-122"/>
            </a:endParaRPr>
          </a:p>
          <a:p>
            <a:pPr>
              <a:spcBef>
                <a:spcPct val="0"/>
              </a:spcBef>
              <a:spcAft>
                <a:spcPct val="10000"/>
              </a:spcAft>
              <a:buFont typeface="Wingdings" panose="05000000000000000000" pitchFamily="2" charset="2"/>
              <a:buNone/>
            </a:pPr>
            <a:r>
              <a:rPr lang="en-US" altLang="zh-CN" sz="1600" dirty="0" smtClean="0">
                <a:ea typeface="宋体" panose="02010600030101010101" pitchFamily="2" charset="-122"/>
              </a:rPr>
              <a:t>  &lt;/head&gt;</a:t>
            </a:r>
            <a:endParaRPr lang="en-US" altLang="zh-CN" sz="1600" dirty="0" smtClean="0">
              <a:ea typeface="宋体" panose="02010600030101010101" pitchFamily="2" charset="-122"/>
            </a:endParaRPr>
          </a:p>
          <a:p>
            <a:pPr>
              <a:spcBef>
                <a:spcPct val="0"/>
              </a:spcBef>
              <a:spcAft>
                <a:spcPct val="10000"/>
              </a:spcAft>
              <a:buFont typeface="Wingdings" panose="05000000000000000000" pitchFamily="2" charset="2"/>
              <a:buNone/>
            </a:pPr>
            <a:r>
              <a:rPr lang="en-US" altLang="zh-CN" sz="1600" dirty="0" smtClean="0">
                <a:ea typeface="宋体" panose="02010600030101010101" pitchFamily="2" charset="-122"/>
              </a:rPr>
              <a:t>  &lt;body&gt;</a:t>
            </a:r>
            <a:endParaRPr lang="en-US" altLang="zh-CN" sz="1600" dirty="0" smtClean="0">
              <a:ea typeface="宋体" panose="02010600030101010101" pitchFamily="2" charset="-122"/>
            </a:endParaRPr>
          </a:p>
          <a:p>
            <a:pPr>
              <a:spcBef>
                <a:spcPct val="0"/>
              </a:spcBef>
              <a:spcAft>
                <a:spcPct val="10000"/>
              </a:spcAft>
              <a:buFont typeface="Wingdings" panose="05000000000000000000" pitchFamily="2" charset="2"/>
              <a:buNone/>
            </a:pPr>
            <a:r>
              <a:rPr lang="en-US" altLang="zh-CN" sz="1600" dirty="0" smtClean="0">
                <a:ea typeface="宋体" panose="02010600030101010101" pitchFamily="2" charset="-122"/>
              </a:rPr>
              <a:t>    &lt;script type="text/</a:t>
            </a:r>
            <a:r>
              <a:rPr lang="en-US" altLang="zh-CN" sz="1600" dirty="0" err="1" smtClean="0">
                <a:ea typeface="宋体" panose="02010600030101010101" pitchFamily="2" charset="-122"/>
              </a:rPr>
              <a:t>javascript</a:t>
            </a:r>
            <a:r>
              <a:rPr lang="en-US" altLang="zh-CN" sz="1600" dirty="0" smtClean="0">
                <a:ea typeface="宋体" panose="02010600030101010101" pitchFamily="2" charset="-122"/>
              </a:rPr>
              <a:t>"&gt;</a:t>
            </a:r>
            <a:endParaRPr lang="en-US" altLang="zh-CN" sz="1600" dirty="0" smtClean="0">
              <a:ea typeface="宋体" panose="02010600030101010101" pitchFamily="2" charset="-122"/>
            </a:endParaRPr>
          </a:p>
          <a:p>
            <a:pPr>
              <a:spcBef>
                <a:spcPct val="0"/>
              </a:spcBef>
              <a:spcAft>
                <a:spcPct val="10000"/>
              </a:spcAft>
              <a:buFont typeface="Wingdings" panose="05000000000000000000" pitchFamily="2" charset="2"/>
              <a:buNone/>
            </a:pPr>
            <a:r>
              <a:rPr lang="en-US" altLang="zh-CN" sz="1600" dirty="0" smtClean="0">
                <a:ea typeface="宋体" panose="02010600030101010101" pitchFamily="2" charset="-122"/>
              </a:rPr>
              <a:t>      alert("</a:t>
            </a:r>
            <a:r>
              <a:rPr lang="zh-CN" altLang="en-US" sz="1600" dirty="0" smtClean="0">
                <a:ea typeface="宋体" panose="02010600030101010101" pitchFamily="2" charset="-122"/>
              </a:rPr>
              <a:t>这是告警消息框！</a:t>
            </a:r>
            <a:r>
              <a:rPr lang="en-US" altLang="zh-CN" sz="1600" dirty="0" smtClean="0">
                <a:ea typeface="宋体" panose="02010600030101010101" pitchFamily="2" charset="-122"/>
              </a:rPr>
              <a:t>");</a:t>
            </a:r>
            <a:endParaRPr lang="en-US" altLang="zh-CN" sz="1600" dirty="0" smtClean="0">
              <a:ea typeface="宋体" panose="02010600030101010101" pitchFamily="2" charset="-122"/>
            </a:endParaRPr>
          </a:p>
          <a:p>
            <a:pPr>
              <a:spcBef>
                <a:spcPct val="0"/>
              </a:spcBef>
              <a:spcAft>
                <a:spcPct val="10000"/>
              </a:spcAft>
              <a:buFont typeface="Wingdings" panose="05000000000000000000" pitchFamily="2" charset="2"/>
              <a:buNone/>
            </a:pPr>
            <a:r>
              <a:rPr lang="en-US" altLang="zh-CN" sz="1600" dirty="0" smtClean="0">
                <a:ea typeface="宋体" panose="02010600030101010101" pitchFamily="2" charset="-122"/>
              </a:rPr>
              <a:t>    &lt;/script&gt;</a:t>
            </a:r>
            <a:endParaRPr lang="en-US" altLang="zh-CN" sz="1600" dirty="0" smtClean="0">
              <a:ea typeface="宋体" panose="02010600030101010101" pitchFamily="2" charset="-122"/>
            </a:endParaRPr>
          </a:p>
          <a:p>
            <a:pPr>
              <a:spcBef>
                <a:spcPct val="0"/>
              </a:spcBef>
              <a:spcAft>
                <a:spcPct val="10000"/>
              </a:spcAft>
              <a:buFont typeface="Wingdings" panose="05000000000000000000" pitchFamily="2" charset="2"/>
              <a:buNone/>
            </a:pPr>
            <a:r>
              <a:rPr lang="en-US" altLang="zh-CN" sz="1600" dirty="0" smtClean="0">
                <a:ea typeface="宋体" panose="02010600030101010101" pitchFamily="2" charset="-122"/>
              </a:rPr>
              <a:t>  &lt;/body&gt;</a:t>
            </a:r>
            <a:endParaRPr lang="en-US" altLang="zh-CN" sz="1600" dirty="0" smtClean="0">
              <a:ea typeface="宋体" panose="02010600030101010101" pitchFamily="2" charset="-122"/>
            </a:endParaRPr>
          </a:p>
          <a:p>
            <a:pPr>
              <a:spcBef>
                <a:spcPct val="0"/>
              </a:spcBef>
              <a:spcAft>
                <a:spcPct val="10000"/>
              </a:spcAft>
              <a:buFont typeface="Wingdings" panose="05000000000000000000" pitchFamily="2" charset="2"/>
              <a:buNone/>
            </a:pPr>
            <a:r>
              <a:rPr lang="en-US" altLang="zh-CN" sz="1600" dirty="0" smtClean="0">
                <a:ea typeface="宋体" panose="02010600030101010101" pitchFamily="2" charset="-122"/>
              </a:rPr>
              <a:t>&lt;/html&gt;</a:t>
            </a:r>
            <a:endParaRPr lang="en-US" altLang="zh-CN" sz="1600" dirty="0" smtClean="0">
              <a:ea typeface="宋体" panose="02010600030101010101" pitchFamily="2" charset="-122"/>
            </a:endParaRPr>
          </a:p>
        </p:txBody>
      </p:sp>
      <p:sp>
        <p:nvSpPr>
          <p:cNvPr id="17411" name="Rectangle 9"/>
          <p:cNvSpPr>
            <a:spLocks noChangeArrowheads="1"/>
          </p:cNvSpPr>
          <p:nvPr/>
        </p:nvSpPr>
        <p:spPr bwMode="auto">
          <a:xfrm>
            <a:off x="0" y="2730501"/>
            <a:ext cx="309880" cy="368300"/>
          </a:xfrm>
          <a:prstGeom prst="rect">
            <a:avLst/>
          </a:prstGeom>
          <a:noFill/>
          <a:ln w="9525">
            <a:noFill/>
            <a:miter lim="800000"/>
          </a:ln>
        </p:spPr>
        <p:txBody>
          <a:bodyPr wrap="none" anchor="ctr">
            <a:spAutoFit/>
          </a:bodyPr>
          <a:lstStyle/>
          <a:p>
            <a:endParaRPr lang="zh-CN" altLang="en-US"/>
          </a:p>
        </p:txBody>
      </p:sp>
      <p:sp>
        <p:nvSpPr>
          <p:cNvPr id="17412" name="Rectangle 13"/>
          <p:cNvSpPr>
            <a:spLocks noChangeArrowheads="1"/>
          </p:cNvSpPr>
          <p:nvPr/>
        </p:nvSpPr>
        <p:spPr bwMode="auto">
          <a:xfrm>
            <a:off x="0" y="2730501"/>
            <a:ext cx="309880" cy="368300"/>
          </a:xfrm>
          <a:prstGeom prst="rect">
            <a:avLst/>
          </a:prstGeom>
          <a:noFill/>
          <a:ln w="9525">
            <a:noFill/>
            <a:miter lim="800000"/>
          </a:ln>
        </p:spPr>
        <p:txBody>
          <a:bodyPr wrap="none" anchor="ctr">
            <a:spAutoFit/>
          </a:bodyPr>
          <a:lstStyle/>
          <a:p>
            <a:endParaRPr lang="zh-CN" altLang="en-US"/>
          </a:p>
        </p:txBody>
      </p:sp>
      <p:sp>
        <p:nvSpPr>
          <p:cNvPr id="17418" name="Rectangle 16"/>
          <p:cNvSpPr>
            <a:spLocks noChangeArrowheads="1"/>
          </p:cNvSpPr>
          <p:nvPr/>
        </p:nvSpPr>
        <p:spPr bwMode="auto">
          <a:xfrm>
            <a:off x="518160" y="4988560"/>
            <a:ext cx="8107680" cy="645160"/>
          </a:xfrm>
          <a:prstGeom prst="rect">
            <a:avLst/>
          </a:prstGeom>
          <a:noFill/>
          <a:ln w="9525">
            <a:noFill/>
            <a:miter lim="800000"/>
          </a:ln>
        </p:spPr>
        <p:txBody>
          <a:bodyPr wrap="square">
            <a:spAutoFit/>
          </a:bodyPr>
          <a:lstStyle/>
          <a:p>
            <a:pPr marL="536575" indent="-536575" eaLnBrk="0" hangingPunct="0">
              <a:spcBef>
                <a:spcPct val="30000"/>
              </a:spcBef>
              <a:spcAft>
                <a:spcPct val="20000"/>
              </a:spcAft>
              <a:buClr>
                <a:srgbClr val="0000CC"/>
              </a:buClr>
              <a:buSzPct val="100000"/>
              <a:buFont typeface="Wingdings" panose="05000000000000000000" pitchFamily="2" charset="2"/>
              <a:buNone/>
            </a:pPr>
            <a:r>
              <a:rPr lang="zh-CN" altLang="en-US" b="0" dirty="0">
                <a:latin typeface="微软雅黑" panose="020B0503020204020204" charset="-122"/>
                <a:ea typeface="微软雅黑" panose="020B0503020204020204" charset="-122"/>
              </a:rPr>
              <a:t>注：确定按钮必须响应，否则屏蔽一切操作。告警信息为纯文本信息或字符串，不能含有</a:t>
            </a:r>
            <a:r>
              <a:rPr lang="en-US" altLang="zh-CN" b="0" dirty="0">
                <a:latin typeface="微软雅黑" panose="020B0503020204020204" charset="-122"/>
                <a:ea typeface="微软雅黑" panose="020B0503020204020204" charset="-122"/>
              </a:rPr>
              <a:t>HTML</a:t>
            </a:r>
            <a:r>
              <a:rPr lang="zh-CN" altLang="en-US" b="0" dirty="0">
                <a:latin typeface="微软雅黑" panose="020B0503020204020204" charset="-122"/>
                <a:ea typeface="微软雅黑" panose="020B0503020204020204" charset="-122"/>
              </a:rPr>
              <a:t>标记。</a:t>
            </a:r>
            <a:endParaRPr lang="zh-CN" altLang="en-US" b="0" dirty="0">
              <a:latin typeface="微软雅黑" panose="020B0503020204020204" charset="-122"/>
              <a:ea typeface="微软雅黑" panose="020B0503020204020204" charset="-122"/>
            </a:endParaRPr>
          </a:p>
        </p:txBody>
      </p:sp>
      <p:grpSp>
        <p:nvGrpSpPr>
          <p:cNvPr id="17429" name="Group 21"/>
          <p:cNvGrpSpPr/>
          <p:nvPr/>
        </p:nvGrpSpPr>
        <p:grpSpPr bwMode="auto">
          <a:xfrm>
            <a:off x="4320540" y="2027318"/>
            <a:ext cx="4229100" cy="2006203"/>
            <a:chOff x="2856" y="672"/>
            <a:chExt cx="2904" cy="1685"/>
          </a:xfrm>
        </p:grpSpPr>
        <p:sp>
          <p:nvSpPr>
            <p:cNvPr id="17415" name="AutoShape 15"/>
            <p:cNvSpPr/>
            <p:nvPr/>
          </p:nvSpPr>
          <p:spPr bwMode="auto">
            <a:xfrm>
              <a:off x="4824" y="672"/>
              <a:ext cx="936" cy="288"/>
            </a:xfrm>
            <a:prstGeom prst="callout2">
              <a:avLst>
                <a:gd name="adj1" fmla="val 25000"/>
                <a:gd name="adj2" fmla="val -5130"/>
                <a:gd name="adj3" fmla="val 25000"/>
                <a:gd name="adj4" fmla="val -21903"/>
                <a:gd name="adj5" fmla="val 244792"/>
                <a:gd name="adj6" fmla="val -38995"/>
              </a:avLst>
            </a:prstGeom>
            <a:solidFill>
              <a:srgbClr val="FFFFFF"/>
            </a:solidFill>
            <a:ln w="9525">
              <a:solidFill>
                <a:srgbClr val="000000"/>
              </a:solidFill>
              <a:miter lim="800000"/>
            </a:ln>
          </p:spPr>
          <p:txBody>
            <a:bodyPr/>
            <a:lstStyle/>
            <a:p>
              <a:pPr algn="just">
                <a:lnSpc>
                  <a:spcPct val="96000"/>
                </a:lnSpc>
              </a:pPr>
              <a:r>
                <a:rPr lang="zh-CN" altLang="en-US" sz="1800" b="0">
                  <a:latin typeface="Times New Roman" panose="02020603050405020304" pitchFamily="18" charset="0"/>
                </a:rPr>
                <a:t>这是</a:t>
              </a:r>
              <a:r>
                <a:rPr lang="en-US" altLang="zh-CN" sz="1800" b="0">
                  <a:latin typeface="Times New Roman" panose="02020603050405020304" pitchFamily="18" charset="0"/>
                </a:rPr>
                <a:t>message</a:t>
              </a:r>
              <a:endParaRPr lang="en-US" altLang="zh-CN" sz="3800"/>
            </a:p>
          </p:txBody>
        </p:sp>
        <p:sp>
          <p:nvSpPr>
            <p:cNvPr id="17416" name="AutoShape 6"/>
            <p:cNvSpPr/>
            <p:nvPr/>
          </p:nvSpPr>
          <p:spPr bwMode="auto">
            <a:xfrm>
              <a:off x="4872" y="2160"/>
              <a:ext cx="792" cy="197"/>
            </a:xfrm>
            <a:prstGeom prst="callout2">
              <a:avLst>
                <a:gd name="adj1" fmla="val 36546"/>
                <a:gd name="adj2" fmla="val -6060"/>
                <a:gd name="adj3" fmla="val 36546"/>
                <a:gd name="adj4" fmla="val -21843"/>
                <a:gd name="adj5" fmla="val -112690"/>
                <a:gd name="adj6" fmla="val -38130"/>
              </a:avLst>
            </a:prstGeom>
            <a:solidFill>
              <a:srgbClr val="FFFFFF"/>
            </a:solidFill>
            <a:ln w="9525">
              <a:solidFill>
                <a:srgbClr val="000000"/>
              </a:solidFill>
              <a:miter lim="800000"/>
            </a:ln>
          </p:spPr>
          <p:txBody>
            <a:bodyPr/>
            <a:lstStyle/>
            <a:p>
              <a:r>
                <a:rPr lang="zh-CN" altLang="en-US" sz="1800">
                  <a:latin typeface="Times New Roman" panose="02020603050405020304" pitchFamily="18" charset="0"/>
                  <a:cs typeface="Times New Roman" panose="02020603050405020304" pitchFamily="18" charset="0"/>
                </a:rPr>
                <a:t>这是按钮</a:t>
              </a:r>
              <a:endParaRPr lang="zh-CN" altLang="en-US" sz="3800"/>
            </a:p>
          </p:txBody>
        </p:sp>
        <p:pic>
          <p:nvPicPr>
            <p:cNvPr id="17417" name="Picture 5"/>
            <p:cNvPicPr>
              <a:picLocks noChangeAspect="1" noChangeArrowheads="1"/>
            </p:cNvPicPr>
            <p:nvPr/>
          </p:nvPicPr>
          <p:blipFill>
            <a:blip r:embed="rId1" cstate="print"/>
            <a:srcRect/>
            <a:stretch>
              <a:fillRect/>
            </a:stretch>
          </p:blipFill>
          <p:spPr bwMode="auto">
            <a:xfrm>
              <a:off x="3613" y="1190"/>
              <a:ext cx="1211" cy="857"/>
            </a:xfrm>
            <a:prstGeom prst="rect">
              <a:avLst/>
            </a:prstGeom>
            <a:noFill/>
            <a:ln w="9525">
              <a:noFill/>
              <a:miter lim="800000"/>
              <a:headEnd/>
              <a:tailEnd/>
            </a:ln>
          </p:spPr>
        </p:pic>
        <p:sp>
          <p:nvSpPr>
            <p:cNvPr id="2" name="AutoShape 7"/>
            <p:cNvSpPr/>
            <p:nvPr/>
          </p:nvSpPr>
          <p:spPr bwMode="auto">
            <a:xfrm>
              <a:off x="2856" y="864"/>
              <a:ext cx="672" cy="336"/>
            </a:xfrm>
            <a:prstGeom prst="callout2">
              <a:avLst>
                <a:gd name="adj1" fmla="val 21431"/>
                <a:gd name="adj2" fmla="val 107144"/>
                <a:gd name="adj3" fmla="val 21431"/>
                <a:gd name="adj4" fmla="val 132144"/>
                <a:gd name="adj5" fmla="val 156250"/>
                <a:gd name="adj6" fmla="val 157292"/>
              </a:avLst>
            </a:prstGeom>
            <a:solidFill>
              <a:srgbClr val="FFFFFF"/>
            </a:solidFill>
            <a:ln w="9525">
              <a:solidFill>
                <a:srgbClr val="000000"/>
              </a:solidFill>
              <a:miter lim="800000"/>
            </a:ln>
          </p:spPr>
          <p:txBody>
            <a:bodyPr/>
            <a:lstStyle/>
            <a:p>
              <a:pPr algn="r"/>
              <a:r>
                <a:rPr lang="zh-CN" altLang="en-US" sz="1600" dirty="0">
                  <a:latin typeface="Times New Roman" panose="02020603050405020304" pitchFamily="18" charset="0"/>
                  <a:cs typeface="Times New Roman" panose="02020603050405020304" pitchFamily="18" charset="0"/>
                </a:rPr>
                <a:t>这是图标</a:t>
              </a:r>
              <a:endParaRPr lang="zh-CN" altLang="en-US" sz="3400" dirty="0"/>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noAutofit/>
          </a:bodyPr>
          <a:lstStyle/>
          <a:p>
            <a:r>
              <a:rPr lang="en-US" altLang="zh-CN" dirty="0">
                <a:cs typeface="Arial" panose="020B0604020202020204" pitchFamily="34" charset="0"/>
              </a:rPr>
              <a:t>JavaScript</a:t>
            </a:r>
            <a:r>
              <a:rPr lang="zh-CN" altLang="en-US" dirty="0">
                <a:cs typeface="Arial" panose="020B0604020202020204" pitchFamily="34" charset="0"/>
              </a:rPr>
              <a:t>事件概述</a:t>
            </a:r>
            <a:endParaRPr lang="zh-CN" altLang="en-US" dirty="0">
              <a:cs typeface="Arial" panose="020B0604020202020204" pitchFamily="34" charset="0"/>
            </a:endParaRPr>
          </a:p>
        </p:txBody>
      </p:sp>
      <p:sp>
        <p:nvSpPr>
          <p:cNvPr id="4" name="Rectangle 3"/>
          <p:cNvSpPr txBox="1">
            <a:spLocks noChangeArrowheads="1"/>
          </p:cNvSpPr>
          <p:nvPr/>
        </p:nvSpPr>
        <p:spPr bwMode="auto">
          <a:xfrm>
            <a:off x="373380" y="1615440"/>
            <a:ext cx="8534400" cy="1143000"/>
          </a:xfrm>
          <a:prstGeom prst="rect">
            <a:avLst/>
          </a:prstGeom>
          <a:noFill/>
          <a:ln w="12700">
            <a:noFill/>
            <a:miter lim="800000"/>
          </a:ln>
          <a:effectLst/>
        </p:spPr>
        <p:txBody>
          <a:bodyPr vert="horz" wrap="square" lIns="91440" tIns="45720" rIns="91440" bIns="45720" numCol="1" anchor="t" anchorCtr="0" compatLnSpc="1"/>
          <a:lstStyle/>
          <a:p>
            <a:pPr marL="0" marR="0" lvl="0" indent="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zh-CN" altLang="en-US" sz="2400" b="1" i="0" u="none" strike="noStrike" kern="0" cap="none" spc="0" normalizeH="0" baseline="0" noProof="0" dirty="0" smtClean="0">
                <a:ln>
                  <a:noFill/>
                </a:ln>
                <a:solidFill>
                  <a:schemeClr val="tx1"/>
                </a:solidFill>
                <a:effectLst/>
                <a:uLnTx/>
                <a:uFillTx/>
                <a:latin typeface="黑体" panose="02010609060101010101" charset="-122"/>
                <a:ea typeface="黑体" panose="02010609060101010101" charset="-122"/>
                <a:cs typeface="+mn-cs"/>
              </a:rPr>
              <a:t> </a:t>
            </a:r>
            <a:r>
              <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事件编程</a:t>
            </a:r>
            <a:r>
              <a:rPr kumimoji="0" lang="en-US" altLang="zh-CN"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t>
            </a:r>
            <a:r>
              <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让用户不仅能够浏览页面中的内容，而且还可以和页面元素进行交互。 </a:t>
            </a:r>
            <a:endPar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0" marR="0" lvl="0" indent="0" algn="just"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endPar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0" marR="0" lvl="0" indent="0" algn="just"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  事件</a:t>
            </a:r>
            <a:r>
              <a:rPr kumimoji="0" lang="en-US" altLang="zh-CN"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t>
            </a:r>
            <a:r>
              <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事件是可以被</a:t>
            </a:r>
            <a:r>
              <a:rPr kumimoji="0" lang="en-US" altLang="zh-CN"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JavaScript</a:t>
            </a:r>
            <a:r>
              <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侦测到的行为</a:t>
            </a:r>
            <a:r>
              <a:rPr kumimoji="0" lang="en-US" altLang="zh-CN"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(ACTION)</a:t>
            </a:r>
            <a:r>
              <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t>
            </a:r>
            <a:endParaRPr kumimoji="0" lang="zh-CN" altLang="en-US"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endParaRPr>
          </a:p>
        </p:txBody>
      </p:sp>
      <p:sp>
        <p:nvSpPr>
          <p:cNvPr id="5" name="Rectangle 4"/>
          <p:cNvSpPr>
            <a:spLocks noChangeArrowheads="1"/>
          </p:cNvSpPr>
          <p:nvPr/>
        </p:nvSpPr>
        <p:spPr bwMode="gray">
          <a:xfrm>
            <a:off x="770256" y="2981283"/>
            <a:ext cx="1584325" cy="1630045"/>
          </a:xfrm>
          <a:prstGeom prst="rect">
            <a:avLst/>
          </a:prstGeom>
          <a:solidFill>
            <a:srgbClr val="0000FA"/>
          </a:solidFill>
          <a:ln w="38100" algn="ctr">
            <a:noFill/>
            <a:miter lim="800000"/>
          </a:ln>
          <a:effectLst>
            <a:outerShdw dist="107763" dir="2700000" algn="ctr" rotWithShape="0">
              <a:srgbClr val="808080">
                <a:alpha val="50000"/>
              </a:srgbClr>
            </a:outerShdw>
          </a:effectLst>
        </p:spPr>
        <p:txBody>
          <a:bodyPr anchor="ctr">
            <a:spAutoFit/>
          </a:bodyPr>
          <a:lstStyle/>
          <a:p>
            <a:r>
              <a:rPr lang="zh-CN" altLang="en-US" sz="2000" dirty="0">
                <a:solidFill>
                  <a:schemeClr val="bg1"/>
                </a:solidFill>
              </a:rPr>
              <a:t>事件源</a:t>
            </a:r>
            <a:endParaRPr lang="zh-CN" altLang="en-US" sz="2000" dirty="0">
              <a:solidFill>
                <a:schemeClr val="bg1"/>
              </a:solidFill>
            </a:endParaRPr>
          </a:p>
          <a:p>
            <a:r>
              <a:rPr lang="en-US" altLang="zh-CN" sz="2000" dirty="0">
                <a:solidFill>
                  <a:schemeClr val="bg1"/>
                </a:solidFill>
              </a:rPr>
              <a:t>Window</a:t>
            </a:r>
            <a:endParaRPr lang="en-US" altLang="zh-CN" sz="2000" dirty="0">
              <a:solidFill>
                <a:schemeClr val="bg1"/>
              </a:solidFill>
            </a:endParaRPr>
          </a:p>
          <a:p>
            <a:r>
              <a:rPr lang="en-US" altLang="zh-CN" sz="2000" dirty="0">
                <a:solidFill>
                  <a:schemeClr val="bg1"/>
                </a:solidFill>
              </a:rPr>
              <a:t>Form</a:t>
            </a:r>
            <a:endParaRPr lang="en-US" altLang="zh-CN" sz="2000" dirty="0">
              <a:solidFill>
                <a:schemeClr val="bg1"/>
              </a:solidFill>
            </a:endParaRPr>
          </a:p>
          <a:p>
            <a:r>
              <a:rPr lang="en-US" altLang="zh-CN" sz="2000" dirty="0">
                <a:solidFill>
                  <a:schemeClr val="bg1"/>
                </a:solidFill>
              </a:rPr>
              <a:t>Mouse</a:t>
            </a:r>
            <a:endParaRPr lang="en-US" altLang="zh-CN" sz="2000" dirty="0">
              <a:solidFill>
                <a:schemeClr val="bg1"/>
              </a:solidFill>
            </a:endParaRPr>
          </a:p>
          <a:p>
            <a:r>
              <a:rPr lang="en-US" altLang="zh-CN" sz="2000" dirty="0">
                <a:solidFill>
                  <a:schemeClr val="bg1"/>
                </a:solidFill>
              </a:rPr>
              <a:t>key</a:t>
            </a:r>
            <a:endParaRPr lang="en-US" altLang="zh-CN" dirty="0">
              <a:solidFill>
                <a:schemeClr val="bg1"/>
              </a:solidFill>
            </a:endParaRPr>
          </a:p>
        </p:txBody>
      </p:sp>
      <p:sp>
        <p:nvSpPr>
          <p:cNvPr id="6" name="Rectangle 5"/>
          <p:cNvSpPr>
            <a:spLocks noChangeArrowheads="1"/>
          </p:cNvSpPr>
          <p:nvPr/>
        </p:nvSpPr>
        <p:spPr bwMode="gray">
          <a:xfrm>
            <a:off x="3634106" y="2952788"/>
            <a:ext cx="1871663" cy="1630045"/>
          </a:xfrm>
          <a:prstGeom prst="rect">
            <a:avLst/>
          </a:prstGeom>
          <a:solidFill>
            <a:srgbClr val="0000FA"/>
          </a:solidFill>
          <a:ln w="38100" algn="ctr">
            <a:noFill/>
            <a:miter lim="800000"/>
          </a:ln>
          <a:effectLst>
            <a:outerShdw dist="107763" dir="2700000" algn="ctr" rotWithShape="0">
              <a:srgbClr val="808080">
                <a:alpha val="50000"/>
              </a:srgbClr>
            </a:outerShdw>
          </a:effectLst>
        </p:spPr>
        <p:txBody>
          <a:bodyPr anchor="ctr">
            <a:spAutoFit/>
          </a:bodyPr>
          <a:lstStyle/>
          <a:p>
            <a:r>
              <a:rPr lang="zh-CN" altLang="en-US" sz="2000" dirty="0">
                <a:solidFill>
                  <a:schemeClr val="bg1"/>
                </a:solidFill>
              </a:rPr>
              <a:t>事件</a:t>
            </a:r>
            <a:endParaRPr lang="zh-CN" altLang="en-US" sz="2000" dirty="0">
              <a:solidFill>
                <a:schemeClr val="bg1"/>
              </a:solidFill>
            </a:endParaRPr>
          </a:p>
          <a:p>
            <a:r>
              <a:rPr lang="en-US" altLang="zh-CN" sz="2000" dirty="0">
                <a:solidFill>
                  <a:schemeClr val="bg1"/>
                </a:solidFill>
              </a:rPr>
              <a:t>HTML</a:t>
            </a:r>
            <a:r>
              <a:rPr lang="zh-CN" altLang="en-US" sz="2000" dirty="0">
                <a:solidFill>
                  <a:schemeClr val="bg1"/>
                </a:solidFill>
              </a:rPr>
              <a:t>事件</a:t>
            </a:r>
            <a:endParaRPr lang="zh-CN" altLang="en-US" sz="2000" dirty="0">
              <a:solidFill>
                <a:schemeClr val="bg1"/>
              </a:solidFill>
            </a:endParaRPr>
          </a:p>
          <a:p>
            <a:r>
              <a:rPr lang="zh-CN" altLang="en-US" sz="2000" dirty="0">
                <a:solidFill>
                  <a:schemeClr val="bg1"/>
                </a:solidFill>
              </a:rPr>
              <a:t>突变事件</a:t>
            </a:r>
            <a:endParaRPr lang="zh-CN" altLang="en-US" sz="2000" dirty="0">
              <a:solidFill>
                <a:schemeClr val="bg1"/>
              </a:solidFill>
            </a:endParaRPr>
          </a:p>
          <a:p>
            <a:r>
              <a:rPr lang="zh-CN" altLang="en-US" sz="2000" dirty="0">
                <a:solidFill>
                  <a:schemeClr val="bg1"/>
                </a:solidFill>
              </a:rPr>
              <a:t>双击事件</a:t>
            </a:r>
            <a:endParaRPr lang="zh-CN" altLang="en-US" sz="2000" dirty="0">
              <a:solidFill>
                <a:schemeClr val="bg1"/>
              </a:solidFill>
            </a:endParaRPr>
          </a:p>
          <a:p>
            <a:r>
              <a:rPr lang="en-US" altLang="zh-CN" sz="2000" dirty="0">
                <a:solidFill>
                  <a:schemeClr val="bg1"/>
                </a:solidFill>
                <a:latin typeface="微软雅黑" panose="020B0503020204020204" charset="-122"/>
              </a:rPr>
              <a:t>…</a:t>
            </a:r>
            <a:endParaRPr lang="en-US" altLang="zh-CN" sz="2000" dirty="0">
              <a:solidFill>
                <a:schemeClr val="bg1"/>
              </a:solidFill>
            </a:endParaRPr>
          </a:p>
        </p:txBody>
      </p:sp>
      <p:sp>
        <p:nvSpPr>
          <p:cNvPr id="7" name="Rectangle 6"/>
          <p:cNvSpPr>
            <a:spLocks noChangeArrowheads="1"/>
          </p:cNvSpPr>
          <p:nvPr/>
        </p:nvSpPr>
        <p:spPr bwMode="gray">
          <a:xfrm>
            <a:off x="6734494" y="3311127"/>
            <a:ext cx="1944687" cy="1014730"/>
          </a:xfrm>
          <a:prstGeom prst="rect">
            <a:avLst/>
          </a:prstGeom>
          <a:solidFill>
            <a:srgbClr val="0000FA"/>
          </a:solidFill>
          <a:ln w="38100" algn="ctr">
            <a:noFill/>
            <a:miter lim="800000"/>
          </a:ln>
          <a:effectLst>
            <a:outerShdw dist="107763" dir="2700000" algn="ctr" rotWithShape="0">
              <a:srgbClr val="808080">
                <a:alpha val="50000"/>
              </a:srgbClr>
            </a:outerShdw>
          </a:effectLst>
        </p:spPr>
        <p:txBody>
          <a:bodyPr anchor="ctr">
            <a:spAutoFit/>
          </a:bodyPr>
          <a:lstStyle/>
          <a:p>
            <a:r>
              <a:rPr lang="zh-CN" altLang="en-US" sz="2000" dirty="0">
                <a:solidFill>
                  <a:schemeClr val="bg1"/>
                </a:solidFill>
              </a:rPr>
              <a:t>事件句柄</a:t>
            </a:r>
            <a:endParaRPr lang="zh-CN" altLang="en-US" sz="2000" dirty="0">
              <a:solidFill>
                <a:schemeClr val="bg1"/>
              </a:solidFill>
            </a:endParaRPr>
          </a:p>
          <a:p>
            <a:r>
              <a:rPr lang="en-US" altLang="zh-CN" sz="2000" dirty="0" err="1">
                <a:solidFill>
                  <a:schemeClr val="bg1"/>
                </a:solidFill>
              </a:rPr>
              <a:t>onclick</a:t>
            </a:r>
            <a:endParaRPr lang="en-US" altLang="zh-CN" sz="2000" dirty="0">
              <a:solidFill>
                <a:schemeClr val="bg1"/>
              </a:solidFill>
            </a:endParaRPr>
          </a:p>
          <a:p>
            <a:r>
              <a:rPr lang="en-US" altLang="zh-CN" sz="2000" dirty="0" err="1">
                <a:solidFill>
                  <a:schemeClr val="bg1"/>
                </a:solidFill>
              </a:rPr>
              <a:t>ondblclick</a:t>
            </a:r>
            <a:endParaRPr lang="en-US" altLang="zh-CN" sz="2000" dirty="0">
              <a:solidFill>
                <a:schemeClr val="bg1"/>
              </a:solidFill>
            </a:endParaRPr>
          </a:p>
        </p:txBody>
      </p:sp>
      <p:sp>
        <p:nvSpPr>
          <p:cNvPr id="8" name="Line 8"/>
          <p:cNvSpPr>
            <a:spLocks noChangeShapeType="1"/>
          </p:cNvSpPr>
          <p:nvPr/>
        </p:nvSpPr>
        <p:spPr bwMode="gray">
          <a:xfrm>
            <a:off x="2481580" y="3749040"/>
            <a:ext cx="1079500" cy="368300"/>
          </a:xfrm>
          <a:prstGeom prst="line">
            <a:avLst/>
          </a:prstGeom>
          <a:noFill/>
          <a:ln w="76200">
            <a:solidFill>
              <a:srgbClr val="FF3300"/>
            </a:solidFill>
            <a:round/>
            <a:tailEnd type="triangle" w="med" len="med"/>
          </a:ln>
          <a:effectLst>
            <a:outerShdw dist="107763" dir="2700000" algn="ctr" rotWithShape="0">
              <a:srgbClr val="808080">
                <a:alpha val="50000"/>
              </a:srgbClr>
            </a:outerShdw>
          </a:effectLst>
        </p:spPr>
        <p:txBody>
          <a:bodyPr>
            <a:spAutoFit/>
          </a:bodyPr>
          <a:lstStyle/>
          <a:p>
            <a:endParaRPr lang="zh-CN" altLang="en-US"/>
          </a:p>
        </p:txBody>
      </p:sp>
      <p:sp>
        <p:nvSpPr>
          <p:cNvPr id="9" name="Line 12"/>
          <p:cNvSpPr>
            <a:spLocks noChangeShapeType="1"/>
          </p:cNvSpPr>
          <p:nvPr/>
        </p:nvSpPr>
        <p:spPr bwMode="gray">
          <a:xfrm>
            <a:off x="5721668" y="3825240"/>
            <a:ext cx="1008062" cy="368300"/>
          </a:xfrm>
          <a:prstGeom prst="line">
            <a:avLst/>
          </a:prstGeom>
          <a:noFill/>
          <a:ln w="76200">
            <a:solidFill>
              <a:srgbClr val="FF3300"/>
            </a:solidFill>
            <a:round/>
            <a:tailEnd type="triangle" w="med" len="med"/>
          </a:ln>
          <a:effectLst>
            <a:outerShdw dist="107763" dir="2700000" algn="ctr" rotWithShape="0">
              <a:srgbClr val="808080">
                <a:alpha val="50000"/>
              </a:srgbClr>
            </a:outerShdw>
          </a:effectLst>
        </p:spPr>
        <p:txBody>
          <a:bodyPr>
            <a:spAutoFit/>
          </a:bodyPr>
          <a:lstStyle/>
          <a:p>
            <a:endParaRPr lang="zh-CN" altLang="en-US"/>
          </a:p>
        </p:txBody>
      </p:sp>
      <p:sp>
        <p:nvSpPr>
          <p:cNvPr id="10" name="Freeform 13"/>
          <p:cNvSpPr/>
          <p:nvPr/>
        </p:nvSpPr>
        <p:spPr bwMode="gray">
          <a:xfrm>
            <a:off x="5618480" y="4647408"/>
            <a:ext cx="2298700" cy="368300"/>
          </a:xfrm>
          <a:custGeom>
            <a:avLst/>
            <a:gdLst/>
            <a:ahLst/>
            <a:cxnLst>
              <a:cxn ang="0">
                <a:pos x="1406" y="0"/>
              </a:cxn>
              <a:cxn ang="0">
                <a:pos x="1406" y="499"/>
              </a:cxn>
              <a:cxn ang="0">
                <a:pos x="0" y="590"/>
              </a:cxn>
            </a:cxnLst>
            <a:rect l="0" t="0" r="r" b="b"/>
            <a:pathLst>
              <a:path w="1640" h="597">
                <a:moveTo>
                  <a:pt x="1406" y="0"/>
                </a:moveTo>
                <a:cubicBezTo>
                  <a:pt x="1523" y="200"/>
                  <a:pt x="1640" y="401"/>
                  <a:pt x="1406" y="499"/>
                </a:cubicBezTo>
                <a:cubicBezTo>
                  <a:pt x="1172" y="597"/>
                  <a:pt x="234" y="575"/>
                  <a:pt x="0" y="590"/>
                </a:cubicBezTo>
              </a:path>
            </a:pathLst>
          </a:custGeom>
          <a:noFill/>
          <a:ln w="76200" cap="flat" cmpd="sng">
            <a:solidFill>
              <a:srgbClr val="FF3300"/>
            </a:solidFill>
            <a:prstDash val="solid"/>
            <a:round/>
            <a:headEnd type="none" w="med" len="med"/>
            <a:tailEnd type="triangle" w="med" len="med"/>
          </a:ln>
          <a:effectLst>
            <a:outerShdw dist="107763" dir="2700000" algn="ctr" rotWithShape="0">
              <a:srgbClr val="808080">
                <a:alpha val="50000"/>
              </a:srgbClr>
            </a:outerShdw>
          </a:effectLst>
        </p:spPr>
        <p:txBody>
          <a:bodyPr wrap="square">
            <a:spAutoFit/>
          </a:bodyPr>
          <a:lstStyle/>
          <a:p>
            <a:endParaRPr lang="zh-CN" altLang="en-US"/>
          </a:p>
        </p:txBody>
      </p:sp>
      <p:sp>
        <p:nvSpPr>
          <p:cNvPr id="11" name="Rectangle 7"/>
          <p:cNvSpPr>
            <a:spLocks noChangeArrowheads="1"/>
          </p:cNvSpPr>
          <p:nvPr/>
        </p:nvSpPr>
        <p:spPr bwMode="gray">
          <a:xfrm>
            <a:off x="3665855" y="4748897"/>
            <a:ext cx="1889125" cy="706755"/>
          </a:xfrm>
          <a:prstGeom prst="rect">
            <a:avLst/>
          </a:prstGeom>
          <a:solidFill>
            <a:srgbClr val="0000FA"/>
          </a:solidFill>
          <a:ln w="38100" algn="ctr">
            <a:noFill/>
            <a:miter lim="800000"/>
          </a:ln>
          <a:effectLst>
            <a:outerShdw dist="107763" dir="2700000" algn="ctr" rotWithShape="0">
              <a:srgbClr val="808080">
                <a:alpha val="50000"/>
              </a:srgbClr>
            </a:outerShdw>
          </a:effectLst>
        </p:spPr>
        <p:txBody>
          <a:bodyPr wrap="square" anchor="ctr">
            <a:spAutoFit/>
          </a:bodyPr>
          <a:lstStyle/>
          <a:p>
            <a:r>
              <a:rPr lang="zh-CN" altLang="en-US" sz="2000" dirty="0">
                <a:solidFill>
                  <a:schemeClr val="bg1"/>
                </a:solidFill>
              </a:rPr>
              <a:t>编写事件处理代码</a:t>
            </a:r>
            <a:endParaRPr lang="zh-CN" altLang="en-US" sz="2000" dirty="0">
              <a:solidFill>
                <a:schemeClr val="bg1"/>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Autofit/>
          </a:bodyPr>
          <a:lstStyle/>
          <a:p>
            <a:r>
              <a:rPr lang="zh-CN" altLang="en-US" dirty="0" smtClean="0">
                <a:cs typeface="Arial" panose="020B0604020202020204" pitchFamily="34" charset="0"/>
              </a:rPr>
              <a:t>事件类型</a:t>
            </a:r>
            <a:endParaRPr lang="zh-CN" altLang="en-US" dirty="0" smtClean="0">
              <a:cs typeface="Arial" panose="020B0604020202020204" pitchFamily="34" charset="0"/>
            </a:endParaRPr>
          </a:p>
        </p:txBody>
      </p:sp>
      <p:sp>
        <p:nvSpPr>
          <p:cNvPr id="6" name="Rectangle 10"/>
          <p:cNvSpPr>
            <a:spLocks noChangeArrowheads="1"/>
          </p:cNvSpPr>
          <p:nvPr/>
        </p:nvSpPr>
        <p:spPr bwMode="gray">
          <a:xfrm>
            <a:off x="2273300" y="3133090"/>
            <a:ext cx="6172200" cy="2584450"/>
          </a:xfrm>
          <a:prstGeom prst="rect">
            <a:avLst/>
          </a:prstGeom>
          <a:solidFill>
            <a:schemeClr val="bg1"/>
          </a:solidFill>
          <a:ln w="38100" algn="ctr">
            <a:solidFill>
              <a:schemeClr val="bg1"/>
            </a:solidFill>
            <a:miter lim="800000"/>
          </a:ln>
          <a:effectLst/>
        </p:spPr>
        <p:txBody>
          <a:bodyPr wrap="square">
            <a:spAutoFit/>
          </a:bodyPr>
          <a:lstStyle/>
          <a:p>
            <a:pPr marL="0" lvl="2" algn="l">
              <a:lnSpc>
                <a:spcPct val="100000"/>
              </a:lnSpc>
              <a:spcBef>
                <a:spcPts val="0"/>
              </a:spcBef>
              <a:spcAft>
                <a:spcPts val="0"/>
              </a:spcAft>
            </a:pPr>
            <a:r>
              <a:rPr kumimoji="0" lang="zh-CN" altLang="en-US" dirty="0">
                <a:solidFill>
                  <a:schemeClr val="tx1"/>
                </a:solidFill>
                <a:latin typeface="微软雅黑" panose="020B0503020204020204" charset="-122"/>
                <a:ea typeface="微软雅黑" panose="020B0503020204020204" charset="-122"/>
              </a:rPr>
              <a:t>鼠标单击</a:t>
            </a:r>
            <a:r>
              <a:rPr kumimoji="0" lang="zh-CN" altLang="en-US" b="0" dirty="0">
                <a:solidFill>
                  <a:schemeClr val="tx1"/>
                </a:solidFill>
                <a:latin typeface="微软雅黑" panose="020B0503020204020204" charset="-122"/>
                <a:ea typeface="微软雅黑" panose="020B0503020204020204" charset="-122"/>
              </a:rPr>
              <a:t>：例如单击</a:t>
            </a:r>
            <a:r>
              <a:rPr kumimoji="0" lang="en-US" altLang="zh-CN" b="0" dirty="0">
                <a:solidFill>
                  <a:schemeClr val="tx1"/>
                </a:solidFill>
                <a:latin typeface="微软雅黑" panose="020B0503020204020204" charset="-122"/>
                <a:ea typeface="微软雅黑" panose="020B0503020204020204" charset="-122"/>
              </a:rPr>
              <a:t>button</a:t>
            </a:r>
            <a:r>
              <a:rPr kumimoji="0" lang="zh-CN" altLang="en-US" b="0" dirty="0">
                <a:solidFill>
                  <a:schemeClr val="tx1"/>
                </a:solidFill>
                <a:latin typeface="微软雅黑" panose="020B0503020204020204" charset="-122"/>
                <a:ea typeface="微软雅黑" panose="020B0503020204020204" charset="-122"/>
              </a:rPr>
              <a:t>、选中</a:t>
            </a:r>
            <a:r>
              <a:rPr kumimoji="0" lang="en-US" altLang="zh-CN" b="0" dirty="0">
                <a:solidFill>
                  <a:schemeClr val="tx1"/>
                </a:solidFill>
                <a:latin typeface="微软雅黑" panose="020B0503020204020204" charset="-122"/>
                <a:ea typeface="微软雅黑" panose="020B0503020204020204" charset="-122"/>
              </a:rPr>
              <a:t>checkbox</a:t>
            </a:r>
            <a:r>
              <a:rPr kumimoji="0" lang="zh-CN" altLang="en-US" b="0" dirty="0">
                <a:solidFill>
                  <a:schemeClr val="tx1"/>
                </a:solidFill>
                <a:latin typeface="微软雅黑" panose="020B0503020204020204" charset="-122"/>
                <a:ea typeface="微软雅黑" panose="020B0503020204020204" charset="-122"/>
              </a:rPr>
              <a:t>和</a:t>
            </a:r>
            <a:r>
              <a:rPr kumimoji="0" lang="en-US" altLang="zh-CN" b="0" dirty="0">
                <a:solidFill>
                  <a:schemeClr val="tx1"/>
                </a:solidFill>
                <a:latin typeface="微软雅黑" panose="020B0503020204020204" charset="-122"/>
                <a:ea typeface="微软雅黑" panose="020B0503020204020204" charset="-122"/>
              </a:rPr>
              <a:t>radio</a:t>
            </a:r>
            <a:r>
              <a:rPr kumimoji="0" lang="zh-CN" altLang="en-US" b="0" dirty="0">
                <a:solidFill>
                  <a:schemeClr val="tx1"/>
                </a:solidFill>
                <a:latin typeface="微软雅黑" panose="020B0503020204020204" charset="-122"/>
                <a:ea typeface="微软雅黑" panose="020B0503020204020204" charset="-122"/>
              </a:rPr>
              <a:t>等元素；鼠标进入、悬浮或退出页面的某个热点：例如鼠标停在一个图片上方或者进入</a:t>
            </a:r>
            <a:r>
              <a:rPr kumimoji="0" lang="en-US" altLang="zh-CN" b="0" dirty="0">
                <a:solidFill>
                  <a:schemeClr val="tx1"/>
                </a:solidFill>
                <a:latin typeface="微软雅黑" panose="020B0503020204020204" charset="-122"/>
                <a:ea typeface="微软雅黑" panose="020B0503020204020204" charset="-122"/>
              </a:rPr>
              <a:t>table</a:t>
            </a:r>
            <a:r>
              <a:rPr kumimoji="0" lang="zh-CN" altLang="en-US" b="0" dirty="0">
                <a:solidFill>
                  <a:schemeClr val="tx1"/>
                </a:solidFill>
                <a:latin typeface="微软雅黑" panose="020B0503020204020204" charset="-122"/>
                <a:ea typeface="微软雅黑" panose="020B0503020204020204" charset="-122"/>
              </a:rPr>
              <a:t>的范围；</a:t>
            </a:r>
            <a:endParaRPr kumimoji="0" lang="zh-CN" altLang="en-US" b="0" dirty="0">
              <a:solidFill>
                <a:schemeClr val="tx1"/>
              </a:solidFill>
              <a:latin typeface="微软雅黑" panose="020B0503020204020204" charset="-122"/>
              <a:ea typeface="微软雅黑" panose="020B0503020204020204" charset="-122"/>
            </a:endParaRPr>
          </a:p>
          <a:p>
            <a:pPr marL="0" lvl="2" algn="l">
              <a:lnSpc>
                <a:spcPct val="100000"/>
              </a:lnSpc>
              <a:spcBef>
                <a:spcPts val="0"/>
              </a:spcBef>
              <a:spcAft>
                <a:spcPts val="0"/>
              </a:spcAft>
            </a:pPr>
            <a:r>
              <a:rPr kumimoji="0" lang="zh-CN" altLang="en-US" dirty="0">
                <a:solidFill>
                  <a:schemeClr val="tx1"/>
                </a:solidFill>
                <a:latin typeface="微软雅黑" panose="020B0503020204020204" charset="-122"/>
                <a:ea typeface="微软雅黑" panose="020B0503020204020204" charset="-122"/>
              </a:rPr>
              <a:t>键盘按键：</a:t>
            </a:r>
            <a:r>
              <a:rPr kumimoji="0" lang="zh-CN" altLang="en-US" b="0" dirty="0">
                <a:solidFill>
                  <a:schemeClr val="tx1"/>
                </a:solidFill>
                <a:latin typeface="微软雅黑" panose="020B0503020204020204" charset="-122"/>
                <a:ea typeface="微软雅黑" panose="020B0503020204020204" charset="-122"/>
              </a:rPr>
              <a:t>当按下按键或释放按键时；</a:t>
            </a:r>
            <a:endParaRPr kumimoji="0" lang="zh-CN" altLang="en-US" b="0" dirty="0">
              <a:solidFill>
                <a:schemeClr val="tx1"/>
              </a:solidFill>
              <a:latin typeface="微软雅黑" panose="020B0503020204020204" charset="-122"/>
              <a:ea typeface="微软雅黑" panose="020B0503020204020204" charset="-122"/>
            </a:endParaRPr>
          </a:p>
          <a:p>
            <a:pPr marL="0" lvl="2" algn="l">
              <a:lnSpc>
                <a:spcPct val="100000"/>
              </a:lnSpc>
              <a:spcBef>
                <a:spcPts val="0"/>
              </a:spcBef>
              <a:spcAft>
                <a:spcPts val="0"/>
              </a:spcAft>
            </a:pPr>
            <a:r>
              <a:rPr kumimoji="0" lang="en-US" altLang="zh-CN" dirty="0">
                <a:solidFill>
                  <a:schemeClr val="tx1"/>
                </a:solidFill>
                <a:latin typeface="微软雅黑" panose="020B0503020204020204" charset="-122"/>
                <a:ea typeface="微软雅黑" panose="020B0503020204020204" charset="-122"/>
              </a:rPr>
              <a:t>HTML</a:t>
            </a:r>
            <a:r>
              <a:rPr kumimoji="0" lang="zh-CN" altLang="en-US" dirty="0">
                <a:solidFill>
                  <a:schemeClr val="tx1"/>
                </a:solidFill>
                <a:latin typeface="微软雅黑" panose="020B0503020204020204" charset="-122"/>
                <a:ea typeface="微软雅黑" panose="020B0503020204020204" charset="-122"/>
              </a:rPr>
              <a:t>事件：</a:t>
            </a:r>
            <a:r>
              <a:rPr kumimoji="0" lang="zh-CN" altLang="en-US" b="0" dirty="0">
                <a:solidFill>
                  <a:schemeClr val="tx1"/>
                </a:solidFill>
                <a:latin typeface="微软雅黑" panose="020B0503020204020204" charset="-122"/>
                <a:ea typeface="微软雅黑" panose="020B0503020204020204" charset="-122"/>
              </a:rPr>
              <a:t>例如页面</a:t>
            </a:r>
            <a:r>
              <a:rPr kumimoji="0" lang="en-US" altLang="zh-CN" b="0" dirty="0">
                <a:solidFill>
                  <a:schemeClr val="tx1"/>
                </a:solidFill>
                <a:latin typeface="微软雅黑" panose="020B0503020204020204" charset="-122"/>
                <a:ea typeface="微软雅黑" panose="020B0503020204020204" charset="-122"/>
              </a:rPr>
              <a:t>body</a:t>
            </a:r>
            <a:r>
              <a:rPr kumimoji="0" lang="zh-CN" altLang="en-US" b="0" dirty="0">
                <a:solidFill>
                  <a:schemeClr val="tx1"/>
                </a:solidFill>
                <a:latin typeface="微软雅黑" panose="020B0503020204020204" charset="-122"/>
                <a:ea typeface="微软雅黑" panose="020B0503020204020204" charset="-122"/>
              </a:rPr>
              <a:t>被加载时；在表单中选取输入框或改变输入框中文本的内容：例如选中或修改了文本框中的内容；</a:t>
            </a:r>
            <a:endParaRPr kumimoji="0" lang="zh-CN" altLang="en-US" b="0" dirty="0">
              <a:solidFill>
                <a:schemeClr val="tx1"/>
              </a:solidFill>
              <a:latin typeface="微软雅黑" panose="020B0503020204020204" charset="-122"/>
              <a:ea typeface="微软雅黑" panose="020B0503020204020204" charset="-122"/>
            </a:endParaRPr>
          </a:p>
          <a:p>
            <a:pPr marL="0" lvl="2" algn="l">
              <a:lnSpc>
                <a:spcPct val="100000"/>
              </a:lnSpc>
              <a:spcBef>
                <a:spcPts val="0"/>
              </a:spcBef>
              <a:spcAft>
                <a:spcPts val="0"/>
              </a:spcAft>
            </a:pPr>
            <a:r>
              <a:rPr kumimoji="0" lang="zh-CN" altLang="en-US" dirty="0">
                <a:solidFill>
                  <a:schemeClr val="tx1"/>
                </a:solidFill>
                <a:latin typeface="微软雅黑" panose="020B0503020204020204" charset="-122"/>
                <a:ea typeface="微软雅黑" panose="020B0503020204020204" charset="-122"/>
              </a:rPr>
              <a:t>突变事件：</a:t>
            </a:r>
            <a:r>
              <a:rPr kumimoji="0" lang="zh-CN" altLang="en-US" b="0" dirty="0">
                <a:solidFill>
                  <a:schemeClr val="tx1"/>
                </a:solidFill>
                <a:latin typeface="微软雅黑" panose="020B0503020204020204" charset="-122"/>
                <a:ea typeface="微软雅黑" panose="020B0503020204020204" charset="-122"/>
              </a:rPr>
              <a:t>主要指文档底层元素发生改变时触发的事件，如</a:t>
            </a:r>
            <a:r>
              <a:rPr kumimoji="0" lang="en-US" altLang="zh-CN" b="0" dirty="0" err="1">
                <a:solidFill>
                  <a:schemeClr val="tx1"/>
                </a:solidFill>
                <a:latin typeface="微软雅黑" panose="020B0503020204020204" charset="-122"/>
                <a:ea typeface="微软雅黑" panose="020B0503020204020204" charset="-122"/>
              </a:rPr>
              <a:t>DomSubtreeModified</a:t>
            </a:r>
            <a:r>
              <a:rPr kumimoji="0" lang="en-US" altLang="zh-CN" b="0" dirty="0">
                <a:solidFill>
                  <a:schemeClr val="tx1"/>
                </a:solidFill>
                <a:latin typeface="微软雅黑" panose="020B0503020204020204" charset="-122"/>
                <a:ea typeface="微软雅黑" panose="020B0503020204020204" charset="-122"/>
              </a:rPr>
              <a:t>(DOM</a:t>
            </a:r>
            <a:r>
              <a:rPr kumimoji="0" lang="zh-CN" altLang="en-US" b="0" dirty="0">
                <a:solidFill>
                  <a:schemeClr val="tx1"/>
                </a:solidFill>
                <a:latin typeface="微软雅黑" panose="020B0503020204020204" charset="-122"/>
                <a:ea typeface="微软雅黑" panose="020B0503020204020204" charset="-122"/>
              </a:rPr>
              <a:t>子树修改</a:t>
            </a:r>
            <a:r>
              <a:rPr kumimoji="0" lang="en-US" altLang="zh-CN" b="0" dirty="0">
                <a:solidFill>
                  <a:schemeClr val="tx1"/>
                </a:solidFill>
                <a:latin typeface="微软雅黑" panose="020B0503020204020204" charset="-122"/>
                <a:ea typeface="微软雅黑" panose="020B0503020204020204" charset="-122"/>
              </a:rPr>
              <a:t>)</a:t>
            </a:r>
            <a:r>
              <a:rPr kumimoji="0" lang="zh-CN" altLang="en-US" b="0" dirty="0">
                <a:solidFill>
                  <a:schemeClr val="tx1"/>
                </a:solidFill>
                <a:latin typeface="微软雅黑" panose="020B0503020204020204" charset="-122"/>
                <a:ea typeface="微软雅黑" panose="020B0503020204020204" charset="-122"/>
              </a:rPr>
              <a:t>。</a:t>
            </a:r>
            <a:endParaRPr kumimoji="0" lang="zh-CN" altLang="en-US" b="0" dirty="0">
              <a:solidFill>
                <a:schemeClr val="tx1"/>
              </a:solidFill>
              <a:latin typeface="微软雅黑" panose="020B0503020204020204" charset="-122"/>
              <a:ea typeface="微软雅黑" panose="020B0503020204020204" charset="-122"/>
            </a:endParaRPr>
          </a:p>
        </p:txBody>
      </p:sp>
      <p:sp>
        <p:nvSpPr>
          <p:cNvPr id="7" name="Rectangle 11"/>
          <p:cNvSpPr>
            <a:spLocks noChangeArrowheads="1"/>
          </p:cNvSpPr>
          <p:nvPr/>
        </p:nvSpPr>
        <p:spPr bwMode="gray">
          <a:xfrm>
            <a:off x="502285" y="1396323"/>
            <a:ext cx="2070100" cy="1476375"/>
          </a:xfrm>
          <a:prstGeom prst="rect">
            <a:avLst/>
          </a:prstGeom>
          <a:solidFill>
            <a:schemeClr val="bg1"/>
          </a:solidFill>
          <a:ln w="3175" algn="ctr">
            <a:solidFill>
              <a:schemeClr val="bg1"/>
            </a:solidFill>
            <a:miter lim="800000"/>
          </a:ln>
          <a:effectLst/>
        </p:spPr>
        <p:txBody>
          <a:bodyPr wrap="square" anchor="ctr">
            <a:spAutoFit/>
          </a:bodyPr>
          <a:lstStyle/>
          <a:p>
            <a:pPr algn="l"/>
            <a:r>
              <a:rPr lang="zh-CN" altLang="en-US" dirty="0">
                <a:latin typeface="微软雅黑" panose="020B0503020204020204" charset="-122"/>
                <a:ea typeface="微软雅黑" panose="020B0503020204020204" charset="-122"/>
              </a:rPr>
              <a:t>事件类型：</a:t>
            </a:r>
            <a:endParaRPr lang="zh-CN" altLang="en-US" dirty="0">
              <a:latin typeface="微软雅黑" panose="020B0503020204020204" charset="-122"/>
              <a:ea typeface="微软雅黑" panose="020B0503020204020204" charset="-122"/>
            </a:endParaRPr>
          </a:p>
          <a:p>
            <a:pPr marL="265430" algn="l"/>
            <a:r>
              <a:rPr lang="en-US" altLang="zh-CN" b="0" dirty="0">
                <a:latin typeface="微软雅黑" panose="020B0503020204020204" charset="-122"/>
                <a:ea typeface="微软雅黑" panose="020B0503020204020204" charset="-122"/>
              </a:rPr>
              <a:t>1.</a:t>
            </a:r>
            <a:r>
              <a:rPr lang="zh-CN" altLang="en-US" b="0" dirty="0">
                <a:latin typeface="微软雅黑" panose="020B0503020204020204" charset="-122"/>
                <a:ea typeface="微软雅黑" panose="020B0503020204020204" charset="-122"/>
              </a:rPr>
              <a:t>鼠标事件</a:t>
            </a:r>
            <a:endParaRPr lang="zh-CN" altLang="en-US" b="0" dirty="0">
              <a:latin typeface="微软雅黑" panose="020B0503020204020204" charset="-122"/>
              <a:ea typeface="微软雅黑" panose="020B0503020204020204" charset="-122"/>
            </a:endParaRPr>
          </a:p>
          <a:p>
            <a:pPr marL="265430" algn="l"/>
            <a:r>
              <a:rPr lang="en-US" altLang="zh-CN" b="0" dirty="0">
                <a:latin typeface="微软雅黑" panose="020B0503020204020204" charset="-122"/>
                <a:ea typeface="微软雅黑" panose="020B0503020204020204" charset="-122"/>
              </a:rPr>
              <a:t>2.</a:t>
            </a:r>
            <a:r>
              <a:rPr lang="zh-CN" altLang="en-US" b="0" dirty="0">
                <a:latin typeface="微软雅黑" panose="020B0503020204020204" charset="-122"/>
                <a:ea typeface="微软雅黑" panose="020B0503020204020204" charset="-122"/>
              </a:rPr>
              <a:t>键盘事件</a:t>
            </a:r>
            <a:endParaRPr lang="zh-CN" altLang="en-US" b="0" dirty="0">
              <a:latin typeface="微软雅黑" panose="020B0503020204020204" charset="-122"/>
              <a:ea typeface="微软雅黑" panose="020B0503020204020204" charset="-122"/>
            </a:endParaRPr>
          </a:p>
          <a:p>
            <a:pPr marL="265430" algn="l"/>
            <a:r>
              <a:rPr lang="en-US" altLang="zh-CN" b="0" dirty="0">
                <a:latin typeface="微软雅黑" panose="020B0503020204020204" charset="-122"/>
                <a:ea typeface="微软雅黑" panose="020B0503020204020204" charset="-122"/>
              </a:rPr>
              <a:t>3.HTML</a:t>
            </a:r>
            <a:r>
              <a:rPr lang="zh-CN" altLang="en-US" b="0" dirty="0">
                <a:latin typeface="微软雅黑" panose="020B0503020204020204" charset="-122"/>
                <a:ea typeface="微软雅黑" panose="020B0503020204020204" charset="-122"/>
              </a:rPr>
              <a:t>事件</a:t>
            </a:r>
            <a:endParaRPr lang="zh-CN" altLang="en-US" b="0" dirty="0">
              <a:latin typeface="微软雅黑" panose="020B0503020204020204" charset="-122"/>
              <a:ea typeface="微软雅黑" panose="020B0503020204020204" charset="-122"/>
            </a:endParaRPr>
          </a:p>
          <a:p>
            <a:pPr marL="265430" algn="l"/>
            <a:r>
              <a:rPr lang="en-US" altLang="zh-CN" b="0" dirty="0">
                <a:latin typeface="微软雅黑" panose="020B0503020204020204" charset="-122"/>
                <a:ea typeface="微软雅黑" panose="020B0503020204020204" charset="-122"/>
              </a:rPr>
              <a:t>4.</a:t>
            </a:r>
            <a:r>
              <a:rPr lang="zh-CN" altLang="en-US" b="0" dirty="0">
                <a:latin typeface="微软雅黑" panose="020B0503020204020204" charset="-122"/>
                <a:ea typeface="微软雅黑" panose="020B0503020204020204" charset="-122"/>
              </a:rPr>
              <a:t>突变事</a:t>
            </a:r>
            <a:r>
              <a:rPr lang="zh-CN" altLang="en-US" b="0" dirty="0" smtClean="0">
                <a:latin typeface="微软雅黑" panose="020B0503020204020204" charset="-122"/>
                <a:ea typeface="微软雅黑" panose="020B0503020204020204" charset="-122"/>
              </a:rPr>
              <a:t>件</a:t>
            </a:r>
            <a:endParaRPr lang="zh-CN" altLang="en-US" dirty="0">
              <a:latin typeface="微软雅黑" panose="020B0503020204020204" charset="-122"/>
              <a:ea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noAutofit/>
          </a:bodyPr>
          <a:lstStyle/>
          <a:p>
            <a:r>
              <a:rPr lang="zh-CN" altLang="en-US" dirty="0" smtClean="0">
                <a:cs typeface="Arial" panose="020B0604020202020204" pitchFamily="34" charset="0"/>
              </a:rPr>
              <a:t>事件</a:t>
            </a:r>
            <a:r>
              <a:rPr lang="zh-CN" altLang="en-US" dirty="0">
                <a:cs typeface="Arial" panose="020B0604020202020204" pitchFamily="34" charset="0"/>
              </a:rPr>
              <a:t>句柄</a:t>
            </a:r>
            <a:endParaRPr lang="zh-CN" altLang="en-US" dirty="0">
              <a:cs typeface="Arial" panose="020B0604020202020204" pitchFamily="34" charset="0"/>
            </a:endParaRPr>
          </a:p>
        </p:txBody>
      </p:sp>
      <p:sp>
        <p:nvSpPr>
          <p:cNvPr id="4" name="Rectangle 3"/>
          <p:cNvSpPr txBox="1">
            <a:spLocks noChangeArrowheads="1"/>
          </p:cNvSpPr>
          <p:nvPr/>
        </p:nvSpPr>
        <p:spPr bwMode="auto">
          <a:xfrm>
            <a:off x="502285" y="1287145"/>
            <a:ext cx="8534400" cy="2743200"/>
          </a:xfrm>
          <a:prstGeom prst="rect">
            <a:avLst/>
          </a:prstGeom>
          <a:noFill/>
          <a:ln w="12700">
            <a:noFill/>
            <a:miter lim="800000"/>
          </a:ln>
          <a:effectLst/>
        </p:spPr>
        <p:txBody>
          <a:bodyPr vert="horz" wrap="square" lIns="91440" tIns="45720" rIns="91440" bIns="45720" numCol="1" anchor="t" anchorCtr="0" compatLnSpc="1"/>
          <a:lstStyle/>
          <a:p>
            <a:pPr marL="0" marR="0" lvl="0" indent="0" algn="l" defTabSz="1158875" rtl="0" eaLnBrk="0" fontAlgn="base" latinLnBrk="0" hangingPunct="0">
              <a:lnSpc>
                <a:spcPct val="100000"/>
              </a:lnSpc>
              <a:spcBef>
                <a:spcPts val="600"/>
              </a:spcBef>
              <a:spcAft>
                <a:spcPts val="0"/>
              </a:spcAft>
              <a:buClr>
                <a:srgbClr val="0000CC"/>
              </a:buClr>
              <a:buSzPct val="100000"/>
              <a:buFont typeface="Wingdings" panose="05000000000000000000" pitchFamily="2" charset="2"/>
              <a:buNone/>
              <a:defRPr/>
            </a:pPr>
            <a:r>
              <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事件句柄 （</a:t>
            </a:r>
            <a:r>
              <a:rPr kumimoji="0" lang="en-US" altLang="zh-CN"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event handler</a:t>
            </a:r>
            <a:r>
              <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 </a:t>
            </a:r>
            <a:endPar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0" marR="0" lvl="0" indent="0" algn="l" defTabSz="1158875" rtl="0" eaLnBrk="0" fontAlgn="base" latinLnBrk="0" hangingPunct="0">
              <a:lnSpc>
                <a:spcPct val="100000"/>
              </a:lnSpc>
              <a:spcBef>
                <a:spcPts val="600"/>
              </a:spcBef>
              <a:spcAft>
                <a:spcPts val="0"/>
              </a:spcAft>
              <a:buClr>
                <a:srgbClr val="0000CC"/>
              </a:buClr>
              <a:buSzPct val="100000"/>
              <a:buFont typeface="Wingdings" panose="05000000000000000000" pitchFamily="2" charset="2"/>
              <a:buNone/>
              <a:defRPr/>
            </a:pPr>
            <a:r>
              <a:rPr kumimoji="0" lang="zh-CN" altLang="en-US"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       事件句柄</a:t>
            </a:r>
            <a:r>
              <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是</a:t>
            </a:r>
            <a:r>
              <a:rPr kumimoji="0" lang="zh-CN" altLang="en-US" i="0" u="sng"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事件发生要进行的操作</a:t>
            </a:r>
            <a:r>
              <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t>
            </a:r>
            <a:r>
              <a:rPr kumimoji="0" lang="en-US" altLang="zh-CN" i="0" u="none" strike="noStrike" kern="0" cap="none" spc="0" normalizeH="0" baseline="0" noProof="0" dirty="0" err="1" smtClean="0">
                <a:ln>
                  <a:noFill/>
                </a:ln>
                <a:solidFill>
                  <a:schemeClr val="tx1"/>
                </a:solidFill>
                <a:effectLst/>
                <a:uLnTx/>
                <a:uFillTx/>
                <a:latin typeface="微软雅黑" panose="020B0503020204020204" charset="-122"/>
                <a:ea typeface="微软雅黑" panose="020B0503020204020204" charset="-122"/>
              </a:rPr>
              <a:t>onload</a:t>
            </a:r>
            <a:r>
              <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属性就是我们所说的</a:t>
            </a:r>
            <a:r>
              <a:rPr kumimoji="0" lang="zh-CN" altLang="en-US" i="0" u="none" strike="noStrike" kern="0" cap="none" spc="0" normalizeH="0" baseline="0" noProof="0" dirty="0" smtClean="0">
                <a:ln>
                  <a:noFill/>
                </a:ln>
                <a:solidFill>
                  <a:srgbClr val="FF3300"/>
                </a:solidFill>
                <a:effectLst/>
                <a:uLnTx/>
                <a:uFillTx/>
                <a:latin typeface="微软雅黑" panose="020B0503020204020204" charset="-122"/>
                <a:ea typeface="微软雅黑" panose="020B0503020204020204" charset="-122"/>
              </a:rPr>
              <a:t>事件句柄</a:t>
            </a:r>
            <a:r>
              <a:rPr kumimoji="0" lang="en-US" altLang="zh-CN"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t>
            </a:r>
            <a:r>
              <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也称为</a:t>
            </a:r>
            <a:r>
              <a:rPr kumimoji="0" lang="zh-CN" altLang="en-US" i="0" u="none" strike="noStrike" kern="0" cap="none" spc="0" normalizeH="0" baseline="0" noProof="0" dirty="0" smtClean="0">
                <a:ln>
                  <a:noFill/>
                </a:ln>
                <a:solidFill>
                  <a:srgbClr val="FF3300"/>
                </a:solidFill>
                <a:effectLst/>
                <a:uLnTx/>
                <a:uFillTx/>
                <a:latin typeface="微软雅黑" panose="020B0503020204020204" charset="-122"/>
                <a:ea typeface="微软雅黑" panose="020B0503020204020204" charset="-122"/>
              </a:rPr>
              <a:t>事件属性</a:t>
            </a:r>
            <a:r>
              <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t>
            </a:r>
            <a:endParaRPr kumimoji="0" lang="en-US" altLang="zh-CN"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0" marR="0" lvl="0" indent="0" algn="l" defTabSz="1158875" rtl="0" eaLnBrk="0" fontAlgn="base" latinLnBrk="0" hangingPunct="0">
              <a:lnSpc>
                <a:spcPct val="100000"/>
              </a:lnSpc>
              <a:spcBef>
                <a:spcPts val="600"/>
              </a:spcBef>
              <a:spcAft>
                <a:spcPts val="0"/>
              </a:spcAft>
              <a:buClr>
                <a:srgbClr val="0000CC"/>
              </a:buClr>
              <a:buSzPct val="100000"/>
              <a:buFont typeface="Wingdings" panose="05000000000000000000" pitchFamily="2" charset="2"/>
              <a:buNone/>
              <a:defRPr/>
            </a:pPr>
            <a:r>
              <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基本语法</a:t>
            </a:r>
            <a:r>
              <a:rPr kumimoji="0" lang="zh-CN" altLang="en-US" i="0" u="none" strike="noStrike" kern="0" cap="none" spc="0" normalizeH="0" noProof="0" dirty="0" smtClean="0">
                <a:ln>
                  <a:noFill/>
                </a:ln>
                <a:solidFill>
                  <a:schemeClr val="tx1"/>
                </a:solidFill>
                <a:effectLst/>
                <a:uLnTx/>
                <a:uFillTx/>
                <a:latin typeface="微软雅黑" panose="020B0503020204020204" charset="-122"/>
                <a:ea typeface="微软雅黑" panose="020B0503020204020204" charset="-122"/>
              </a:rPr>
              <a:t> ：</a:t>
            </a:r>
            <a:endParaRPr kumimoji="0" lang="en-US" altLang="zh-CN" i="0" u="none" strike="noStrike" kern="0" cap="none" spc="0" normalizeH="0" noProof="0" dirty="0" smtClean="0">
              <a:ln>
                <a:noFill/>
              </a:ln>
              <a:solidFill>
                <a:schemeClr val="tx1"/>
              </a:solidFill>
              <a:effectLst/>
              <a:uLnTx/>
              <a:uFillTx/>
              <a:latin typeface="微软雅黑" panose="020B0503020204020204" charset="-122"/>
              <a:ea typeface="微软雅黑" panose="020B0503020204020204" charset="-122"/>
            </a:endParaRPr>
          </a:p>
          <a:p>
            <a:pPr marL="0" marR="0" lvl="0" indent="0" algn="l" defTabSz="1158875" rtl="0" eaLnBrk="0" fontAlgn="base" latinLnBrk="0" hangingPunct="0">
              <a:lnSpc>
                <a:spcPct val="100000"/>
              </a:lnSpc>
              <a:spcBef>
                <a:spcPts val="600"/>
              </a:spcBef>
              <a:spcAft>
                <a:spcPts val="0"/>
              </a:spcAft>
              <a:buClr>
                <a:srgbClr val="0000CC"/>
              </a:buClr>
              <a:buSzPct val="100000"/>
              <a:buFont typeface="Wingdings" panose="05000000000000000000" pitchFamily="2" charset="2"/>
              <a:buNone/>
              <a:defRPr/>
            </a:pPr>
            <a:r>
              <a:rPr kumimoji="0" lang="en-US" altLang="zh-CN" sz="180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      &lt;</a:t>
            </a:r>
            <a:r>
              <a:rPr kumimoji="0" lang="zh-CN" altLang="en-US" sz="180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标记 事件句柄</a:t>
            </a:r>
            <a:r>
              <a:rPr kumimoji="0" lang="en-US" altLang="zh-CN" sz="180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a:t>
            </a:r>
            <a:r>
              <a:rPr kumimoji="0" lang="zh-CN" altLang="en-US" sz="180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a:t>
            </a:r>
            <a:r>
              <a:rPr kumimoji="0" lang="en-US" altLang="zh-CN" sz="180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JavaScript</a:t>
            </a:r>
            <a:r>
              <a:rPr kumimoji="0" lang="zh-CN" altLang="en-US" sz="180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代码”</a:t>
            </a:r>
            <a:r>
              <a:rPr kumimoji="0" lang="en-US" altLang="zh-CN" sz="180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…&gt;&lt;</a:t>
            </a:r>
            <a:r>
              <a:rPr lang="en-US" altLang="zh-CN" sz="1800" kern="0" dirty="0" smtClean="0">
                <a:solidFill>
                  <a:srgbClr val="FF0000"/>
                </a:solidFill>
                <a:latin typeface="微软雅黑" panose="020B0503020204020204" charset="-122"/>
                <a:ea typeface="微软雅黑" panose="020B0503020204020204" charset="-122"/>
              </a:rPr>
              <a:t>/</a:t>
            </a:r>
            <a:r>
              <a:rPr lang="zh-CN" altLang="en-US" sz="1800" kern="0" dirty="0" smtClean="0">
                <a:solidFill>
                  <a:srgbClr val="FF0000"/>
                </a:solidFill>
                <a:latin typeface="微软雅黑" panose="020B0503020204020204" charset="-122"/>
                <a:ea typeface="微软雅黑" panose="020B0503020204020204" charset="-122"/>
              </a:rPr>
              <a:t>标记</a:t>
            </a:r>
            <a:r>
              <a:rPr kumimoji="0" lang="en-US" altLang="zh-CN" sz="180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&gt;</a:t>
            </a:r>
            <a:endParaRPr kumimoji="0" lang="zh-CN" altLang="en-US" sz="180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endParaRPr>
          </a:p>
          <a:p>
            <a:pPr marL="0" marR="0" lvl="0" indent="0" algn="l" defTabSz="1158875" rtl="0" eaLnBrk="0" fontAlgn="base" latinLnBrk="0" hangingPunct="0">
              <a:lnSpc>
                <a:spcPct val="100000"/>
              </a:lnSpc>
              <a:spcBef>
                <a:spcPts val="600"/>
              </a:spcBef>
              <a:spcAft>
                <a:spcPts val="0"/>
              </a:spcAft>
              <a:buClr>
                <a:srgbClr val="0000CC"/>
              </a:buClr>
              <a:buSzPct val="100000"/>
              <a:buFont typeface="Wingdings" panose="05000000000000000000" pitchFamily="2" charset="2"/>
              <a:buNone/>
              <a:defRPr/>
            </a:pPr>
            <a:r>
              <a:rPr kumimoji="0" lang="en-US" altLang="zh-CN"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  </a:t>
            </a:r>
            <a:r>
              <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如：</a:t>
            </a:r>
            <a:r>
              <a:rPr kumimoji="0" lang="en-US" altLang="zh-CN"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 </a:t>
            </a:r>
            <a:r>
              <a:rPr kumimoji="0" lang="en-US" altLang="zh-CN" sz="180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&lt;body </a:t>
            </a:r>
            <a:r>
              <a:rPr kumimoji="0" lang="en-US" altLang="zh-CN" sz="1800" i="0" u="none" strike="noStrike" kern="0" cap="none" spc="0" normalizeH="0" baseline="0" noProof="0" dirty="0" err="1" smtClean="0">
                <a:ln>
                  <a:noFill/>
                </a:ln>
                <a:solidFill>
                  <a:srgbClr val="FF0000"/>
                </a:solidFill>
                <a:effectLst/>
                <a:uLnTx/>
                <a:uFillTx/>
                <a:latin typeface="微软雅黑" panose="020B0503020204020204" charset="-122"/>
                <a:ea typeface="微软雅黑" panose="020B0503020204020204" charset="-122"/>
              </a:rPr>
              <a:t>onload</a:t>
            </a:r>
            <a:r>
              <a:rPr kumimoji="0" lang="en-US" altLang="zh-CN" sz="180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=“show()”&gt;…    &lt;/body&gt;  </a:t>
            </a:r>
            <a:endParaRPr kumimoji="0" lang="zh-CN" altLang="en-US"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endParaRPr>
          </a:p>
          <a:p>
            <a:pPr marL="0" marR="0" lvl="0" indent="0" algn="l" defTabSz="1158875" rtl="0" eaLnBrk="0" fontAlgn="base" latinLnBrk="0" hangingPunct="0">
              <a:lnSpc>
                <a:spcPct val="100000"/>
              </a:lnSpc>
              <a:spcBef>
                <a:spcPts val="600"/>
              </a:spcBef>
              <a:spcAft>
                <a:spcPts val="0"/>
              </a:spcAft>
              <a:buClr>
                <a:srgbClr val="0000CC"/>
              </a:buClr>
              <a:buSzPct val="100000"/>
              <a:buFont typeface="Wingdings" panose="05000000000000000000" pitchFamily="2" charset="2"/>
              <a:buNone/>
              <a:defRPr/>
            </a:pPr>
            <a:r>
              <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格式：    </a:t>
            </a:r>
            <a:r>
              <a:rPr kumimoji="0" lang="en-US" altLang="zh-CN" i="0" u="none" strike="noStrike" kern="0" cap="none" spc="0" normalizeH="0" baseline="0" noProof="0" dirty="0" err="1" smtClean="0">
                <a:ln>
                  <a:noFill/>
                </a:ln>
                <a:solidFill>
                  <a:schemeClr val="tx1"/>
                </a:solidFill>
                <a:effectLst/>
                <a:uLnTx/>
                <a:uFillTx/>
                <a:latin typeface="微软雅黑" panose="020B0503020204020204" charset="-122"/>
                <a:ea typeface="微软雅黑" panose="020B0503020204020204" charset="-122"/>
              </a:rPr>
              <a:t>onload</a:t>
            </a:r>
            <a:r>
              <a:rPr kumimoji="0" lang="en-US" altLang="zh-CN"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  =“show();”    /*load </a:t>
            </a:r>
            <a:r>
              <a:rPr kumimoji="0" lang="zh-CN" altLang="en-US"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t>
            </a:r>
            <a:r>
              <a:rPr kumimoji="0" lang="en-US" altLang="zh-CN"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t>
            </a:r>
            <a:endParaRPr kumimoji="0" lang="en-US" altLang="zh-CN"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0" marR="0" lvl="0" indent="0" algn="l" defTabSz="1158875" rtl="0" eaLnBrk="0" fontAlgn="base" latinLnBrk="0" hangingPunct="0">
              <a:lnSpc>
                <a:spcPct val="100000"/>
              </a:lnSpc>
              <a:spcBef>
                <a:spcPts val="600"/>
              </a:spcBef>
              <a:spcAft>
                <a:spcPts val="0"/>
              </a:spcAft>
              <a:buClr>
                <a:srgbClr val="0000CC"/>
              </a:buClr>
              <a:buSzPct val="100000"/>
              <a:buFont typeface="Wingdings" panose="05000000000000000000" pitchFamily="2" charset="2"/>
              <a:buNone/>
              <a:defRPr/>
            </a:pPr>
            <a:endParaRPr kumimoji="0" lang="zh-CN" altLang="en-US"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endParaRPr>
          </a:p>
        </p:txBody>
      </p:sp>
      <p:grpSp>
        <p:nvGrpSpPr>
          <p:cNvPr id="5" name="Group 13"/>
          <p:cNvGrpSpPr/>
          <p:nvPr/>
        </p:nvGrpSpPr>
        <p:grpSpPr bwMode="auto">
          <a:xfrm>
            <a:off x="3048000" y="4432695"/>
            <a:ext cx="2012950" cy="887015"/>
            <a:chOff x="2152" y="2747"/>
            <a:chExt cx="1268" cy="745"/>
          </a:xfrm>
          <a:solidFill>
            <a:schemeClr val="bg1"/>
          </a:solidFill>
        </p:grpSpPr>
        <p:sp>
          <p:nvSpPr>
            <p:cNvPr id="6" name="Rectangle 5"/>
            <p:cNvSpPr>
              <a:spLocks noChangeArrowheads="1"/>
            </p:cNvSpPr>
            <p:nvPr/>
          </p:nvSpPr>
          <p:spPr bwMode="gray">
            <a:xfrm>
              <a:off x="2152" y="3183"/>
              <a:ext cx="1268" cy="309"/>
            </a:xfrm>
            <a:prstGeom prst="rect">
              <a:avLst/>
            </a:prstGeom>
            <a:grpFill/>
            <a:ln w="38100" algn="ctr">
              <a:solidFill>
                <a:srgbClr val="0000FA"/>
              </a:solidFill>
              <a:miter lim="800000"/>
            </a:ln>
            <a:effectLst>
              <a:outerShdw dist="107763" dir="2700000" algn="ctr" rotWithShape="0">
                <a:srgbClr val="808080">
                  <a:alpha val="50000"/>
                </a:srgbClr>
              </a:outerShdw>
            </a:effectLst>
          </p:spPr>
          <p:txBody>
            <a:bodyPr anchor="ctr">
              <a:spAutoFit/>
            </a:bodyPr>
            <a:lstStyle/>
            <a:p>
              <a:pPr algn="ctr"/>
              <a:r>
                <a:rPr lang="zh-CN" altLang="en-US" dirty="0">
                  <a:solidFill>
                    <a:schemeClr val="tx1"/>
                  </a:solidFill>
                </a:rPr>
                <a:t>事件处理函数</a:t>
              </a:r>
              <a:endParaRPr lang="zh-CN" altLang="en-US" dirty="0">
                <a:solidFill>
                  <a:schemeClr val="tx1"/>
                </a:solidFill>
              </a:endParaRPr>
            </a:p>
          </p:txBody>
        </p:sp>
        <p:sp>
          <p:nvSpPr>
            <p:cNvPr id="7" name="AutoShape 8"/>
            <p:cNvSpPr>
              <a:spLocks noChangeArrowheads="1"/>
            </p:cNvSpPr>
            <p:nvPr/>
          </p:nvSpPr>
          <p:spPr bwMode="gray">
            <a:xfrm>
              <a:off x="2632" y="2747"/>
              <a:ext cx="181" cy="362"/>
            </a:xfrm>
            <a:prstGeom prst="upArrow">
              <a:avLst>
                <a:gd name="adj1" fmla="val 50000"/>
                <a:gd name="adj2" fmla="val 43785"/>
              </a:avLst>
            </a:prstGeom>
            <a:grpFill/>
            <a:ln w="38100" algn="ctr">
              <a:solidFill>
                <a:srgbClr val="FF3300"/>
              </a:solidFill>
              <a:miter lim="800000"/>
            </a:ln>
            <a:effectLst>
              <a:outerShdw dist="107763" dir="2700000" algn="ctr" rotWithShape="0">
                <a:srgbClr val="808080">
                  <a:alpha val="50000"/>
                </a:srgbClr>
              </a:outerShdw>
            </a:effectLst>
          </p:spPr>
          <p:txBody>
            <a:bodyPr anchor="ctr">
              <a:spAutoFit/>
            </a:bodyPr>
            <a:lstStyle/>
            <a:p>
              <a:pPr algn="ctr"/>
              <a:endParaRPr lang="zh-CN" altLang="en-US">
                <a:solidFill>
                  <a:schemeClr val="tx1"/>
                </a:solidFill>
              </a:endParaRPr>
            </a:p>
          </p:txBody>
        </p:sp>
      </p:grpSp>
      <p:grpSp>
        <p:nvGrpSpPr>
          <p:cNvPr id="8" name="Group 12"/>
          <p:cNvGrpSpPr/>
          <p:nvPr/>
        </p:nvGrpSpPr>
        <p:grpSpPr bwMode="auto">
          <a:xfrm>
            <a:off x="1635125" y="4455319"/>
            <a:ext cx="1096963" cy="864394"/>
            <a:chOff x="1046" y="2348"/>
            <a:chExt cx="691" cy="726"/>
          </a:xfrm>
        </p:grpSpPr>
        <p:sp>
          <p:nvSpPr>
            <p:cNvPr id="9" name="Rectangle 10"/>
            <p:cNvSpPr>
              <a:spLocks noChangeArrowheads="1"/>
            </p:cNvSpPr>
            <p:nvPr/>
          </p:nvSpPr>
          <p:spPr bwMode="gray">
            <a:xfrm>
              <a:off x="1046" y="2765"/>
              <a:ext cx="691" cy="309"/>
            </a:xfrm>
            <a:prstGeom prst="rect">
              <a:avLst/>
            </a:prstGeom>
            <a:solidFill>
              <a:schemeClr val="bg1"/>
            </a:solidFill>
            <a:ln w="38100" algn="ctr">
              <a:solidFill>
                <a:schemeClr val="tx1"/>
              </a:solidFill>
              <a:miter lim="800000"/>
            </a:ln>
            <a:effectLst>
              <a:outerShdw dist="107763" dir="2700000" algn="ctr" rotWithShape="0">
                <a:srgbClr val="808080">
                  <a:alpha val="50000"/>
                </a:srgbClr>
              </a:outerShdw>
            </a:effectLst>
          </p:spPr>
          <p:txBody>
            <a:bodyPr wrap="none" anchor="ctr">
              <a:spAutoFit/>
            </a:bodyPr>
            <a:lstStyle/>
            <a:p>
              <a:pPr algn="ctr"/>
              <a:r>
                <a:rPr lang="zh-CN" altLang="en-US" dirty="0">
                  <a:solidFill>
                    <a:schemeClr val="tx1"/>
                  </a:solidFill>
                </a:rPr>
                <a:t>事件句柄</a:t>
              </a:r>
              <a:endParaRPr lang="zh-CN" altLang="en-US" dirty="0">
                <a:solidFill>
                  <a:schemeClr val="tx1"/>
                </a:solidFill>
              </a:endParaRPr>
            </a:p>
          </p:txBody>
        </p:sp>
        <p:sp>
          <p:nvSpPr>
            <p:cNvPr id="10" name="AutoShape 11"/>
            <p:cNvSpPr>
              <a:spLocks noChangeArrowheads="1"/>
            </p:cNvSpPr>
            <p:nvPr/>
          </p:nvSpPr>
          <p:spPr bwMode="gray">
            <a:xfrm>
              <a:off x="1272" y="2348"/>
              <a:ext cx="311" cy="377"/>
            </a:xfrm>
            <a:prstGeom prst="upArrow">
              <a:avLst>
                <a:gd name="adj1" fmla="val 50000"/>
                <a:gd name="adj2" fmla="val 43785"/>
              </a:avLst>
            </a:prstGeom>
            <a:solidFill>
              <a:schemeClr val="accent1"/>
            </a:solidFill>
            <a:ln w="38100" algn="ctr">
              <a:solidFill>
                <a:srgbClr val="0000FA"/>
              </a:solidFill>
              <a:miter lim="800000"/>
            </a:ln>
            <a:effectLst>
              <a:outerShdw dist="107763" dir="2700000" algn="ctr" rotWithShape="0">
                <a:srgbClr val="808080">
                  <a:alpha val="50000"/>
                </a:srgbClr>
              </a:outerShdw>
            </a:effectLst>
          </p:spPr>
          <p:txBody>
            <a:bodyPr wrap="none" anchor="ctr">
              <a:spAutoFit/>
            </a:bodyPr>
            <a:lstStyle/>
            <a:p>
              <a:pPr algn="ctr"/>
              <a:endParaRPr lang="zh-CN" altLang="en-US">
                <a:solidFill>
                  <a:schemeClr val="tx1"/>
                </a:solidFill>
              </a:endParaRPr>
            </a:p>
          </p:txBody>
        </p:sp>
      </p:grpSp>
      <p:grpSp>
        <p:nvGrpSpPr>
          <p:cNvPr id="11" name="Group 15"/>
          <p:cNvGrpSpPr/>
          <p:nvPr/>
        </p:nvGrpSpPr>
        <p:grpSpPr bwMode="auto">
          <a:xfrm>
            <a:off x="5181600" y="4438649"/>
            <a:ext cx="1066800" cy="881063"/>
            <a:chOff x="2200" y="2681"/>
            <a:chExt cx="1268" cy="740"/>
          </a:xfrm>
          <a:solidFill>
            <a:schemeClr val="bg1"/>
          </a:solidFill>
        </p:grpSpPr>
        <p:sp>
          <p:nvSpPr>
            <p:cNvPr id="12" name="Rectangle 16"/>
            <p:cNvSpPr>
              <a:spLocks noChangeArrowheads="1"/>
            </p:cNvSpPr>
            <p:nvPr/>
          </p:nvSpPr>
          <p:spPr bwMode="gray">
            <a:xfrm>
              <a:off x="2200" y="3112"/>
              <a:ext cx="1268" cy="309"/>
            </a:xfrm>
            <a:prstGeom prst="rect">
              <a:avLst/>
            </a:prstGeom>
            <a:grpFill/>
            <a:ln w="38100" algn="ctr">
              <a:solidFill>
                <a:srgbClr val="0000FA"/>
              </a:solidFill>
              <a:miter lim="800000"/>
            </a:ln>
            <a:effectLst>
              <a:outerShdw dist="107763" dir="2700000" algn="ctr" rotWithShape="0">
                <a:srgbClr val="808080">
                  <a:alpha val="50000"/>
                </a:srgbClr>
              </a:outerShdw>
            </a:effectLst>
          </p:spPr>
          <p:txBody>
            <a:bodyPr anchor="ctr">
              <a:spAutoFit/>
            </a:bodyPr>
            <a:lstStyle/>
            <a:p>
              <a:pPr algn="ctr"/>
              <a:r>
                <a:rPr lang="zh-CN" altLang="en-US" dirty="0">
                  <a:solidFill>
                    <a:schemeClr val="tx1"/>
                  </a:solidFill>
                </a:rPr>
                <a:t>事件</a:t>
              </a:r>
              <a:endParaRPr lang="zh-CN" altLang="en-US" dirty="0">
                <a:solidFill>
                  <a:schemeClr val="tx1"/>
                </a:solidFill>
              </a:endParaRPr>
            </a:p>
          </p:txBody>
        </p:sp>
        <p:sp>
          <p:nvSpPr>
            <p:cNvPr id="13" name="AutoShape 17"/>
            <p:cNvSpPr>
              <a:spLocks noChangeArrowheads="1"/>
            </p:cNvSpPr>
            <p:nvPr/>
          </p:nvSpPr>
          <p:spPr bwMode="gray">
            <a:xfrm>
              <a:off x="2654" y="2681"/>
              <a:ext cx="181" cy="337"/>
            </a:xfrm>
            <a:prstGeom prst="upArrow">
              <a:avLst>
                <a:gd name="adj1" fmla="val 50000"/>
                <a:gd name="adj2" fmla="val 43785"/>
              </a:avLst>
            </a:prstGeom>
            <a:grpFill/>
            <a:ln w="38100" algn="ctr">
              <a:solidFill>
                <a:srgbClr val="FF3300"/>
              </a:solidFill>
              <a:miter lim="800000"/>
            </a:ln>
            <a:effectLst>
              <a:outerShdw dist="107763" dir="2700000" algn="ctr" rotWithShape="0">
                <a:srgbClr val="808080">
                  <a:alpha val="50000"/>
                </a:srgbClr>
              </a:outerShdw>
            </a:effectLst>
          </p:spPr>
          <p:txBody>
            <a:bodyPr anchor="ctr">
              <a:spAutoFit/>
            </a:bodyPr>
            <a:lstStyle/>
            <a:p>
              <a:pPr algn="ctr"/>
              <a:endParaRPr lang="zh-CN" altLang="en-US">
                <a:solidFill>
                  <a:schemeClr val="tx1"/>
                </a:solidFill>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noAutofit/>
          </a:bodyPr>
          <a:lstStyle/>
          <a:p>
            <a:r>
              <a:rPr lang="zh-CN" altLang="en-US" dirty="0" smtClean="0">
                <a:cs typeface="Arial" panose="020B0604020202020204" pitchFamily="34" charset="0"/>
              </a:rPr>
              <a:t>事件句柄</a:t>
            </a:r>
            <a:r>
              <a:rPr lang="en-US" altLang="zh-CN" dirty="0" smtClean="0">
                <a:cs typeface="Arial" panose="020B0604020202020204" pitchFamily="34" charset="0"/>
              </a:rPr>
              <a:t>-</a:t>
            </a:r>
            <a:r>
              <a:rPr lang="zh-CN" altLang="en-US" dirty="0" smtClean="0">
                <a:cs typeface="Arial" panose="020B0604020202020204" pitchFamily="34" charset="0"/>
              </a:rPr>
              <a:t>一览表</a:t>
            </a:r>
            <a:endParaRPr lang="zh-CN" altLang="en-US" dirty="0" smtClean="0">
              <a:cs typeface="Arial" panose="020B0604020202020204" pitchFamily="34" charset="0"/>
            </a:endParaRPr>
          </a:p>
        </p:txBody>
      </p:sp>
      <p:graphicFrame>
        <p:nvGraphicFramePr>
          <p:cNvPr id="5" name="表格 4"/>
          <p:cNvGraphicFramePr>
            <a:graphicFrameLocks noGrp="1"/>
          </p:cNvGraphicFramePr>
          <p:nvPr>
            <p:custDataLst>
              <p:tags r:id="rId1"/>
            </p:custDataLst>
          </p:nvPr>
        </p:nvGraphicFramePr>
        <p:xfrm>
          <a:off x="676913" y="1065531"/>
          <a:ext cx="7543165" cy="5386070"/>
        </p:xfrm>
        <a:graphic>
          <a:graphicData uri="http://schemas.openxmlformats.org/drawingml/2006/table">
            <a:tbl>
              <a:tblPr>
                <a:tableStyleId>{5DA37D80-6434-44D0-A028-1B22A696006F}</a:tableStyleId>
              </a:tblPr>
              <a:tblGrid>
                <a:gridCol w="1010285"/>
                <a:gridCol w="1337310"/>
                <a:gridCol w="1628140"/>
                <a:gridCol w="3567430"/>
              </a:tblGrid>
              <a:tr h="243028">
                <a:tc>
                  <a:txBody>
                    <a:bodyPr/>
                    <a:lstStyle/>
                    <a:p>
                      <a:pPr algn="ctr">
                        <a:spcAft>
                          <a:spcPts val="0"/>
                        </a:spcAft>
                      </a:pPr>
                      <a:r>
                        <a:rPr lang="zh-CN" sz="1600" kern="0" dirty="0">
                          <a:latin typeface="微软雅黑" panose="020B0503020204020204" charset="-122"/>
                          <a:ea typeface="微软雅黑" panose="020B0503020204020204" charset="-122"/>
                        </a:rPr>
                        <a:t>事件分类</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ctr">
                        <a:spcAft>
                          <a:spcPts val="0"/>
                        </a:spcAft>
                      </a:pPr>
                      <a:r>
                        <a:rPr lang="zh-CN" sz="1600" kern="0" dirty="0">
                          <a:latin typeface="微软雅黑" panose="020B0503020204020204" charset="-122"/>
                          <a:ea typeface="微软雅黑" panose="020B0503020204020204" charset="-122"/>
                        </a:rPr>
                        <a:t>事件名称</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ctr">
                        <a:spcAft>
                          <a:spcPts val="0"/>
                        </a:spcAft>
                      </a:pPr>
                      <a:r>
                        <a:rPr lang="zh-CN" sz="1600" kern="0" dirty="0">
                          <a:latin typeface="微软雅黑" panose="020B0503020204020204" charset="-122"/>
                          <a:ea typeface="微软雅黑" panose="020B0503020204020204" charset="-122"/>
                        </a:rPr>
                        <a:t>事件句柄</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ctr">
                        <a:spcAft>
                          <a:spcPts val="0"/>
                        </a:spcAft>
                      </a:pPr>
                      <a:r>
                        <a:rPr lang="zh-CN" sz="1600" kern="0" dirty="0">
                          <a:latin typeface="微软雅黑" panose="020B0503020204020204" charset="-122"/>
                          <a:ea typeface="微软雅黑" panose="020B0503020204020204" charset="-122"/>
                        </a:rPr>
                        <a:t>事件</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rowSpan="4">
                  <a:txBody>
                    <a:bodyPr/>
                    <a:lstStyle/>
                    <a:p>
                      <a:pPr algn="ctr">
                        <a:spcAft>
                          <a:spcPts val="0"/>
                        </a:spcAft>
                      </a:pPr>
                      <a:r>
                        <a:rPr lang="zh-CN" sz="1600" kern="0" dirty="0">
                          <a:latin typeface="微软雅黑" panose="020B0503020204020204" charset="-122"/>
                          <a:ea typeface="微软雅黑" panose="020B0503020204020204" charset="-122"/>
                        </a:rPr>
                        <a:t>窗口事件</a:t>
                      </a:r>
                      <a:endParaRPr lang="zh-CN" sz="1600" b="1" kern="0" dirty="0">
                        <a:latin typeface="微软雅黑" panose="020B0503020204020204" charset="-122"/>
                        <a:ea typeface="微软雅黑" panose="020B0503020204020204" charset="-122"/>
                        <a:cs typeface="Times New Roman" panose="02020603050405020304"/>
                      </a:endParaRPr>
                    </a:p>
                  </a:txBody>
                  <a:tcPr marL="59484" marR="59484" marT="0" marB="0" anchor="ctr"/>
                </a:tc>
                <a:tc>
                  <a:txBody>
                    <a:bodyPr/>
                    <a:lstStyle/>
                    <a:p>
                      <a:pPr algn="just">
                        <a:spcAft>
                          <a:spcPts val="0"/>
                        </a:spcAft>
                      </a:pPr>
                      <a:r>
                        <a:rPr lang="en-US" sz="1600" kern="100" dirty="0" smtClean="0">
                          <a:latin typeface="微软雅黑" panose="020B0503020204020204" charset="-122"/>
                          <a:ea typeface="微软雅黑" panose="020B0503020204020204" charset="-122"/>
                        </a:rPr>
                        <a:t>load</a:t>
                      </a:r>
                      <a:endParaRPr lang="en-US" sz="1600" kern="100" dirty="0"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dirty="0" err="1">
                          <a:latin typeface="微软雅黑" panose="020B0503020204020204" charset="-122"/>
                          <a:ea typeface="微软雅黑" panose="020B0503020204020204" charset="-122"/>
                        </a:rPr>
                        <a:t>onLoad</a:t>
                      </a:r>
                      <a:endParaRPr 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当文档载入时执行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smtClean="0">
                          <a:latin typeface="微软雅黑" panose="020B0503020204020204" charset="-122"/>
                          <a:ea typeface="微软雅黑" panose="020B0503020204020204" charset="-122"/>
                        </a:rPr>
                        <a:t>unload</a:t>
                      </a:r>
                      <a:endParaRPr lang="en-US" sz="1600" kern="100" dirty="0"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dirty="0" err="1">
                          <a:latin typeface="微软雅黑" panose="020B0503020204020204" charset="-122"/>
                          <a:ea typeface="微软雅黑" panose="020B0503020204020204" charset="-122"/>
                        </a:rPr>
                        <a:t>onUnload</a:t>
                      </a:r>
                      <a:endParaRPr 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当文档卸载时执行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p>
                      <a:pPr algn="just">
                        <a:spcAft>
                          <a:spcPts val="0"/>
                        </a:spcAft>
                        <a:buNone/>
                      </a:pPr>
                      <a:r>
                        <a:rPr lang="en-US" altLang="en-US" sz="1600" kern="100" dirty="0" smtClean="0">
                          <a:latin typeface="微软雅黑" panose="020B0503020204020204" charset="-122"/>
                          <a:ea typeface="微软雅黑" panose="020B0503020204020204" charset="-122"/>
                          <a:cs typeface="Times New Roman" panose="02020603050405020304"/>
                        </a:rPr>
                        <a:t>resize</a:t>
                      </a:r>
                      <a:endParaRPr lang="en-US" altLang="en-US" sz="1600" kern="100" dirty="0"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p>
                      <a:pPr algn="just">
                        <a:spcAft>
                          <a:spcPts val="0"/>
                        </a:spcAft>
                        <a:buNone/>
                      </a:pPr>
                      <a:r>
                        <a:rPr lang="en-US" altLang="en-US" sz="1600" kern="100" dirty="0" err="1">
                          <a:latin typeface="微软雅黑" panose="020B0503020204020204" charset="-122"/>
                          <a:ea typeface="微软雅黑" panose="020B0503020204020204" charset="-122"/>
                          <a:cs typeface="Times New Roman" panose="02020603050405020304"/>
                        </a:rPr>
                        <a:t>onResize</a:t>
                      </a:r>
                      <a:endParaRPr lang="en-US" alt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p>
                      <a:pPr algn="just">
                        <a:spcAft>
                          <a:spcPts val="0"/>
                        </a:spcAft>
                        <a:buNone/>
                      </a:pPr>
                      <a:r>
                        <a:rPr lang="zh-CN" altLang="en-US" sz="1600" kern="0" dirty="0">
                          <a:latin typeface="微软雅黑" panose="020B0503020204020204" charset="-122"/>
                          <a:ea typeface="微软雅黑" panose="020B0503020204020204" charset="-122"/>
                          <a:cs typeface="Times New Roman" panose="02020603050405020304"/>
                        </a:rPr>
                        <a:t>当窗口大小发生改变时</a:t>
                      </a:r>
                      <a:endParaRPr lang="zh-CN" altLang="en-US"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p>
                      <a:pPr algn="just">
                        <a:spcAft>
                          <a:spcPts val="0"/>
                        </a:spcAft>
                        <a:buNone/>
                      </a:pPr>
                      <a:r>
                        <a:rPr lang="en-US" altLang="en-US" sz="1600" kern="100" dirty="0" smtClean="0">
                          <a:latin typeface="微软雅黑" panose="020B0503020204020204" charset="-122"/>
                          <a:ea typeface="微软雅黑" panose="020B0503020204020204" charset="-122"/>
                          <a:cs typeface="Times New Roman" panose="02020603050405020304"/>
                        </a:rPr>
                        <a:t>scroll</a:t>
                      </a:r>
                      <a:endParaRPr lang="en-US" altLang="en-US" sz="1600" kern="100" dirty="0"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p>
                      <a:pPr algn="just">
                        <a:spcAft>
                          <a:spcPts val="0"/>
                        </a:spcAft>
                        <a:buNone/>
                      </a:pPr>
                      <a:r>
                        <a:rPr lang="en-US" altLang="en-US" sz="1600" kern="100" dirty="0" err="1">
                          <a:latin typeface="微软雅黑" panose="020B0503020204020204" charset="-122"/>
                          <a:ea typeface="微软雅黑" panose="020B0503020204020204" charset="-122"/>
                          <a:cs typeface="Times New Roman" panose="02020603050405020304"/>
                        </a:rPr>
                        <a:t>onScroll</a:t>
                      </a:r>
                      <a:endParaRPr lang="en-US" alt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p>
                      <a:pPr algn="just">
                        <a:spcAft>
                          <a:spcPts val="0"/>
                        </a:spcAft>
                        <a:buNone/>
                      </a:pPr>
                      <a:r>
                        <a:rPr lang="zh-CN" altLang="en-US" sz="1600" kern="0" dirty="0">
                          <a:latin typeface="微软雅黑" panose="020B0503020204020204" charset="-122"/>
                          <a:ea typeface="微软雅黑" panose="020B0503020204020204" charset="-122"/>
                          <a:cs typeface="Times New Roman" panose="02020603050405020304"/>
                        </a:rPr>
                        <a:t>当滚动条位置发生变化时</a:t>
                      </a:r>
                      <a:endParaRPr lang="zh-CN" altLang="en-US"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rowSpan="6">
                  <a:txBody>
                    <a:bodyPr/>
                    <a:lstStyle/>
                    <a:p>
                      <a:pPr algn="ctr">
                        <a:spcAft>
                          <a:spcPts val="0"/>
                        </a:spcAft>
                      </a:pPr>
                      <a:r>
                        <a:rPr lang="zh-CN" sz="1600" kern="0" dirty="0">
                          <a:latin typeface="微软雅黑" panose="020B0503020204020204" charset="-122"/>
                          <a:ea typeface="微软雅黑" panose="020B0503020204020204" charset="-122"/>
                        </a:rPr>
                        <a:t>表单元素事件</a:t>
                      </a:r>
                      <a:endParaRPr lang="zh-CN" sz="1600" b="1" kern="0" dirty="0">
                        <a:latin typeface="微软雅黑" panose="020B0503020204020204" charset="-122"/>
                        <a:ea typeface="微软雅黑" panose="020B0503020204020204" charset="-122"/>
                        <a:cs typeface="Times New Roman" panose="02020603050405020304"/>
                      </a:endParaRPr>
                    </a:p>
                  </a:txBody>
                  <a:tcPr marL="59484" marR="59484" marT="0" marB="0" anchor="ctr"/>
                </a:tc>
                <a:tc>
                  <a:txBody>
                    <a:bodyPr/>
                    <a:lstStyle/>
                    <a:p>
                      <a:pPr algn="just">
                        <a:spcAft>
                          <a:spcPts val="0"/>
                        </a:spcAft>
                      </a:pPr>
                      <a:r>
                        <a:rPr lang="en-US" sz="1600" kern="100" dirty="0" smtClean="0">
                          <a:latin typeface="微软雅黑" panose="020B0503020204020204" charset="-122"/>
                          <a:ea typeface="微软雅黑" panose="020B0503020204020204" charset="-122"/>
                        </a:rPr>
                        <a:t>change</a:t>
                      </a:r>
                      <a:endParaRPr lang="en-US" sz="1600" kern="100" dirty="0"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dirty="0" err="1">
                          <a:latin typeface="微软雅黑" panose="020B0503020204020204" charset="-122"/>
                          <a:ea typeface="微软雅黑" panose="020B0503020204020204" charset="-122"/>
                        </a:rPr>
                        <a:t>onChange</a:t>
                      </a:r>
                      <a:endParaRPr 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当元素改变时执行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 </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smtClean="0">
                          <a:latin typeface="微软雅黑" panose="020B0503020204020204" charset="-122"/>
                          <a:ea typeface="微软雅黑" panose="020B0503020204020204" charset="-122"/>
                        </a:rPr>
                        <a:t>submit</a:t>
                      </a:r>
                      <a:endParaRPr lang="en-US" sz="1600" kern="100" dirty="0"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dirty="0" err="1">
                          <a:latin typeface="微软雅黑" panose="020B0503020204020204" charset="-122"/>
                          <a:ea typeface="微软雅黑" panose="020B0503020204020204" charset="-122"/>
                        </a:rPr>
                        <a:t>onSubmit</a:t>
                      </a:r>
                      <a:endParaRPr 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当表单被提交时执行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smtClean="0">
                          <a:latin typeface="微软雅黑" panose="020B0503020204020204" charset="-122"/>
                          <a:ea typeface="微软雅黑" panose="020B0503020204020204" charset="-122"/>
                        </a:rPr>
                        <a:t>reset</a:t>
                      </a:r>
                      <a:endParaRPr lang="en-US" sz="1600" kern="100" dirty="0"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dirty="0" err="1">
                          <a:latin typeface="微软雅黑" panose="020B0503020204020204" charset="-122"/>
                          <a:ea typeface="微软雅黑" panose="020B0503020204020204" charset="-122"/>
                        </a:rPr>
                        <a:t>onReset</a:t>
                      </a:r>
                      <a:r>
                        <a:rPr lang="en-US" sz="1600" kern="100" dirty="0">
                          <a:latin typeface="微软雅黑" panose="020B0503020204020204" charset="-122"/>
                          <a:ea typeface="微软雅黑" panose="020B0503020204020204" charset="-122"/>
                        </a:rPr>
                        <a:t> </a:t>
                      </a:r>
                      <a:endParaRPr lang="en-US" sz="1600" kern="100" dirty="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当表单被重置时执行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smtClean="0">
                          <a:latin typeface="微软雅黑" panose="020B0503020204020204" charset="-122"/>
                          <a:ea typeface="微软雅黑" panose="020B0503020204020204" charset="-122"/>
                        </a:rPr>
                        <a:t>select</a:t>
                      </a:r>
                      <a:endParaRPr lang="en-US" sz="1600" kern="100" dirty="0"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dirty="0" err="1">
                          <a:latin typeface="微软雅黑" panose="020B0503020204020204" charset="-122"/>
                          <a:ea typeface="微软雅黑" panose="020B0503020204020204" charset="-122"/>
                        </a:rPr>
                        <a:t>onSelect</a:t>
                      </a:r>
                      <a:endParaRPr 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当元素被选取时执行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smtClean="0">
                          <a:latin typeface="微软雅黑" panose="020B0503020204020204" charset="-122"/>
                          <a:ea typeface="微软雅黑" panose="020B0503020204020204" charset="-122"/>
                        </a:rPr>
                        <a:t>blur</a:t>
                      </a:r>
                      <a:endParaRPr lang="en-US" sz="1600" kern="100" dirty="0"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dirty="0" err="1">
                          <a:latin typeface="微软雅黑" panose="020B0503020204020204" charset="-122"/>
                          <a:ea typeface="微软雅黑" panose="020B0503020204020204" charset="-122"/>
                        </a:rPr>
                        <a:t>onBlur</a:t>
                      </a:r>
                      <a:endParaRPr 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当元素失去焦点时执行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smtClean="0">
                          <a:latin typeface="微软雅黑" panose="020B0503020204020204" charset="-122"/>
                          <a:ea typeface="微软雅黑" panose="020B0503020204020204" charset="-122"/>
                        </a:rPr>
                        <a:t>focus</a:t>
                      </a:r>
                      <a:endParaRPr lang="en-US" sz="1600" kern="100" dirty="0"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dirty="0" err="1">
                          <a:latin typeface="微软雅黑" panose="020B0503020204020204" charset="-122"/>
                          <a:ea typeface="微软雅黑" panose="020B0503020204020204" charset="-122"/>
                        </a:rPr>
                        <a:t>onFocus</a:t>
                      </a:r>
                      <a:endParaRPr 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当元素获得焦点时执行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rowSpan="7">
                  <a:txBody>
                    <a:bodyPr/>
                    <a:lstStyle/>
                    <a:p>
                      <a:pPr algn="ctr">
                        <a:spcAft>
                          <a:spcPts val="0"/>
                        </a:spcAft>
                      </a:pPr>
                      <a:r>
                        <a:rPr lang="zh-CN" sz="1600" kern="0" dirty="0">
                          <a:latin typeface="微软雅黑" panose="020B0503020204020204" charset="-122"/>
                          <a:ea typeface="微软雅黑" panose="020B0503020204020204" charset="-122"/>
                        </a:rPr>
                        <a:t>鼠标事件</a:t>
                      </a:r>
                      <a:endParaRPr lang="zh-CN" sz="1600" b="1" kern="0" dirty="0">
                        <a:latin typeface="微软雅黑" panose="020B0503020204020204" charset="-122"/>
                        <a:ea typeface="微软雅黑" panose="020B0503020204020204" charset="-122"/>
                        <a:cs typeface="Times New Roman" panose="02020603050405020304"/>
                      </a:endParaRPr>
                    </a:p>
                  </a:txBody>
                  <a:tcPr marL="59484" marR="59484" marT="0" marB="0" anchor="ctr"/>
                </a:tc>
                <a:tc>
                  <a:txBody>
                    <a:bodyPr/>
                    <a:lstStyle/>
                    <a:p>
                      <a:pPr algn="just">
                        <a:spcAft>
                          <a:spcPts val="0"/>
                        </a:spcAft>
                      </a:pPr>
                      <a:r>
                        <a:rPr lang="en-US" sz="1600" kern="100" dirty="0" smtClean="0">
                          <a:latin typeface="微软雅黑" panose="020B0503020204020204" charset="-122"/>
                          <a:ea typeface="微软雅黑" panose="020B0503020204020204" charset="-122"/>
                        </a:rPr>
                        <a:t>click</a:t>
                      </a:r>
                      <a:endParaRPr lang="en-US" sz="1600" kern="100" dirty="0"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dirty="0" err="1">
                          <a:latin typeface="微软雅黑" panose="020B0503020204020204" charset="-122"/>
                          <a:ea typeface="微软雅黑" panose="020B0503020204020204" charset="-122"/>
                        </a:rPr>
                        <a:t>onClick</a:t>
                      </a:r>
                      <a:endParaRPr 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当鼠标被单击时执行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 </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err="1" smtClean="0">
                          <a:latin typeface="微软雅黑" panose="020B0503020204020204" charset="-122"/>
                          <a:ea typeface="微软雅黑" panose="020B0503020204020204" charset="-122"/>
                        </a:rPr>
                        <a:t>dblclick</a:t>
                      </a:r>
                      <a:endParaRPr lang="en-US" sz="1600" kern="100" dirty="0" err="1"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dirty="0" err="1">
                          <a:latin typeface="微软雅黑" panose="020B0503020204020204" charset="-122"/>
                          <a:ea typeface="微软雅黑" panose="020B0503020204020204" charset="-122"/>
                        </a:rPr>
                        <a:t>onDblclick</a:t>
                      </a:r>
                      <a:endParaRPr 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当鼠标被双击时执行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err="1" smtClean="0">
                          <a:latin typeface="微软雅黑" panose="020B0503020204020204" charset="-122"/>
                          <a:ea typeface="微软雅黑" panose="020B0503020204020204" charset="-122"/>
                        </a:rPr>
                        <a:t>mousedown</a:t>
                      </a:r>
                      <a:endParaRPr lang="en-US" sz="1600" kern="100" dirty="0" err="1"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dirty="0" err="1">
                          <a:latin typeface="微软雅黑" panose="020B0503020204020204" charset="-122"/>
                          <a:ea typeface="微软雅黑" panose="020B0503020204020204" charset="-122"/>
                        </a:rPr>
                        <a:t>onMouseDown</a:t>
                      </a:r>
                      <a:endParaRPr lang="en-US" sz="1600" kern="100" dirty="0" err="1">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当鼠标按钮被按下时执行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err="1" smtClean="0">
                          <a:latin typeface="微软雅黑" panose="020B0503020204020204" charset="-122"/>
                          <a:ea typeface="微软雅黑" panose="020B0503020204020204" charset="-122"/>
                        </a:rPr>
                        <a:t>mousemove</a:t>
                      </a:r>
                      <a:endParaRPr lang="en-US" sz="1600" kern="100" dirty="0" err="1"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a:latin typeface="微软雅黑" panose="020B0503020204020204" charset="-122"/>
                          <a:ea typeface="微软雅黑" panose="020B0503020204020204" charset="-122"/>
                        </a:rPr>
                        <a:t>onMouseMove</a:t>
                      </a:r>
                      <a:endParaRPr lang="en-US" sz="1600" kern="10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当鼠标指针移动时执行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265122">
                <a:tc vMerge="1">
                  <a:tcPr/>
                </a:tc>
                <a:tc>
                  <a:txBody>
                    <a:bodyPr/>
                    <a:lstStyle/>
                    <a:p>
                      <a:pPr algn="just">
                        <a:spcAft>
                          <a:spcPts val="0"/>
                        </a:spcAft>
                      </a:pPr>
                      <a:r>
                        <a:rPr lang="en-US" sz="1600" kern="100" dirty="0" err="1" smtClean="0">
                          <a:latin typeface="微软雅黑" panose="020B0503020204020204" charset="-122"/>
                          <a:ea typeface="微软雅黑" panose="020B0503020204020204" charset="-122"/>
                        </a:rPr>
                        <a:t>mouseout</a:t>
                      </a:r>
                      <a:endParaRPr lang="en-US" sz="1600" kern="100" dirty="0" err="1"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a:latin typeface="微软雅黑" panose="020B0503020204020204" charset="-122"/>
                          <a:ea typeface="微软雅黑" panose="020B0503020204020204" charset="-122"/>
                        </a:rPr>
                        <a:t>onMouseOut</a:t>
                      </a:r>
                      <a:endParaRPr lang="en-US" sz="1600" kern="10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当鼠标指针移出某元素时执行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220935">
                <a:tc vMerge="1">
                  <a:tcPr/>
                </a:tc>
                <a:tc>
                  <a:txBody>
                    <a:bodyPr/>
                    <a:lstStyle/>
                    <a:p>
                      <a:pPr algn="just">
                        <a:spcAft>
                          <a:spcPts val="0"/>
                        </a:spcAft>
                      </a:pPr>
                      <a:r>
                        <a:rPr lang="en-US" sz="1600" kern="100" dirty="0" err="1" smtClean="0">
                          <a:latin typeface="微软雅黑" panose="020B0503020204020204" charset="-122"/>
                          <a:ea typeface="微软雅黑" panose="020B0503020204020204" charset="-122"/>
                        </a:rPr>
                        <a:t>mouseover</a:t>
                      </a:r>
                      <a:endParaRPr lang="en-US" sz="1600" kern="100" dirty="0" err="1"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a:latin typeface="微软雅黑" panose="020B0503020204020204" charset="-122"/>
                          <a:ea typeface="微软雅黑" panose="020B0503020204020204" charset="-122"/>
                        </a:rPr>
                        <a:t>onMouseOver</a:t>
                      </a:r>
                      <a:endParaRPr lang="en-US" sz="1600" kern="10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当鼠标指针悬停于某元素之上时执行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err="1" smtClean="0">
                          <a:latin typeface="微软雅黑" panose="020B0503020204020204" charset="-122"/>
                          <a:ea typeface="微软雅黑" panose="020B0503020204020204" charset="-122"/>
                        </a:rPr>
                        <a:t>mouseup</a:t>
                      </a:r>
                      <a:endParaRPr lang="en-US" sz="1600" kern="100" dirty="0" err="1"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a:latin typeface="微软雅黑" panose="020B0503020204020204" charset="-122"/>
                          <a:ea typeface="微软雅黑" panose="020B0503020204020204" charset="-122"/>
                        </a:rPr>
                        <a:t>onMouseUp</a:t>
                      </a:r>
                      <a:endParaRPr lang="en-US" sz="1600" kern="10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当鼠标按钮被松开时执行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rowSpan="3">
                  <a:txBody>
                    <a:bodyPr/>
                    <a:lstStyle/>
                    <a:p>
                      <a:pPr algn="ctr">
                        <a:spcAft>
                          <a:spcPts val="0"/>
                        </a:spcAft>
                      </a:pPr>
                      <a:r>
                        <a:rPr lang="zh-CN" sz="1600" kern="0" dirty="0">
                          <a:latin typeface="微软雅黑" panose="020B0503020204020204" charset="-122"/>
                          <a:ea typeface="微软雅黑" panose="020B0503020204020204" charset="-122"/>
                        </a:rPr>
                        <a:t>键盘事件</a:t>
                      </a:r>
                      <a:endParaRPr lang="zh-CN" sz="1600" b="1" kern="0" dirty="0">
                        <a:latin typeface="微软雅黑" panose="020B0503020204020204" charset="-122"/>
                        <a:ea typeface="微软雅黑" panose="020B0503020204020204" charset="-122"/>
                        <a:cs typeface="Times New Roman" panose="02020603050405020304"/>
                      </a:endParaRPr>
                    </a:p>
                  </a:txBody>
                  <a:tcPr marL="59484" marR="59484" marT="0" marB="0" anchor="ctr"/>
                </a:tc>
                <a:tc>
                  <a:txBody>
                    <a:bodyPr/>
                    <a:lstStyle/>
                    <a:p>
                      <a:pPr algn="just">
                        <a:spcAft>
                          <a:spcPts val="0"/>
                        </a:spcAft>
                      </a:pPr>
                      <a:r>
                        <a:rPr lang="en-US" sz="1600" kern="100" dirty="0" err="1" smtClean="0">
                          <a:latin typeface="微软雅黑" panose="020B0503020204020204" charset="-122"/>
                          <a:ea typeface="微软雅黑" panose="020B0503020204020204" charset="-122"/>
                        </a:rPr>
                        <a:t>keydown</a:t>
                      </a:r>
                      <a:endParaRPr lang="en-US" sz="1600" kern="100" dirty="0" err="1"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a:latin typeface="微软雅黑" panose="020B0503020204020204" charset="-122"/>
                          <a:ea typeface="微软雅黑" panose="020B0503020204020204" charset="-122"/>
                        </a:rPr>
                        <a:t>onKeyDown</a:t>
                      </a:r>
                      <a:endParaRPr lang="en-US" sz="1600" kern="10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当键盘被按下时执行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 </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err="1" smtClean="0">
                          <a:latin typeface="微软雅黑" panose="020B0503020204020204" charset="-122"/>
                          <a:ea typeface="微软雅黑" panose="020B0503020204020204" charset="-122"/>
                        </a:rPr>
                        <a:t>keypress</a:t>
                      </a:r>
                      <a:endParaRPr lang="en-US" sz="1600" kern="100" dirty="0" err="1"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a:latin typeface="微软雅黑" panose="020B0503020204020204" charset="-122"/>
                          <a:ea typeface="微软雅黑" panose="020B0503020204020204" charset="-122"/>
                        </a:rPr>
                        <a:t>onKeyPress</a:t>
                      </a:r>
                      <a:endParaRPr lang="en-US" sz="1600" kern="10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当键盘被按下后又松开时执行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r h="187795">
                <a:tc vMerge="1">
                  <a:tcPr/>
                </a:tc>
                <a:tc>
                  <a:txBody>
                    <a:bodyPr/>
                    <a:lstStyle/>
                    <a:p>
                      <a:pPr algn="just">
                        <a:spcAft>
                          <a:spcPts val="0"/>
                        </a:spcAft>
                      </a:pPr>
                      <a:r>
                        <a:rPr lang="en-US" sz="1600" kern="100" dirty="0" err="1" smtClean="0">
                          <a:latin typeface="微软雅黑" panose="020B0503020204020204" charset="-122"/>
                          <a:ea typeface="微软雅黑" panose="020B0503020204020204" charset="-122"/>
                        </a:rPr>
                        <a:t>keyup</a:t>
                      </a:r>
                      <a:endParaRPr lang="en-US" sz="1600" kern="100" dirty="0" err="1" smtClean="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en-US" sz="1600" kern="100">
                          <a:latin typeface="微软雅黑" panose="020B0503020204020204" charset="-122"/>
                          <a:ea typeface="微软雅黑" panose="020B0503020204020204" charset="-122"/>
                        </a:rPr>
                        <a:t>onKeyUp</a:t>
                      </a:r>
                      <a:endParaRPr lang="en-US" sz="1600" kern="100">
                        <a:latin typeface="微软雅黑" panose="020B0503020204020204" charset="-122"/>
                        <a:ea typeface="微软雅黑" panose="020B0503020204020204" charset="-122"/>
                        <a:cs typeface="Times New Roman" panose="02020603050405020304"/>
                      </a:endParaRPr>
                    </a:p>
                  </a:txBody>
                  <a:tcPr marL="59484" marR="59484" marT="0" marB="0"/>
                </a:tc>
                <a:tc>
                  <a:txBody>
                    <a:bodyPr/>
                    <a:lstStyle/>
                    <a:p>
                      <a:pPr algn="just">
                        <a:spcAft>
                          <a:spcPts val="0"/>
                        </a:spcAft>
                      </a:pPr>
                      <a:r>
                        <a:rPr lang="zh-CN" sz="1600" kern="0" dirty="0">
                          <a:latin typeface="微软雅黑" panose="020B0503020204020204" charset="-122"/>
                          <a:ea typeface="微软雅黑" panose="020B0503020204020204" charset="-122"/>
                        </a:rPr>
                        <a:t>当键盘被松开时执行</a:t>
                      </a:r>
                      <a:r>
                        <a:rPr lang="en-US" sz="1600" kern="0" dirty="0">
                          <a:latin typeface="微软雅黑" panose="020B0503020204020204" charset="-122"/>
                          <a:ea typeface="微软雅黑" panose="020B0503020204020204" charset="-122"/>
                        </a:rPr>
                        <a:t>JS</a:t>
                      </a:r>
                      <a:r>
                        <a:rPr lang="zh-CN" sz="1600" kern="0" dirty="0">
                          <a:latin typeface="微软雅黑" panose="020B0503020204020204" charset="-122"/>
                          <a:ea typeface="微软雅黑" panose="020B0503020204020204" charset="-122"/>
                        </a:rPr>
                        <a:t>代码</a:t>
                      </a:r>
                      <a:endParaRPr lang="zh-CN" sz="1600" kern="0" dirty="0">
                        <a:latin typeface="微软雅黑" panose="020B0503020204020204" charset="-122"/>
                        <a:ea typeface="微软雅黑" panose="020B0503020204020204" charset="-122"/>
                        <a:cs typeface="Times New Roman" panose="02020603050405020304"/>
                      </a:endParaRPr>
                    </a:p>
                  </a:txBody>
                  <a:tcPr marL="59484" marR="59484" marT="0" marB="0"/>
                </a:tc>
              </a:tr>
            </a:tbl>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Autofit/>
          </a:bodyPr>
          <a:lstStyle/>
          <a:p>
            <a:r>
              <a:rPr lang="zh-CN" altLang="en-US" dirty="0">
                <a:cs typeface="Arial" panose="020B0604020202020204" pitchFamily="34" charset="0"/>
              </a:rPr>
              <a:t>事件处理</a:t>
            </a:r>
            <a:endParaRPr lang="zh-CN" altLang="en-US" dirty="0">
              <a:cs typeface="Arial" panose="020B0604020202020204" pitchFamily="34" charset="0"/>
            </a:endParaRPr>
          </a:p>
        </p:txBody>
      </p:sp>
      <p:sp>
        <p:nvSpPr>
          <p:cNvPr id="135171" name="Rectangle 3"/>
          <p:cNvSpPr>
            <a:spLocks noGrp="1" noChangeArrowheads="1"/>
          </p:cNvSpPr>
          <p:nvPr>
            <p:ph idx="1"/>
          </p:nvPr>
        </p:nvSpPr>
        <p:spPr>
          <a:xfrm>
            <a:off x="533400" y="1676400"/>
            <a:ext cx="8509000" cy="4641850"/>
          </a:xfrm>
        </p:spPr>
        <p:txBody>
          <a:bodyPr>
            <a:normAutofit fontScale="90000"/>
          </a:bodyPr>
          <a:lstStyle/>
          <a:p>
            <a:pPr marL="0" indent="457200">
              <a:spcBef>
                <a:spcPts val="0"/>
              </a:spcBef>
              <a:spcAft>
                <a:spcPts val="0"/>
              </a:spcAft>
              <a:buNone/>
            </a:pPr>
            <a:r>
              <a:rPr lang="zh-CN" altLang="en-US" sz="1800" dirty="0" smtClean="0">
                <a:latin typeface="+mj-ea"/>
                <a:ea typeface="+mj-ea"/>
              </a:rPr>
              <a:t> 当</a:t>
            </a:r>
            <a:r>
              <a:rPr lang="zh-CN" altLang="en-US" sz="1800" dirty="0">
                <a:latin typeface="+mj-ea"/>
                <a:ea typeface="+mj-ea"/>
              </a:rPr>
              <a:t>一个事件发生时，如果需要截获并处理该事件，只需要定义该事件的事件句柄所关联的事件处理代码，具体的处理方式有以下</a:t>
            </a:r>
            <a:r>
              <a:rPr lang="en-US" altLang="zh-CN" sz="1800" dirty="0">
                <a:latin typeface="+mj-ea"/>
                <a:ea typeface="+mj-ea"/>
              </a:rPr>
              <a:t>3</a:t>
            </a:r>
            <a:r>
              <a:rPr lang="zh-CN" altLang="en-US" sz="1800" dirty="0">
                <a:latin typeface="+mj-ea"/>
                <a:ea typeface="+mj-ea"/>
              </a:rPr>
              <a:t>种</a:t>
            </a:r>
            <a:r>
              <a:rPr lang="zh-CN" altLang="en-US" sz="1800" dirty="0" smtClean="0">
                <a:latin typeface="+mj-ea"/>
                <a:ea typeface="+mj-ea"/>
              </a:rPr>
              <a:t>：</a:t>
            </a:r>
            <a:endParaRPr lang="zh-CN" altLang="en-US" sz="1800" dirty="0">
              <a:latin typeface="+mj-ea"/>
              <a:ea typeface="+mj-ea"/>
            </a:endParaRPr>
          </a:p>
          <a:p>
            <a:pPr lvl="1">
              <a:spcBef>
                <a:spcPts val="0"/>
              </a:spcBef>
              <a:spcAft>
                <a:spcPts val="0"/>
              </a:spcAft>
              <a:buClr>
                <a:srgbClr val="0000FA"/>
              </a:buClr>
              <a:buFont typeface="Wingdings" panose="05000000000000000000" pitchFamily="2" charset="2"/>
              <a:buChar char="l"/>
            </a:pPr>
            <a:r>
              <a:rPr lang="zh-CN" altLang="en-US" sz="1800" dirty="0" smtClean="0">
                <a:solidFill>
                  <a:schemeClr val="tx1"/>
                </a:solidFill>
                <a:latin typeface="+mj-ea"/>
                <a:ea typeface="+mj-ea"/>
              </a:rPr>
              <a:t>静态</a:t>
            </a:r>
            <a:r>
              <a:rPr lang="zh-CN" altLang="en-US" sz="1800" dirty="0">
                <a:solidFill>
                  <a:schemeClr val="tx1"/>
                </a:solidFill>
                <a:latin typeface="+mj-ea"/>
                <a:ea typeface="+mj-ea"/>
              </a:rPr>
              <a:t>指</a:t>
            </a:r>
            <a:r>
              <a:rPr lang="zh-CN" altLang="en-US" sz="1800" dirty="0" smtClean="0">
                <a:solidFill>
                  <a:schemeClr val="tx1"/>
                </a:solidFill>
                <a:latin typeface="+mj-ea"/>
                <a:ea typeface="+mj-ea"/>
              </a:rPr>
              <a:t>定：</a:t>
            </a:r>
            <a:r>
              <a:rPr lang="en-US" altLang="zh-CN" sz="1800" dirty="0" smtClean="0">
                <a:solidFill>
                  <a:schemeClr val="tx1"/>
                </a:solidFill>
                <a:latin typeface="+mj-ea"/>
                <a:ea typeface="+mj-ea"/>
              </a:rPr>
              <a:t>&lt;</a:t>
            </a:r>
            <a:r>
              <a:rPr lang="en-US" altLang="zh-CN" sz="1800" dirty="0">
                <a:solidFill>
                  <a:schemeClr val="tx1"/>
                </a:solidFill>
                <a:latin typeface="+mj-ea"/>
                <a:ea typeface="+mj-ea"/>
              </a:rPr>
              <a:t>HTML</a:t>
            </a:r>
            <a:r>
              <a:rPr lang="zh-CN" altLang="en-US" sz="1800" dirty="0">
                <a:solidFill>
                  <a:schemeClr val="tx1"/>
                </a:solidFill>
                <a:latin typeface="+mj-ea"/>
                <a:ea typeface="+mj-ea"/>
              </a:rPr>
              <a:t>标记 </a:t>
            </a:r>
            <a:r>
              <a:rPr lang="en-US" altLang="zh-CN" sz="1800" dirty="0">
                <a:solidFill>
                  <a:schemeClr val="tx1"/>
                </a:solidFill>
                <a:latin typeface="+mj-ea"/>
                <a:ea typeface="+mj-ea"/>
              </a:rPr>
              <a:t>... </a:t>
            </a:r>
            <a:r>
              <a:rPr lang="zh-CN" altLang="en-US" sz="1800" dirty="0">
                <a:solidFill>
                  <a:schemeClr val="tx1"/>
                </a:solidFill>
                <a:latin typeface="+mj-ea"/>
                <a:ea typeface="+mj-ea"/>
              </a:rPr>
              <a:t>事件句柄</a:t>
            </a:r>
            <a:r>
              <a:rPr lang="en-US" altLang="zh-CN" sz="1800" dirty="0">
                <a:solidFill>
                  <a:schemeClr val="tx1"/>
                </a:solidFill>
                <a:latin typeface="+mj-ea"/>
                <a:ea typeface="+mj-ea"/>
              </a:rPr>
              <a:t>1="</a:t>
            </a:r>
            <a:r>
              <a:rPr lang="zh-CN" altLang="en-US" sz="1800" dirty="0">
                <a:solidFill>
                  <a:schemeClr val="tx1"/>
                </a:solidFill>
                <a:latin typeface="+mj-ea"/>
                <a:ea typeface="+mj-ea"/>
              </a:rPr>
              <a:t>事件处理程序</a:t>
            </a:r>
            <a:r>
              <a:rPr lang="en-US" altLang="zh-CN" sz="1800" dirty="0">
                <a:solidFill>
                  <a:schemeClr val="tx1"/>
                </a:solidFill>
                <a:latin typeface="+mj-ea"/>
                <a:ea typeface="+mj-ea"/>
              </a:rPr>
              <a:t>" [</a:t>
            </a:r>
            <a:r>
              <a:rPr lang="zh-CN" altLang="en-US" sz="1800" dirty="0">
                <a:solidFill>
                  <a:schemeClr val="tx1"/>
                </a:solidFill>
                <a:latin typeface="+mj-ea"/>
                <a:ea typeface="+mj-ea"/>
              </a:rPr>
              <a:t>事件句柄</a:t>
            </a:r>
            <a:r>
              <a:rPr lang="en-US" altLang="zh-CN" sz="1800" dirty="0">
                <a:solidFill>
                  <a:schemeClr val="tx1"/>
                </a:solidFill>
                <a:latin typeface="+mj-ea"/>
                <a:ea typeface="+mj-ea"/>
              </a:rPr>
              <a:t>2 = "</a:t>
            </a:r>
            <a:r>
              <a:rPr lang="zh-CN" altLang="en-US" sz="1800" dirty="0">
                <a:solidFill>
                  <a:schemeClr val="tx1"/>
                </a:solidFill>
                <a:latin typeface="+mj-ea"/>
                <a:ea typeface="+mj-ea"/>
              </a:rPr>
              <a:t>事件处理程序</a:t>
            </a:r>
            <a:r>
              <a:rPr lang="en-US" altLang="zh-CN" sz="1800" dirty="0">
                <a:solidFill>
                  <a:schemeClr val="tx1"/>
                </a:solidFill>
                <a:latin typeface="+mj-ea"/>
                <a:ea typeface="+mj-ea"/>
              </a:rPr>
              <a:t>" </a:t>
            </a:r>
            <a:r>
              <a:rPr lang="en-US" altLang="zh-CN" sz="1800" dirty="0" smtClean="0">
                <a:solidFill>
                  <a:schemeClr val="tx1"/>
                </a:solidFill>
                <a:latin typeface="+mj-ea"/>
                <a:ea typeface="+mj-ea"/>
              </a:rPr>
              <a:t>...]&gt;&lt;/</a:t>
            </a:r>
            <a:r>
              <a:rPr lang="en-US" altLang="zh-CN" sz="1800" dirty="0">
                <a:solidFill>
                  <a:schemeClr val="tx1"/>
                </a:solidFill>
                <a:latin typeface="+mj-ea"/>
                <a:ea typeface="+mj-ea"/>
              </a:rPr>
              <a:t>HTML</a:t>
            </a:r>
            <a:r>
              <a:rPr lang="zh-CN" altLang="en-US" sz="1800" dirty="0">
                <a:solidFill>
                  <a:schemeClr val="tx1"/>
                </a:solidFill>
                <a:latin typeface="+mj-ea"/>
                <a:ea typeface="+mj-ea"/>
              </a:rPr>
              <a:t>标记</a:t>
            </a:r>
            <a:r>
              <a:rPr lang="en-US" altLang="zh-CN" sz="1800" dirty="0">
                <a:solidFill>
                  <a:schemeClr val="tx1"/>
                </a:solidFill>
                <a:latin typeface="+mj-ea"/>
                <a:ea typeface="+mj-ea"/>
              </a:rPr>
              <a:t>&gt;</a:t>
            </a:r>
            <a:r>
              <a:rPr sz="1800" dirty="0">
                <a:solidFill>
                  <a:schemeClr val="tx1"/>
                </a:solidFill>
                <a:latin typeface="+mj-ea"/>
                <a:ea typeface="+mj-ea"/>
              </a:rPr>
              <a:t>，</a:t>
            </a:r>
            <a:endParaRPr sz="1800" dirty="0">
              <a:solidFill>
                <a:schemeClr val="tx1"/>
              </a:solidFill>
              <a:latin typeface="+mj-ea"/>
              <a:ea typeface="+mj-ea"/>
            </a:endParaRPr>
          </a:p>
          <a:p>
            <a:pPr marL="800100" lvl="2" indent="457200">
              <a:spcBef>
                <a:spcPts val="0"/>
              </a:spcBef>
              <a:spcAft>
                <a:spcPts val="0"/>
              </a:spcAft>
              <a:buClr>
                <a:srgbClr val="0000FA"/>
              </a:buClr>
              <a:buFont typeface="Wingdings" panose="05000000000000000000" pitchFamily="2" charset="2"/>
              <a:buNone/>
            </a:pPr>
            <a:r>
              <a:rPr lang="en-US" altLang="zh-CN" sz="1800" dirty="0">
                <a:solidFill>
                  <a:schemeClr val="tx1"/>
                </a:solidFill>
                <a:latin typeface="+mj-ea"/>
                <a:ea typeface="+mj-ea"/>
              </a:rPr>
              <a:t>//</a:t>
            </a:r>
            <a:r>
              <a:rPr sz="1800" dirty="0">
                <a:solidFill>
                  <a:schemeClr val="tx1"/>
                </a:solidFill>
                <a:latin typeface="+mj-ea"/>
                <a:ea typeface="+mj-ea"/>
              </a:rPr>
              <a:t>注意此处</a:t>
            </a:r>
            <a:r>
              <a:rPr lang="en-US" altLang="zh-CN" sz="1800" dirty="0">
                <a:solidFill>
                  <a:srgbClr val="FF0000"/>
                </a:solidFill>
                <a:latin typeface="+mj-ea"/>
                <a:ea typeface="+mj-ea"/>
              </a:rPr>
              <a:t>”</a:t>
            </a:r>
            <a:r>
              <a:rPr sz="1800">
                <a:solidFill>
                  <a:srgbClr val="FF0000"/>
                </a:solidFill>
                <a:latin typeface="+mj-ea"/>
                <a:ea typeface="+mj-ea"/>
                <a:sym typeface="+mn-ea"/>
              </a:rPr>
              <a:t>事件处理程序</a:t>
            </a:r>
            <a:r>
              <a:rPr lang="en-US" altLang="zh-CN" sz="1800" dirty="0">
                <a:solidFill>
                  <a:srgbClr val="FF0000"/>
                </a:solidFill>
                <a:latin typeface="+mj-ea"/>
                <a:ea typeface="+mj-ea"/>
              </a:rPr>
              <a:t>”</a:t>
            </a:r>
            <a:r>
              <a:rPr sz="1800" dirty="0">
                <a:solidFill>
                  <a:srgbClr val="FF0000"/>
                </a:solidFill>
                <a:latin typeface="+mj-ea"/>
                <a:ea typeface="+mj-ea"/>
              </a:rPr>
              <a:t>是一个代码字符串</a:t>
            </a:r>
            <a:endParaRPr lang="en-US" altLang="zh-CN" sz="1800" dirty="0">
              <a:solidFill>
                <a:schemeClr val="tx1"/>
              </a:solidFill>
              <a:latin typeface="+mj-ea"/>
              <a:ea typeface="+mj-ea"/>
            </a:endParaRPr>
          </a:p>
          <a:p>
            <a:pPr lvl="1">
              <a:spcBef>
                <a:spcPts val="0"/>
              </a:spcBef>
              <a:spcAft>
                <a:spcPts val="0"/>
              </a:spcAft>
              <a:buClr>
                <a:srgbClr val="0000FA"/>
              </a:buClr>
              <a:buFont typeface="Wingdings" panose="05000000000000000000" pitchFamily="2" charset="2"/>
              <a:buChar char="l"/>
            </a:pPr>
            <a:r>
              <a:rPr lang="zh-CN" altLang="en-US" sz="1800" dirty="0" smtClean="0">
                <a:solidFill>
                  <a:schemeClr val="tx1"/>
                </a:solidFill>
                <a:latin typeface="+mj-ea"/>
                <a:ea typeface="+mj-ea"/>
              </a:rPr>
              <a:t>动态</a:t>
            </a:r>
            <a:r>
              <a:rPr lang="zh-CN" altLang="en-US" sz="1800" dirty="0">
                <a:solidFill>
                  <a:schemeClr val="tx1"/>
                </a:solidFill>
                <a:latin typeface="+mj-ea"/>
                <a:ea typeface="+mj-ea"/>
              </a:rPr>
              <a:t>指定</a:t>
            </a:r>
            <a:endParaRPr lang="zh-CN" altLang="en-US" sz="1800" dirty="0">
              <a:solidFill>
                <a:schemeClr val="tx1"/>
              </a:solidFill>
              <a:latin typeface="+mj-ea"/>
              <a:ea typeface="+mj-ea"/>
            </a:endParaRPr>
          </a:p>
          <a:p>
            <a:pPr lvl="2">
              <a:spcBef>
                <a:spcPts val="0"/>
              </a:spcBef>
              <a:spcAft>
                <a:spcPts val="0"/>
              </a:spcAft>
              <a:buClr>
                <a:srgbClr val="0000FA"/>
              </a:buClr>
              <a:buNone/>
            </a:pPr>
            <a:r>
              <a:rPr lang="en-US" altLang="zh-CN" sz="1800" dirty="0">
                <a:solidFill>
                  <a:schemeClr val="tx1"/>
                </a:solidFill>
                <a:latin typeface="+mj-ea"/>
                <a:ea typeface="+mj-ea"/>
              </a:rPr>
              <a:t>&lt;</a:t>
            </a:r>
            <a:r>
              <a:rPr lang="zh-CN" altLang="en-US" sz="1800" dirty="0">
                <a:solidFill>
                  <a:schemeClr val="tx1"/>
                </a:solidFill>
                <a:latin typeface="+mj-ea"/>
                <a:ea typeface="+mj-ea"/>
              </a:rPr>
              <a:t>事件主角</a:t>
            </a:r>
            <a:r>
              <a:rPr lang="en-US" altLang="zh-CN" sz="1800" dirty="0">
                <a:solidFill>
                  <a:schemeClr val="tx1"/>
                </a:solidFill>
                <a:latin typeface="+mj-ea"/>
                <a:ea typeface="+mj-ea"/>
              </a:rPr>
              <a:t>-</a:t>
            </a:r>
            <a:r>
              <a:rPr lang="zh-CN" altLang="en-US" sz="1800" dirty="0">
                <a:solidFill>
                  <a:schemeClr val="tx1"/>
                </a:solidFill>
                <a:latin typeface="+mj-ea"/>
                <a:ea typeface="+mj-ea"/>
              </a:rPr>
              <a:t>对象</a:t>
            </a:r>
            <a:r>
              <a:rPr lang="en-US" altLang="zh-CN" sz="1800" dirty="0">
                <a:solidFill>
                  <a:schemeClr val="tx1"/>
                </a:solidFill>
                <a:latin typeface="+mj-ea"/>
                <a:ea typeface="+mj-ea"/>
              </a:rPr>
              <a:t>&gt;.&lt;</a:t>
            </a:r>
            <a:r>
              <a:rPr lang="zh-CN" altLang="en-US" sz="1800" dirty="0">
                <a:solidFill>
                  <a:schemeClr val="tx1"/>
                </a:solidFill>
                <a:latin typeface="+mj-ea"/>
                <a:ea typeface="+mj-ea"/>
              </a:rPr>
              <a:t>事</a:t>
            </a:r>
            <a:r>
              <a:rPr lang="zh-CN" altLang="en-US" sz="1800" dirty="0" smtClean="0">
                <a:solidFill>
                  <a:schemeClr val="tx1"/>
                </a:solidFill>
                <a:latin typeface="+mj-ea"/>
                <a:ea typeface="+mj-ea"/>
              </a:rPr>
              <a:t>件句柄</a:t>
            </a:r>
            <a:r>
              <a:rPr lang="en-US" altLang="zh-CN" sz="1800" dirty="0" smtClean="0">
                <a:solidFill>
                  <a:schemeClr val="tx1"/>
                </a:solidFill>
                <a:latin typeface="+mj-ea"/>
                <a:ea typeface="+mj-ea"/>
              </a:rPr>
              <a:t>&gt;=&lt;</a:t>
            </a:r>
            <a:r>
              <a:rPr lang="zh-CN" altLang="en-US" sz="1800" dirty="0">
                <a:solidFill>
                  <a:schemeClr val="tx1"/>
                </a:solidFill>
                <a:latin typeface="+mj-ea"/>
                <a:ea typeface="+mj-ea"/>
              </a:rPr>
              <a:t>事件处理程序</a:t>
            </a:r>
            <a:r>
              <a:rPr lang="en-US" altLang="zh-CN" sz="1800" dirty="0">
                <a:solidFill>
                  <a:schemeClr val="tx1"/>
                </a:solidFill>
                <a:latin typeface="+mj-ea"/>
                <a:ea typeface="+mj-ea"/>
              </a:rPr>
              <a:t>&gt;; //</a:t>
            </a:r>
            <a:r>
              <a:rPr sz="1800" dirty="0">
                <a:solidFill>
                  <a:schemeClr val="tx1"/>
                </a:solidFill>
                <a:latin typeface="+mj-ea"/>
                <a:ea typeface="+mj-ea"/>
              </a:rPr>
              <a:t>是一个函数</a:t>
            </a:r>
            <a:endParaRPr sz="1800" dirty="0">
              <a:solidFill>
                <a:schemeClr val="tx1"/>
              </a:solidFill>
              <a:latin typeface="+mj-ea"/>
              <a:ea typeface="+mj-ea"/>
            </a:endParaRPr>
          </a:p>
          <a:p>
            <a:pPr lvl="2" indent="457200">
              <a:spcBef>
                <a:spcPts val="0"/>
              </a:spcBef>
              <a:spcAft>
                <a:spcPts val="0"/>
              </a:spcAft>
              <a:buClr>
                <a:srgbClr val="0000FA"/>
              </a:buClr>
              <a:buNone/>
            </a:pPr>
            <a:r>
              <a:rPr lang="en-US" altLang="zh-CN" sz="1800">
                <a:solidFill>
                  <a:schemeClr val="tx1"/>
                </a:solidFill>
                <a:latin typeface="+mj-ea"/>
                <a:ea typeface="+mj-ea"/>
                <a:sym typeface="+mn-ea"/>
              </a:rPr>
              <a:t>//</a:t>
            </a:r>
            <a:r>
              <a:rPr sz="1800">
                <a:solidFill>
                  <a:schemeClr val="tx1"/>
                </a:solidFill>
                <a:latin typeface="+mj-ea"/>
                <a:ea typeface="+mj-ea"/>
                <a:sym typeface="+mn-ea"/>
              </a:rPr>
              <a:t>注意此处</a:t>
            </a:r>
            <a:r>
              <a:rPr sz="1800">
                <a:solidFill>
                  <a:srgbClr val="FF0000"/>
                </a:solidFill>
                <a:latin typeface="+mj-ea"/>
                <a:ea typeface="+mj-ea"/>
                <a:sym typeface="+mn-ea"/>
              </a:rPr>
              <a:t>事件处理程序</a:t>
            </a:r>
            <a:r>
              <a:rPr sz="1800">
                <a:solidFill>
                  <a:srgbClr val="FF0000"/>
                </a:solidFill>
                <a:latin typeface="+mj-ea"/>
                <a:ea typeface="+mj-ea"/>
                <a:sym typeface="+mn-ea"/>
              </a:rPr>
              <a:t>是一个函数</a:t>
            </a:r>
            <a:endParaRPr lang="en-US" altLang="zh-CN" sz="1800" dirty="0">
              <a:solidFill>
                <a:schemeClr val="tx1"/>
              </a:solidFill>
              <a:latin typeface="+mj-ea"/>
              <a:ea typeface="+mj-ea"/>
            </a:endParaRPr>
          </a:p>
          <a:p>
            <a:pPr lvl="1">
              <a:spcBef>
                <a:spcPts val="0"/>
              </a:spcBef>
              <a:spcAft>
                <a:spcPts val="0"/>
              </a:spcAft>
              <a:buClr>
                <a:srgbClr val="0000FA"/>
              </a:buClr>
              <a:buFont typeface="Wingdings" panose="05000000000000000000" pitchFamily="2" charset="2"/>
              <a:buChar char="l"/>
            </a:pPr>
            <a:r>
              <a:rPr lang="zh-CN" altLang="zh-CN" sz="1800" dirty="0">
                <a:solidFill>
                  <a:schemeClr val="tx1"/>
                </a:solidFill>
                <a:latin typeface="+mj-ea"/>
                <a:ea typeface="+mj-ea"/>
              </a:rPr>
              <a:t>特定对象特定事件的指定</a:t>
            </a:r>
            <a:endParaRPr lang="en-US" altLang="zh-CN" sz="1800" dirty="0">
              <a:solidFill>
                <a:schemeClr val="tx1"/>
              </a:solidFill>
              <a:latin typeface="+mj-ea"/>
              <a:ea typeface="+mj-ea"/>
            </a:endParaRPr>
          </a:p>
          <a:p>
            <a:pPr marL="365125" lvl="1" indent="0">
              <a:spcBef>
                <a:spcPts val="0"/>
              </a:spcBef>
              <a:spcAft>
                <a:spcPts val="0"/>
              </a:spcAft>
              <a:buClr>
                <a:srgbClr val="0000FA"/>
              </a:buClr>
              <a:buNone/>
            </a:pPr>
            <a:r>
              <a:rPr lang="en-US" altLang="zh-CN" sz="1800" dirty="0">
                <a:solidFill>
                  <a:schemeClr val="tx1"/>
                </a:solidFill>
                <a:latin typeface="+mj-ea"/>
                <a:ea typeface="+mj-ea"/>
              </a:rPr>
              <a:t>&lt;script type</a:t>
            </a:r>
            <a:r>
              <a:rPr lang="en-US" altLang="zh-CN" sz="1800" dirty="0" smtClean="0">
                <a:solidFill>
                  <a:schemeClr val="tx1"/>
                </a:solidFill>
                <a:latin typeface="+mj-ea"/>
                <a:ea typeface="+mj-ea"/>
              </a:rPr>
              <a:t>=“text/</a:t>
            </a:r>
            <a:r>
              <a:rPr lang="en-US" altLang="zh-CN" sz="1800" dirty="0" err="1" smtClean="0">
                <a:solidFill>
                  <a:schemeClr val="tx1"/>
                </a:solidFill>
                <a:latin typeface="+mj-ea"/>
                <a:ea typeface="+mj-ea"/>
              </a:rPr>
              <a:t>javascript”for</a:t>
            </a:r>
            <a:r>
              <a:rPr lang="en-US" altLang="zh-CN" sz="1800" dirty="0">
                <a:solidFill>
                  <a:schemeClr val="tx1"/>
                </a:solidFill>
                <a:latin typeface="+mj-ea"/>
                <a:ea typeface="+mj-ea"/>
              </a:rPr>
              <a:t>=“</a:t>
            </a:r>
            <a:r>
              <a:rPr lang="zh-CN" altLang="en-US" sz="1800" dirty="0">
                <a:solidFill>
                  <a:schemeClr val="tx1"/>
                </a:solidFill>
                <a:latin typeface="+mj-ea"/>
                <a:ea typeface="+mj-ea"/>
              </a:rPr>
              <a:t>对象</a:t>
            </a:r>
            <a:r>
              <a:rPr lang="zh-CN" altLang="en-US" sz="1800" dirty="0" smtClean="0">
                <a:solidFill>
                  <a:schemeClr val="tx1"/>
                </a:solidFill>
                <a:latin typeface="+mj-ea"/>
                <a:ea typeface="+mj-ea"/>
              </a:rPr>
              <a:t>” </a:t>
            </a:r>
            <a:r>
              <a:rPr lang="en-US" altLang="zh-CN" sz="1800" dirty="0">
                <a:solidFill>
                  <a:schemeClr val="tx1"/>
                </a:solidFill>
                <a:latin typeface="+mj-ea"/>
                <a:ea typeface="+mj-ea"/>
              </a:rPr>
              <a:t>event=“</a:t>
            </a:r>
            <a:r>
              <a:rPr lang="zh-CN" altLang="en-US" sz="1800" dirty="0">
                <a:solidFill>
                  <a:schemeClr val="tx1"/>
                </a:solidFill>
                <a:latin typeface="+mj-ea"/>
                <a:ea typeface="+mj-ea"/>
              </a:rPr>
              <a:t>事件”</a:t>
            </a:r>
            <a:r>
              <a:rPr lang="en-US" altLang="zh-CN" sz="1800" dirty="0">
                <a:solidFill>
                  <a:schemeClr val="tx1"/>
                </a:solidFill>
                <a:latin typeface="+mj-ea"/>
                <a:ea typeface="+mj-ea"/>
              </a:rPr>
              <a:t>&gt; </a:t>
            </a:r>
            <a:endParaRPr lang="en-US" altLang="zh-CN" sz="1800" dirty="0" smtClean="0">
              <a:solidFill>
                <a:schemeClr val="tx1"/>
              </a:solidFill>
              <a:latin typeface="+mj-ea"/>
              <a:ea typeface="+mj-ea"/>
            </a:endParaRPr>
          </a:p>
          <a:p>
            <a:pPr marL="365125" lvl="1" indent="0">
              <a:spcBef>
                <a:spcPts val="0"/>
              </a:spcBef>
              <a:spcAft>
                <a:spcPts val="0"/>
              </a:spcAft>
              <a:buClr>
                <a:srgbClr val="0000FA"/>
              </a:buClr>
              <a:buNone/>
            </a:pPr>
            <a:r>
              <a:rPr lang="en-US" altLang="zh-CN" sz="1800" dirty="0" smtClean="0">
                <a:solidFill>
                  <a:schemeClr val="tx1"/>
                </a:solidFill>
                <a:latin typeface="+mj-ea"/>
                <a:ea typeface="+mj-ea"/>
              </a:rPr>
              <a:t>  </a:t>
            </a:r>
            <a:r>
              <a:rPr lang="en-US" altLang="zh-CN" sz="1800" dirty="0">
                <a:solidFill>
                  <a:schemeClr val="tx1"/>
                </a:solidFill>
                <a:latin typeface="+mj-ea"/>
                <a:ea typeface="+mj-ea"/>
              </a:rPr>
              <a:t>//</a:t>
            </a:r>
            <a:r>
              <a:rPr lang="zh-CN" altLang="en-US" sz="1800" dirty="0">
                <a:solidFill>
                  <a:schemeClr val="tx1"/>
                </a:solidFill>
                <a:latin typeface="+mj-ea"/>
                <a:ea typeface="+mj-ea"/>
              </a:rPr>
              <a:t>事件处理程序代</a:t>
            </a:r>
            <a:r>
              <a:rPr lang="zh-CN" altLang="en-US" sz="1800" dirty="0" smtClean="0">
                <a:solidFill>
                  <a:schemeClr val="tx1"/>
                </a:solidFill>
                <a:latin typeface="+mj-ea"/>
                <a:ea typeface="+mj-ea"/>
              </a:rPr>
              <a:t>码</a:t>
            </a:r>
            <a:endParaRPr lang="en-US" altLang="zh-CN" sz="1800" dirty="0" smtClean="0">
              <a:solidFill>
                <a:schemeClr val="tx1"/>
              </a:solidFill>
              <a:latin typeface="+mj-ea"/>
              <a:ea typeface="+mj-ea"/>
            </a:endParaRPr>
          </a:p>
          <a:p>
            <a:pPr marL="365125" lvl="1" indent="0">
              <a:spcBef>
                <a:spcPts val="0"/>
              </a:spcBef>
              <a:spcAft>
                <a:spcPts val="0"/>
              </a:spcAft>
              <a:buClr>
                <a:srgbClr val="0000FA"/>
              </a:buClr>
              <a:buNone/>
            </a:pPr>
            <a:r>
              <a:rPr lang="en-US" altLang="zh-CN" sz="1800" dirty="0" smtClean="0">
                <a:solidFill>
                  <a:schemeClr val="tx1"/>
                </a:solidFill>
                <a:latin typeface="+mj-ea"/>
                <a:ea typeface="+mj-ea"/>
              </a:rPr>
              <a:t>&lt;/</a:t>
            </a:r>
            <a:r>
              <a:rPr lang="en-US" altLang="zh-CN" sz="1800" dirty="0">
                <a:solidFill>
                  <a:schemeClr val="tx1"/>
                </a:solidFill>
                <a:latin typeface="+mj-ea"/>
                <a:ea typeface="+mj-ea"/>
              </a:rPr>
              <a:t>script&gt;</a:t>
            </a:r>
            <a:endParaRPr lang="en-US" altLang="zh-CN" sz="1800" dirty="0">
              <a:solidFill>
                <a:schemeClr val="tx1"/>
              </a:solidFill>
              <a:latin typeface="+mj-ea"/>
              <a:ea typeface="+mj-ea"/>
            </a:endParaRPr>
          </a:p>
          <a:p>
            <a:pPr marL="365125" lvl="1" indent="0">
              <a:spcBef>
                <a:spcPts val="0"/>
              </a:spcBef>
              <a:spcAft>
                <a:spcPts val="0"/>
              </a:spcAft>
              <a:buClr>
                <a:srgbClr val="0000FA"/>
              </a:buClr>
              <a:buNone/>
            </a:pPr>
            <a:r>
              <a:rPr lang="en-US" altLang="zh-CN" sz="1800">
                <a:solidFill>
                  <a:schemeClr val="tx1"/>
                </a:solidFill>
                <a:latin typeface="+mj-ea"/>
                <a:ea typeface="+mj-ea"/>
                <a:sym typeface="+mn-ea"/>
              </a:rPr>
              <a:t>&lt;</a:t>
            </a:r>
            <a:r>
              <a:rPr sz="1800">
                <a:solidFill>
                  <a:schemeClr val="tx1"/>
                </a:solidFill>
                <a:latin typeface="+mj-ea"/>
                <a:ea typeface="+mj-ea"/>
                <a:sym typeface="+mn-ea"/>
              </a:rPr>
              <a:t>事件主角</a:t>
            </a:r>
            <a:r>
              <a:rPr lang="en-US" altLang="zh-CN" sz="1800">
                <a:solidFill>
                  <a:schemeClr val="tx1"/>
                </a:solidFill>
                <a:latin typeface="+mj-ea"/>
                <a:ea typeface="+mj-ea"/>
                <a:sym typeface="+mn-ea"/>
              </a:rPr>
              <a:t>-</a:t>
            </a:r>
            <a:r>
              <a:rPr sz="1800">
                <a:solidFill>
                  <a:schemeClr val="tx1"/>
                </a:solidFill>
                <a:latin typeface="+mj-ea"/>
                <a:ea typeface="+mj-ea"/>
                <a:sym typeface="+mn-ea"/>
              </a:rPr>
              <a:t>对象</a:t>
            </a:r>
            <a:r>
              <a:rPr lang="en-US" altLang="zh-CN" sz="1800">
                <a:solidFill>
                  <a:schemeClr val="tx1"/>
                </a:solidFill>
                <a:latin typeface="+mj-ea"/>
                <a:ea typeface="+mj-ea"/>
                <a:sym typeface="+mn-ea"/>
              </a:rPr>
              <a:t>&gt;.addEventListener(‘</a:t>
            </a:r>
            <a:r>
              <a:rPr sz="1800">
                <a:solidFill>
                  <a:schemeClr val="tx1"/>
                </a:solidFill>
                <a:latin typeface="+mj-ea"/>
                <a:ea typeface="+mj-ea"/>
                <a:sym typeface="+mn-ea"/>
              </a:rPr>
              <a:t>事件</a:t>
            </a:r>
            <a:r>
              <a:rPr lang="en-US" altLang="zh-CN" sz="1800" smtClean="0">
                <a:solidFill>
                  <a:schemeClr val="tx1"/>
                </a:solidFill>
                <a:latin typeface="+mj-ea"/>
                <a:ea typeface="+mj-ea"/>
                <a:sym typeface="+mn-ea"/>
              </a:rPr>
              <a:t>’,</a:t>
            </a:r>
            <a:r>
              <a:rPr lang="en-US" altLang="zh-CN" sz="1800" smtClean="0">
                <a:solidFill>
                  <a:schemeClr val="tx1"/>
                </a:solidFill>
                <a:latin typeface="+mj-ea"/>
                <a:ea typeface="+mj-ea"/>
                <a:sym typeface="+mn-ea"/>
              </a:rPr>
              <a:t>&lt;</a:t>
            </a:r>
            <a:r>
              <a:rPr sz="1800">
                <a:solidFill>
                  <a:schemeClr val="tx1"/>
                </a:solidFill>
                <a:latin typeface="+mj-ea"/>
                <a:ea typeface="+mj-ea"/>
                <a:sym typeface="+mn-ea"/>
              </a:rPr>
              <a:t>事件处理程序</a:t>
            </a:r>
            <a:r>
              <a:rPr lang="en-US" altLang="zh-CN" sz="1800">
                <a:solidFill>
                  <a:schemeClr val="tx1"/>
                </a:solidFill>
                <a:latin typeface="+mj-ea"/>
                <a:ea typeface="+mj-ea"/>
                <a:sym typeface="+mn-ea"/>
              </a:rPr>
              <a:t>&gt;); </a:t>
            </a:r>
            <a:endParaRPr lang="en-US" altLang="zh-CN" sz="1800">
              <a:solidFill>
                <a:schemeClr val="tx1"/>
              </a:solidFill>
              <a:latin typeface="+mj-ea"/>
              <a:ea typeface="+mj-ea"/>
              <a:sym typeface="+mn-ea"/>
            </a:endParaRPr>
          </a:p>
          <a:p>
            <a:pPr marL="365125" lvl="1" indent="0">
              <a:spcBef>
                <a:spcPts val="0"/>
              </a:spcBef>
              <a:spcAft>
                <a:spcPts val="0"/>
              </a:spcAft>
              <a:buClr>
                <a:srgbClr val="0000FA"/>
              </a:buClr>
              <a:buNone/>
            </a:pPr>
            <a:r>
              <a:rPr lang="en-US" altLang="zh-CN" sz="1800">
                <a:solidFill>
                  <a:schemeClr val="tx1"/>
                </a:solidFill>
                <a:latin typeface="+mj-ea"/>
                <a:ea typeface="+mj-ea"/>
                <a:sym typeface="+mn-ea"/>
              </a:rPr>
              <a:t>  //</a:t>
            </a:r>
            <a:r>
              <a:rPr sz="1800">
                <a:solidFill>
                  <a:schemeClr val="tx1"/>
                </a:solidFill>
                <a:latin typeface="+mj-ea"/>
                <a:ea typeface="+mj-ea"/>
                <a:sym typeface="+mn-ea"/>
              </a:rPr>
              <a:t>事件是如</a:t>
            </a:r>
            <a:r>
              <a:rPr lang="en-US" altLang="zh-CN" sz="1800">
                <a:solidFill>
                  <a:schemeClr val="tx1"/>
                </a:solidFill>
                <a:latin typeface="+mj-ea"/>
                <a:ea typeface="+mj-ea"/>
                <a:sym typeface="+mn-ea"/>
              </a:rPr>
              <a:t>’click’</a:t>
            </a:r>
            <a:r>
              <a:rPr sz="1800">
                <a:solidFill>
                  <a:schemeClr val="tx1"/>
                </a:solidFill>
                <a:latin typeface="+mj-ea"/>
                <a:ea typeface="+mj-ea"/>
                <a:sym typeface="+mn-ea"/>
              </a:rPr>
              <a:t>的事件，</a:t>
            </a:r>
            <a:r>
              <a:rPr lang="en-US" altLang="zh-CN" sz="1800">
                <a:solidFill>
                  <a:schemeClr val="tx1"/>
                </a:solidFill>
                <a:latin typeface="+mj-ea"/>
                <a:ea typeface="+mj-ea"/>
                <a:sym typeface="+mn-ea"/>
              </a:rPr>
              <a:t>&lt;</a:t>
            </a:r>
            <a:r>
              <a:rPr sz="1800">
                <a:solidFill>
                  <a:schemeClr val="tx1"/>
                </a:solidFill>
                <a:latin typeface="+mj-ea"/>
                <a:ea typeface="+mj-ea"/>
                <a:sym typeface="+mn-ea"/>
              </a:rPr>
              <a:t>事件处理程序</a:t>
            </a:r>
            <a:r>
              <a:rPr lang="en-US" altLang="zh-CN" sz="1800">
                <a:solidFill>
                  <a:schemeClr val="tx1"/>
                </a:solidFill>
                <a:latin typeface="+mj-ea"/>
                <a:ea typeface="+mj-ea"/>
                <a:sym typeface="+mn-ea"/>
              </a:rPr>
              <a:t>&gt;</a:t>
            </a:r>
            <a:r>
              <a:rPr sz="1800">
                <a:solidFill>
                  <a:schemeClr val="tx1"/>
                </a:solidFill>
                <a:latin typeface="+mj-ea"/>
                <a:ea typeface="+mj-ea"/>
                <a:sym typeface="+mn-ea"/>
              </a:rPr>
              <a:t>是一个函数，非独享</a:t>
            </a:r>
            <a:endParaRPr lang="en-US" altLang="zh-CN" sz="1800" dirty="0">
              <a:solidFill>
                <a:schemeClr val="tx1"/>
              </a:solidFill>
              <a:latin typeface="+mj-ea"/>
              <a:ea typeface="+mj-ea"/>
            </a:endParaRPr>
          </a:p>
          <a:p>
            <a:pPr marL="365125" lvl="1" indent="0">
              <a:spcBef>
                <a:spcPts val="0"/>
              </a:spcBef>
              <a:spcAft>
                <a:spcPts val="0"/>
              </a:spcAft>
              <a:buClr>
                <a:srgbClr val="0000FA"/>
              </a:buClr>
              <a:buNone/>
            </a:pPr>
            <a:endParaRPr lang="en-US" altLang="zh-CN" sz="1800" dirty="0">
              <a:solidFill>
                <a:schemeClr val="tx1"/>
              </a:solidFill>
              <a:latin typeface="+mj-ea"/>
              <a:ea typeface="+mj-ea"/>
            </a:endParaRPr>
          </a:p>
          <a:p>
            <a:pPr lvl="1">
              <a:lnSpc>
                <a:spcPct val="90000"/>
              </a:lnSpc>
              <a:buFont typeface="Wingdings" panose="05000000000000000000" pitchFamily="2" charset="2"/>
              <a:buNone/>
            </a:pPr>
            <a:endParaRPr lang="en-US" altLang="zh-CN" sz="1800" dirty="0">
              <a:solidFill>
                <a:schemeClr val="tx1"/>
              </a:solidFill>
              <a:latin typeface="+mj-ea"/>
              <a:ea typeface="+mj-ea"/>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noAutofit/>
          </a:bodyPr>
          <a:lstStyle/>
          <a:p>
            <a:pPr lvl="1"/>
            <a:r>
              <a:rPr lang="zh-CN" altLang="en-US" sz="1800" b="1" dirty="0">
                <a:solidFill>
                  <a:schemeClr val="tx1"/>
                </a:solidFill>
                <a:latin typeface="Arial" panose="020B0604020202020204" pitchFamily="34" charset="0"/>
                <a:ea typeface="微软雅黑" panose="020B0503020204020204" charset="-122"/>
                <a:cs typeface="Arial" panose="020B0604020202020204" pitchFamily="34" charset="0"/>
              </a:rPr>
              <a:t>事件</a:t>
            </a:r>
            <a:r>
              <a:rPr lang="zh-CN" altLang="en-US" sz="1800" b="1" dirty="0" smtClean="0">
                <a:solidFill>
                  <a:schemeClr val="tx1"/>
                </a:solidFill>
                <a:latin typeface="Arial" panose="020B0604020202020204" pitchFamily="34" charset="0"/>
                <a:ea typeface="微软雅黑" panose="020B0503020204020204" charset="-122"/>
                <a:cs typeface="Arial" panose="020B0604020202020204" pitchFamily="34" charset="0"/>
              </a:rPr>
              <a:t>处理</a:t>
            </a:r>
            <a:r>
              <a:rPr lang="en-US" altLang="zh-CN" sz="1800" b="1" dirty="0" smtClean="0">
                <a:solidFill>
                  <a:schemeClr val="tx1"/>
                </a:solidFill>
                <a:latin typeface="Arial" panose="020B0604020202020204" pitchFamily="34" charset="0"/>
                <a:ea typeface="微软雅黑" panose="020B0503020204020204" charset="-122"/>
                <a:cs typeface="Arial" panose="020B0604020202020204" pitchFamily="34" charset="0"/>
              </a:rPr>
              <a:t>-</a:t>
            </a:r>
            <a:r>
              <a:rPr lang="zh-CN" altLang="en-US" sz="1800" b="1" dirty="0" smtClean="0">
                <a:solidFill>
                  <a:schemeClr val="tx1"/>
                </a:solidFill>
                <a:latin typeface="Arial" panose="020B0604020202020204" pitchFamily="34" charset="0"/>
                <a:ea typeface="微软雅黑" panose="020B0503020204020204" charset="-122"/>
                <a:cs typeface="Arial" panose="020B0604020202020204" pitchFamily="34" charset="0"/>
              </a:rPr>
              <a:t>静态指定</a:t>
            </a:r>
            <a:endParaRPr lang="zh-CN" altLang="en-US" sz="1800" b="1" dirty="0" smtClean="0">
              <a:solidFill>
                <a:schemeClr val="tx1"/>
              </a:solidFill>
              <a:latin typeface="Arial" panose="020B0604020202020204" pitchFamily="34" charset="0"/>
              <a:ea typeface="微软雅黑" panose="020B0503020204020204" charset="-122"/>
              <a:cs typeface="Arial" panose="020B0604020202020204" pitchFamily="34" charset="0"/>
            </a:endParaRPr>
          </a:p>
        </p:txBody>
      </p:sp>
      <p:sp>
        <p:nvSpPr>
          <p:cNvPr id="136195" name="Rectangle 3"/>
          <p:cNvSpPr>
            <a:spLocks noGrp="1" noChangeArrowheads="1"/>
          </p:cNvSpPr>
          <p:nvPr>
            <p:ph idx="1"/>
          </p:nvPr>
        </p:nvSpPr>
        <p:spPr>
          <a:xfrm>
            <a:off x="317500" y="3110230"/>
            <a:ext cx="8509000" cy="3039745"/>
          </a:xfrm>
        </p:spPr>
        <p:txBody>
          <a:bodyPr>
            <a:noAutofit/>
          </a:bodyPr>
          <a:lstStyle/>
          <a:p>
            <a:pPr>
              <a:lnSpc>
                <a:spcPct val="100000"/>
              </a:lnSpc>
              <a:spcBef>
                <a:spcPts val="0"/>
              </a:spcBef>
              <a:spcAft>
                <a:spcPts val="0"/>
              </a:spcAft>
              <a:buNone/>
            </a:pP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&lt;script language="</a:t>
            </a:r>
            <a:r>
              <a:rPr lang="en-US" altLang="zh-CN" sz="160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javascript</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type="text/</a:t>
            </a:r>
            <a:r>
              <a:rPr lang="en-US" altLang="zh-CN" sz="160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javascript</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"&gt;</a:t>
            </a:r>
            <a:endPar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function </a:t>
            </a:r>
            <a:r>
              <a:rPr lang="en-US" altLang="zh-CN" sz="160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testInfo</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en-US" altLang="zh-CN" sz="160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mes</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{alert(</a:t>
            </a:r>
            <a:r>
              <a:rPr lang="en-US" altLang="zh-CN" sz="160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mes</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&lt;/script&gt;	</a:t>
            </a:r>
            <a:endPar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&lt;body&gt;</a:t>
            </a:r>
            <a:endPar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&lt;h2&gt;HTML</a:t>
            </a:r>
            <a:r>
              <a:rPr lang="zh-CN" altLang="en-US" sz="1600" dirty="0" smtClean="0">
                <a:solidFill>
                  <a:schemeClr val="tx1"/>
                </a:solidFill>
                <a:latin typeface="Verdana" panose="020B0604030504040204" pitchFamily="34" charset="0"/>
                <a:ea typeface="宋体" panose="02010600030101010101" pitchFamily="2" charset="-122"/>
                <a:cs typeface="Verdana" panose="020B0604030504040204" pitchFamily="34" charset="0"/>
              </a:rPr>
              <a:t>属性的事件处理器举例</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&lt;/h2&gt;</a:t>
            </a:r>
            <a:endPar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&lt;input type="button" value="</a:t>
            </a:r>
            <a:r>
              <a:rPr lang="zh-CN" altLang="en-US" sz="1600" dirty="0" smtClean="0">
                <a:solidFill>
                  <a:schemeClr val="tx1"/>
                </a:solidFill>
                <a:latin typeface="Verdana" panose="020B0604030504040204" pitchFamily="34" charset="0"/>
                <a:ea typeface="宋体" panose="02010600030101010101" pitchFamily="2" charset="-122"/>
                <a:cs typeface="Verdana" panose="020B0604030504040204" pitchFamily="34" charset="0"/>
              </a:rPr>
              <a:t>直接通过</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JS</a:t>
            </a:r>
            <a:r>
              <a:rPr lang="zh-CN" altLang="en-US" sz="1600" dirty="0" smtClean="0">
                <a:solidFill>
                  <a:schemeClr val="tx1"/>
                </a:solidFill>
                <a:latin typeface="Verdana" panose="020B0604030504040204" pitchFamily="34" charset="0"/>
                <a:ea typeface="宋体" panose="02010600030101010101" pitchFamily="2" charset="-122"/>
                <a:cs typeface="Verdana" panose="020B0604030504040204" pitchFamily="34" charset="0"/>
              </a:rPr>
              <a:t>语句输出信息</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altLang="zh-CN" sz="160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onclick</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="alert('</a:t>
            </a:r>
            <a:r>
              <a:rPr lang="zh-CN" altLang="en-US" sz="1600" dirty="0" smtClean="0">
                <a:solidFill>
                  <a:schemeClr val="tx1"/>
                </a:solidFill>
                <a:latin typeface="Verdana" panose="020B0604030504040204" pitchFamily="34" charset="0"/>
                <a:ea typeface="宋体" panose="02010600030101010101" pitchFamily="2" charset="-122"/>
                <a:cs typeface="Verdana" panose="020B0604030504040204" pitchFamily="34" charset="0"/>
              </a:rPr>
              <a:t>单击按钮，直接输出信息</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')"&gt;</a:t>
            </a:r>
            <a:endPar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&lt;input type="button" value="</a:t>
            </a:r>
            <a:r>
              <a:rPr lang="zh-CN" altLang="en-US" sz="1600" dirty="0" smtClean="0">
                <a:solidFill>
                  <a:schemeClr val="tx1"/>
                </a:solidFill>
                <a:latin typeface="Verdana" panose="020B0604030504040204" pitchFamily="34" charset="0"/>
                <a:ea typeface="宋体" panose="02010600030101010101" pitchFamily="2" charset="-122"/>
                <a:cs typeface="Verdana" panose="020B0604030504040204" pitchFamily="34" charset="0"/>
              </a:rPr>
              <a:t>通过函数输出信息</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altLang="zh-CN" sz="160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onclick</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en-US" altLang="zh-CN" sz="160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testInfo</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zh-CN" altLang="en-US" sz="1600" dirty="0" smtClean="0">
                <a:solidFill>
                  <a:schemeClr val="tx1"/>
                </a:solidFill>
                <a:latin typeface="Verdana" panose="020B0604030504040204" pitchFamily="34" charset="0"/>
                <a:ea typeface="宋体" panose="02010600030101010101" pitchFamily="2" charset="-122"/>
                <a:cs typeface="Verdana" panose="020B0604030504040204" pitchFamily="34" charset="0"/>
              </a:rPr>
              <a:t>单击按钮，调用函数输出信息</a:t>
            </a: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')"&gt;</a:t>
            </a:r>
            <a:endPar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&lt;/body&gt;</a:t>
            </a:r>
            <a:endParaRPr lang="en-US" altLang="zh-CN"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矩形 5"/>
          <p:cNvSpPr/>
          <p:nvPr/>
        </p:nvSpPr>
        <p:spPr>
          <a:xfrm>
            <a:off x="533400" y="1676400"/>
            <a:ext cx="8534400" cy="1198880"/>
          </a:xfrm>
          <a:prstGeom prst="rect">
            <a:avLst/>
          </a:prstGeom>
        </p:spPr>
        <p:txBody>
          <a:bodyPr wrap="square">
            <a:spAutoFit/>
          </a:bodyPr>
          <a:lstStyle/>
          <a:p>
            <a:pPr marL="0" lvl="1">
              <a:lnSpc>
                <a:spcPct val="100000"/>
              </a:lnSpc>
              <a:spcBef>
                <a:spcPts val="0"/>
              </a:spcBef>
            </a:pPr>
            <a:r>
              <a:rPr lang="zh-CN" altLang="en-US" b="0" dirty="0" smtClean="0">
                <a:solidFill>
                  <a:schemeClr val="tx1"/>
                </a:solidFill>
                <a:latin typeface="微软雅黑" panose="020B0503020204020204" charset="-122"/>
                <a:ea typeface="微软雅黑" panose="020B0503020204020204" charset="-122"/>
              </a:rPr>
              <a:t>基本语法：</a:t>
            </a:r>
            <a:r>
              <a:rPr lang="en-US" altLang="zh-CN" sz="1800" b="0" dirty="0" smtClean="0">
                <a:solidFill>
                  <a:schemeClr val="tx1"/>
                </a:solidFill>
                <a:latin typeface="微软雅黑" panose="020B0503020204020204" charset="-122"/>
                <a:ea typeface="微软雅黑" panose="020B0503020204020204" charset="-122"/>
              </a:rPr>
              <a:t>&lt;</a:t>
            </a:r>
            <a:r>
              <a:rPr lang="zh-CN" altLang="en-US" sz="1800" b="0" dirty="0" smtClean="0">
                <a:solidFill>
                  <a:schemeClr val="tx1"/>
                </a:solidFill>
                <a:latin typeface="微软雅黑" panose="020B0503020204020204" charset="-122"/>
                <a:ea typeface="微软雅黑" panose="020B0503020204020204" charset="-122"/>
              </a:rPr>
              <a:t>标记 </a:t>
            </a:r>
            <a:r>
              <a:rPr lang="en-US" altLang="zh-CN" sz="1800" b="0" dirty="0" smtClean="0">
                <a:solidFill>
                  <a:schemeClr val="tx1"/>
                </a:solidFill>
                <a:latin typeface="微软雅黑" panose="020B0503020204020204" charset="-122"/>
                <a:ea typeface="微软雅黑" panose="020B0503020204020204" charset="-122"/>
              </a:rPr>
              <a:t>... </a:t>
            </a:r>
            <a:r>
              <a:rPr lang="zh-CN" altLang="en-US" sz="1800" b="0" dirty="0" smtClean="0">
                <a:solidFill>
                  <a:schemeClr val="tx1"/>
                </a:solidFill>
                <a:latin typeface="微软雅黑" panose="020B0503020204020204" charset="-122"/>
                <a:ea typeface="微软雅黑" panose="020B0503020204020204" charset="-122"/>
              </a:rPr>
              <a:t>事件句柄</a:t>
            </a:r>
            <a:r>
              <a:rPr lang="en-US" altLang="zh-CN" sz="1800" b="0" dirty="0" smtClean="0">
                <a:solidFill>
                  <a:schemeClr val="tx1"/>
                </a:solidFill>
                <a:latin typeface="微软雅黑" panose="020B0503020204020204" charset="-122"/>
                <a:ea typeface="微软雅黑" panose="020B0503020204020204" charset="-122"/>
              </a:rPr>
              <a:t>1="</a:t>
            </a:r>
            <a:r>
              <a:rPr lang="zh-CN" altLang="en-US" sz="1800" b="0" dirty="0" smtClean="0">
                <a:solidFill>
                  <a:schemeClr val="tx1"/>
                </a:solidFill>
                <a:latin typeface="微软雅黑" panose="020B0503020204020204" charset="-122"/>
                <a:ea typeface="微软雅黑" panose="020B0503020204020204" charset="-122"/>
              </a:rPr>
              <a:t>事件处理程序</a:t>
            </a:r>
            <a:r>
              <a:rPr lang="en-US" altLang="zh-CN" sz="1800" b="0" dirty="0" smtClean="0">
                <a:solidFill>
                  <a:schemeClr val="tx1"/>
                </a:solidFill>
                <a:latin typeface="微软雅黑" panose="020B0503020204020204" charset="-122"/>
                <a:ea typeface="微软雅黑" panose="020B0503020204020204" charset="-122"/>
              </a:rPr>
              <a:t>1" [</a:t>
            </a:r>
            <a:r>
              <a:rPr lang="zh-CN" altLang="en-US" sz="1800" b="0" dirty="0" smtClean="0">
                <a:solidFill>
                  <a:schemeClr val="tx1"/>
                </a:solidFill>
                <a:latin typeface="微软雅黑" panose="020B0503020204020204" charset="-122"/>
                <a:ea typeface="微软雅黑" panose="020B0503020204020204" charset="-122"/>
              </a:rPr>
              <a:t>事件句柄</a:t>
            </a:r>
            <a:r>
              <a:rPr lang="en-US" altLang="zh-CN" sz="1800" b="0" dirty="0" smtClean="0">
                <a:solidFill>
                  <a:schemeClr val="tx1"/>
                </a:solidFill>
                <a:latin typeface="微软雅黑" panose="020B0503020204020204" charset="-122"/>
                <a:ea typeface="微软雅黑" panose="020B0503020204020204" charset="-122"/>
              </a:rPr>
              <a:t>2</a:t>
            </a:r>
            <a:r>
              <a:rPr lang="zh-CN" altLang="en-US" sz="1800" dirty="0" smtClean="0">
                <a:solidFill>
                  <a:schemeClr val="tx1"/>
                </a:solidFill>
                <a:latin typeface="微软雅黑" panose="020B0503020204020204" charset="-122"/>
                <a:ea typeface="微软雅黑" panose="020B0503020204020204" charset="-122"/>
              </a:rPr>
              <a:t> </a:t>
            </a:r>
            <a:r>
              <a:rPr lang="en-US" altLang="zh-CN" sz="1800" b="0" dirty="0" smtClean="0">
                <a:solidFill>
                  <a:schemeClr val="tx1"/>
                </a:solidFill>
                <a:latin typeface="微软雅黑" panose="020B0503020204020204" charset="-122"/>
                <a:ea typeface="微软雅黑" panose="020B0503020204020204" charset="-122"/>
              </a:rPr>
              <a:t>="</a:t>
            </a:r>
            <a:r>
              <a:rPr lang="zh-CN" altLang="en-US" sz="1800" b="0" dirty="0" smtClean="0">
                <a:solidFill>
                  <a:schemeClr val="tx1"/>
                </a:solidFill>
                <a:latin typeface="微软雅黑" panose="020B0503020204020204" charset="-122"/>
                <a:ea typeface="微软雅黑" panose="020B0503020204020204" charset="-122"/>
              </a:rPr>
              <a:t>事件处理程序</a:t>
            </a:r>
            <a:r>
              <a:rPr lang="en-US" altLang="zh-CN" sz="1800" b="0" dirty="0" smtClean="0">
                <a:solidFill>
                  <a:schemeClr val="tx1"/>
                </a:solidFill>
                <a:latin typeface="微软雅黑" panose="020B0503020204020204" charset="-122"/>
                <a:ea typeface="微软雅黑" panose="020B0503020204020204" charset="-122"/>
              </a:rPr>
              <a:t>2" ...]</a:t>
            </a:r>
            <a:endParaRPr lang="en-US" altLang="zh-CN" b="0" dirty="0" smtClean="0">
              <a:solidFill>
                <a:schemeClr val="tx1"/>
              </a:solidFill>
              <a:latin typeface="微软雅黑" panose="020B0503020204020204" charset="-122"/>
              <a:ea typeface="微软雅黑" panose="020B0503020204020204" charset="-122"/>
            </a:endParaRPr>
          </a:p>
          <a:p>
            <a:pPr marL="0" lvl="1">
              <a:lnSpc>
                <a:spcPct val="100000"/>
              </a:lnSpc>
              <a:spcBef>
                <a:spcPts val="0"/>
              </a:spcBef>
            </a:pPr>
            <a:r>
              <a:rPr lang="zh-CN" altLang="en-US" b="0" dirty="0" smtClean="0">
                <a:solidFill>
                  <a:schemeClr val="tx1"/>
                </a:solidFill>
                <a:latin typeface="微软雅黑" panose="020B0503020204020204" charset="-122"/>
                <a:ea typeface="微软雅黑" panose="020B0503020204020204" charset="-122"/>
              </a:rPr>
              <a:t>语法说明：一个标记可以同时指定</a:t>
            </a:r>
            <a:r>
              <a:rPr lang="zh-CN" altLang="en-US" dirty="0" smtClean="0">
                <a:solidFill>
                  <a:schemeClr val="tx1"/>
                </a:solidFill>
                <a:latin typeface="微软雅黑" panose="020B0503020204020204" charset="-122"/>
                <a:ea typeface="微软雅黑" panose="020B0503020204020204" charset="-122"/>
              </a:rPr>
              <a:t>多个事件处理程序</a:t>
            </a:r>
            <a:r>
              <a:rPr lang="zh-CN" altLang="en-US" b="0" dirty="0" smtClean="0">
                <a:solidFill>
                  <a:schemeClr val="tx1"/>
                </a:solidFill>
                <a:latin typeface="微软雅黑" panose="020B0503020204020204" charset="-122"/>
                <a:ea typeface="微软雅黑" panose="020B0503020204020204" charset="-122"/>
              </a:rPr>
              <a:t>，事件处理程序既可以是</a:t>
            </a:r>
            <a:r>
              <a:rPr lang="en-US" altLang="zh-CN" b="0" dirty="0" smtClean="0">
                <a:solidFill>
                  <a:schemeClr val="tx1"/>
                </a:solidFill>
                <a:latin typeface="微软雅黑" panose="020B0503020204020204" charset="-122"/>
                <a:ea typeface="微软雅黑" panose="020B0503020204020204" charset="-122"/>
              </a:rPr>
              <a:t>&lt;script&gt;</a:t>
            </a:r>
            <a:r>
              <a:rPr lang="zh-CN" altLang="en-US" b="0" dirty="0" smtClean="0">
                <a:solidFill>
                  <a:schemeClr val="tx1"/>
                </a:solidFill>
                <a:latin typeface="微软雅黑" panose="020B0503020204020204" charset="-122"/>
                <a:ea typeface="微软雅黑" panose="020B0503020204020204" charset="-122"/>
              </a:rPr>
              <a:t>标记中的自定义函数，还可以直接将事件处理代码写在此位置。</a:t>
            </a:r>
            <a:endParaRPr lang="zh-CN" altLang="en-US" b="0"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noAutofit/>
          </a:bodyPr>
          <a:lstStyle/>
          <a:p>
            <a:r>
              <a:rPr lang="zh-CN" altLang="en-US" dirty="0" smtClean="0">
                <a:cs typeface="Arial" panose="020B0604020202020204" pitchFamily="34" charset="0"/>
              </a:rPr>
              <a:t>事件处理</a:t>
            </a:r>
            <a:r>
              <a:rPr lang="en-US" altLang="zh-CN" dirty="0" smtClean="0">
                <a:cs typeface="Arial" panose="020B0604020202020204" pitchFamily="34" charset="0"/>
              </a:rPr>
              <a:t>-</a:t>
            </a:r>
            <a:r>
              <a:rPr lang="zh-CN" altLang="en-US" dirty="0" smtClean="0">
                <a:cs typeface="Arial" panose="020B0604020202020204" pitchFamily="34" charset="0"/>
              </a:rPr>
              <a:t>动态指定</a:t>
            </a:r>
            <a:r>
              <a:rPr lang="zh-CN" altLang="en-US" sz="2400" b="0" dirty="0" smtClean="0"/>
              <a:t> </a:t>
            </a:r>
            <a:endParaRPr lang="zh-CN" altLang="en-US" sz="2400" b="0" dirty="0" smtClean="0"/>
          </a:p>
        </p:txBody>
      </p:sp>
      <p:sp>
        <p:nvSpPr>
          <p:cNvPr id="4" name="Rectangle 6"/>
          <p:cNvSpPr>
            <a:spLocks noChangeArrowheads="1"/>
          </p:cNvSpPr>
          <p:nvPr/>
        </p:nvSpPr>
        <p:spPr bwMode="gray">
          <a:xfrm>
            <a:off x="533400" y="1387702"/>
            <a:ext cx="8534399" cy="1198880"/>
          </a:xfrm>
          <a:prstGeom prst="rect">
            <a:avLst/>
          </a:prstGeom>
          <a:solidFill>
            <a:schemeClr val="bg1"/>
          </a:solidFill>
          <a:ln w="38100" algn="ctr">
            <a:noFill/>
            <a:miter lim="800000"/>
          </a:ln>
          <a:effectLst/>
        </p:spPr>
        <p:txBody>
          <a:bodyPr wrap="square">
            <a:spAutoFit/>
          </a:bodyPr>
          <a:lstStyle/>
          <a:p>
            <a:pPr algn="l">
              <a:lnSpc>
                <a:spcPct val="100000"/>
              </a:lnSpc>
              <a:spcBef>
                <a:spcPts val="0"/>
              </a:spcBef>
            </a:pPr>
            <a:r>
              <a:rPr kumimoji="0" lang="zh-CN" altLang="en-US" b="0" dirty="0" smtClean="0">
                <a:latin typeface="微软雅黑" panose="020B0503020204020204" charset="-122"/>
                <a:ea typeface="微软雅黑" panose="020B0503020204020204" charset="-122"/>
              </a:rPr>
              <a:t>事件</a:t>
            </a:r>
            <a:r>
              <a:rPr kumimoji="0" lang="zh-CN" altLang="en-US" b="0" dirty="0">
                <a:latin typeface="微软雅黑" panose="020B0503020204020204" charset="-122"/>
                <a:ea typeface="微软雅黑" panose="020B0503020204020204" charset="-122"/>
              </a:rPr>
              <a:t>处理程序在</a:t>
            </a:r>
            <a:r>
              <a:rPr kumimoji="0" lang="en-US" altLang="zh-CN" b="0" dirty="0">
                <a:latin typeface="微软雅黑" panose="020B0503020204020204" charset="-122"/>
                <a:ea typeface="微软雅黑" panose="020B0503020204020204" charset="-122"/>
              </a:rPr>
              <a:t>JavaScript</a:t>
            </a:r>
            <a:r>
              <a:rPr kumimoji="0" lang="zh-CN" altLang="en-US" b="0" dirty="0">
                <a:latin typeface="微软雅黑" panose="020B0503020204020204" charset="-122"/>
                <a:ea typeface="微软雅黑" panose="020B0503020204020204" charset="-122"/>
              </a:rPr>
              <a:t>中动态指定</a:t>
            </a:r>
            <a:r>
              <a:rPr kumimoji="0" lang="en-US" altLang="zh-CN" b="0" dirty="0">
                <a:latin typeface="微软雅黑" panose="020B0503020204020204" charset="-122"/>
                <a:ea typeface="微软雅黑" panose="020B0503020204020204" charset="-122"/>
              </a:rPr>
              <a:t>(</a:t>
            </a:r>
            <a:r>
              <a:rPr kumimoji="0" lang="zh-CN" altLang="en-US" b="0" dirty="0">
                <a:latin typeface="微软雅黑" panose="020B0503020204020204" charset="-122"/>
                <a:ea typeface="微软雅黑" panose="020B0503020204020204" charset="-122"/>
              </a:rPr>
              <a:t>分配</a:t>
            </a:r>
            <a:r>
              <a:rPr kumimoji="0" lang="en-US" altLang="zh-CN" b="0" dirty="0" smtClean="0">
                <a:latin typeface="微软雅黑" panose="020B0503020204020204" charset="-122"/>
                <a:ea typeface="微软雅黑" panose="020B0503020204020204" charset="-122"/>
              </a:rPr>
              <a:t>)</a:t>
            </a:r>
            <a:r>
              <a:rPr kumimoji="0" lang="zh-CN" altLang="en-US" b="0" dirty="0" smtClean="0">
                <a:latin typeface="微软雅黑" panose="020B0503020204020204" charset="-122"/>
                <a:ea typeface="微软雅黑" panose="020B0503020204020204" charset="-122"/>
              </a:rPr>
              <a:t>：</a:t>
            </a:r>
            <a:endParaRPr kumimoji="0" lang="zh-CN" altLang="en-US" b="0" dirty="0">
              <a:latin typeface="微软雅黑" panose="020B0503020204020204" charset="-122"/>
              <a:ea typeface="微软雅黑" panose="020B0503020204020204" charset="-122"/>
            </a:endParaRPr>
          </a:p>
          <a:p>
            <a:pPr algn="l">
              <a:lnSpc>
                <a:spcPct val="100000"/>
              </a:lnSpc>
              <a:spcBef>
                <a:spcPts val="0"/>
              </a:spcBef>
            </a:pPr>
            <a:r>
              <a:rPr kumimoji="0" lang="en-US" altLang="zh-CN" b="0" dirty="0" smtClean="0">
                <a:latin typeface="微软雅黑" panose="020B0503020204020204" charset="-122"/>
                <a:ea typeface="微软雅黑" panose="020B0503020204020204" charset="-122"/>
              </a:rPr>
              <a:t>      </a:t>
            </a:r>
            <a:r>
              <a:rPr kumimoji="0" lang="en-US" altLang="zh-CN" sz="1800" b="0" dirty="0" smtClean="0">
                <a:solidFill>
                  <a:srgbClr val="FF0000"/>
                </a:solidFill>
                <a:latin typeface="微软雅黑" panose="020B0503020204020204" charset="-122"/>
                <a:ea typeface="微软雅黑" panose="020B0503020204020204" charset="-122"/>
              </a:rPr>
              <a:t>&lt;</a:t>
            </a:r>
            <a:r>
              <a:rPr kumimoji="0" lang="zh-CN" altLang="en-US" sz="1800" b="0" dirty="0">
                <a:solidFill>
                  <a:srgbClr val="FF0000"/>
                </a:solidFill>
                <a:latin typeface="微软雅黑" panose="020B0503020204020204" charset="-122"/>
                <a:ea typeface="微软雅黑" panose="020B0503020204020204" charset="-122"/>
              </a:rPr>
              <a:t>事件主角</a:t>
            </a:r>
            <a:r>
              <a:rPr kumimoji="0" lang="en-US" altLang="zh-CN" sz="1800" b="0" dirty="0">
                <a:solidFill>
                  <a:srgbClr val="FF0000"/>
                </a:solidFill>
                <a:latin typeface="微软雅黑" panose="020B0503020204020204" charset="-122"/>
                <a:ea typeface="微软雅黑" panose="020B0503020204020204" charset="-122"/>
              </a:rPr>
              <a:t>-</a:t>
            </a:r>
            <a:r>
              <a:rPr kumimoji="0" lang="zh-CN" altLang="en-US" sz="1800" b="0" dirty="0">
                <a:solidFill>
                  <a:srgbClr val="FF0000"/>
                </a:solidFill>
                <a:latin typeface="微软雅黑" panose="020B0503020204020204" charset="-122"/>
                <a:ea typeface="微软雅黑" panose="020B0503020204020204" charset="-122"/>
              </a:rPr>
              <a:t>对象</a:t>
            </a:r>
            <a:r>
              <a:rPr kumimoji="0" lang="en-US" altLang="zh-CN" sz="1800" b="0" dirty="0">
                <a:solidFill>
                  <a:srgbClr val="FF0000"/>
                </a:solidFill>
                <a:latin typeface="微软雅黑" panose="020B0503020204020204" charset="-122"/>
                <a:ea typeface="微软雅黑" panose="020B0503020204020204" charset="-122"/>
              </a:rPr>
              <a:t>&gt;.&lt;</a:t>
            </a:r>
            <a:r>
              <a:rPr kumimoji="0" lang="zh-CN" altLang="en-US" sz="1800" b="0" dirty="0">
                <a:solidFill>
                  <a:srgbClr val="FF0000"/>
                </a:solidFill>
                <a:latin typeface="微软雅黑" panose="020B0503020204020204" charset="-122"/>
                <a:ea typeface="微软雅黑" panose="020B0503020204020204" charset="-122"/>
              </a:rPr>
              <a:t>事</a:t>
            </a:r>
            <a:r>
              <a:rPr kumimoji="0" lang="zh-CN" altLang="en-US" sz="1800" b="0" dirty="0" smtClean="0">
                <a:solidFill>
                  <a:srgbClr val="FF0000"/>
                </a:solidFill>
                <a:latin typeface="微软雅黑" panose="020B0503020204020204" charset="-122"/>
                <a:ea typeface="微软雅黑" panose="020B0503020204020204" charset="-122"/>
              </a:rPr>
              <a:t>件句柄</a:t>
            </a:r>
            <a:r>
              <a:rPr kumimoji="0" lang="en-US" altLang="zh-CN" sz="1800" b="0" dirty="0" smtClean="0">
                <a:solidFill>
                  <a:srgbClr val="FF0000"/>
                </a:solidFill>
                <a:latin typeface="微软雅黑" panose="020B0503020204020204" charset="-122"/>
                <a:ea typeface="微软雅黑" panose="020B0503020204020204" charset="-122"/>
              </a:rPr>
              <a:t>&gt;=&lt;</a:t>
            </a:r>
            <a:r>
              <a:rPr kumimoji="0" lang="zh-CN" altLang="en-US" sz="1800" b="0" dirty="0">
                <a:solidFill>
                  <a:srgbClr val="FF0000"/>
                </a:solidFill>
                <a:latin typeface="微软雅黑" panose="020B0503020204020204" charset="-122"/>
                <a:ea typeface="微软雅黑" panose="020B0503020204020204" charset="-122"/>
              </a:rPr>
              <a:t>事件处理程序</a:t>
            </a:r>
            <a:r>
              <a:rPr kumimoji="0" lang="en-US" altLang="zh-CN" sz="1800" b="0" dirty="0">
                <a:solidFill>
                  <a:srgbClr val="FF0000"/>
                </a:solidFill>
                <a:latin typeface="微软雅黑" panose="020B0503020204020204" charset="-122"/>
                <a:ea typeface="微软雅黑" panose="020B0503020204020204" charset="-122"/>
              </a:rPr>
              <a:t>&gt;;</a:t>
            </a:r>
            <a:endParaRPr kumimoji="0" lang="en-US" altLang="zh-CN" sz="1800" b="0" dirty="0">
              <a:solidFill>
                <a:srgbClr val="FF0000"/>
              </a:solidFill>
              <a:latin typeface="微软雅黑" panose="020B0503020204020204" charset="-122"/>
              <a:ea typeface="微软雅黑" panose="020B0503020204020204" charset="-122"/>
            </a:endParaRPr>
          </a:p>
          <a:p>
            <a:pPr algn="l">
              <a:lnSpc>
                <a:spcPct val="100000"/>
              </a:lnSpc>
              <a:spcBef>
                <a:spcPts val="0"/>
              </a:spcBef>
            </a:pPr>
            <a:r>
              <a:rPr kumimoji="0" lang="zh-CN" altLang="en-US" sz="1800" b="0" dirty="0">
                <a:solidFill>
                  <a:srgbClr val="FF0000"/>
                </a:solidFill>
                <a:latin typeface="微软雅黑" panose="020B0503020204020204" charset="-122"/>
                <a:ea typeface="微软雅黑" panose="020B0503020204020204" charset="-122"/>
              </a:rPr>
              <a:t>     </a:t>
            </a:r>
            <a:r>
              <a:rPr kumimoji="0" lang="zh-CN" altLang="en-US" sz="1800" b="0" dirty="0" smtClean="0">
                <a:solidFill>
                  <a:srgbClr val="FF0000"/>
                </a:solidFill>
                <a:latin typeface="微软雅黑" panose="020B0503020204020204" charset="-122"/>
                <a:ea typeface="微软雅黑" panose="020B0503020204020204" charset="-122"/>
              </a:rPr>
              <a:t>   </a:t>
            </a:r>
            <a:r>
              <a:rPr kumimoji="0" lang="en-US" altLang="zh-CN" sz="1800" b="0" dirty="0" err="1" smtClean="0">
                <a:solidFill>
                  <a:srgbClr val="FF0000"/>
                </a:solidFill>
                <a:latin typeface="微软雅黑" panose="020B0503020204020204" charset="-122"/>
                <a:ea typeface="微软雅黑" panose="020B0503020204020204" charset="-122"/>
              </a:rPr>
              <a:t>obj.onclick</a:t>
            </a:r>
            <a:r>
              <a:rPr kumimoji="0" lang="en-US" altLang="zh-CN" sz="1800" b="0" dirty="0" smtClean="0">
                <a:solidFill>
                  <a:srgbClr val="FF0000"/>
                </a:solidFill>
                <a:latin typeface="微软雅黑" panose="020B0503020204020204" charset="-122"/>
                <a:ea typeface="微软雅黑" panose="020B0503020204020204" charset="-122"/>
              </a:rPr>
              <a:t>=function</a:t>
            </a:r>
            <a:r>
              <a:rPr kumimoji="0" lang="en-US" altLang="zh-CN" sz="1800" b="0" dirty="0">
                <a:solidFill>
                  <a:srgbClr val="FF0000"/>
                </a:solidFill>
                <a:latin typeface="微软雅黑" panose="020B0503020204020204" charset="-122"/>
                <a:ea typeface="微软雅黑" panose="020B0503020204020204" charset="-122"/>
              </a:rPr>
              <a:t>(){</a:t>
            </a:r>
            <a:r>
              <a:rPr kumimoji="0" lang="en-US" altLang="zh-CN" sz="1800" b="0" dirty="0" err="1">
                <a:solidFill>
                  <a:srgbClr val="FF0000"/>
                </a:solidFill>
                <a:latin typeface="微软雅黑" panose="020B0503020204020204" charset="-122"/>
                <a:ea typeface="微软雅黑" panose="020B0503020204020204" charset="-122"/>
              </a:rPr>
              <a:t>disp</a:t>
            </a:r>
            <a:r>
              <a:rPr kumimoji="0" lang="en-US" altLang="zh-CN" sz="1800" b="0" dirty="0" smtClean="0">
                <a:solidFill>
                  <a:srgbClr val="FF0000"/>
                </a:solidFill>
                <a:latin typeface="微软雅黑" panose="020B0503020204020204" charset="-122"/>
                <a:ea typeface="微软雅黑" panose="020B0503020204020204" charset="-122"/>
              </a:rPr>
              <a:t>();}  </a:t>
            </a:r>
            <a:endParaRPr kumimoji="0" lang="en-US" altLang="zh-CN" sz="1800" b="0" dirty="0" smtClean="0">
              <a:solidFill>
                <a:srgbClr val="FF0000"/>
              </a:solidFill>
              <a:latin typeface="微软雅黑" panose="020B0503020204020204" charset="-122"/>
              <a:ea typeface="微软雅黑" panose="020B0503020204020204" charset="-122"/>
            </a:endParaRPr>
          </a:p>
          <a:p>
            <a:pPr algn="l">
              <a:lnSpc>
                <a:spcPct val="100000"/>
              </a:lnSpc>
              <a:spcBef>
                <a:spcPts val="0"/>
              </a:spcBef>
            </a:pPr>
            <a:r>
              <a:rPr kumimoji="0" lang="en-US" altLang="zh-CN" sz="1800" b="0" dirty="0" smtClean="0">
                <a:solidFill>
                  <a:srgbClr val="FF0000"/>
                </a:solidFill>
                <a:latin typeface="微软雅黑" panose="020B0503020204020204" charset="-122"/>
                <a:ea typeface="微软雅黑" panose="020B0503020204020204" charset="-122"/>
              </a:rPr>
              <a:t>        </a:t>
            </a:r>
            <a:r>
              <a:rPr lang="en-US" altLang="zh-CN" sz="1800" b="0" dirty="0" err="1" smtClean="0">
                <a:solidFill>
                  <a:srgbClr val="FF0000"/>
                </a:solidFill>
                <a:latin typeface="微软雅黑" panose="020B0503020204020204" charset="-122"/>
                <a:ea typeface="微软雅黑" panose="020B0503020204020204" charset="-122"/>
              </a:rPr>
              <a:t>obj.onclick</a:t>
            </a:r>
            <a:r>
              <a:rPr lang="en-US" altLang="zh-CN" sz="1800" b="0" dirty="0" smtClean="0">
                <a:solidFill>
                  <a:srgbClr val="FF0000"/>
                </a:solidFill>
                <a:latin typeface="微软雅黑" panose="020B0503020204020204" charset="-122"/>
                <a:ea typeface="微软雅黑" panose="020B0503020204020204" charset="-122"/>
              </a:rPr>
              <a:t>();//</a:t>
            </a:r>
            <a:r>
              <a:rPr lang="zh-CN" altLang="en-US" sz="1800" b="0" dirty="0" smtClean="0">
                <a:solidFill>
                  <a:srgbClr val="FF0000"/>
                </a:solidFill>
                <a:latin typeface="微软雅黑" panose="020B0503020204020204" charset="-122"/>
                <a:ea typeface="微软雅黑" panose="020B0503020204020204" charset="-122"/>
              </a:rPr>
              <a:t>调用</a:t>
            </a:r>
            <a:endParaRPr kumimoji="0" lang="en-US" altLang="zh-CN" sz="1800" b="0" dirty="0">
              <a:solidFill>
                <a:srgbClr val="FF0000"/>
              </a:solidFill>
              <a:latin typeface="微软雅黑" panose="020B0503020204020204" charset="-122"/>
              <a:ea typeface="微软雅黑" panose="020B0503020204020204" charset="-122"/>
            </a:endParaRPr>
          </a:p>
        </p:txBody>
      </p:sp>
      <p:sp>
        <p:nvSpPr>
          <p:cNvPr id="5" name="Rectangle 9"/>
          <p:cNvSpPr>
            <a:spLocks noChangeArrowheads="1"/>
          </p:cNvSpPr>
          <p:nvPr/>
        </p:nvSpPr>
        <p:spPr bwMode="gray">
          <a:xfrm>
            <a:off x="533400" y="2760504"/>
            <a:ext cx="8534400" cy="2348230"/>
          </a:xfrm>
          <a:prstGeom prst="rect">
            <a:avLst/>
          </a:prstGeom>
          <a:solidFill>
            <a:schemeClr val="bg1"/>
          </a:solidFill>
          <a:ln w="38100" algn="ctr">
            <a:noFill/>
            <a:miter lim="800000"/>
          </a:ln>
          <a:effectLst/>
        </p:spPr>
        <p:txBody>
          <a:bodyPr wrap="square">
            <a:spAutoFit/>
          </a:bodyPr>
          <a:lstStyle/>
          <a:p>
            <a:pPr algn="l">
              <a:lnSpc>
                <a:spcPts val="1600"/>
              </a:lnSpc>
              <a:spcBef>
                <a:spcPts val="0"/>
              </a:spcBef>
            </a:pPr>
            <a:r>
              <a:rPr lang="en-US" altLang="zh-CN" sz="1600" dirty="0"/>
              <a:t>&lt;body&gt;</a:t>
            </a:r>
            <a:endParaRPr lang="en-US" altLang="zh-CN" sz="1600" dirty="0"/>
          </a:p>
          <a:p>
            <a:pPr algn="l">
              <a:lnSpc>
                <a:spcPts val="1600"/>
              </a:lnSpc>
              <a:spcBef>
                <a:spcPts val="0"/>
              </a:spcBef>
            </a:pPr>
            <a:r>
              <a:rPr lang="en-US" altLang="zh-CN" sz="1600" dirty="0" smtClean="0"/>
              <a:t>&lt;</a:t>
            </a:r>
            <a:r>
              <a:rPr lang="en-US" altLang="zh-CN" sz="1600" dirty="0"/>
              <a:t>form name="</a:t>
            </a:r>
            <a:r>
              <a:rPr lang="en-US" altLang="zh-CN" sz="1600" dirty="0" err="1"/>
              <a:t>myform</a:t>
            </a:r>
            <a:r>
              <a:rPr lang="en-US" altLang="zh-CN" sz="1600" dirty="0"/>
              <a:t>" method="post" action="" &gt;</a:t>
            </a:r>
            <a:endParaRPr lang="en-US" altLang="zh-CN" sz="1600" dirty="0"/>
          </a:p>
          <a:p>
            <a:pPr algn="l">
              <a:lnSpc>
                <a:spcPts val="1600"/>
              </a:lnSpc>
              <a:spcBef>
                <a:spcPts val="0"/>
              </a:spcBef>
            </a:pPr>
            <a:r>
              <a:rPr lang="en-US" altLang="zh-CN" sz="1600" dirty="0" smtClean="0"/>
              <a:t>   &lt;</a:t>
            </a:r>
            <a:r>
              <a:rPr lang="en-US" altLang="zh-CN" sz="1600" dirty="0"/>
              <a:t>input id=</a:t>
            </a:r>
            <a:r>
              <a:rPr lang="en-US" altLang="zh-CN" sz="1600" dirty="0">
                <a:latin typeface="微软雅黑" panose="020B0503020204020204" charset="-122"/>
              </a:rPr>
              <a:t>“</a:t>
            </a:r>
            <a:r>
              <a:rPr lang="en-US" altLang="zh-CN" sz="1600" dirty="0"/>
              <a:t>input</a:t>
            </a:r>
            <a:r>
              <a:rPr lang="en-US" altLang="zh-CN" sz="1600" dirty="0">
                <a:latin typeface="微软雅黑" panose="020B0503020204020204" charset="-122"/>
              </a:rPr>
              <a:t>”</a:t>
            </a:r>
            <a:r>
              <a:rPr lang="en-US" altLang="zh-CN" sz="1600" dirty="0"/>
              <a:t> type=</a:t>
            </a:r>
            <a:r>
              <a:rPr lang="en-US" altLang="zh-CN" sz="1600" dirty="0">
                <a:latin typeface="微软雅黑" panose="020B0503020204020204" charset="-122"/>
              </a:rPr>
              <a:t>“</a:t>
            </a:r>
            <a:r>
              <a:rPr lang="en-US" altLang="zh-CN" sz="1600" dirty="0"/>
              <a:t>button</a:t>
            </a:r>
            <a:r>
              <a:rPr lang="en-US" altLang="zh-CN" sz="1600" dirty="0">
                <a:latin typeface="微软雅黑" panose="020B0503020204020204" charset="-122"/>
              </a:rPr>
              <a:t>”</a:t>
            </a:r>
            <a:r>
              <a:rPr lang="en-US" altLang="zh-CN" sz="1600" dirty="0"/>
              <a:t> name=</a:t>
            </a:r>
            <a:r>
              <a:rPr lang="en-US" altLang="zh-CN" sz="1600" dirty="0">
                <a:latin typeface="微软雅黑" panose="020B0503020204020204" charset="-122"/>
              </a:rPr>
              <a:t>“</a:t>
            </a:r>
            <a:r>
              <a:rPr lang="en-US" altLang="zh-CN" sz="1600" dirty="0" err="1"/>
              <a:t>mybutton</a:t>
            </a:r>
            <a:r>
              <a:rPr lang="en-US" altLang="zh-CN" sz="1600" dirty="0"/>
              <a:t>" value="</a:t>
            </a:r>
            <a:r>
              <a:rPr lang="zh-CN" altLang="en-US" sz="1600" dirty="0"/>
              <a:t>提交</a:t>
            </a:r>
            <a:r>
              <a:rPr lang="en-US" altLang="zh-CN" sz="1600" dirty="0"/>
              <a:t>" &gt; </a:t>
            </a:r>
            <a:endParaRPr lang="en-US" altLang="zh-CN" sz="1600" dirty="0" smtClean="0"/>
          </a:p>
          <a:p>
            <a:pPr algn="l">
              <a:lnSpc>
                <a:spcPts val="1600"/>
              </a:lnSpc>
              <a:spcBef>
                <a:spcPts val="0"/>
              </a:spcBef>
            </a:pPr>
            <a:r>
              <a:rPr lang="en-US" altLang="zh-CN" sz="1600" dirty="0" smtClean="0"/>
              <a:t>&lt;/</a:t>
            </a:r>
            <a:r>
              <a:rPr lang="en-US" altLang="zh-CN" sz="1600" dirty="0"/>
              <a:t>form&gt;</a:t>
            </a:r>
            <a:endParaRPr lang="en-US" altLang="zh-CN" sz="1600" dirty="0"/>
          </a:p>
          <a:p>
            <a:pPr algn="l">
              <a:lnSpc>
                <a:spcPts val="1600"/>
              </a:lnSpc>
              <a:spcBef>
                <a:spcPts val="0"/>
              </a:spcBef>
            </a:pPr>
            <a:r>
              <a:rPr lang="en-US" altLang="zh-CN" sz="1600" dirty="0"/>
              <a:t> </a:t>
            </a:r>
            <a:r>
              <a:rPr lang="en-US" altLang="zh-CN" sz="1600" dirty="0" smtClean="0"/>
              <a:t>&lt;</a:t>
            </a:r>
            <a:r>
              <a:rPr lang="en-US" altLang="zh-CN" sz="1600" dirty="0"/>
              <a:t>script type="text/</a:t>
            </a:r>
            <a:r>
              <a:rPr lang="en-US" altLang="zh-CN" sz="1600" dirty="0" err="1"/>
              <a:t>javascript</a:t>
            </a:r>
            <a:r>
              <a:rPr lang="en-US" altLang="zh-CN" sz="1600" dirty="0"/>
              <a:t>"&gt;</a:t>
            </a:r>
            <a:endParaRPr lang="en-US" altLang="zh-CN" sz="1600" dirty="0"/>
          </a:p>
          <a:p>
            <a:pPr algn="l">
              <a:lnSpc>
                <a:spcPts val="1600"/>
              </a:lnSpc>
              <a:spcBef>
                <a:spcPts val="0"/>
              </a:spcBef>
            </a:pPr>
            <a:r>
              <a:rPr lang="en-US" altLang="zh-CN" sz="1600" dirty="0" smtClean="0"/>
              <a:t>  function </a:t>
            </a:r>
            <a:r>
              <a:rPr lang="en-US" altLang="zh-CN" sz="1600" dirty="0" err="1"/>
              <a:t>clickHandler</a:t>
            </a:r>
            <a:r>
              <a:rPr lang="en-US" altLang="zh-CN" sz="1600" dirty="0"/>
              <a:t>() </a:t>
            </a:r>
            <a:r>
              <a:rPr lang="en-US" altLang="zh-CN" sz="1600" dirty="0" smtClean="0"/>
              <a:t>{alert</a:t>
            </a:r>
            <a:r>
              <a:rPr lang="en-US" altLang="zh-CN" sz="1600" dirty="0"/>
              <a:t>("</a:t>
            </a:r>
            <a:r>
              <a:rPr lang="zh-CN" altLang="en-US" sz="1600" dirty="0"/>
              <a:t>即将提交表单！</a:t>
            </a:r>
            <a:r>
              <a:rPr lang="en-US" altLang="zh-CN" sz="1600" dirty="0"/>
              <a:t>"); return true</a:t>
            </a:r>
            <a:r>
              <a:rPr lang="en-US" altLang="zh-CN" sz="1600" dirty="0" smtClean="0"/>
              <a:t>;}</a:t>
            </a:r>
            <a:endParaRPr lang="en-US" altLang="zh-CN" sz="1600" dirty="0"/>
          </a:p>
          <a:p>
            <a:pPr>
              <a:lnSpc>
                <a:spcPts val="1600"/>
              </a:lnSpc>
              <a:spcBef>
                <a:spcPts val="0"/>
              </a:spcBef>
            </a:pPr>
            <a:r>
              <a:rPr lang="zh-CN" altLang="en-US" sz="1600" dirty="0"/>
              <a:t>  </a:t>
            </a:r>
            <a:r>
              <a:rPr lang="en-US" altLang="zh-CN" sz="1600" dirty="0" smtClean="0"/>
              <a:t>//</a:t>
            </a:r>
            <a:r>
              <a:rPr lang="zh-CN" altLang="en-US" sz="1600" dirty="0" smtClean="0"/>
              <a:t>动态分配一个事件句柄</a:t>
            </a:r>
            <a:endParaRPr lang="en-US" altLang="zh-CN" sz="1600" dirty="0" smtClean="0"/>
          </a:p>
          <a:p>
            <a:pPr>
              <a:lnSpc>
                <a:spcPts val="1600"/>
              </a:lnSpc>
              <a:spcBef>
                <a:spcPts val="0"/>
              </a:spcBef>
            </a:pPr>
            <a:r>
              <a:rPr lang="en-US" altLang="zh-CN" sz="1600" dirty="0" smtClean="0"/>
              <a:t> </a:t>
            </a:r>
            <a:r>
              <a:rPr lang="zh-CN" altLang="en-US" sz="1600" dirty="0" smtClean="0"/>
              <a:t> </a:t>
            </a:r>
            <a:r>
              <a:rPr lang="en-US" altLang="zh-CN" sz="1600" dirty="0" err="1" smtClean="0"/>
              <a:t>document.getElementById</a:t>
            </a:r>
            <a:r>
              <a:rPr lang="en-US" altLang="zh-CN" sz="1600" dirty="0"/>
              <a:t>(</a:t>
            </a:r>
            <a:r>
              <a:rPr lang="en-US" altLang="zh-CN" sz="1600" dirty="0">
                <a:latin typeface="微软雅黑" panose="020B0503020204020204" charset="-122"/>
              </a:rPr>
              <a:t>‘</a:t>
            </a:r>
            <a:r>
              <a:rPr lang="en-US" altLang="zh-CN" sz="1600" dirty="0"/>
              <a:t>input</a:t>
            </a:r>
            <a:r>
              <a:rPr lang="en-US" altLang="zh-CN" sz="1600" dirty="0">
                <a:latin typeface="微软雅黑" panose="020B0503020204020204" charset="-122"/>
              </a:rPr>
              <a:t>’</a:t>
            </a:r>
            <a:r>
              <a:rPr lang="en-US" altLang="zh-CN" sz="1600" dirty="0"/>
              <a:t>).</a:t>
            </a:r>
            <a:r>
              <a:rPr lang="en-US" altLang="zh-CN" sz="1600" dirty="0" err="1"/>
              <a:t>onclick</a:t>
            </a:r>
            <a:r>
              <a:rPr lang="en-US" altLang="zh-CN" sz="1600" dirty="0"/>
              <a:t>=function(){return </a:t>
            </a:r>
            <a:r>
              <a:rPr lang="en-US" altLang="zh-CN" sz="1600" dirty="0" err="1"/>
              <a:t>clickHandler</a:t>
            </a:r>
            <a:r>
              <a:rPr lang="en-US" altLang="zh-CN" sz="1600" dirty="0" smtClean="0"/>
              <a:t>();}</a:t>
            </a:r>
            <a:endParaRPr lang="zh-CN" altLang="en-US" sz="1600" dirty="0"/>
          </a:p>
          <a:p>
            <a:pPr algn="l">
              <a:lnSpc>
                <a:spcPts val="1600"/>
              </a:lnSpc>
              <a:spcBef>
                <a:spcPts val="0"/>
              </a:spcBef>
            </a:pPr>
            <a:r>
              <a:rPr lang="en-US" altLang="zh-CN" sz="1600" dirty="0"/>
              <a:t>  </a:t>
            </a:r>
            <a:r>
              <a:rPr lang="en-US" altLang="zh-CN" sz="1600" dirty="0" err="1" smtClean="0"/>
              <a:t>myform.mybutton.onclick</a:t>
            </a:r>
            <a:r>
              <a:rPr lang="en-US" altLang="zh-CN" sz="1600" dirty="0"/>
              <a:t>();</a:t>
            </a:r>
            <a:endParaRPr lang="en-US" altLang="zh-CN" sz="1600" dirty="0"/>
          </a:p>
          <a:p>
            <a:pPr algn="l">
              <a:lnSpc>
                <a:spcPts val="1600"/>
              </a:lnSpc>
              <a:spcBef>
                <a:spcPts val="0"/>
              </a:spcBef>
            </a:pPr>
            <a:r>
              <a:rPr lang="en-US" altLang="zh-CN" sz="1600" dirty="0"/>
              <a:t>  &lt;/script&gt;</a:t>
            </a:r>
            <a:endParaRPr lang="en-US" altLang="zh-CN" sz="1600" dirty="0"/>
          </a:p>
          <a:p>
            <a:pPr algn="l">
              <a:lnSpc>
                <a:spcPts val="1600"/>
              </a:lnSpc>
              <a:spcBef>
                <a:spcPts val="0"/>
              </a:spcBef>
            </a:pPr>
            <a:r>
              <a:rPr lang="en-US" altLang="zh-CN" sz="1600" dirty="0"/>
              <a:t> &lt;/body&gt;</a:t>
            </a:r>
            <a:endParaRPr lang="zh-CN" altLang="en-US" sz="1800" dirty="0"/>
          </a:p>
        </p:txBody>
      </p:sp>
      <p:pic>
        <p:nvPicPr>
          <p:cNvPr id="6" name="Picture 15"/>
          <p:cNvPicPr>
            <a:picLocks noChangeAspect="1" noChangeArrowheads="1"/>
          </p:cNvPicPr>
          <p:nvPr/>
        </p:nvPicPr>
        <p:blipFill>
          <a:blip r:embed="rId1" cstate="print"/>
          <a:srcRect/>
          <a:stretch>
            <a:fillRect/>
          </a:stretch>
        </p:blipFill>
        <p:spPr bwMode="gray">
          <a:xfrm>
            <a:off x="6515100" y="4514850"/>
            <a:ext cx="2552700" cy="1006078"/>
          </a:xfrm>
          <a:prstGeom prst="rect">
            <a:avLst/>
          </a:prstGeom>
          <a:noFill/>
          <a:ln w="38100" algn="ctr">
            <a:noFill/>
            <a:miter lim="800000"/>
            <a:headEnd/>
            <a:tailEnd/>
          </a:ln>
          <a:effectLst/>
        </p:spPr>
      </p:pic>
      <p:sp>
        <p:nvSpPr>
          <p:cNvPr id="8" name="AutoShape 14"/>
          <p:cNvSpPr>
            <a:spLocks noChangeArrowheads="1"/>
          </p:cNvSpPr>
          <p:nvPr/>
        </p:nvSpPr>
        <p:spPr bwMode="gray">
          <a:xfrm>
            <a:off x="3733801" y="5105399"/>
            <a:ext cx="2206626" cy="403623"/>
          </a:xfrm>
          <a:prstGeom prst="wedgeRoundRectCallout">
            <a:avLst>
              <a:gd name="adj1" fmla="val -57292"/>
              <a:gd name="adj2" fmla="val -139930"/>
              <a:gd name="adj3" fmla="val 16667"/>
            </a:avLst>
          </a:prstGeom>
          <a:solidFill>
            <a:srgbClr val="0000FA"/>
          </a:solidFill>
          <a:ln w="38100" algn="ctr">
            <a:noFill/>
            <a:miter lim="800000"/>
          </a:ln>
          <a:effectLst>
            <a:outerShdw dist="107763" dir="2700000" algn="ctr" rotWithShape="0">
              <a:srgbClr val="808080">
                <a:alpha val="50000"/>
              </a:srgbClr>
            </a:outerShdw>
          </a:effectLst>
        </p:spPr>
        <p:txBody>
          <a:bodyPr/>
          <a:lstStyle/>
          <a:p>
            <a:pPr algn="ctr"/>
            <a:r>
              <a:rPr lang="zh-CN" altLang="en-US" sz="1800" dirty="0" smtClean="0">
                <a:solidFill>
                  <a:schemeClr val="bg1"/>
                </a:solidFill>
              </a:rPr>
              <a:t>代</a:t>
            </a:r>
            <a:r>
              <a:rPr lang="zh-CN" altLang="en-US" sz="1800" dirty="0">
                <a:solidFill>
                  <a:schemeClr val="bg1"/>
                </a:solidFill>
              </a:rPr>
              <a:t>码触发事件</a:t>
            </a:r>
            <a:endParaRPr lang="zh-CN" altLang="en-US" sz="1800" dirty="0">
              <a:solidFill>
                <a:schemeClr val="bg1"/>
              </a:solidFill>
            </a:endParaRPr>
          </a:p>
        </p:txBody>
      </p:sp>
      <p:sp>
        <p:nvSpPr>
          <p:cNvPr id="9" name="Line 10"/>
          <p:cNvSpPr>
            <a:spLocks noChangeShapeType="1"/>
          </p:cNvSpPr>
          <p:nvPr/>
        </p:nvSpPr>
        <p:spPr bwMode="gray">
          <a:xfrm>
            <a:off x="838200" y="4648200"/>
            <a:ext cx="3168650" cy="368300"/>
          </a:xfrm>
          <a:prstGeom prst="line">
            <a:avLst/>
          </a:prstGeom>
          <a:noFill/>
          <a:ln w="38100">
            <a:solidFill>
              <a:srgbClr val="FF3300"/>
            </a:solidFill>
            <a:round/>
          </a:ln>
          <a:effectLst>
            <a:outerShdw dist="107763" dir="2700000" algn="ctr" rotWithShape="0">
              <a:srgbClr val="808080">
                <a:alpha val="50000"/>
              </a:srgbClr>
            </a:outerShdw>
          </a:effectLst>
        </p:spPr>
        <p:txBody>
          <a:bodyPr>
            <a:spAutoFit/>
          </a:bodyPr>
          <a:lstStyle/>
          <a:p>
            <a:endParaRPr lang="zh-CN" altLang="en-US"/>
          </a:p>
        </p:txBody>
      </p:sp>
      <p:sp>
        <p:nvSpPr>
          <p:cNvPr id="10" name="Freeform 11"/>
          <p:cNvSpPr/>
          <p:nvPr/>
        </p:nvSpPr>
        <p:spPr bwMode="gray">
          <a:xfrm>
            <a:off x="5867400" y="4953000"/>
            <a:ext cx="1147763" cy="368300"/>
          </a:xfrm>
          <a:custGeom>
            <a:avLst/>
            <a:gdLst/>
            <a:ahLst/>
            <a:cxnLst>
              <a:cxn ang="0">
                <a:pos x="0" y="1089"/>
              </a:cxn>
              <a:cxn ang="0">
                <a:pos x="2087" y="862"/>
              </a:cxn>
              <a:cxn ang="0">
                <a:pos x="3674" y="0"/>
              </a:cxn>
            </a:cxnLst>
            <a:rect l="0" t="0" r="r" b="b"/>
            <a:pathLst>
              <a:path w="3674" h="1089">
                <a:moveTo>
                  <a:pt x="0" y="1089"/>
                </a:moveTo>
                <a:cubicBezTo>
                  <a:pt x="737" y="1066"/>
                  <a:pt x="1475" y="1043"/>
                  <a:pt x="2087" y="862"/>
                </a:cubicBezTo>
                <a:cubicBezTo>
                  <a:pt x="2699" y="681"/>
                  <a:pt x="3410" y="144"/>
                  <a:pt x="3674" y="0"/>
                </a:cubicBezTo>
              </a:path>
            </a:pathLst>
          </a:custGeom>
          <a:noFill/>
          <a:ln w="38100" cap="flat" cmpd="sng">
            <a:solidFill>
              <a:srgbClr val="FF3300"/>
            </a:solidFill>
            <a:prstDash val="solid"/>
            <a:round/>
            <a:headEnd type="none" w="med" len="med"/>
            <a:tailEnd type="triangle" w="med" len="med"/>
          </a:ln>
          <a:effectLst>
            <a:outerShdw dist="107763" dir="2700000" algn="ctr" rotWithShape="0">
              <a:srgbClr val="808080">
                <a:alpha val="50000"/>
              </a:srgbClr>
            </a:outerShdw>
          </a:effectLst>
        </p:spPr>
        <p:txBody>
          <a:bodyPr wrap="square">
            <a:spAutoFit/>
          </a:bodyPr>
          <a:lstStyle/>
          <a:p>
            <a:endParaRPr lang="zh-CN" altLang="en-US"/>
          </a:p>
        </p:txBody>
      </p:sp>
      <p:sp>
        <p:nvSpPr>
          <p:cNvPr id="11" name="Line 13"/>
          <p:cNvSpPr>
            <a:spLocks noChangeShapeType="1"/>
          </p:cNvSpPr>
          <p:nvPr/>
        </p:nvSpPr>
        <p:spPr bwMode="gray">
          <a:xfrm>
            <a:off x="3825875" y="4495800"/>
            <a:ext cx="1584325" cy="368300"/>
          </a:xfrm>
          <a:prstGeom prst="line">
            <a:avLst/>
          </a:prstGeom>
          <a:noFill/>
          <a:ln w="38100">
            <a:solidFill>
              <a:srgbClr val="FF3300"/>
            </a:solidFill>
            <a:round/>
          </a:ln>
          <a:effectLst>
            <a:outerShdw dist="107763" dir="2700000" algn="ctr" rotWithShape="0">
              <a:srgbClr val="808080">
                <a:alpha val="50000"/>
              </a:srgbClr>
            </a:outerShdw>
          </a:effectLst>
        </p:spPr>
        <p:txBody>
          <a:bodyPr>
            <a:spAutoFit/>
          </a:bodyPr>
          <a:lstStyle/>
          <a:p>
            <a:endParaRPr lang="zh-CN" altLang="en-US"/>
          </a:p>
        </p:txBody>
      </p:sp>
      <p:sp>
        <p:nvSpPr>
          <p:cNvPr id="12" name="AutoShape 14"/>
          <p:cNvSpPr>
            <a:spLocks noChangeArrowheads="1"/>
          </p:cNvSpPr>
          <p:nvPr/>
        </p:nvSpPr>
        <p:spPr bwMode="gray">
          <a:xfrm>
            <a:off x="6705600" y="2133600"/>
            <a:ext cx="1944687" cy="594122"/>
          </a:xfrm>
          <a:prstGeom prst="wedgeRoundRectCallout">
            <a:avLst>
              <a:gd name="adj1" fmla="val -66360"/>
              <a:gd name="adj2" fmla="val 126048"/>
              <a:gd name="adj3" fmla="val 16667"/>
            </a:avLst>
          </a:prstGeom>
          <a:solidFill>
            <a:srgbClr val="0000FA"/>
          </a:solidFill>
          <a:ln w="38100" algn="ctr">
            <a:noFill/>
            <a:miter lim="800000"/>
          </a:ln>
          <a:effectLst>
            <a:outerShdw dist="107763" dir="2700000" algn="ctr" rotWithShape="0">
              <a:srgbClr val="808080">
                <a:alpha val="50000"/>
              </a:srgbClr>
            </a:outerShdw>
          </a:effectLst>
        </p:spPr>
        <p:txBody>
          <a:bodyPr/>
          <a:lstStyle/>
          <a:p>
            <a:pPr algn="ctr"/>
            <a:r>
              <a:rPr lang="zh-CN" altLang="en-US" sz="1800" dirty="0" smtClean="0">
                <a:solidFill>
                  <a:schemeClr val="bg1"/>
                </a:solidFill>
              </a:rPr>
              <a:t>初始状态没有</a:t>
            </a:r>
            <a:r>
              <a:rPr lang="en-US" altLang="zh-CN" sz="1800" dirty="0" err="1" smtClean="0">
                <a:solidFill>
                  <a:schemeClr val="bg1"/>
                </a:solidFill>
              </a:rPr>
              <a:t>onclick</a:t>
            </a:r>
            <a:endParaRPr lang="zh-CN" altLang="en-US" sz="1800" dirty="0">
              <a:solidFill>
                <a:schemeClr val="bg1"/>
              </a:solidFill>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noAutofit/>
          </a:bodyPr>
          <a:lstStyle/>
          <a:p>
            <a:r>
              <a:rPr lang="zh-CN" altLang="en-US" dirty="0" smtClean="0">
                <a:cs typeface="Arial" panose="020B0604020202020204" pitchFamily="34" charset="0"/>
              </a:rPr>
              <a:t>事件处理</a:t>
            </a:r>
            <a:r>
              <a:rPr lang="en-US" altLang="zh-CN" dirty="0" smtClean="0">
                <a:cs typeface="Arial" panose="020B0604020202020204" pitchFamily="34" charset="0"/>
              </a:rPr>
              <a:t>-</a:t>
            </a:r>
            <a:r>
              <a:rPr lang="zh-CN" altLang="en-US" dirty="0" smtClean="0">
                <a:cs typeface="Arial" panose="020B0604020202020204" pitchFamily="34" charset="0"/>
              </a:rPr>
              <a:t>特定</a:t>
            </a:r>
            <a:r>
              <a:rPr lang="zh-CN" altLang="en-US" dirty="0">
                <a:cs typeface="Arial" panose="020B0604020202020204" pitchFamily="34" charset="0"/>
              </a:rPr>
              <a:t>对象的特定</a:t>
            </a:r>
            <a:r>
              <a:rPr lang="zh-CN" altLang="en-US" dirty="0" smtClean="0">
                <a:cs typeface="Arial" panose="020B0604020202020204" pitchFamily="34" charset="0"/>
              </a:rPr>
              <a:t>事件指定 </a:t>
            </a:r>
            <a:endParaRPr lang="zh-CN" altLang="en-US" dirty="0" smtClean="0">
              <a:cs typeface="Arial" panose="020B0604020202020204" pitchFamily="34" charset="0"/>
            </a:endParaRPr>
          </a:p>
        </p:txBody>
      </p:sp>
      <p:sp>
        <p:nvSpPr>
          <p:cNvPr id="5" name="Rectangle 3"/>
          <p:cNvSpPr>
            <a:spLocks noGrp="1" noChangeArrowheads="1"/>
          </p:cNvSpPr>
          <p:nvPr>
            <p:ph idx="1"/>
          </p:nvPr>
        </p:nvSpPr>
        <p:spPr>
          <a:xfrm>
            <a:off x="408305" y="1324610"/>
            <a:ext cx="8509000" cy="1219200"/>
          </a:xfrm>
        </p:spPr>
        <p:txBody>
          <a:bodyPr>
            <a:noAutofit/>
          </a:bodyPr>
          <a:lstStyle/>
          <a:p>
            <a:pPr>
              <a:lnSpc>
                <a:spcPct val="80000"/>
              </a:lnSpc>
              <a:buFont typeface="Wingdings" panose="05000000000000000000" pitchFamily="2" charset="2"/>
              <a:buNone/>
            </a:pPr>
            <a:r>
              <a:rPr lang="zh-CN" altLang="en-US" sz="1600" dirty="0" smtClean="0"/>
              <a:t>特定</a:t>
            </a:r>
            <a:r>
              <a:rPr lang="zh-CN" altLang="en-US" sz="1600" dirty="0"/>
              <a:t>对象的特定</a:t>
            </a:r>
            <a:r>
              <a:rPr lang="zh-CN" altLang="en-US" sz="1600" dirty="0" smtClean="0"/>
              <a:t>事件指定：</a:t>
            </a:r>
            <a:endParaRPr lang="zh-CN" altLang="en-US" sz="1600" dirty="0"/>
          </a:p>
          <a:p>
            <a:pPr>
              <a:spcBef>
                <a:spcPts val="0"/>
              </a:spcBef>
              <a:spcAft>
                <a:spcPts val="0"/>
              </a:spcAft>
              <a:buNone/>
            </a:pPr>
            <a:r>
              <a:rPr lang="en-US" altLang="zh-CN" sz="1600" dirty="0">
                <a:latin typeface="黑体" panose="02010609060101010101" charset="-122"/>
                <a:ea typeface="黑体" panose="02010609060101010101" charset="-122"/>
              </a:rPr>
              <a:t>   </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&lt;script type</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text/</a:t>
            </a:r>
            <a:r>
              <a:rPr lang="en-US" altLang="zh-CN" sz="1600"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javascript</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for</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a:t>
            </a:r>
            <a:r>
              <a:rPr lang="zh-CN" altLang="en-US" sz="1600" dirty="0" smtClean="0">
                <a:solidFill>
                  <a:srgbClr val="FF0000"/>
                </a:solidFill>
                <a:latin typeface="Verdana" panose="020B0604030504040204" pitchFamily="34" charset="0"/>
                <a:ea typeface="黑体" panose="02010609060101010101" charset="-122"/>
                <a:cs typeface="Verdana" panose="020B0604030504040204" pitchFamily="34" charset="0"/>
              </a:rPr>
              <a:t>对象</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event</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a:t>
            </a:r>
            <a:r>
              <a:rPr lang="zh-CN" altLang="en-US" sz="1600" dirty="0" smtClean="0">
                <a:solidFill>
                  <a:srgbClr val="FF0000"/>
                </a:solidFill>
                <a:latin typeface="Verdana" panose="020B0604030504040204" pitchFamily="34" charset="0"/>
                <a:ea typeface="黑体" panose="02010609060101010101" charset="-122"/>
                <a:cs typeface="Verdana" panose="020B0604030504040204" pitchFamily="34" charset="0"/>
              </a:rPr>
              <a:t>事件句柄</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"&gt;</a:t>
            </a:r>
            <a:endPar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spcBef>
                <a:spcPts val="0"/>
              </a:spcBef>
              <a:spcAft>
                <a:spcPts val="0"/>
              </a:spcAft>
              <a:buFont typeface="Wingdings" panose="05000000000000000000" pitchFamily="2" charset="2"/>
              <a:buNone/>
            </a:pP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zh-CN" altLang="en-US" sz="1600" dirty="0">
                <a:solidFill>
                  <a:srgbClr val="FF0000"/>
                </a:solidFill>
                <a:latin typeface="Verdana" panose="020B0604030504040204" pitchFamily="34" charset="0"/>
                <a:ea typeface="黑体" panose="02010609060101010101" charset="-122"/>
                <a:cs typeface="Verdana" panose="020B0604030504040204" pitchFamily="34" charset="0"/>
              </a:rPr>
              <a:t>事件处理程序代码</a:t>
            </a:r>
            <a:endParaRPr lang="zh-CN" altLang="en-US" sz="1600" dirty="0">
              <a:solidFill>
                <a:srgbClr val="FF0000"/>
              </a:solidFill>
              <a:latin typeface="Verdana" panose="020B0604030504040204" pitchFamily="34" charset="0"/>
              <a:ea typeface="黑体" panose="02010609060101010101" charset="-122"/>
              <a:cs typeface="Verdana" panose="020B0604030504040204" pitchFamily="34" charset="0"/>
            </a:endParaRPr>
          </a:p>
          <a:p>
            <a:pPr>
              <a:spcBef>
                <a:spcPts val="0"/>
              </a:spcBef>
              <a:spcAft>
                <a:spcPts val="0"/>
              </a:spcAft>
              <a:buFont typeface="Wingdings" panose="05000000000000000000" pitchFamily="2" charset="2"/>
              <a:buNone/>
            </a:pP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&lt;/</a:t>
            </a:r>
            <a:r>
              <a:rPr lang="en-US" altLang="zh-CN" sz="1600" dirty="0">
                <a:solidFill>
                  <a:srgbClr val="FF0000"/>
                </a:solidFill>
                <a:latin typeface="Verdana" panose="020B0604030504040204" pitchFamily="34" charset="0"/>
                <a:ea typeface="Verdana" panose="020B0604030504040204" pitchFamily="34" charset="0"/>
                <a:cs typeface="Verdana" panose="020B0604030504040204" pitchFamily="34" charset="0"/>
              </a:rPr>
              <a:t>script</a:t>
            </a:r>
            <a:r>
              <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&gt;</a:t>
            </a:r>
            <a:endParaRPr lang="en-US" altLang="zh-CN" sz="1600"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7" name="矩形 6"/>
          <p:cNvSpPr/>
          <p:nvPr/>
        </p:nvSpPr>
        <p:spPr>
          <a:xfrm>
            <a:off x="533400" y="2983865"/>
            <a:ext cx="7378700" cy="2030095"/>
          </a:xfrm>
          <a:prstGeom prst="rect">
            <a:avLst/>
          </a:prstGeom>
        </p:spPr>
        <p:txBody>
          <a:bodyPr wrap="square">
            <a:spAutoFit/>
          </a:bodyPr>
          <a:lstStyle/>
          <a:p>
            <a:pPr>
              <a:lnSpc>
                <a:spcPct val="100000"/>
              </a:lnSpc>
              <a:spcBef>
                <a:spcPts val="0"/>
              </a:spcBef>
            </a:pPr>
            <a:r>
              <a:rPr lang="en-US" altLang="zh-CN" b="0" dirty="0" smtClean="0">
                <a:latin typeface="Verdana" panose="020B0604030504040204" pitchFamily="34" charset="0"/>
                <a:ea typeface="Verdana" panose="020B0604030504040204" pitchFamily="34" charset="0"/>
                <a:cs typeface="Verdana" panose="020B0604030504040204" pitchFamily="34" charset="0"/>
              </a:rPr>
              <a:t>&lt;body&gt;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smtClean="0">
                <a:latin typeface="Verdana" panose="020B0604030504040204" pitchFamily="34" charset="0"/>
                <a:ea typeface="Verdana" panose="020B0604030504040204" pitchFamily="34" charset="0"/>
                <a:cs typeface="Verdana" panose="020B0604030504040204" pitchFamily="34" charset="0"/>
              </a:rPr>
              <a:t>&lt;h4&gt;</a:t>
            </a:r>
            <a:r>
              <a:rPr lang="zh-CN" altLang="en-US" b="0" dirty="0" smtClean="0">
                <a:latin typeface="Verdana" panose="020B0604030504040204" pitchFamily="34" charset="0"/>
                <a:cs typeface="Verdana" panose="020B0604030504040204" pitchFamily="34" charset="0"/>
              </a:rPr>
              <a:t>给特定对象指定特定事件处理程序</a:t>
            </a:r>
            <a:r>
              <a:rPr lang="en-US" altLang="zh-CN" b="0" dirty="0" smtClean="0">
                <a:latin typeface="Verdana" panose="020B0604030504040204" pitchFamily="34" charset="0"/>
                <a:ea typeface="Verdana" panose="020B0604030504040204" pitchFamily="34" charset="0"/>
                <a:cs typeface="Verdana" panose="020B0604030504040204" pitchFamily="34" charset="0"/>
              </a:rPr>
              <a:t>&lt;/h4&gt;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smtClean="0">
                <a:latin typeface="Verdana" panose="020B0604030504040204" pitchFamily="34" charset="0"/>
                <a:ea typeface="Verdana" panose="020B0604030504040204" pitchFamily="34" charset="0"/>
                <a:cs typeface="Verdana" panose="020B0604030504040204" pitchFamily="34" charset="0"/>
              </a:rPr>
              <a:t>&lt;script type="text/</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javascript</a:t>
            </a:r>
            <a:r>
              <a:rPr lang="en-US" altLang="zh-CN" b="0" dirty="0" smtClean="0">
                <a:latin typeface="Verdana" panose="020B0604030504040204" pitchFamily="34" charset="0"/>
                <a:ea typeface="Verdana" panose="020B0604030504040204" pitchFamily="34" charset="0"/>
                <a:cs typeface="Verdana" panose="020B0604030504040204" pitchFamily="34" charset="0"/>
              </a:rPr>
              <a:t>" for="window" event="</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onload</a:t>
            </a:r>
            <a:r>
              <a:rPr lang="en-US" altLang="zh-CN"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smtClean="0">
                <a:latin typeface="Verdana" panose="020B0604030504040204" pitchFamily="34" charset="0"/>
                <a:ea typeface="Verdana" panose="020B0604030504040204" pitchFamily="34" charset="0"/>
                <a:cs typeface="Verdana" panose="020B0604030504040204" pitchFamily="34" charset="0"/>
              </a:rPr>
              <a:t>    alert("</a:t>
            </a:r>
            <a:r>
              <a:rPr lang="zh-CN" altLang="en-US" b="0" dirty="0" smtClean="0">
                <a:latin typeface="Verdana" panose="020B0604030504040204" pitchFamily="34" charset="0"/>
                <a:cs typeface="Verdana" panose="020B0604030504040204" pitchFamily="34" charset="0"/>
              </a:rPr>
              <a:t>网页读取完成，欢迎光临！</a:t>
            </a:r>
            <a:r>
              <a:rPr lang="en-US" altLang="zh-CN"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smtClean="0">
                <a:latin typeface="Verdana" panose="020B0604030504040204" pitchFamily="34" charset="0"/>
                <a:ea typeface="Verdana" panose="020B0604030504040204" pitchFamily="34" charset="0"/>
                <a:cs typeface="Verdana" panose="020B0604030504040204" pitchFamily="34" charset="0"/>
              </a:rPr>
              <a:t>&lt;/script&gt;		</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smtClean="0">
                <a:latin typeface="Verdana" panose="020B0604030504040204" pitchFamily="34" charset="0"/>
                <a:ea typeface="Verdana" panose="020B0604030504040204" pitchFamily="34" charset="0"/>
                <a:cs typeface="Verdana" panose="020B0604030504040204" pitchFamily="34" charset="0"/>
              </a:rPr>
              <a:t>body&gt;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smtClean="0">
                <a:latin typeface="Verdana" panose="020B0604030504040204" pitchFamily="34" charset="0"/>
                <a:ea typeface="Verdana" panose="020B0604030504040204" pitchFamily="34" charset="0"/>
                <a:cs typeface="Verdana" panose="020B0604030504040204" pitchFamily="34" charset="0"/>
              </a:rPr>
              <a:t>&lt;/html&gt;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1026" name="Picture 2"/>
          <p:cNvPicPr>
            <a:picLocks noChangeAspect="1" noChangeArrowheads="1"/>
          </p:cNvPicPr>
          <p:nvPr/>
        </p:nvPicPr>
        <p:blipFill>
          <a:blip r:embed="rId1" cstate="print"/>
          <a:srcRect/>
          <a:stretch>
            <a:fillRect/>
          </a:stretch>
        </p:blipFill>
        <p:spPr bwMode="auto">
          <a:xfrm>
            <a:off x="5277485" y="4747260"/>
            <a:ext cx="2820988" cy="14342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noAutofit/>
          </a:bodyPr>
          <a:lstStyle/>
          <a:p>
            <a:r>
              <a:rPr lang="zh-CN" altLang="en-US" dirty="0">
                <a:cs typeface="Arial" panose="020B0604020202020204" pitchFamily="34" charset="0"/>
              </a:rPr>
              <a:t>事件</a:t>
            </a:r>
            <a:r>
              <a:rPr lang="zh-CN" altLang="en-US" dirty="0" smtClean="0">
                <a:cs typeface="Arial" panose="020B0604020202020204" pitchFamily="34" charset="0"/>
              </a:rPr>
              <a:t>处理程序的返回值</a:t>
            </a:r>
            <a:endParaRPr lang="zh-CN" altLang="en-US" dirty="0" smtClean="0">
              <a:cs typeface="Arial" panose="020B0604020202020204" pitchFamily="34" charset="0"/>
            </a:endParaRPr>
          </a:p>
        </p:txBody>
      </p:sp>
      <p:sp>
        <p:nvSpPr>
          <p:cNvPr id="157699" name="Rectangle 3"/>
          <p:cNvSpPr>
            <a:spLocks noGrp="1" noChangeArrowheads="1"/>
          </p:cNvSpPr>
          <p:nvPr>
            <p:ph idx="1"/>
          </p:nvPr>
        </p:nvSpPr>
        <p:spPr>
          <a:xfrm>
            <a:off x="533400" y="1702594"/>
            <a:ext cx="8509000" cy="3860006"/>
          </a:xfrm>
        </p:spPr>
        <p:txBody>
          <a:bodyPr/>
          <a:lstStyle/>
          <a:p>
            <a:pPr>
              <a:lnSpc>
                <a:spcPct val="100000"/>
              </a:lnSpc>
              <a:buNone/>
            </a:pPr>
            <a:r>
              <a:rPr lang="zh-CN" altLang="en-US" sz="1800" dirty="0" smtClean="0"/>
              <a:t>事件处理程序的返回值</a:t>
            </a:r>
            <a:endParaRPr lang="zh-CN" altLang="en-US" sz="1800" dirty="0" smtClean="0"/>
          </a:p>
          <a:p>
            <a:pPr>
              <a:lnSpc>
                <a:spcPct val="100000"/>
              </a:lnSpc>
              <a:buNone/>
            </a:pPr>
            <a:r>
              <a:rPr lang="zh-CN" altLang="en-US" sz="1800" dirty="0" smtClean="0"/>
              <a:t>         </a:t>
            </a:r>
            <a:r>
              <a:rPr lang="zh-CN" altLang="en-US" sz="1800" b="0" dirty="0" smtClean="0"/>
              <a:t>在</a:t>
            </a:r>
            <a:r>
              <a:rPr lang="en-US" altLang="zh-CN" sz="1800" b="0" dirty="0" smtClean="0"/>
              <a:t>JavaScript</a:t>
            </a:r>
            <a:r>
              <a:rPr lang="zh-CN" altLang="en-US" sz="1800" b="0" dirty="0" smtClean="0"/>
              <a:t>中通常事件处理程序</a:t>
            </a:r>
            <a:r>
              <a:rPr lang="zh-CN" altLang="en-US" sz="1800" b="0" dirty="0" smtClean="0">
                <a:solidFill>
                  <a:srgbClr val="FF0000"/>
                </a:solidFill>
              </a:rPr>
              <a:t>不需要有返回值</a:t>
            </a:r>
            <a:r>
              <a:rPr lang="zh-CN" altLang="en-US" sz="1800" b="0" dirty="0" smtClean="0"/>
              <a:t>，这时浏览器会按默认方式进行处理；很多情况下需要使用返回值，来判断事件处理程序是否正确进行处理。</a:t>
            </a:r>
            <a:endParaRPr lang="zh-CN" altLang="en-US" sz="1800" b="0" dirty="0" smtClean="0"/>
          </a:p>
          <a:p>
            <a:pPr>
              <a:lnSpc>
                <a:spcPct val="100000"/>
              </a:lnSpc>
              <a:buNone/>
            </a:pPr>
            <a:r>
              <a:rPr lang="zh-CN" altLang="en-US" sz="1800" dirty="0" smtClean="0"/>
              <a:t>返回值类型：</a:t>
            </a:r>
            <a:r>
              <a:rPr lang="en-US" altLang="zh-CN" sz="1800" dirty="0" err="1" smtClean="0"/>
              <a:t>boolean</a:t>
            </a:r>
            <a:r>
              <a:rPr lang="zh-CN" altLang="en-US" sz="1800" dirty="0" smtClean="0"/>
              <a:t>布尔型值</a:t>
            </a:r>
            <a:endParaRPr lang="zh-CN" altLang="en-US" sz="1800" dirty="0" smtClean="0"/>
          </a:p>
          <a:p>
            <a:pPr>
              <a:lnSpc>
                <a:spcPct val="100000"/>
              </a:lnSpc>
              <a:buNone/>
            </a:pPr>
            <a:r>
              <a:rPr lang="zh-CN" altLang="en-US" sz="1800" b="0" dirty="0" smtClean="0"/>
              <a:t>      浏览器根据返回值的类型决定下一步如何操作。当返回值为</a:t>
            </a:r>
            <a:r>
              <a:rPr lang="en-US" altLang="zh-CN" sz="1800" b="0" dirty="0" smtClean="0"/>
              <a:t>true</a:t>
            </a:r>
            <a:r>
              <a:rPr lang="zh-CN" altLang="en-US" sz="1800" b="0" dirty="0" smtClean="0"/>
              <a:t>，进行默认操作； 当返回值为 </a:t>
            </a:r>
            <a:r>
              <a:rPr lang="en-US" altLang="zh-CN" sz="1800" b="0" dirty="0" smtClean="0"/>
              <a:t>false</a:t>
            </a:r>
            <a:r>
              <a:rPr lang="zh-CN" altLang="en-US" sz="1800" b="0" dirty="0" smtClean="0"/>
              <a:t>，阻止浏览器的下一步操作。</a:t>
            </a:r>
            <a:endParaRPr lang="zh-CN" altLang="en-US" sz="1800" b="0" dirty="0" smtClean="0"/>
          </a:p>
          <a:p>
            <a:pPr>
              <a:lnSpc>
                <a:spcPct val="100000"/>
              </a:lnSpc>
              <a:buNone/>
            </a:pPr>
            <a:r>
              <a:rPr lang="zh-CN" altLang="en-US" sz="1800" dirty="0" smtClean="0">
                <a:solidFill>
                  <a:srgbClr val="FF0000"/>
                </a:solidFill>
              </a:rPr>
              <a:t>基本语法：事件句柄</a:t>
            </a:r>
            <a:r>
              <a:rPr lang="en-US" altLang="zh-CN" sz="1800" dirty="0" smtClean="0">
                <a:solidFill>
                  <a:srgbClr val="FF0000"/>
                </a:solidFill>
              </a:rPr>
              <a:t>=“return </a:t>
            </a:r>
            <a:r>
              <a:rPr lang="zh-CN" altLang="en-US" sz="1800" dirty="0" smtClean="0">
                <a:solidFill>
                  <a:srgbClr val="FF0000"/>
                </a:solidFill>
              </a:rPr>
              <a:t>函数名（参数）</a:t>
            </a:r>
            <a:r>
              <a:rPr lang="en-US" altLang="zh-CN" sz="1800" dirty="0" smtClean="0">
                <a:solidFill>
                  <a:srgbClr val="FF0000"/>
                </a:solidFill>
              </a:rPr>
              <a:t>;"       </a:t>
            </a:r>
            <a:endParaRPr lang="zh-CN" altLang="en-US" sz="1800" dirty="0">
              <a:solidFill>
                <a:srgbClr val="FF0000"/>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noAutofit/>
          </a:bodyPr>
          <a:lstStyle/>
          <a:p>
            <a:r>
              <a:rPr lang="zh-CN" altLang="en-US" dirty="0" smtClean="0">
                <a:cs typeface="Arial" panose="020B0604020202020204" pitchFamily="34" charset="0"/>
              </a:rPr>
              <a:t>事件处理程序的返回值</a:t>
            </a:r>
            <a:r>
              <a:rPr lang="en-US" altLang="zh-CN" dirty="0" smtClean="0">
                <a:cs typeface="Arial" panose="020B0604020202020204" pitchFamily="34" charset="0"/>
              </a:rPr>
              <a:t>-</a:t>
            </a:r>
            <a:r>
              <a:rPr lang="zh-CN" altLang="en-US" dirty="0" smtClean="0">
                <a:cs typeface="Arial" panose="020B0604020202020204" pitchFamily="34" charset="0"/>
              </a:rPr>
              <a:t>案例 </a:t>
            </a:r>
            <a:endParaRPr lang="zh-CN" altLang="en-US" dirty="0" smtClean="0">
              <a:cs typeface="Arial" panose="020B0604020202020204" pitchFamily="34" charset="0"/>
            </a:endParaRPr>
          </a:p>
        </p:txBody>
      </p:sp>
      <p:sp>
        <p:nvSpPr>
          <p:cNvPr id="4" name="矩形 3"/>
          <p:cNvSpPr/>
          <p:nvPr/>
        </p:nvSpPr>
        <p:spPr>
          <a:xfrm>
            <a:off x="271145" y="1405890"/>
            <a:ext cx="8601710" cy="4210050"/>
          </a:xfrm>
          <a:prstGeom prst="rect">
            <a:avLst/>
          </a:prstGeom>
        </p:spPr>
        <p:txBody>
          <a:bodyPr wrap="square">
            <a:spAutoFit/>
          </a:bodyPr>
          <a:lstStyle/>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&lt;script language="</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javascript</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function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showName</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if(document.form1.name1.value=="") {  alert("</a:t>
            </a:r>
            <a:r>
              <a:rPr lang="zh-CN" altLang="en-US" sz="1600" b="0" dirty="0" smtClean="0">
                <a:latin typeface="Verdana" panose="020B0604030504040204" pitchFamily="34" charset="0"/>
                <a:ea typeface="Verdana" panose="020B0604030504040204" pitchFamily="34" charset="0"/>
                <a:cs typeface="Verdana" panose="020B0604030504040204" pitchFamily="34" charset="0"/>
              </a:rPr>
              <a:t>没有输入内容！</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 return false;}</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else { alert("</a:t>
            </a:r>
            <a:r>
              <a:rPr lang="zh-CN" altLang="en-US" sz="1600" b="0" dirty="0" smtClean="0">
                <a:latin typeface="Verdana" panose="020B0604030504040204" pitchFamily="34" charset="0"/>
                <a:ea typeface="Verdana" panose="020B0604030504040204" pitchFamily="34" charset="0"/>
                <a:cs typeface="Verdana" panose="020B0604030504040204" pitchFamily="34" charset="0"/>
              </a:rPr>
              <a:t>欢迎你</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!"+document.form1.name1.value); return true;}</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&lt;/script&gt;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&lt;body&gt;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  &lt;h4&gt;</a:t>
            </a:r>
            <a:r>
              <a:rPr lang="zh-CN" altLang="en-US" sz="1600" dirty="0" smtClean="0">
                <a:latin typeface="Verdana" panose="020B0604030504040204" pitchFamily="34" charset="0"/>
                <a:ea typeface="Verdana" panose="020B0604030504040204" pitchFamily="34" charset="0"/>
                <a:cs typeface="Verdana" panose="020B0604030504040204" pitchFamily="34" charset="0"/>
                <a:sym typeface="+mn-ea"/>
              </a:rPr>
              <a:t>事件处理程序返回值的应用</a:t>
            </a: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&lt;/h4&gt;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  &lt;!-- </a:t>
            </a:r>
            <a:r>
              <a:rPr lang="en-US" altLang="zh-CN" sz="1600" dirty="0" err="1" smtClean="0">
                <a:latin typeface="Verdana" panose="020B0604030504040204" pitchFamily="34" charset="0"/>
                <a:ea typeface="Verdana" panose="020B0604030504040204" pitchFamily="34" charset="0"/>
                <a:cs typeface="Verdana" panose="020B0604030504040204" pitchFamily="34" charset="0"/>
                <a:sym typeface="+mn-ea"/>
              </a:rPr>
              <a:t>onsubmit</a:t>
            </a:r>
            <a:r>
              <a:rPr lang="zh-CN" altLang="en-US" sz="1600" dirty="0" smtClean="0">
                <a:latin typeface="Verdana" panose="020B0604030504040204" pitchFamily="34" charset="0"/>
                <a:ea typeface="Verdana" panose="020B0604030504040204" pitchFamily="34" charset="0"/>
                <a:cs typeface="Verdana" panose="020B0604030504040204" pitchFamily="34" charset="0"/>
                <a:sym typeface="+mn-ea"/>
              </a:rPr>
              <a:t>事件处理函数返回真值就执行</a:t>
            </a: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action</a:t>
            </a:r>
            <a:r>
              <a:rPr lang="zh-CN" altLang="en-US" sz="1600" dirty="0" smtClean="0">
                <a:latin typeface="Verdana" panose="020B0604030504040204" pitchFamily="34" charset="0"/>
                <a:ea typeface="Verdana" panose="020B0604030504040204" pitchFamily="34" charset="0"/>
                <a:cs typeface="Verdana" panose="020B0604030504040204" pitchFamily="34" charset="0"/>
                <a:sym typeface="+mn-ea"/>
              </a:rPr>
              <a:t>指定的网页 </a:t>
            </a: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  &lt;form name="form1" action="</a:t>
            </a:r>
            <a:r>
              <a:rPr lang="en-US" altLang="zh-CN" sz="1600" dirty="0" err="1" smtClean="0">
                <a:latin typeface="Verdana" panose="020B0604030504040204" pitchFamily="34" charset="0"/>
                <a:ea typeface="Verdana" panose="020B0604030504040204" pitchFamily="34" charset="0"/>
                <a:cs typeface="Verdana" panose="020B0604030504040204" pitchFamily="34" charset="0"/>
                <a:sym typeface="+mn-ea"/>
              </a:rPr>
              <a:t>simple.html</a:t>
            </a: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600" dirty="0" err="1" smtClean="0">
                <a:latin typeface="Verdana" panose="020B0604030504040204" pitchFamily="34" charset="0"/>
                <a:ea typeface="Verdana" panose="020B0604030504040204" pitchFamily="34" charset="0"/>
                <a:cs typeface="Verdana" panose="020B0604030504040204" pitchFamily="34" charset="0"/>
                <a:sym typeface="+mn-ea"/>
              </a:rPr>
              <a:t>onsubmit</a:t>
            </a: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="return </a:t>
            </a:r>
            <a:r>
              <a:rPr lang="en-US" altLang="zh-CN" sz="1600" dirty="0" err="1" smtClean="0">
                <a:latin typeface="Verdana" panose="020B0604030504040204" pitchFamily="34" charset="0"/>
                <a:ea typeface="Verdana" panose="020B0604030504040204" pitchFamily="34" charset="0"/>
                <a:cs typeface="Verdana" panose="020B0604030504040204" pitchFamily="34" charset="0"/>
                <a:sym typeface="+mn-ea"/>
              </a:rPr>
              <a:t>showName</a:t>
            </a: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zh-CN" altLang="en-US" sz="1600" dirty="0" smtClean="0">
                <a:latin typeface="Verdana" panose="020B0604030504040204" pitchFamily="34" charset="0"/>
                <a:ea typeface="Verdana" panose="020B0604030504040204" pitchFamily="34" charset="0"/>
                <a:cs typeface="Verdana" panose="020B0604030504040204" pitchFamily="34" charset="0"/>
                <a:sym typeface="+mn-ea"/>
              </a:rPr>
              <a:t>    姓名：</a:t>
            </a: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&lt;input type="text" name="name1" /&gt;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    &lt;input type="submit" value="</a:t>
            </a:r>
            <a:r>
              <a:rPr lang="zh-CN" altLang="en-US" sz="1600" dirty="0" smtClean="0">
                <a:latin typeface="Verdana" panose="020B0604030504040204" pitchFamily="34" charset="0"/>
                <a:ea typeface="Verdana" panose="020B0604030504040204" pitchFamily="34" charset="0"/>
                <a:cs typeface="Verdana" panose="020B0604030504040204" pitchFamily="34" charset="0"/>
                <a:sym typeface="+mn-ea"/>
              </a:rPr>
              <a:t>提交</a:t>
            </a: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  &lt;/form&gt;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ea typeface="Verdana" panose="020B0604030504040204" pitchFamily="34" charset="0"/>
                <a:cs typeface="Verdana" panose="020B0604030504040204" pitchFamily="34" charset="0"/>
                <a:sym typeface="+mn-ea"/>
              </a:rPr>
              <a:t>&lt;/body&gt;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5" name="矩形 4"/>
          <p:cNvSpPr/>
          <p:nvPr/>
        </p:nvSpPr>
        <p:spPr>
          <a:xfrm>
            <a:off x="6309995" y="4376747"/>
            <a:ext cx="2209800" cy="2066290"/>
          </a:xfrm>
          <a:prstGeom prst="rect">
            <a:avLst/>
          </a:prstGeom>
          <a:ln>
            <a:solidFill>
              <a:srgbClr val="0000FA"/>
            </a:solidFill>
          </a:ln>
        </p:spPr>
        <p:txBody>
          <a:bodyPr wrap="square">
            <a:spAutoFit/>
          </a:bodyPr>
          <a:lstStyle/>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rPr>
              <a:t>&lt;!-- simple.html --&gt;</a:t>
            </a:r>
            <a:endParaRPr lang="en-US" altLang="zh-CN" sz="140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rPr>
              <a:t>&lt;html&gt;</a:t>
            </a:r>
            <a:endParaRPr lang="en-US" altLang="zh-CN" sz="140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rPr>
              <a:t> &lt;head&gt;</a:t>
            </a:r>
            <a:endParaRPr lang="en-US" altLang="zh-CN" sz="140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rPr>
              <a:t>  &lt;title&gt; </a:t>
            </a:r>
            <a:r>
              <a:rPr lang="zh-CN" altLang="en-US" sz="1400" dirty="0" smtClean="0">
                <a:latin typeface="Verdana" panose="020B0604030504040204" pitchFamily="34" charset="0"/>
                <a:cs typeface="Verdana" panose="020B0604030504040204" pitchFamily="34" charset="0"/>
              </a:rPr>
              <a:t>简单测试页面 </a:t>
            </a:r>
            <a:r>
              <a:rPr lang="en-US" altLang="zh-CN" sz="1400" dirty="0" smtClean="0">
                <a:latin typeface="Verdana" panose="020B0604030504040204" pitchFamily="34" charset="0"/>
                <a:ea typeface="Verdana" panose="020B0604030504040204" pitchFamily="34" charset="0"/>
                <a:cs typeface="Verdana" panose="020B0604030504040204" pitchFamily="34" charset="0"/>
              </a:rPr>
              <a:t>&lt;/title&gt;</a:t>
            </a:r>
            <a:endParaRPr lang="en-US" altLang="zh-CN" sz="140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rPr>
              <a:t>  &lt;/head&gt;</a:t>
            </a:r>
            <a:endParaRPr lang="en-US" altLang="zh-CN" sz="140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rPr>
              <a:t> &lt;body&gt;</a:t>
            </a:r>
            <a:endParaRPr lang="en-US" altLang="zh-CN" sz="140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rPr>
              <a:t>   &lt;p&gt;</a:t>
            </a:r>
            <a:r>
              <a:rPr lang="zh-CN" altLang="en-US" sz="1400" dirty="0" smtClean="0">
                <a:latin typeface="Verdana" panose="020B0604030504040204" pitchFamily="34" charset="0"/>
                <a:cs typeface="Verdana" panose="020B0604030504040204" pitchFamily="34" charset="0"/>
              </a:rPr>
              <a:t>这是简单测试页面</a:t>
            </a:r>
            <a:r>
              <a:rPr lang="en-US" altLang="zh-CN" sz="1400" dirty="0" smtClean="0">
                <a:latin typeface="Verdana" panose="020B0604030504040204" pitchFamily="34" charset="0"/>
                <a:ea typeface="Verdana" panose="020B0604030504040204" pitchFamily="34" charset="0"/>
                <a:cs typeface="Verdana" panose="020B0604030504040204" pitchFamily="34" charset="0"/>
              </a:rPr>
              <a:t>&lt;/p&gt;</a:t>
            </a:r>
            <a:endParaRPr lang="en-US" altLang="zh-CN" sz="140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rPr>
              <a:t> &lt;/body&gt;</a:t>
            </a:r>
            <a:endParaRPr lang="en-US" altLang="zh-CN" sz="1400" dirty="0" smtClean="0">
              <a:latin typeface="Verdana" panose="020B0604030504040204" pitchFamily="34" charset="0"/>
              <a:ea typeface="Verdana" panose="020B0604030504040204" pitchFamily="34" charset="0"/>
              <a:cs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rPr>
              <a:t>&lt;/html&gt;</a:t>
            </a:r>
            <a:endParaRPr lang="en-US" altLang="zh-CN" sz="2000" dirty="0">
              <a:latin typeface="Verdana" panose="020B0604030504040204" pitchFamily="34" charset="0"/>
              <a:ea typeface="Verdana" panose="020B0604030504040204" pitchFamily="34" charset="0"/>
              <a:cs typeface="Verdana" panose="020B0604030504040204" pitchFamily="34" charset="0"/>
            </a:endParaRPr>
          </a:p>
        </p:txBody>
      </p:sp>
      <p:sp>
        <p:nvSpPr>
          <p:cNvPr id="6" name="圆角矩形标注 5"/>
          <p:cNvSpPr/>
          <p:nvPr/>
        </p:nvSpPr>
        <p:spPr bwMode="auto">
          <a:xfrm>
            <a:off x="1906905" y="5432425"/>
            <a:ext cx="3654425" cy="937260"/>
          </a:xfrm>
          <a:prstGeom prst="wedgeRoundRectCallout">
            <a:avLst>
              <a:gd name="adj1" fmla="val 54726"/>
              <a:gd name="adj2" fmla="val -190853"/>
              <a:gd name="adj3" fmla="val 16667"/>
            </a:avLst>
          </a:prstGeom>
          <a:solidFill>
            <a:srgbClr val="0000FA"/>
          </a:solidFill>
          <a:ln w="25400" cap="flat" cmpd="sng" algn="ctr">
            <a:solidFill>
              <a:srgbClr val="FFFFFF"/>
            </a:solidFill>
            <a:prstDash val="solid"/>
            <a:round/>
            <a:headEnd type="none" w="med" len="med"/>
            <a:tailEnd type="none" w="med" len="med"/>
          </a:ln>
          <a:effectLst>
            <a:outerShdw dist="107763" dir="2700000" algn="ctr" rotWithShape="0">
              <a:srgbClr val="000000">
                <a:alpha val="50000"/>
              </a:srgbClr>
            </a:outerShdw>
          </a:effectLst>
        </p:spPr>
        <p:txBody>
          <a:bodyPr vert="horz" wrap="none" lIns="91440" tIns="45720" rIns="91440" bIns="45720" numCol="1" rtlCol="0" anchor="ctr" anchorCtr="0" compatLnSpc="1"/>
          <a:lstStyle/>
          <a:p>
            <a:pPr marR="0" algn="l" defTabSz="1158875"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tabLst>
                <a:tab pos="1614170" algn="l"/>
              </a:tabLst>
            </a:pPr>
            <a:r>
              <a:rPr kumimoji="0" lang="zh-CN" altLang="en-US" sz="1800" b="1" i="0" u="none" strike="noStrike" cap="none" normalizeH="0" baseline="0" dirty="0" smtClean="0">
                <a:ln>
                  <a:noFill/>
                </a:ln>
                <a:solidFill>
                  <a:schemeClr val="bg1"/>
                </a:solidFill>
                <a:effectLst/>
                <a:latin typeface="黑体" panose="02010609060101010101" charset="-122"/>
                <a:ea typeface="黑体" panose="02010609060101010101" charset="-122"/>
              </a:rPr>
              <a:t>返回结果为真，跳转到</a:t>
            </a:r>
            <a:r>
              <a:rPr lang="en-US" altLang="zh-CN" sz="1800" dirty="0" smtClean="0">
                <a:solidFill>
                  <a:schemeClr val="bg1"/>
                </a:solidFill>
              </a:rPr>
              <a:t>action</a:t>
            </a:r>
            <a:endParaRPr lang="en-US" altLang="zh-CN" sz="1800" dirty="0" smtClean="0">
              <a:solidFill>
                <a:schemeClr val="bg1"/>
              </a:solidFill>
            </a:endParaRPr>
          </a:p>
          <a:p>
            <a:pPr marR="0" algn="l" defTabSz="1158875"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tabLst>
                <a:tab pos="1614170" algn="l"/>
              </a:tabLst>
            </a:pPr>
            <a:r>
              <a:rPr lang="zh-CN" altLang="en-US" sz="1800" dirty="0" smtClean="0">
                <a:solidFill>
                  <a:schemeClr val="bg1"/>
                </a:solidFill>
              </a:rPr>
              <a:t>属性指定的</a:t>
            </a:r>
            <a:r>
              <a:rPr lang="en-US" altLang="zh-CN" sz="1800" dirty="0" smtClean="0">
                <a:solidFill>
                  <a:schemeClr val="bg1"/>
                </a:solidFill>
              </a:rPr>
              <a:t>URL</a:t>
            </a:r>
            <a:r>
              <a:rPr lang="zh-CN" altLang="en-US" sz="1800" dirty="0" smtClean="0">
                <a:solidFill>
                  <a:schemeClr val="bg1"/>
                </a:solidFill>
              </a:rPr>
              <a:t>上执行</a:t>
            </a:r>
            <a:endParaRPr kumimoji="0" lang="zh-CN" altLang="en-US" sz="1800" b="1" i="0" u="none" strike="noStrike" cap="none" normalizeH="0" baseline="0" dirty="0" smtClean="0">
              <a:ln>
                <a:noFill/>
              </a:ln>
              <a:solidFill>
                <a:schemeClr val="bg1"/>
              </a:solidFill>
              <a:effectLst/>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48"/>
          <p:cNvPicPr>
            <a:picLocks noChangeAspect="1" noChangeArrowheads="1"/>
          </p:cNvPicPr>
          <p:nvPr/>
        </p:nvPicPr>
        <p:blipFill>
          <a:blip r:embed="rId1" cstate="print"/>
          <a:srcRect/>
          <a:stretch>
            <a:fillRect/>
          </a:stretch>
        </p:blipFill>
        <p:spPr bwMode="auto">
          <a:xfrm>
            <a:off x="6182677" y="1606550"/>
            <a:ext cx="1762125" cy="871538"/>
          </a:xfrm>
          <a:prstGeom prst="rect">
            <a:avLst/>
          </a:prstGeom>
          <a:noFill/>
          <a:ln w="9525">
            <a:noFill/>
            <a:miter lim="800000"/>
            <a:headEnd/>
            <a:tailEnd/>
          </a:ln>
        </p:spPr>
      </p:pic>
      <p:pic>
        <p:nvPicPr>
          <p:cNvPr id="18434" name="Picture 51"/>
          <p:cNvPicPr>
            <a:picLocks noChangeAspect="1" noChangeArrowheads="1"/>
          </p:cNvPicPr>
          <p:nvPr/>
        </p:nvPicPr>
        <p:blipFill>
          <a:blip r:embed="rId2" cstate="print"/>
          <a:srcRect/>
          <a:stretch>
            <a:fillRect/>
          </a:stretch>
        </p:blipFill>
        <p:spPr bwMode="auto">
          <a:xfrm>
            <a:off x="5115877" y="2635250"/>
            <a:ext cx="1628775" cy="864394"/>
          </a:xfrm>
          <a:prstGeom prst="rect">
            <a:avLst/>
          </a:prstGeom>
          <a:noFill/>
          <a:ln w="9525">
            <a:noFill/>
            <a:miter lim="800000"/>
            <a:headEnd/>
            <a:tailEnd/>
          </a:ln>
        </p:spPr>
      </p:pic>
      <p:sp>
        <p:nvSpPr>
          <p:cNvPr id="18435" name="Line 52"/>
          <p:cNvSpPr>
            <a:spLocks noChangeShapeType="1"/>
          </p:cNvSpPr>
          <p:nvPr/>
        </p:nvSpPr>
        <p:spPr bwMode="auto">
          <a:xfrm flipH="1">
            <a:off x="6106476" y="2406650"/>
            <a:ext cx="1066800" cy="800100"/>
          </a:xfrm>
          <a:prstGeom prst="line">
            <a:avLst/>
          </a:prstGeom>
          <a:noFill/>
          <a:ln w="28575">
            <a:solidFill>
              <a:srgbClr val="0000FF"/>
            </a:solidFill>
            <a:round/>
            <a:tailEnd type="triangle" w="med" len="med"/>
          </a:ln>
        </p:spPr>
        <p:txBody>
          <a:bodyPr/>
          <a:lstStyle/>
          <a:p>
            <a:endParaRPr lang="zh-CN" altLang="en-US"/>
          </a:p>
        </p:txBody>
      </p:sp>
      <p:sp>
        <p:nvSpPr>
          <p:cNvPr id="18437" name="Rectangle 2"/>
          <p:cNvSpPr>
            <a:spLocks noGrp="1" noChangeArrowheads="1"/>
          </p:cNvSpPr>
          <p:nvPr>
            <p:ph type="title"/>
          </p:nvPr>
        </p:nvSpPr>
        <p:spPr/>
        <p:txBody>
          <a:bodyPr/>
          <a:lstStyle/>
          <a:p>
            <a:r>
              <a:rPr lang="zh-CN" altLang="en-US" kern="1200" dirty="0">
                <a:solidFill>
                  <a:schemeClr val="tx1"/>
                </a:solidFill>
                <a:cs typeface="+mn-cs"/>
              </a:rPr>
              <a:t>消息对话框</a:t>
            </a:r>
            <a:r>
              <a:rPr lang="en-US" altLang="zh-CN" kern="1200" dirty="0">
                <a:solidFill>
                  <a:schemeClr val="tx1"/>
                </a:solidFill>
                <a:cs typeface="+mn-cs"/>
              </a:rPr>
              <a:t>-</a:t>
            </a:r>
            <a:r>
              <a:rPr lang="zh-CN" altLang="en-US" kern="1200" dirty="0">
                <a:solidFill>
                  <a:schemeClr val="tx1"/>
                </a:solidFill>
                <a:cs typeface="+mn-cs"/>
              </a:rPr>
              <a:t>确认框</a:t>
            </a:r>
            <a:endParaRPr lang="zh-CN" altLang="en-US" kern="1200" dirty="0">
              <a:solidFill>
                <a:schemeClr val="tx1"/>
              </a:solidFill>
              <a:cs typeface="+mn-cs"/>
            </a:endParaRPr>
          </a:p>
        </p:txBody>
      </p:sp>
      <p:sp>
        <p:nvSpPr>
          <p:cNvPr id="23555" name="Rectangle 3"/>
          <p:cNvSpPr>
            <a:spLocks noGrp="1" noChangeArrowheads="1"/>
          </p:cNvSpPr>
          <p:nvPr>
            <p:ph idx="1"/>
          </p:nvPr>
        </p:nvSpPr>
        <p:spPr>
          <a:xfrm>
            <a:off x="309880" y="1289685"/>
            <a:ext cx="8109585" cy="3810000"/>
          </a:xfrm>
          <a:ln>
            <a:solidFill>
              <a:schemeClr val="bg1"/>
            </a:solidFill>
          </a:ln>
        </p:spPr>
        <p:txBody>
          <a:bodyPr>
            <a:noAutofit/>
          </a:bodyPr>
          <a:lstStyle/>
          <a:p>
            <a:pPr>
              <a:lnSpc>
                <a:spcPct val="100000"/>
              </a:lnSpc>
              <a:spcBef>
                <a:spcPts val="0"/>
              </a:spcBef>
              <a:spcAft>
                <a:spcPts val="0"/>
              </a:spcAft>
              <a:buFont typeface="Wingdings" panose="05000000000000000000" pitchFamily="2" charset="2"/>
              <a:buNone/>
            </a:pPr>
            <a:r>
              <a:rPr lang="en-US" altLang="zh-CN" sz="1600" dirty="0" smtClean="0">
                <a:ea typeface="宋体" panose="02010600030101010101" pitchFamily="2" charset="-122"/>
              </a:rPr>
              <a:t>&lt;html&gt;</a:t>
            </a:r>
            <a:endParaRPr lang="en-US" altLang="zh-CN" sz="1600" dirty="0" smtClean="0">
              <a:ea typeface="宋体" panose="02010600030101010101" pitchFamily="2" charset="-122"/>
            </a:endParaRPr>
          </a:p>
          <a:p>
            <a:pPr>
              <a:lnSpc>
                <a:spcPct val="100000"/>
              </a:lnSpc>
              <a:spcBef>
                <a:spcPts val="0"/>
              </a:spcBef>
              <a:spcAft>
                <a:spcPts val="0"/>
              </a:spcAft>
              <a:buFont typeface="Wingdings" panose="05000000000000000000" pitchFamily="2" charset="2"/>
              <a:buNone/>
            </a:pPr>
            <a:r>
              <a:rPr lang="en-US" altLang="zh-CN" sz="1600" dirty="0" smtClean="0">
                <a:ea typeface="宋体" panose="02010600030101010101" pitchFamily="2" charset="-122"/>
              </a:rPr>
              <a:t>  &lt;head&gt;</a:t>
            </a:r>
            <a:endParaRPr lang="en-US" altLang="zh-CN" sz="1600" dirty="0" smtClean="0">
              <a:ea typeface="宋体" panose="02010600030101010101" pitchFamily="2" charset="-122"/>
            </a:endParaRPr>
          </a:p>
          <a:p>
            <a:pPr>
              <a:lnSpc>
                <a:spcPct val="100000"/>
              </a:lnSpc>
              <a:spcBef>
                <a:spcPts val="0"/>
              </a:spcBef>
              <a:spcAft>
                <a:spcPts val="0"/>
              </a:spcAft>
              <a:buFont typeface="Wingdings" panose="05000000000000000000" pitchFamily="2" charset="2"/>
              <a:buNone/>
            </a:pPr>
            <a:r>
              <a:rPr lang="en-US" altLang="zh-CN" sz="1600" dirty="0" smtClean="0">
                <a:ea typeface="宋体" panose="02010600030101010101" pitchFamily="2" charset="-122"/>
              </a:rPr>
              <a:t>    &lt;title&gt;</a:t>
            </a:r>
            <a:r>
              <a:rPr lang="zh-CN" altLang="en-US" sz="1600" dirty="0" smtClean="0">
                <a:ea typeface="宋体" panose="02010600030101010101" pitchFamily="2" charset="-122"/>
              </a:rPr>
              <a:t>确认框使用实例</a:t>
            </a:r>
            <a:r>
              <a:rPr lang="en-US" altLang="zh-CN" sz="1600" dirty="0" smtClean="0">
                <a:ea typeface="宋体" panose="02010600030101010101" pitchFamily="2" charset="-122"/>
              </a:rPr>
              <a:t>&lt;/title&gt;</a:t>
            </a:r>
            <a:endParaRPr lang="en-US" altLang="zh-CN" sz="1600" dirty="0" smtClean="0">
              <a:ea typeface="宋体" panose="02010600030101010101" pitchFamily="2" charset="-122"/>
            </a:endParaRPr>
          </a:p>
          <a:p>
            <a:pPr>
              <a:lnSpc>
                <a:spcPct val="100000"/>
              </a:lnSpc>
              <a:spcBef>
                <a:spcPts val="0"/>
              </a:spcBef>
              <a:spcAft>
                <a:spcPts val="0"/>
              </a:spcAft>
              <a:buFont typeface="Wingdings" panose="05000000000000000000" pitchFamily="2" charset="2"/>
              <a:buNone/>
            </a:pPr>
            <a:r>
              <a:rPr lang="en-US" altLang="zh-CN" sz="1600" dirty="0" smtClean="0">
                <a:ea typeface="宋体" panose="02010600030101010101" pitchFamily="2" charset="-122"/>
              </a:rPr>
              <a:t>    &lt;script type="text/</a:t>
            </a:r>
            <a:r>
              <a:rPr lang="en-US" altLang="zh-CN" sz="1600" dirty="0" err="1" smtClean="0">
                <a:ea typeface="宋体" panose="02010600030101010101" pitchFamily="2" charset="-122"/>
              </a:rPr>
              <a:t>javascript</a:t>
            </a:r>
            <a:r>
              <a:rPr lang="en-US" altLang="zh-CN" sz="1600" dirty="0" smtClean="0">
                <a:ea typeface="宋体" panose="02010600030101010101" pitchFamily="2" charset="-122"/>
              </a:rPr>
              <a:t>"&gt;</a:t>
            </a:r>
            <a:endParaRPr lang="en-US" altLang="zh-CN" sz="1600" dirty="0" smtClean="0">
              <a:ea typeface="宋体" panose="02010600030101010101" pitchFamily="2" charset="-122"/>
            </a:endParaRPr>
          </a:p>
          <a:p>
            <a:pPr>
              <a:lnSpc>
                <a:spcPct val="100000"/>
              </a:lnSpc>
              <a:spcBef>
                <a:spcPts val="0"/>
              </a:spcBef>
              <a:spcAft>
                <a:spcPts val="0"/>
              </a:spcAft>
              <a:buFont typeface="Wingdings" panose="05000000000000000000" pitchFamily="2" charset="2"/>
              <a:buNone/>
            </a:pPr>
            <a:r>
              <a:rPr lang="en-US" altLang="zh-CN" sz="1600" dirty="0" smtClean="0">
                <a:ea typeface="宋体" panose="02010600030101010101" pitchFamily="2" charset="-122"/>
              </a:rPr>
              <a:t>      function </a:t>
            </a:r>
            <a:r>
              <a:rPr lang="en-US" altLang="zh-CN" sz="1600" dirty="0" err="1" smtClean="0">
                <a:ea typeface="宋体" panose="02010600030101010101" pitchFamily="2" charset="-122"/>
              </a:rPr>
              <a:t>show_confirm</a:t>
            </a:r>
            <a:r>
              <a:rPr lang="en-US" altLang="zh-CN" sz="1600" dirty="0" smtClean="0">
                <a:ea typeface="宋体" panose="02010600030101010101" pitchFamily="2" charset="-122"/>
              </a:rPr>
              <a:t>() {</a:t>
            </a:r>
            <a:endParaRPr lang="en-US" altLang="zh-CN" sz="1600" dirty="0" smtClean="0">
              <a:ea typeface="宋体" panose="02010600030101010101" pitchFamily="2" charset="-122"/>
            </a:endParaRPr>
          </a:p>
          <a:p>
            <a:pPr>
              <a:lnSpc>
                <a:spcPct val="100000"/>
              </a:lnSpc>
              <a:spcBef>
                <a:spcPts val="0"/>
              </a:spcBef>
              <a:spcAft>
                <a:spcPts val="0"/>
              </a:spcAft>
              <a:buFont typeface="Wingdings" panose="05000000000000000000" pitchFamily="2" charset="2"/>
              <a:buNone/>
            </a:pPr>
            <a:r>
              <a:rPr lang="en-US" altLang="zh-CN" sz="1600" dirty="0" err="1" smtClean="0">
                <a:ea typeface="宋体" panose="02010600030101010101" pitchFamily="2" charset="-122"/>
              </a:rPr>
              <a:t>        var</a:t>
            </a:r>
            <a:r>
              <a:rPr lang="en-US" altLang="zh-CN" sz="1600" dirty="0" smtClean="0">
                <a:ea typeface="宋体" panose="02010600030101010101" pitchFamily="2" charset="-122"/>
              </a:rPr>
              <a:t> r=confirm("</a:t>
            </a:r>
            <a:r>
              <a:rPr lang="zh-CN" altLang="en-US" sz="1600" dirty="0" smtClean="0">
                <a:ea typeface="宋体" panose="02010600030101010101" pitchFamily="2" charset="-122"/>
              </a:rPr>
              <a:t>请选择按钮</a:t>
            </a:r>
            <a:r>
              <a:rPr lang="en-US" altLang="zh-CN" sz="1600" dirty="0" smtClean="0">
                <a:ea typeface="宋体" panose="02010600030101010101" pitchFamily="2" charset="-122"/>
              </a:rPr>
              <a:t>!");</a:t>
            </a:r>
            <a:endParaRPr lang="en-US" altLang="zh-CN" sz="1600" dirty="0" smtClean="0">
              <a:ea typeface="宋体" panose="02010600030101010101" pitchFamily="2" charset="-122"/>
            </a:endParaRPr>
          </a:p>
          <a:p>
            <a:pPr>
              <a:lnSpc>
                <a:spcPct val="100000"/>
              </a:lnSpc>
              <a:spcBef>
                <a:spcPts val="0"/>
              </a:spcBef>
              <a:spcAft>
                <a:spcPts val="0"/>
              </a:spcAft>
              <a:buFont typeface="Wingdings" panose="05000000000000000000" pitchFamily="2" charset="2"/>
              <a:buNone/>
            </a:pPr>
            <a:r>
              <a:rPr lang="en-US" altLang="zh-CN" sz="1600" dirty="0" smtClean="0">
                <a:ea typeface="宋体" panose="02010600030101010101" pitchFamily="2" charset="-122"/>
              </a:rPr>
              <a:t>        if (r==true) {alert("</a:t>
            </a:r>
            <a:r>
              <a:rPr lang="zh-CN" altLang="en-US" sz="1600" dirty="0" smtClean="0">
                <a:ea typeface="宋体" panose="02010600030101010101" pitchFamily="2" charset="-122"/>
              </a:rPr>
              <a:t>您按了确定按钮！</a:t>
            </a:r>
            <a:r>
              <a:rPr lang="en-US" altLang="zh-CN" sz="1600" dirty="0" smtClean="0">
                <a:ea typeface="宋体" panose="02010600030101010101" pitchFamily="2" charset="-122"/>
              </a:rPr>
              <a:t>");}</a:t>
            </a:r>
            <a:endParaRPr lang="en-US" altLang="zh-CN" sz="1600" dirty="0" smtClean="0">
              <a:ea typeface="宋体" panose="02010600030101010101" pitchFamily="2" charset="-122"/>
            </a:endParaRPr>
          </a:p>
          <a:p>
            <a:pPr>
              <a:lnSpc>
                <a:spcPct val="100000"/>
              </a:lnSpc>
              <a:spcBef>
                <a:spcPts val="0"/>
              </a:spcBef>
              <a:spcAft>
                <a:spcPts val="0"/>
              </a:spcAft>
              <a:buFont typeface="Wingdings" panose="05000000000000000000" pitchFamily="2" charset="2"/>
              <a:buNone/>
            </a:pPr>
            <a:r>
              <a:rPr lang="en-US" altLang="zh-CN" sz="1600" dirty="0" smtClean="0">
                <a:ea typeface="宋体" panose="02010600030101010101" pitchFamily="2" charset="-122"/>
              </a:rPr>
              <a:t>        else{alert("</a:t>
            </a:r>
            <a:r>
              <a:rPr lang="zh-CN" altLang="en-US" sz="1600" dirty="0" smtClean="0">
                <a:ea typeface="宋体" panose="02010600030101010101" pitchFamily="2" charset="-122"/>
              </a:rPr>
              <a:t>您按了取消按钮！</a:t>
            </a:r>
            <a:r>
              <a:rPr lang="en-US" altLang="zh-CN" sz="1600" dirty="0" smtClean="0">
                <a:ea typeface="宋体" panose="02010600030101010101" pitchFamily="2" charset="-122"/>
              </a:rPr>
              <a:t>"); }</a:t>
            </a:r>
            <a:endParaRPr lang="en-US" altLang="zh-CN" sz="1600" dirty="0" smtClean="0">
              <a:ea typeface="宋体" panose="02010600030101010101" pitchFamily="2" charset="-122"/>
            </a:endParaRPr>
          </a:p>
          <a:p>
            <a:pPr>
              <a:lnSpc>
                <a:spcPct val="100000"/>
              </a:lnSpc>
              <a:spcBef>
                <a:spcPts val="0"/>
              </a:spcBef>
              <a:spcAft>
                <a:spcPts val="0"/>
              </a:spcAft>
              <a:buFont typeface="Wingdings" panose="05000000000000000000" pitchFamily="2" charset="2"/>
              <a:buNone/>
            </a:pPr>
            <a:r>
              <a:rPr lang="en-US" altLang="zh-CN" sz="1600" dirty="0" smtClean="0">
                <a:ea typeface="宋体" panose="02010600030101010101" pitchFamily="2" charset="-122"/>
              </a:rPr>
              <a:t>      }</a:t>
            </a:r>
            <a:endParaRPr lang="en-US" altLang="zh-CN" sz="1600" dirty="0" smtClean="0">
              <a:ea typeface="宋体" panose="02010600030101010101" pitchFamily="2" charset="-122"/>
            </a:endParaRPr>
          </a:p>
          <a:p>
            <a:pPr>
              <a:lnSpc>
                <a:spcPct val="100000"/>
              </a:lnSpc>
              <a:spcBef>
                <a:spcPts val="0"/>
              </a:spcBef>
              <a:spcAft>
                <a:spcPts val="0"/>
              </a:spcAft>
              <a:buFont typeface="Wingdings" panose="05000000000000000000" pitchFamily="2" charset="2"/>
              <a:buNone/>
            </a:pPr>
            <a:r>
              <a:rPr lang="en-US" altLang="zh-CN" sz="1600" dirty="0" smtClean="0">
                <a:ea typeface="宋体" panose="02010600030101010101" pitchFamily="2" charset="-122"/>
              </a:rPr>
              <a:t>    &lt;/script&gt;</a:t>
            </a:r>
            <a:endParaRPr lang="en-US" altLang="zh-CN" sz="1600" dirty="0" smtClean="0">
              <a:ea typeface="宋体" panose="02010600030101010101" pitchFamily="2" charset="-122"/>
            </a:endParaRPr>
          </a:p>
          <a:p>
            <a:pPr>
              <a:lnSpc>
                <a:spcPct val="100000"/>
              </a:lnSpc>
              <a:spcBef>
                <a:spcPts val="0"/>
              </a:spcBef>
              <a:spcAft>
                <a:spcPts val="0"/>
              </a:spcAft>
              <a:buNone/>
            </a:pPr>
            <a:r>
              <a:rPr lang="en-US" altLang="zh-CN" sz="1600" dirty="0" smtClean="0">
                <a:ea typeface="宋体" panose="02010600030101010101" pitchFamily="2" charset="-122"/>
              </a:rPr>
              <a:t>  &lt;/head&gt;</a:t>
            </a:r>
            <a:endParaRPr lang="en-US" altLang="zh-CN" sz="1600" dirty="0" smtClean="0">
              <a:ea typeface="宋体" panose="02010600030101010101" pitchFamily="2" charset="-122"/>
            </a:endParaRPr>
          </a:p>
          <a:p>
            <a:pPr>
              <a:lnSpc>
                <a:spcPct val="100000"/>
              </a:lnSpc>
              <a:spcBef>
                <a:spcPts val="0"/>
              </a:spcBef>
              <a:spcAft>
                <a:spcPts val="0"/>
              </a:spcAft>
              <a:buNone/>
            </a:pPr>
            <a:r>
              <a:rPr lang="en-US" altLang="zh-CN" sz="1600" dirty="0" smtClean="0">
                <a:ea typeface="宋体" panose="02010600030101010101" pitchFamily="2" charset="-122"/>
                <a:sym typeface="+mn-ea"/>
              </a:rPr>
              <a:t>  </a:t>
            </a:r>
            <a:r>
              <a:rPr lang="en-US" altLang="zh-CN" sz="1600" dirty="0" smtClean="0">
                <a:latin typeface="Verdana" panose="020B0604030504040204" pitchFamily="34" charset="0"/>
                <a:ea typeface="Verdana" panose="020B0604030504040204" pitchFamily="34" charset="0"/>
                <a:cs typeface="Verdana" panose="020B0604030504040204" pitchFamily="34" charset="0"/>
              </a:rPr>
              <a:t>&lt;</a:t>
            </a:r>
            <a:r>
              <a:rPr lang="en-US" altLang="zh-CN" sz="1600" dirty="0">
                <a:latin typeface="Verdana" panose="020B0604030504040204" pitchFamily="34" charset="0"/>
                <a:ea typeface="Verdana" panose="020B0604030504040204" pitchFamily="34" charset="0"/>
                <a:cs typeface="Verdana" panose="020B0604030504040204" pitchFamily="34" charset="0"/>
              </a:rPr>
              <a:t>body&gt;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&lt;input type="button" </a:t>
            </a:r>
            <a:r>
              <a:rPr lang="en-US" altLang="zh-CN" sz="1600" dirty="0" err="1">
                <a:latin typeface="Verdana" panose="020B0604030504040204" pitchFamily="34" charset="0"/>
                <a:ea typeface="Verdana" panose="020B0604030504040204" pitchFamily="34" charset="0"/>
                <a:cs typeface="Verdana" panose="020B0604030504040204" pitchFamily="34" charset="0"/>
              </a:rPr>
              <a:t>onclick</a:t>
            </a:r>
            <a:r>
              <a:rPr lang="en-US" altLang="zh-CN" sz="1600" dirty="0">
                <a:latin typeface="Verdana" panose="020B0604030504040204" pitchFamily="34" charset="0"/>
                <a:ea typeface="Verdana" panose="020B0604030504040204" pitchFamily="34" charset="0"/>
                <a:cs typeface="Verdana" panose="020B0604030504040204" pitchFamily="34" charset="0"/>
              </a:rPr>
              <a:t>="</a:t>
            </a:r>
            <a:r>
              <a:rPr lang="en-US" altLang="zh-CN" sz="1600" dirty="0" err="1">
                <a:latin typeface="Verdana" panose="020B0604030504040204" pitchFamily="34" charset="0"/>
                <a:ea typeface="Verdana" panose="020B0604030504040204" pitchFamily="34" charset="0"/>
                <a:cs typeface="Verdana" panose="020B0604030504040204" pitchFamily="34" charset="0"/>
              </a:rPr>
              <a:t>show_confirm</a:t>
            </a:r>
            <a:r>
              <a:rPr lang="en-US" altLang="zh-CN" sz="1600" dirty="0">
                <a:latin typeface="Verdana" panose="020B0604030504040204" pitchFamily="34" charset="0"/>
                <a:ea typeface="Verdana" panose="020B0604030504040204" pitchFamily="34" charset="0"/>
                <a:cs typeface="Verdana" panose="020B0604030504040204" pitchFamily="34" charset="0"/>
              </a:rPr>
              <a:t>()" value="</a:t>
            </a:r>
            <a:r>
              <a:rPr lang="zh-CN" altLang="en-US" sz="1600" dirty="0">
                <a:latin typeface="Verdana" panose="020B0604030504040204" pitchFamily="34" charset="0"/>
                <a:cs typeface="Verdana" panose="020B0604030504040204" pitchFamily="34" charset="0"/>
              </a:rPr>
              <a:t>显示确认框</a:t>
            </a:r>
            <a:r>
              <a:rPr lang="en-US" altLang="zh-CN" sz="1600" dirty="0">
                <a:latin typeface="Verdana" panose="020B0604030504040204" pitchFamily="34" charset="0"/>
                <a:ea typeface="Verdana" panose="020B0604030504040204" pitchFamily="34" charset="0"/>
                <a:cs typeface="Verdana" panose="020B0604030504040204" pitchFamily="34" charset="0"/>
              </a:rPr>
              <a:t>" /&gt;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&lt;/body&gt;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&lt;/html&gt;</a:t>
            </a:r>
            <a:endParaRPr lang="zh-CN" altLang="en-US" sz="1600" dirty="0">
              <a:latin typeface="Verdana" panose="020B0604030504040204" pitchFamily="34" charset="0"/>
              <a:cs typeface="Verdana" panose="020B0604030504040204" pitchFamily="34" charset="0"/>
            </a:endParaRPr>
          </a:p>
          <a:p>
            <a:pPr>
              <a:lnSpc>
                <a:spcPts val="1600"/>
              </a:lnSpc>
              <a:spcBef>
                <a:spcPts val="0"/>
              </a:spcBef>
              <a:spcAft>
                <a:spcPts val="0"/>
              </a:spcAft>
              <a:buFont typeface="Wingdings" panose="05000000000000000000" pitchFamily="2" charset="2"/>
              <a:buNone/>
            </a:pPr>
            <a:endParaRPr lang="zh-CN" altLang="en-US" sz="1600" dirty="0" smtClean="0">
              <a:latin typeface="Verdana" panose="020B0604030504040204" pitchFamily="34" charset="0"/>
              <a:ea typeface="宋体" panose="02010600030101010101" pitchFamily="2" charset="-122"/>
              <a:cs typeface="Verdana" panose="020B0604030504040204" pitchFamily="34" charset="0"/>
            </a:endParaRPr>
          </a:p>
        </p:txBody>
      </p:sp>
      <p:sp>
        <p:nvSpPr>
          <p:cNvPr id="18439" name="Rectangle 12"/>
          <p:cNvSpPr>
            <a:spLocks noChangeArrowheads="1"/>
          </p:cNvSpPr>
          <p:nvPr/>
        </p:nvSpPr>
        <p:spPr bwMode="auto">
          <a:xfrm>
            <a:off x="0" y="1767286"/>
            <a:ext cx="309880" cy="368300"/>
          </a:xfrm>
          <a:prstGeom prst="rect">
            <a:avLst/>
          </a:prstGeom>
          <a:noFill/>
          <a:ln w="9525">
            <a:noFill/>
            <a:miter lim="800000"/>
          </a:ln>
        </p:spPr>
        <p:txBody>
          <a:bodyPr wrap="none" anchor="ctr">
            <a:spAutoFit/>
          </a:bodyPr>
          <a:lstStyle/>
          <a:p>
            <a:endParaRPr lang="zh-CN" altLang="en-US"/>
          </a:p>
        </p:txBody>
      </p:sp>
      <p:sp>
        <p:nvSpPr>
          <p:cNvPr id="18440" name="Rectangle 13"/>
          <p:cNvSpPr>
            <a:spLocks noChangeArrowheads="1"/>
          </p:cNvSpPr>
          <p:nvPr/>
        </p:nvSpPr>
        <p:spPr bwMode="auto">
          <a:xfrm>
            <a:off x="0" y="1758951"/>
            <a:ext cx="309880" cy="368300"/>
          </a:xfrm>
          <a:prstGeom prst="rect">
            <a:avLst/>
          </a:prstGeom>
          <a:noFill/>
          <a:ln w="9525">
            <a:noFill/>
            <a:miter lim="800000"/>
          </a:ln>
        </p:spPr>
        <p:txBody>
          <a:bodyPr wrap="none" anchor="ctr">
            <a:spAutoFit/>
          </a:bodyPr>
          <a:lstStyle/>
          <a:p>
            <a:endParaRPr lang="zh-CN" altLang="en-US"/>
          </a:p>
        </p:txBody>
      </p:sp>
      <p:sp>
        <p:nvSpPr>
          <p:cNvPr id="18441" name="Rectangle 14"/>
          <p:cNvSpPr>
            <a:spLocks noChangeArrowheads="1"/>
          </p:cNvSpPr>
          <p:nvPr/>
        </p:nvSpPr>
        <p:spPr bwMode="auto">
          <a:xfrm>
            <a:off x="0" y="2792096"/>
            <a:ext cx="309880" cy="245110"/>
          </a:xfrm>
          <a:prstGeom prst="rect">
            <a:avLst/>
          </a:prstGeom>
          <a:noFill/>
          <a:ln w="9525">
            <a:noFill/>
            <a:miter lim="800000"/>
          </a:ln>
        </p:spPr>
        <p:txBody>
          <a:bodyPr wrap="none" anchor="ctr">
            <a:spAutoFit/>
          </a:bodyPr>
          <a:lstStyle/>
          <a:p>
            <a:r>
              <a:rPr lang="zh-CN" altLang="en-US" sz="1000">
                <a:latin typeface="宋体" panose="02010600030101010101" pitchFamily="2" charset="-122"/>
                <a:cs typeface="Times New Roman" panose="02020603050405020304" pitchFamily="18" charset="0"/>
              </a:rPr>
              <a:t> </a:t>
            </a:r>
            <a:endParaRPr lang="zh-CN" altLang="en-US"/>
          </a:p>
        </p:txBody>
      </p:sp>
      <p:sp>
        <p:nvSpPr>
          <p:cNvPr id="18442" name="Rectangle 15"/>
          <p:cNvSpPr>
            <a:spLocks noChangeArrowheads="1"/>
          </p:cNvSpPr>
          <p:nvPr/>
        </p:nvSpPr>
        <p:spPr bwMode="auto">
          <a:xfrm>
            <a:off x="0" y="3841512"/>
            <a:ext cx="309880" cy="229870"/>
          </a:xfrm>
          <a:prstGeom prst="rect">
            <a:avLst/>
          </a:prstGeom>
          <a:noFill/>
          <a:ln w="9525">
            <a:noFill/>
            <a:miter lim="800000"/>
          </a:ln>
        </p:spPr>
        <p:txBody>
          <a:bodyPr wrap="none" anchor="ctr">
            <a:spAutoFit/>
          </a:bodyPr>
          <a:lstStyle/>
          <a:p>
            <a:r>
              <a:rPr lang="zh-CN" altLang="en-US" sz="900">
                <a:latin typeface="宋体" panose="02010600030101010101" pitchFamily="2" charset="-122"/>
                <a:cs typeface="Times New Roman" panose="02020603050405020304" pitchFamily="18" charset="0"/>
              </a:rPr>
              <a:t> </a:t>
            </a:r>
            <a:endParaRPr lang="zh-CN" altLang="en-US"/>
          </a:p>
        </p:txBody>
      </p:sp>
      <p:sp>
        <p:nvSpPr>
          <p:cNvPr id="18443" name="Rectangle 16"/>
          <p:cNvSpPr>
            <a:spLocks noChangeArrowheads="1"/>
          </p:cNvSpPr>
          <p:nvPr/>
        </p:nvSpPr>
        <p:spPr bwMode="auto">
          <a:xfrm>
            <a:off x="0" y="4731346"/>
            <a:ext cx="309880" cy="368300"/>
          </a:xfrm>
          <a:prstGeom prst="rect">
            <a:avLst/>
          </a:prstGeom>
          <a:noFill/>
          <a:ln w="9525">
            <a:noFill/>
            <a:miter lim="800000"/>
          </a:ln>
        </p:spPr>
        <p:txBody>
          <a:bodyPr wrap="none" anchor="ctr">
            <a:spAutoFit/>
          </a:bodyPr>
          <a:lstStyle/>
          <a:p>
            <a:endParaRPr lang="zh-CN" altLang="en-US"/>
          </a:p>
        </p:txBody>
      </p:sp>
      <p:sp>
        <p:nvSpPr>
          <p:cNvPr id="23571" name="Rectangle 19"/>
          <p:cNvSpPr>
            <a:spLocks noChangeArrowheads="1"/>
          </p:cNvSpPr>
          <p:nvPr/>
        </p:nvSpPr>
        <p:spPr bwMode="auto">
          <a:xfrm>
            <a:off x="502285" y="5434965"/>
            <a:ext cx="7409815" cy="368300"/>
          </a:xfrm>
          <a:prstGeom prst="rect">
            <a:avLst/>
          </a:prstGeom>
          <a:noFill/>
          <a:ln w="9525">
            <a:solidFill>
              <a:schemeClr val="bg1"/>
            </a:solidFill>
            <a:miter lim="800000"/>
          </a:ln>
        </p:spPr>
        <p:txBody>
          <a:bodyPr wrap="square">
            <a:spAutoFit/>
          </a:bodyPr>
          <a:lstStyle/>
          <a:p>
            <a:pPr eaLnBrk="0" hangingPunct="0">
              <a:spcBef>
                <a:spcPct val="30000"/>
              </a:spcBef>
              <a:spcAft>
                <a:spcPct val="20000"/>
              </a:spcAft>
              <a:buClr>
                <a:srgbClr val="0000CC"/>
              </a:buClr>
              <a:buSzPct val="100000"/>
              <a:buFont typeface="Wingdings" panose="05000000000000000000" pitchFamily="2" charset="2"/>
              <a:buNone/>
            </a:pPr>
            <a:r>
              <a:rPr lang="zh-CN" altLang="en-US" b="0" dirty="0">
                <a:latin typeface="微软雅黑" panose="020B0503020204020204" charset="-122"/>
                <a:ea typeface="微软雅黑" panose="020B0503020204020204" charset="-122"/>
              </a:rPr>
              <a:t>注：确认按钮的返回值，类型为逻辑值，确定</a:t>
            </a:r>
            <a:r>
              <a:rPr lang="en-US" altLang="zh-CN" b="0" dirty="0">
                <a:latin typeface="微软雅黑" panose="020B0503020204020204" charset="-122"/>
                <a:ea typeface="微软雅黑" panose="020B0503020204020204" charset="-122"/>
              </a:rPr>
              <a:t>true</a:t>
            </a:r>
            <a:r>
              <a:rPr lang="zh-CN" altLang="en-US" b="0" dirty="0">
                <a:latin typeface="微软雅黑" panose="020B0503020204020204" charset="-122"/>
                <a:ea typeface="微软雅黑" panose="020B0503020204020204" charset="-122"/>
              </a:rPr>
              <a:t>，取消</a:t>
            </a:r>
            <a:r>
              <a:rPr lang="en-US" altLang="zh-CN" b="0" dirty="0">
                <a:latin typeface="微软雅黑" panose="020B0503020204020204" charset="-122"/>
                <a:ea typeface="微软雅黑" panose="020B0503020204020204" charset="-122"/>
              </a:rPr>
              <a:t>false</a:t>
            </a:r>
            <a:r>
              <a:rPr lang="zh-CN" altLang="en-US" b="0" dirty="0">
                <a:latin typeface="微软雅黑" panose="020B0503020204020204" charset="-122"/>
                <a:ea typeface="微软雅黑" panose="020B0503020204020204" charset="-122"/>
              </a:rPr>
              <a:t>。</a:t>
            </a:r>
            <a:endParaRPr lang="zh-CN" altLang="en-US" b="0" dirty="0">
              <a:latin typeface="微软雅黑" panose="020B0503020204020204" charset="-122"/>
              <a:ea typeface="微软雅黑" panose="020B0503020204020204" charset="-122"/>
            </a:endParaRPr>
          </a:p>
        </p:txBody>
      </p:sp>
      <p:pic>
        <p:nvPicPr>
          <p:cNvPr id="18445" name="Picture 60"/>
          <p:cNvPicPr>
            <a:picLocks noChangeAspect="1" noChangeArrowheads="1"/>
          </p:cNvPicPr>
          <p:nvPr/>
        </p:nvPicPr>
        <p:blipFill>
          <a:blip r:embed="rId3" cstate="print"/>
          <a:srcRect/>
          <a:stretch>
            <a:fillRect/>
          </a:stretch>
        </p:blipFill>
        <p:spPr bwMode="auto">
          <a:xfrm>
            <a:off x="7325677" y="2635250"/>
            <a:ext cx="1630363" cy="864394"/>
          </a:xfrm>
          <a:prstGeom prst="rect">
            <a:avLst/>
          </a:prstGeom>
          <a:noFill/>
          <a:ln w="9525">
            <a:noFill/>
            <a:miter lim="800000"/>
            <a:headEnd/>
            <a:tailEnd/>
          </a:ln>
        </p:spPr>
      </p:pic>
      <p:sp>
        <p:nvSpPr>
          <p:cNvPr id="18446" name="Line 49"/>
          <p:cNvSpPr>
            <a:spLocks noChangeShapeType="1"/>
          </p:cNvSpPr>
          <p:nvPr/>
        </p:nvSpPr>
        <p:spPr bwMode="auto">
          <a:xfrm>
            <a:off x="7630476" y="2349500"/>
            <a:ext cx="381000" cy="857250"/>
          </a:xfrm>
          <a:prstGeom prst="line">
            <a:avLst/>
          </a:prstGeom>
          <a:noFill/>
          <a:ln w="28575">
            <a:solidFill>
              <a:srgbClr val="FF0000"/>
            </a:solidFill>
            <a:rou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noAutofit/>
          </a:bodyPr>
          <a:lstStyle/>
          <a:p>
            <a:r>
              <a:rPr lang="zh-CN" altLang="en-US" dirty="0">
                <a:cs typeface="Arial" panose="020B0604020202020204" pitchFamily="34" charset="0"/>
              </a:rPr>
              <a:t>表单事件</a:t>
            </a:r>
            <a:endParaRPr lang="zh-CN" altLang="en-US" dirty="0">
              <a:cs typeface="Arial" panose="020B0604020202020204" pitchFamily="34" charset="0"/>
            </a:endParaRPr>
          </a:p>
        </p:txBody>
      </p:sp>
      <p:sp>
        <p:nvSpPr>
          <p:cNvPr id="4" name="Rectangle 3"/>
          <p:cNvSpPr txBox="1">
            <a:spLocks noChangeArrowheads="1"/>
          </p:cNvSpPr>
          <p:nvPr/>
        </p:nvSpPr>
        <p:spPr bwMode="auto">
          <a:xfrm>
            <a:off x="533400" y="1682353"/>
            <a:ext cx="8502651" cy="756047"/>
          </a:xfrm>
          <a:prstGeom prst="rect">
            <a:avLst/>
          </a:prstGeom>
          <a:noFill/>
          <a:ln w="12700">
            <a:noFill/>
            <a:miter lim="800000"/>
          </a:ln>
          <a:effectLst/>
        </p:spPr>
        <p:txBody>
          <a:bodyPr vert="horz" wrap="square" lIns="91440" tIns="45720" rIns="91440" bIns="45720" numCol="1" anchor="t" anchorCtr="0" compatLnSpc="1"/>
          <a:lstStyle/>
          <a:p>
            <a:pPr defTabSz="1158875">
              <a:lnSpc>
                <a:spcPct val="100000"/>
              </a:lnSpc>
              <a:spcBef>
                <a:spcPts val="0"/>
              </a:spcBef>
              <a:spcAft>
                <a:spcPts val="0"/>
              </a:spcAft>
              <a:buClr>
                <a:srgbClr val="0000CC"/>
              </a:buClr>
            </a:pPr>
            <a:r>
              <a:rPr kumimoji="0" lang="en-US" altLang="zh-CN"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      </a:t>
            </a:r>
            <a:r>
              <a:rPr kumimoji="0" lang="en-US" altLang="zh-CN" b="0" i="0" u="none" strike="noStrike" kern="0" cap="none" spc="0" normalizeH="0" noProof="0" dirty="0" smtClean="0">
                <a:ln>
                  <a:noFill/>
                </a:ln>
                <a:solidFill>
                  <a:schemeClr val="tx1"/>
                </a:solidFill>
                <a:effectLst/>
                <a:uLnTx/>
                <a:uFillTx/>
                <a:latin typeface="微软雅黑" panose="020B0503020204020204" charset="-122"/>
                <a:ea typeface="微软雅黑" panose="020B0503020204020204" charset="-122"/>
              </a:rPr>
              <a:t> </a:t>
            </a:r>
            <a:r>
              <a:rPr kumimoji="0" lang="en-US" altLang="zh-CN"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Form</a:t>
            </a:r>
            <a:r>
              <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表单是网页设计是一种重要的与用户进行交互的工具，它用于采集用户输入各类信息。表单事件如下表</a:t>
            </a:r>
            <a:r>
              <a:rPr lang="zh-CN" altLang="en-US" b="0" dirty="0" smtClean="0">
                <a:latin typeface="微软雅黑" panose="020B0503020204020204" charset="-122"/>
                <a:ea typeface="微软雅黑" panose="020B0503020204020204" charset="-122"/>
                <a:cs typeface="Times New Roman" panose="02020603050405020304" pitchFamily="18" charset="0"/>
              </a:rPr>
              <a:t>所示。</a:t>
            </a:r>
            <a:endParaRPr lang="en-US" altLang="zh-CN" b="0" dirty="0" smtClean="0">
              <a:latin typeface="微软雅黑" panose="020B0503020204020204" charset="-122"/>
              <a:ea typeface="微软雅黑" panose="020B0503020204020204" charset="-122"/>
              <a:cs typeface="Times New Roman" panose="02020603050405020304" pitchFamily="18" charset="0"/>
            </a:endParaRPr>
          </a:p>
          <a:p>
            <a:pPr marL="0" marR="0" lvl="0" indent="0" algn="l" defTabSz="1158875" rtl="0" eaLnBrk="0" fontAlgn="base" latinLnBrk="0" hangingPunct="0">
              <a:lnSpc>
                <a:spcPct val="100000"/>
              </a:lnSpc>
              <a:spcBef>
                <a:spcPct val="30000"/>
              </a:spcBef>
              <a:spcAft>
                <a:spcPct val="20000"/>
              </a:spcAft>
              <a:buClr>
                <a:srgbClr val="0000CC"/>
              </a:buClr>
              <a:buSzPct val="100000"/>
              <a:buFont typeface="Wingdings" panose="05000000000000000000" pitchFamily="2" charset="2"/>
              <a:buNone/>
              <a:defRPr/>
            </a:pPr>
            <a:endParaRPr kumimoji="0" lang="zh-CN" altLang="en-US" sz="2400" b="1" i="0" u="none" strike="noStrike" kern="0" cap="none" spc="0" normalizeH="0" baseline="0" noProof="0" dirty="0">
              <a:ln>
                <a:noFill/>
              </a:ln>
              <a:solidFill>
                <a:schemeClr val="tx1"/>
              </a:solidFill>
              <a:effectLst/>
              <a:uLnTx/>
              <a:uFillTx/>
              <a:latin typeface="+mn-lt"/>
              <a:ea typeface="微软雅黑" panose="020B0503020204020204" charset="-122"/>
              <a:cs typeface="+mn-cs"/>
            </a:endParaRPr>
          </a:p>
        </p:txBody>
      </p:sp>
      <p:graphicFrame>
        <p:nvGraphicFramePr>
          <p:cNvPr id="3" name="表格 2"/>
          <p:cNvGraphicFramePr>
            <a:graphicFrameLocks noGrp="1"/>
          </p:cNvGraphicFramePr>
          <p:nvPr/>
        </p:nvGraphicFramePr>
        <p:xfrm>
          <a:off x="838200" y="2667000"/>
          <a:ext cx="7973695" cy="2628265"/>
        </p:xfrm>
        <a:graphic>
          <a:graphicData uri="http://schemas.openxmlformats.org/drawingml/2006/table">
            <a:tbl>
              <a:tblPr>
                <a:tableStyleId>{5DA37D80-6434-44D0-A028-1B22A696006F}</a:tableStyleId>
              </a:tblPr>
              <a:tblGrid>
                <a:gridCol w="1447165"/>
                <a:gridCol w="1684655"/>
                <a:gridCol w="4841875"/>
              </a:tblGrid>
              <a:tr h="314960">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u="none" strike="noStrike" cap="none" normalizeH="0" baseline="0" dirty="0" smtClean="0">
                          <a:ln>
                            <a:noFill/>
                          </a:ln>
                          <a:effectLst/>
                        </a:rPr>
                        <a:t>事件分类</a:t>
                      </a:r>
                      <a:endParaRPr kumimoji="0" lang="zh-CN" altLang="en-US"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u="none" strike="noStrike" cap="none" normalizeH="0" baseline="0" dirty="0" smtClean="0">
                          <a:ln>
                            <a:noFill/>
                          </a:ln>
                          <a:effectLst/>
                        </a:rPr>
                        <a:t>事件句柄</a:t>
                      </a:r>
                      <a:endParaRPr kumimoji="0" lang="zh-CN" altLang="en-US"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u="none" strike="noStrike" cap="none" normalizeH="0" baseline="0" dirty="0" smtClean="0">
                          <a:ln>
                            <a:noFill/>
                          </a:ln>
                          <a:effectLst/>
                        </a:rPr>
                        <a:t>事件</a:t>
                      </a:r>
                      <a:endParaRPr kumimoji="0" lang="zh-CN" altLang="en-US"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381635">
                <a:tc rowSpan="6">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u="none" strike="noStrike" cap="none" normalizeH="0" baseline="0" dirty="0" smtClean="0">
                          <a:ln>
                            <a:noFill/>
                          </a:ln>
                          <a:effectLst/>
                        </a:rPr>
                        <a:t>表单元素</a:t>
                      </a:r>
                      <a:endParaRPr kumimoji="0" lang="zh-CN" altLang="en-US" sz="1500" u="none" strike="noStrike" cap="none" normalizeH="0" baseline="0" dirty="0" smtClean="0">
                        <a:ln>
                          <a:noFill/>
                        </a:ln>
                        <a:effectLst/>
                      </a:endParaRP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u="none" strike="noStrike" cap="none" normalizeH="0" baseline="0" dirty="0" smtClean="0">
                          <a:ln>
                            <a:noFill/>
                          </a:ln>
                          <a:effectLst/>
                        </a:rPr>
                        <a:t>事件</a:t>
                      </a:r>
                      <a:endParaRPr kumimoji="0" lang="zh-CN" altLang="en-US"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u="none" strike="noStrike" cap="none" normalizeH="0" baseline="0" dirty="0" err="1" smtClean="0">
                          <a:ln>
                            <a:noFill/>
                          </a:ln>
                          <a:effectLst/>
                        </a:rPr>
                        <a:t>onchange</a:t>
                      </a:r>
                      <a:endParaRPr kumimoji="0" lang="en-US" altLang="zh-CN"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u="none" strike="noStrike" cap="none" normalizeH="0" baseline="0" dirty="0" smtClean="0">
                          <a:ln>
                            <a:noFill/>
                          </a:ln>
                          <a:effectLst/>
                        </a:rPr>
                        <a:t>当元素改变时执行脚本 </a:t>
                      </a:r>
                      <a:endParaRPr kumimoji="0" lang="zh-CN" altLang="en-US"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387350">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u="none" strike="noStrike" cap="none" normalizeH="0" baseline="0" dirty="0" err="1" smtClean="0">
                          <a:ln>
                            <a:noFill/>
                          </a:ln>
                          <a:effectLst/>
                        </a:rPr>
                        <a:t>onsubmit</a:t>
                      </a:r>
                      <a:endParaRPr kumimoji="0" lang="en-US" altLang="zh-CN"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u="none" strike="noStrike" cap="none" normalizeH="0" baseline="0" dirty="0" smtClean="0">
                          <a:ln>
                            <a:noFill/>
                          </a:ln>
                          <a:effectLst/>
                        </a:rPr>
                        <a:t>当表单被提交时执行脚本</a:t>
                      </a:r>
                      <a:endParaRPr kumimoji="0" lang="zh-CN" altLang="en-US"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386080">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u="none" strike="noStrike" cap="none" normalizeH="0" baseline="0" dirty="0" err="1" smtClean="0">
                          <a:ln>
                            <a:noFill/>
                          </a:ln>
                          <a:effectLst/>
                        </a:rPr>
                        <a:t>onreset</a:t>
                      </a:r>
                      <a:r>
                        <a:rPr kumimoji="0" lang="en-US" altLang="zh-CN" sz="1500" u="none" strike="noStrike" cap="none" normalizeH="0" baseline="0" dirty="0" smtClean="0">
                          <a:ln>
                            <a:noFill/>
                          </a:ln>
                          <a:effectLst/>
                        </a:rPr>
                        <a:t> </a:t>
                      </a:r>
                      <a:endParaRPr kumimoji="0" lang="en-US" altLang="zh-CN"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u="none" strike="noStrike" cap="none" normalizeH="0" baseline="0" dirty="0" smtClean="0">
                          <a:ln>
                            <a:noFill/>
                          </a:ln>
                          <a:effectLst/>
                        </a:rPr>
                        <a:t>当表单被重置时执行脚本</a:t>
                      </a:r>
                      <a:endParaRPr kumimoji="0" lang="zh-CN" altLang="en-US"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386715">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u="none" strike="noStrike" cap="none" normalizeH="0" baseline="0" dirty="0" err="1" smtClean="0">
                          <a:ln>
                            <a:noFill/>
                          </a:ln>
                          <a:effectLst/>
                        </a:rPr>
                        <a:t>onselect</a:t>
                      </a:r>
                      <a:endParaRPr kumimoji="0" lang="en-US" altLang="zh-CN"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u="none" strike="noStrike" cap="none" normalizeH="0" baseline="0" dirty="0" smtClean="0">
                          <a:ln>
                            <a:noFill/>
                          </a:ln>
                          <a:effectLst/>
                        </a:rPr>
                        <a:t>当元素被选取时执行脚本</a:t>
                      </a:r>
                      <a:endParaRPr kumimoji="0" lang="zh-CN" altLang="en-US"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384810">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u="none" strike="noStrike" cap="none" normalizeH="0" baseline="0" dirty="0" err="1" smtClean="0">
                          <a:ln>
                            <a:noFill/>
                          </a:ln>
                          <a:effectLst/>
                        </a:rPr>
                        <a:t>onblur</a:t>
                      </a:r>
                      <a:endParaRPr kumimoji="0" lang="en-US" altLang="zh-CN"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u="none" strike="noStrike" cap="none" normalizeH="0" baseline="0" dirty="0" smtClean="0">
                          <a:ln>
                            <a:noFill/>
                          </a:ln>
                          <a:effectLst/>
                        </a:rPr>
                        <a:t>当元素失去焦点时执行脚本</a:t>
                      </a:r>
                      <a:endParaRPr kumimoji="0" lang="zh-CN" altLang="en-US"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386715">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u="none" strike="noStrike" cap="none" normalizeH="0" baseline="0" dirty="0" err="1" smtClean="0">
                          <a:ln>
                            <a:noFill/>
                          </a:ln>
                          <a:effectLst/>
                        </a:rPr>
                        <a:t>onfocus</a:t>
                      </a:r>
                      <a:endParaRPr kumimoji="0" lang="en-US" altLang="zh-CN"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u="none" strike="noStrike" cap="none" normalizeH="0" baseline="0" dirty="0" smtClean="0">
                          <a:ln>
                            <a:noFill/>
                          </a:ln>
                          <a:effectLst/>
                        </a:rPr>
                        <a:t>当元素获得焦点时执行脚本</a:t>
                      </a:r>
                      <a:endParaRPr kumimoji="0" lang="zh-CN" altLang="en-US" sz="15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bl>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noAutofit/>
          </a:bodyPr>
          <a:lstStyle/>
          <a:p>
            <a:r>
              <a:rPr lang="zh-CN" altLang="en-US" dirty="0" smtClean="0">
                <a:cs typeface="Arial" panose="020B0604020202020204" pitchFamily="34" charset="0"/>
              </a:rPr>
              <a:t>获得</a:t>
            </a:r>
            <a:r>
              <a:rPr lang="zh-CN" altLang="en-US" dirty="0">
                <a:cs typeface="Arial" panose="020B0604020202020204" pitchFamily="34" charset="0"/>
              </a:rPr>
              <a:t>及失去焦点事件</a:t>
            </a:r>
            <a:endParaRPr lang="zh-CN" altLang="en-US" dirty="0">
              <a:cs typeface="Arial" panose="020B0604020202020204" pitchFamily="34" charset="0"/>
            </a:endParaRPr>
          </a:p>
        </p:txBody>
      </p:sp>
      <p:sp>
        <p:nvSpPr>
          <p:cNvPr id="139267" name="Rectangle 3"/>
          <p:cNvSpPr>
            <a:spLocks noGrp="1" noChangeArrowheads="1"/>
          </p:cNvSpPr>
          <p:nvPr>
            <p:ph idx="1"/>
          </p:nvPr>
        </p:nvSpPr>
        <p:spPr>
          <a:xfrm>
            <a:off x="502285" y="1398191"/>
            <a:ext cx="8534400" cy="694133"/>
          </a:xfrm>
        </p:spPr>
        <p:txBody>
          <a:bodyPr>
            <a:noAutofit/>
          </a:bodyPr>
          <a:lstStyle/>
          <a:p>
            <a:pPr marL="0" indent="0">
              <a:lnSpc>
                <a:spcPct val="100000"/>
              </a:lnSpc>
              <a:buNone/>
            </a:pPr>
            <a:r>
              <a:rPr lang="zh-CN" altLang="en-US" sz="1600" dirty="0">
                <a:ea typeface="宋体" panose="02010600030101010101" pitchFamily="2" charset="-122"/>
              </a:rPr>
              <a:t> </a:t>
            </a:r>
            <a:r>
              <a:rPr lang="zh-CN" altLang="en-US" sz="1600" dirty="0" smtClean="0">
                <a:ea typeface="宋体" panose="02010600030101010101" pitchFamily="2" charset="-122"/>
              </a:rPr>
              <a:t>      </a:t>
            </a:r>
            <a:r>
              <a:rPr lang="zh-CN" altLang="en-US" sz="1600" dirty="0" smtClean="0"/>
              <a:t>当</a:t>
            </a:r>
            <a:r>
              <a:rPr lang="zh-CN" altLang="en-US" sz="1600" dirty="0"/>
              <a:t>表单中的元素获得焦点时会触发</a:t>
            </a:r>
            <a:r>
              <a:rPr lang="en-US" altLang="zh-CN" sz="1600" dirty="0"/>
              <a:t>Focus</a:t>
            </a:r>
            <a:r>
              <a:rPr lang="zh-CN" altLang="en-US" sz="1600" dirty="0"/>
              <a:t>获得事件，当表单中的元素失去焦点时会触发</a:t>
            </a:r>
            <a:r>
              <a:rPr lang="en-US" altLang="zh-CN" sz="1600" dirty="0"/>
              <a:t>Blur</a:t>
            </a:r>
            <a:r>
              <a:rPr lang="zh-CN" altLang="en-US" sz="1600" dirty="0"/>
              <a:t>失去焦点事件。</a:t>
            </a:r>
            <a:endParaRPr lang="zh-CN" altLang="en-US" sz="1600" dirty="0"/>
          </a:p>
          <a:p>
            <a:endParaRPr lang="zh-CN" altLang="en-US" sz="1600" dirty="0">
              <a:ea typeface="宋体" panose="02010600030101010101" pitchFamily="2" charset="-122"/>
            </a:endParaRPr>
          </a:p>
        </p:txBody>
      </p:sp>
      <p:sp>
        <p:nvSpPr>
          <p:cNvPr id="5" name="矩形 4"/>
          <p:cNvSpPr/>
          <p:nvPr/>
        </p:nvSpPr>
        <p:spPr>
          <a:xfrm>
            <a:off x="533400" y="2418080"/>
            <a:ext cx="7973060" cy="3046095"/>
          </a:xfrm>
          <a:prstGeom prst="rect">
            <a:avLst/>
          </a:prstGeom>
        </p:spPr>
        <p:txBody>
          <a:bodyPr wrap="square">
            <a:spAutoFit/>
          </a:bodyPr>
          <a:lstStyle/>
          <a:p>
            <a:pPr>
              <a:lnSpc>
                <a:spcPct val="100000"/>
              </a:lnSpc>
              <a:spcBef>
                <a:spcPts val="0"/>
              </a:spcBef>
            </a:pPr>
            <a:r>
              <a:rPr lang="en-US" altLang="zh-CN" sz="1600" dirty="0" smtClean="0">
                <a:latin typeface="Verdana" panose="020B0604030504040204" pitchFamily="34" charset="0"/>
              </a:rPr>
              <a:t>&lt;</a:t>
            </a:r>
            <a:r>
              <a:rPr lang="en-US" altLang="zh-CN" sz="1600" dirty="0" smtClean="0">
                <a:latin typeface="Verdana" panose="020B0604030504040204" pitchFamily="34" charset="0"/>
                <a:ea typeface="宋体" panose="02010600030101010101" pitchFamily="2" charset="-122"/>
              </a:rPr>
              <a:t>script</a:t>
            </a:r>
            <a:r>
              <a:rPr lang="en-US" altLang="zh-CN" sz="1600" dirty="0" smtClean="0">
                <a:latin typeface="Verdana" panose="020B0604030504040204" pitchFamily="34" charset="0"/>
              </a:rPr>
              <a:t> language="</a:t>
            </a:r>
            <a:r>
              <a:rPr lang="en-US" altLang="zh-CN" sz="1600" dirty="0" err="1" smtClean="0">
                <a:latin typeface="Verdana" panose="020B0604030504040204" pitchFamily="34" charset="0"/>
              </a:rPr>
              <a:t>javascript</a:t>
            </a:r>
            <a:r>
              <a:rPr lang="en-US" altLang="zh-CN" sz="1600" dirty="0" smtClean="0">
                <a:latin typeface="Verdana" panose="020B0604030504040204" pitchFamily="34" charset="0"/>
              </a:rPr>
              <a:t>" type="text/</a:t>
            </a:r>
            <a:r>
              <a:rPr lang="en-US" altLang="zh-CN" sz="1600" dirty="0" err="1" smtClean="0">
                <a:latin typeface="Verdana" panose="020B0604030504040204" pitchFamily="34" charset="0"/>
              </a:rPr>
              <a:t>javascript</a:t>
            </a:r>
            <a:r>
              <a:rPr lang="en-US" altLang="zh-CN" sz="1600" dirty="0" smtClean="0">
                <a:latin typeface="Verdana" panose="020B0604030504040204" pitchFamily="34" charset="0"/>
              </a:rPr>
              <a:t>"&gt;</a:t>
            </a:r>
            <a:endParaRPr lang="en-US" altLang="zh-CN" sz="1600" dirty="0" smtClean="0">
              <a:latin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rPr>
              <a:t>     function </a:t>
            </a:r>
            <a:r>
              <a:rPr lang="en-US" altLang="zh-CN" sz="1600" dirty="0" err="1" smtClean="0">
                <a:latin typeface="Verdana" panose="020B0604030504040204" pitchFamily="34" charset="0"/>
              </a:rPr>
              <a:t>getFocus</a:t>
            </a:r>
            <a:r>
              <a:rPr lang="en-US" altLang="zh-CN" sz="1600" dirty="0" smtClean="0">
                <a:latin typeface="Verdana" panose="020B0604030504040204" pitchFamily="34" charset="0"/>
              </a:rPr>
              <a:t>(){</a:t>
            </a:r>
            <a:r>
              <a:rPr lang="en-US" altLang="zh-CN" sz="1600" dirty="0" err="1" smtClean="0">
                <a:latin typeface="Verdana" panose="020B0604030504040204" pitchFamily="34" charset="0"/>
              </a:rPr>
              <a:t>document.bgColor</a:t>
            </a:r>
            <a:r>
              <a:rPr lang="en-US" altLang="zh-CN" sz="1600" dirty="0" smtClean="0">
                <a:latin typeface="Verdana" panose="020B0604030504040204" pitchFamily="34" charset="0"/>
              </a:rPr>
              <a:t> ="red“;}</a:t>
            </a:r>
            <a:endParaRPr lang="en-US" altLang="zh-CN" sz="1600" dirty="0" smtClean="0">
              <a:latin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rPr>
              <a:t>     function </a:t>
            </a:r>
            <a:r>
              <a:rPr lang="en-US" altLang="zh-CN" sz="1600" dirty="0" err="1" smtClean="0">
                <a:latin typeface="Verdana" panose="020B0604030504040204" pitchFamily="34" charset="0"/>
              </a:rPr>
              <a:t>loseFocus</a:t>
            </a:r>
            <a:r>
              <a:rPr lang="en-US" altLang="zh-CN" sz="1600" dirty="0" smtClean="0">
                <a:latin typeface="Verdana" panose="020B0604030504040204" pitchFamily="34" charset="0"/>
              </a:rPr>
              <a:t>(){</a:t>
            </a:r>
            <a:r>
              <a:rPr lang="en-US" altLang="zh-CN" sz="1600" dirty="0" err="1" smtClean="0">
                <a:latin typeface="Verdana" panose="020B0604030504040204" pitchFamily="34" charset="0"/>
              </a:rPr>
              <a:t>document.bgColor</a:t>
            </a:r>
            <a:r>
              <a:rPr lang="en-US" altLang="zh-CN" sz="1600" dirty="0" smtClean="0">
                <a:latin typeface="Verdana" panose="020B0604030504040204" pitchFamily="34" charset="0"/>
              </a:rPr>
              <a:t> ="blue“;}</a:t>
            </a:r>
            <a:endParaRPr lang="en-US" altLang="zh-CN" sz="1600" dirty="0" smtClean="0">
              <a:latin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rPr>
              <a:t>&lt;/script&gt;</a:t>
            </a:r>
            <a:endParaRPr lang="en-US" altLang="zh-CN" sz="1600" dirty="0" smtClean="0">
              <a:latin typeface="Verdana" panose="020B0604030504040204" pitchFamily="34" charset="0"/>
            </a:endParaRPr>
          </a:p>
          <a:p>
            <a:pPr>
              <a:lnSpc>
                <a:spcPct val="100000"/>
              </a:lnSpc>
              <a:spcBef>
                <a:spcPts val="0"/>
              </a:spcBef>
            </a:pPr>
            <a:endParaRPr lang="en-US" altLang="zh-CN" sz="1600" dirty="0" smtClean="0">
              <a:latin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rPr>
              <a:t>&lt;body&gt;</a:t>
            </a:r>
            <a:endParaRPr lang="en-US" altLang="zh-CN" sz="1600" dirty="0" smtClean="0">
              <a:latin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rPr>
              <a:t>  &lt;form&gt;</a:t>
            </a:r>
            <a:endParaRPr lang="en-US" altLang="zh-CN" sz="1600" dirty="0" smtClean="0">
              <a:latin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rPr>
              <a:t>    &lt;br/&gt;</a:t>
            </a:r>
            <a:endParaRPr lang="en-US" altLang="zh-CN" sz="1600" dirty="0" smtClean="0">
              <a:latin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rPr>
              <a:t>    &lt;input type="button" </a:t>
            </a:r>
            <a:r>
              <a:rPr lang="en-US" altLang="zh-CN" sz="1600" dirty="0" err="1" smtClean="0">
                <a:latin typeface="Verdana" panose="020B0604030504040204" pitchFamily="34" charset="0"/>
              </a:rPr>
              <a:t>onfocus</a:t>
            </a:r>
            <a:r>
              <a:rPr lang="en-US" altLang="zh-CN" sz="1600" dirty="0" smtClean="0">
                <a:latin typeface="Verdana" panose="020B0604030504040204" pitchFamily="34" charset="0"/>
              </a:rPr>
              <a:t>="</a:t>
            </a:r>
            <a:r>
              <a:rPr lang="en-US" altLang="zh-CN" sz="1600" dirty="0" err="1" smtClean="0">
                <a:latin typeface="Verdana" panose="020B0604030504040204" pitchFamily="34" charset="0"/>
              </a:rPr>
              <a:t>getFocus</a:t>
            </a:r>
            <a:r>
              <a:rPr lang="en-US" altLang="zh-CN" sz="1600" dirty="0" smtClean="0">
                <a:latin typeface="Verdana" panose="020B0604030504040204" pitchFamily="34" charset="0"/>
              </a:rPr>
              <a:t>()" value="</a:t>
            </a:r>
            <a:r>
              <a:rPr lang="zh-CN" altLang="en-US" sz="1600" dirty="0" smtClean="0">
                <a:latin typeface="Verdana" panose="020B0604030504040204" pitchFamily="34" charset="0"/>
              </a:rPr>
              <a:t>获得</a:t>
            </a:r>
            <a:r>
              <a:rPr lang="en-US" altLang="zh-CN" sz="1600" dirty="0" smtClean="0">
                <a:latin typeface="Verdana" panose="020B0604030504040204" pitchFamily="34" charset="0"/>
              </a:rPr>
              <a:t>/</a:t>
            </a:r>
            <a:r>
              <a:rPr lang="zh-CN" altLang="en-US" sz="1600" dirty="0" smtClean="0">
                <a:latin typeface="Verdana" panose="020B0604030504040204" pitchFamily="34" charset="0"/>
              </a:rPr>
              <a:t>失去焦点触发事件</a:t>
            </a:r>
            <a:r>
              <a:rPr lang="en-US" altLang="zh-CN" sz="1600" dirty="0" smtClean="0">
                <a:latin typeface="Verdana" panose="020B0604030504040204" pitchFamily="34" charset="0"/>
              </a:rPr>
              <a:t>" </a:t>
            </a:r>
            <a:r>
              <a:rPr lang="en-US" altLang="zh-CN" sz="1600" dirty="0" err="1" smtClean="0">
                <a:latin typeface="Verdana" panose="020B0604030504040204" pitchFamily="34" charset="0"/>
              </a:rPr>
              <a:t>onblur</a:t>
            </a:r>
            <a:r>
              <a:rPr lang="en-US" altLang="zh-CN" sz="1600" dirty="0" smtClean="0">
                <a:latin typeface="Verdana" panose="020B0604030504040204" pitchFamily="34" charset="0"/>
              </a:rPr>
              <a:t>="</a:t>
            </a:r>
            <a:r>
              <a:rPr lang="en-US" altLang="zh-CN" sz="1600" dirty="0" err="1" smtClean="0">
                <a:latin typeface="Verdana" panose="020B0604030504040204" pitchFamily="34" charset="0"/>
              </a:rPr>
              <a:t>loseFocus</a:t>
            </a:r>
            <a:r>
              <a:rPr lang="en-US" altLang="zh-CN" sz="1600" dirty="0" smtClean="0">
                <a:latin typeface="Verdana" panose="020B0604030504040204" pitchFamily="34" charset="0"/>
              </a:rPr>
              <a:t>()"/&gt;</a:t>
            </a:r>
            <a:endParaRPr lang="en-US" altLang="zh-CN" sz="1600" dirty="0" smtClean="0">
              <a:latin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rPr>
              <a:t>  &lt;/form&gt;</a:t>
            </a:r>
            <a:endParaRPr lang="en-US" altLang="zh-CN" sz="1600" dirty="0" smtClean="0">
              <a:latin typeface="Verdana" panose="020B0604030504040204" pitchFamily="34" charset="0"/>
            </a:endParaRPr>
          </a:p>
          <a:p>
            <a:pPr>
              <a:lnSpc>
                <a:spcPct val="100000"/>
              </a:lnSpc>
              <a:spcBef>
                <a:spcPts val="0"/>
              </a:spcBef>
            </a:pPr>
            <a:r>
              <a:rPr lang="en-US" altLang="zh-CN" sz="1600" dirty="0" smtClean="0">
                <a:latin typeface="Verdana" panose="020B0604030504040204" pitchFamily="34" charset="0"/>
              </a:rPr>
              <a:t>&lt;/body&gt;</a:t>
            </a:r>
            <a:endParaRPr lang="en-US" altLang="zh-CN" sz="1600" dirty="0" smtClean="0">
              <a:latin typeface="Verdana" panose="020B0604030504040204" pitchFamily="34" charset="0"/>
            </a:endParaRPr>
          </a:p>
        </p:txBody>
      </p:sp>
      <p:pic>
        <p:nvPicPr>
          <p:cNvPr id="2051" name="Picture 3"/>
          <p:cNvPicPr>
            <a:picLocks noChangeAspect="1" noChangeArrowheads="1"/>
          </p:cNvPicPr>
          <p:nvPr/>
        </p:nvPicPr>
        <p:blipFill>
          <a:blip r:embed="rId1" cstate="print"/>
          <a:srcRect/>
          <a:stretch>
            <a:fillRect/>
          </a:stretch>
        </p:blipFill>
        <p:spPr bwMode="auto">
          <a:xfrm>
            <a:off x="2449830" y="5312410"/>
            <a:ext cx="1900237" cy="1228143"/>
          </a:xfrm>
          <a:prstGeom prst="rect">
            <a:avLst/>
          </a:prstGeom>
          <a:noFill/>
          <a:ln w="9525">
            <a:noFill/>
            <a:miter lim="800000"/>
            <a:headEnd/>
            <a:tailEnd/>
          </a:ln>
        </p:spPr>
      </p:pic>
      <p:pic>
        <p:nvPicPr>
          <p:cNvPr id="2052" name="Picture 4"/>
          <p:cNvPicPr>
            <a:picLocks noChangeAspect="1" noChangeArrowheads="1"/>
          </p:cNvPicPr>
          <p:nvPr/>
        </p:nvPicPr>
        <p:blipFill>
          <a:blip r:embed="rId2" cstate="print"/>
          <a:srcRect/>
          <a:stretch>
            <a:fillRect/>
          </a:stretch>
        </p:blipFill>
        <p:spPr bwMode="auto">
          <a:xfrm>
            <a:off x="6034405" y="5312410"/>
            <a:ext cx="1939925" cy="12537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noAutofit/>
          </a:bodyPr>
          <a:lstStyle/>
          <a:p>
            <a:r>
              <a:rPr lang="zh-CN" altLang="en-US" dirty="0" smtClean="0">
                <a:cs typeface="Arial" panose="020B0604020202020204" pitchFamily="34" charset="0"/>
              </a:rPr>
              <a:t>提交</a:t>
            </a:r>
            <a:r>
              <a:rPr lang="zh-CN" altLang="en-US" dirty="0">
                <a:cs typeface="Arial" panose="020B0604020202020204" pitchFamily="34" charset="0"/>
              </a:rPr>
              <a:t>及重置事件</a:t>
            </a:r>
            <a:endParaRPr lang="zh-CN" altLang="en-US" dirty="0">
              <a:cs typeface="Arial" panose="020B0604020202020204" pitchFamily="34" charset="0"/>
            </a:endParaRPr>
          </a:p>
        </p:txBody>
      </p:sp>
      <p:sp>
        <p:nvSpPr>
          <p:cNvPr id="140291" name="Rectangle 3"/>
          <p:cNvSpPr>
            <a:spLocks noGrp="1" noChangeArrowheads="1"/>
          </p:cNvSpPr>
          <p:nvPr>
            <p:ph idx="1"/>
          </p:nvPr>
        </p:nvSpPr>
        <p:spPr>
          <a:xfrm>
            <a:off x="436880" y="1182370"/>
            <a:ext cx="8534400" cy="781050"/>
          </a:xfrm>
        </p:spPr>
        <p:txBody>
          <a:bodyPr/>
          <a:lstStyle/>
          <a:p>
            <a:pPr marL="0" indent="0">
              <a:lnSpc>
                <a:spcPct val="100000"/>
              </a:lnSpc>
              <a:buNone/>
            </a:pPr>
            <a:r>
              <a:rPr lang="zh-CN" altLang="en-US" sz="1600" dirty="0" smtClean="0"/>
              <a:t>      表单的</a:t>
            </a:r>
            <a:r>
              <a:rPr lang="en-US" altLang="zh-CN" sz="1600" dirty="0"/>
              <a:t>Submit</a:t>
            </a:r>
            <a:r>
              <a:rPr lang="zh-CN" altLang="en-US" sz="1600" dirty="0"/>
              <a:t>事件触发后会将表单中的数据提交到服务器端，</a:t>
            </a:r>
            <a:r>
              <a:rPr lang="en-US" altLang="zh-CN" sz="1600" dirty="0"/>
              <a:t>Reset</a:t>
            </a:r>
            <a:r>
              <a:rPr lang="zh-CN" altLang="en-US" sz="1600" dirty="0"/>
              <a:t>事件触发后会将表单中的数据重置为初始值</a:t>
            </a:r>
            <a:r>
              <a:rPr lang="zh-CN" altLang="en-US" sz="1600" dirty="0" smtClean="0"/>
              <a:t>。</a:t>
            </a:r>
            <a:endParaRPr lang="zh-CN" altLang="en-US" sz="1600" dirty="0" smtClean="0"/>
          </a:p>
        </p:txBody>
      </p:sp>
      <p:sp>
        <p:nvSpPr>
          <p:cNvPr id="5" name="Rectangle 3"/>
          <p:cNvSpPr txBox="1">
            <a:spLocks noChangeArrowheads="1"/>
          </p:cNvSpPr>
          <p:nvPr/>
        </p:nvSpPr>
        <p:spPr bwMode="auto">
          <a:xfrm>
            <a:off x="436880" y="1775460"/>
            <a:ext cx="8534400" cy="3124200"/>
          </a:xfrm>
          <a:prstGeom prst="rect">
            <a:avLst/>
          </a:prstGeom>
          <a:noFill/>
          <a:ln w="12700">
            <a:noFill/>
            <a:miter lim="800000"/>
          </a:ln>
        </p:spPr>
        <p:txBody>
          <a:bodyPr vert="horz" wrap="square" lIns="91440" tIns="45720" rIns="91440" bIns="45720" numCol="1" anchor="t" anchorCtr="0" compatLnSpc="1"/>
          <a:lstStyle/>
          <a:p>
            <a:pPr marL="18288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&lt;script  type="text/</a:t>
            </a: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javascript</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"&gt;</a:t>
            </a:r>
            <a:endPar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endParaRPr>
          </a:p>
          <a:p>
            <a:pPr marL="18288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  function </a:t>
            </a: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submitTest</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 { </a:t>
            </a:r>
            <a:endPar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endParaRPr>
          </a:p>
          <a:p>
            <a:pPr marL="18288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    var</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 </a:t>
            </a: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msg</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 ="</a:t>
            </a:r>
            <a:r>
              <a:rPr kumimoji="0" lang="zh-CN" altLang="en-US"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表单数据的获取：</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\n"; </a:t>
            </a:r>
            <a:endPar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endParaRPr>
          </a:p>
          <a:p>
            <a:pPr marL="18288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    var</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 username = </a:t>
            </a: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document.getElementById</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("input1").value;</a:t>
            </a:r>
            <a:endPar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endParaRPr>
          </a:p>
          <a:p>
            <a:pPr marL="18288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    msg</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a:t>
            </a:r>
            <a:r>
              <a:rPr kumimoji="0" lang="zh-CN" altLang="en-US"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用户名</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a:t>
            </a:r>
            <a:r>
              <a:rPr lang="en-US" altLang="zh-CN" sz="1400" kern="0" noProof="0" dirty="0" smtClean="0">
                <a:ln>
                  <a:noFill/>
                </a:ln>
                <a:effectLst/>
                <a:uLnTx/>
                <a:uFillTx/>
                <a:latin typeface="微软雅黑" panose="020B0503020204020204" charset="-122"/>
                <a:ea typeface="宋体" panose="02010600030101010101" pitchFamily="2" charset="-122"/>
                <a:cs typeface="+mj-cs"/>
                <a:sym typeface="+mn-ea"/>
              </a:rPr>
              <a:t>username;</a:t>
            </a:r>
            <a:endPar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endParaRPr>
          </a:p>
          <a:p>
            <a:pPr marL="18288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    var</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 </a:t>
            </a: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psw</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 = </a:t>
            </a: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document.getElementById</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("input2").value;</a:t>
            </a:r>
            <a:endPar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endParaRPr>
          </a:p>
          <a:p>
            <a:pPr marL="18288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    </a:t>
            </a: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msg</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a:t>
            </a:r>
            <a:r>
              <a:rPr kumimoji="0" lang="zh-CN" altLang="en-US"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\n</a:t>
            </a:r>
            <a:r>
              <a:rPr kumimoji="0" lang="zh-CN" altLang="en-US"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密码</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a:t>
            </a:r>
            <a:r>
              <a:rPr kumimoji="0" lang="zh-CN" altLang="en-US"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是</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a:t>
            </a: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psw</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a:t>
            </a:r>
            <a:endPar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endParaRPr>
          </a:p>
          <a:p>
            <a:pPr marL="18288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    alert(</a:t>
            </a:r>
            <a:r>
              <a:rPr kumimoji="0" lang="en-US" altLang="zh-CN" sz="1400" b="0" i="0" u="none" strike="noStrike" kern="0" cap="none" spc="0" normalizeH="0" baseline="0" noProof="0" dirty="0" err="1" smtClean="0">
                <a:ln>
                  <a:noFill/>
                </a:ln>
                <a:solidFill>
                  <a:schemeClr val="tx1"/>
                </a:solidFill>
                <a:effectLst/>
                <a:uLnTx/>
                <a:uFillTx/>
                <a:latin typeface="微软雅黑" panose="020B0503020204020204" charset="-122"/>
                <a:ea typeface="宋体" panose="02010600030101010101" pitchFamily="2" charset="-122"/>
                <a:cs typeface="+mj-cs"/>
              </a:rPr>
              <a:t>msg</a:t>
            </a: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a:t>
            </a:r>
            <a:endPar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endParaRPr>
          </a:p>
          <a:p>
            <a:pPr marL="18288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  return false;</a:t>
            </a:r>
            <a:endPar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endParaRPr>
          </a:p>
          <a:p>
            <a:pPr marL="18288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rPr>
              <a:t>  }</a:t>
            </a:r>
            <a:endPar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endParaRPr>
          </a:p>
          <a:p>
            <a:pPr>
              <a:lnSpc>
                <a:spcPct val="100000"/>
              </a:lnSpc>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function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resetTest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{alert("</a:t>
            </a:r>
            <a:r>
              <a:rPr lang="zh-CN" altLang="en-US" sz="1400" b="0" dirty="0" smtClean="0">
                <a:latin typeface="Verdana" panose="020B0604030504040204" pitchFamily="34" charset="0"/>
                <a:ea typeface="宋体" panose="02010600030101010101" pitchFamily="2" charset="-122"/>
                <a:cs typeface="Verdana" panose="020B0604030504040204" pitchFamily="34" charset="0"/>
              </a:rPr>
              <a:t>将数据清空</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&lt;/script&gt;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cs typeface="Verdana" panose="020B0604030504040204" pitchFamily="34" charset="0"/>
                <a:sym typeface="+mn-ea"/>
              </a:rPr>
              <a:t>&lt;body&gt;</a:t>
            </a:r>
            <a:endParaRPr lang="en-US" altLang="zh-CN"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cs typeface="Verdana" panose="020B0604030504040204" pitchFamily="34" charset="0"/>
                <a:sym typeface="+mn-ea"/>
              </a:rPr>
              <a:t>  &lt;form </a:t>
            </a:r>
            <a:r>
              <a:rPr lang="en-US" altLang="zh-CN" sz="1400" dirty="0" err="1" smtClean="0">
                <a:latin typeface="Verdana" panose="020B0604030504040204" pitchFamily="34" charset="0"/>
                <a:cs typeface="Verdana" panose="020B0604030504040204" pitchFamily="34" charset="0"/>
                <a:sym typeface="+mn-ea"/>
              </a:rPr>
              <a:t>onsubmit</a:t>
            </a:r>
            <a:r>
              <a:rPr lang="en-US" altLang="zh-CN" sz="1400" dirty="0" smtClean="0">
                <a:latin typeface="Verdana" panose="020B0604030504040204" pitchFamily="34" charset="0"/>
                <a:cs typeface="Verdana" panose="020B0604030504040204" pitchFamily="34" charset="0"/>
                <a:sym typeface="+mn-ea"/>
              </a:rPr>
              <a:t>="return </a:t>
            </a:r>
            <a:r>
              <a:rPr lang="en-US" altLang="zh-CN" sz="1400" dirty="0" err="1" smtClean="0">
                <a:latin typeface="Verdana" panose="020B0604030504040204" pitchFamily="34" charset="0"/>
                <a:cs typeface="Verdana" panose="020B0604030504040204" pitchFamily="34" charset="0"/>
                <a:sym typeface="+mn-ea"/>
              </a:rPr>
              <a:t>submitTest</a:t>
            </a:r>
            <a:r>
              <a:rPr lang="en-US" altLang="zh-CN" sz="1400" dirty="0" smtClean="0">
                <a:latin typeface="Verdana" panose="020B0604030504040204" pitchFamily="34" charset="0"/>
                <a:cs typeface="Verdana" panose="020B0604030504040204" pitchFamily="34" charset="0"/>
                <a:sym typeface="+mn-ea"/>
              </a:rPr>
              <a:t>();"  </a:t>
            </a:r>
            <a:r>
              <a:rPr lang="en-US" altLang="zh-CN" sz="1400" dirty="0" err="1" smtClean="0">
                <a:latin typeface="Verdana" panose="020B0604030504040204" pitchFamily="34" charset="0"/>
                <a:cs typeface="Verdana" panose="020B0604030504040204" pitchFamily="34" charset="0"/>
                <a:sym typeface="+mn-ea"/>
              </a:rPr>
              <a:t>onreset</a:t>
            </a:r>
            <a:r>
              <a:rPr lang="en-US" altLang="zh-CN" sz="1400" dirty="0" smtClean="0">
                <a:latin typeface="Verdana" panose="020B0604030504040204" pitchFamily="34" charset="0"/>
                <a:cs typeface="Verdana" panose="020B0604030504040204" pitchFamily="34" charset="0"/>
                <a:sym typeface="+mn-ea"/>
              </a:rPr>
              <a:t>="</a:t>
            </a:r>
            <a:r>
              <a:rPr lang="en-US" altLang="zh-CN" sz="1400" dirty="0" err="1" smtClean="0">
                <a:latin typeface="Verdana" panose="020B0604030504040204" pitchFamily="34" charset="0"/>
                <a:cs typeface="Verdana" panose="020B0604030504040204" pitchFamily="34" charset="0"/>
                <a:sym typeface="+mn-ea"/>
              </a:rPr>
              <a:t>resetTest</a:t>
            </a:r>
            <a:r>
              <a:rPr lang="en-US" altLang="zh-CN" sz="1400" dirty="0" smtClean="0">
                <a:latin typeface="Verdana" panose="020B0604030504040204" pitchFamily="34" charset="0"/>
                <a:cs typeface="Verdana" panose="020B0604030504040204" pitchFamily="34" charset="0"/>
                <a:sym typeface="+mn-ea"/>
              </a:rPr>
              <a:t>()"&gt; </a:t>
            </a:r>
            <a:endParaRPr lang="en-US" altLang="zh-CN"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cs typeface="Verdana" panose="020B0604030504040204" pitchFamily="34" charset="0"/>
                <a:sym typeface="+mn-ea"/>
              </a:rPr>
              <a:t>   &lt;</a:t>
            </a:r>
            <a:r>
              <a:rPr lang="en-US" altLang="zh-CN" sz="1400" dirty="0" err="1" smtClean="0">
                <a:latin typeface="Verdana" panose="020B0604030504040204" pitchFamily="34" charset="0"/>
                <a:cs typeface="Verdana" panose="020B0604030504040204" pitchFamily="34" charset="0"/>
                <a:sym typeface="+mn-ea"/>
              </a:rPr>
              <a:t>fieldset</a:t>
            </a:r>
            <a:r>
              <a:rPr lang="en-US" altLang="zh-CN" sz="1400" dirty="0" smtClean="0">
                <a:latin typeface="Verdana" panose="020B0604030504040204" pitchFamily="34" charset="0"/>
                <a:cs typeface="Verdana" panose="020B0604030504040204" pitchFamily="34" charset="0"/>
                <a:sym typeface="+mn-ea"/>
              </a:rPr>
              <a:t>&gt;</a:t>
            </a:r>
            <a:endParaRPr lang="en-US" altLang="zh-CN"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cs typeface="Verdana" panose="020B0604030504040204" pitchFamily="34" charset="0"/>
                <a:sym typeface="+mn-ea"/>
              </a:rPr>
              <a:t>   &lt;legend&gt;</a:t>
            </a:r>
            <a:r>
              <a:rPr lang="zh-CN" altLang="en-US" sz="1400" dirty="0" smtClean="0">
                <a:latin typeface="Verdana" panose="020B0604030504040204" pitchFamily="34" charset="0"/>
                <a:cs typeface="Verdana" panose="020B0604030504040204" pitchFamily="34" charset="0"/>
                <a:sym typeface="+mn-ea"/>
              </a:rPr>
              <a:t>表单数据提交</a:t>
            </a:r>
            <a:r>
              <a:rPr lang="en-US" altLang="zh-CN" sz="1400" dirty="0" smtClean="0">
                <a:latin typeface="Verdana" panose="020B0604030504040204" pitchFamily="34" charset="0"/>
                <a:cs typeface="Verdana" panose="020B0604030504040204" pitchFamily="34" charset="0"/>
                <a:sym typeface="+mn-ea"/>
              </a:rPr>
              <a:t>&lt;/legend&gt;</a:t>
            </a:r>
            <a:endParaRPr lang="en-US" altLang="zh-CN"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cs typeface="Verdana" panose="020B0604030504040204" pitchFamily="34" charset="0"/>
                <a:sym typeface="+mn-ea"/>
              </a:rPr>
              <a:t>   &lt;</a:t>
            </a:r>
            <a:r>
              <a:rPr lang="en-US" altLang="zh-CN" sz="1400" dirty="0" err="1" smtClean="0">
                <a:latin typeface="Verdana" panose="020B0604030504040204" pitchFamily="34" charset="0"/>
                <a:cs typeface="Verdana" panose="020B0604030504040204" pitchFamily="34" charset="0"/>
                <a:sym typeface="+mn-ea"/>
              </a:rPr>
              <a:t>br</a:t>
            </a:r>
            <a:r>
              <a:rPr lang="en-US" altLang="zh-CN" sz="1400" dirty="0" smtClean="0">
                <a:latin typeface="Verdana" panose="020B0604030504040204" pitchFamily="34" charset="0"/>
                <a:cs typeface="Verdana" panose="020B0604030504040204" pitchFamily="34" charset="0"/>
                <a:sym typeface="+mn-ea"/>
              </a:rPr>
              <a:t>&gt;&lt;label&gt;</a:t>
            </a:r>
            <a:r>
              <a:rPr lang="zh-CN" altLang="en-US" sz="1400" dirty="0" smtClean="0">
                <a:latin typeface="Verdana" panose="020B0604030504040204" pitchFamily="34" charset="0"/>
                <a:cs typeface="Verdana" panose="020B0604030504040204" pitchFamily="34" charset="0"/>
                <a:sym typeface="+mn-ea"/>
              </a:rPr>
              <a:t>用户名：</a:t>
            </a:r>
            <a:r>
              <a:rPr lang="en-US" altLang="zh-CN" sz="1400" dirty="0" smtClean="0">
                <a:latin typeface="Verdana" panose="020B0604030504040204" pitchFamily="34" charset="0"/>
                <a:cs typeface="Verdana" panose="020B0604030504040204" pitchFamily="34" charset="0"/>
                <a:sym typeface="+mn-ea"/>
              </a:rPr>
              <a:t>&lt;/label&gt;&lt;input type="text" id="input1"&gt;</a:t>
            </a:r>
            <a:endParaRPr lang="en-US" altLang="zh-CN"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cs typeface="Verdana" panose="020B0604030504040204" pitchFamily="34" charset="0"/>
                <a:sym typeface="+mn-ea"/>
              </a:rPr>
              <a:t>   &lt;</a:t>
            </a:r>
            <a:r>
              <a:rPr lang="en-US" altLang="zh-CN" sz="1400" dirty="0" err="1" smtClean="0">
                <a:latin typeface="Verdana" panose="020B0604030504040204" pitchFamily="34" charset="0"/>
                <a:cs typeface="Verdana" panose="020B0604030504040204" pitchFamily="34" charset="0"/>
                <a:sym typeface="+mn-ea"/>
              </a:rPr>
              <a:t>br</a:t>
            </a:r>
            <a:r>
              <a:rPr lang="en-US" altLang="zh-CN" sz="1400" dirty="0" smtClean="0">
                <a:latin typeface="Verdana" panose="020B0604030504040204" pitchFamily="34" charset="0"/>
                <a:cs typeface="Verdana" panose="020B0604030504040204" pitchFamily="34" charset="0"/>
                <a:sym typeface="+mn-ea"/>
              </a:rPr>
              <a:t>&gt;&lt;label&gt;</a:t>
            </a:r>
            <a:r>
              <a:rPr lang="zh-CN" altLang="en-US" sz="1400" dirty="0" smtClean="0">
                <a:latin typeface="Verdana" panose="020B0604030504040204" pitchFamily="34" charset="0"/>
                <a:cs typeface="Verdana" panose="020B0604030504040204" pitchFamily="34" charset="0"/>
                <a:sym typeface="+mn-ea"/>
              </a:rPr>
              <a:t>密</a:t>
            </a:r>
            <a:r>
              <a:rPr lang="en-US" altLang="zh-CN" sz="1400" dirty="0" smtClean="0">
                <a:latin typeface="Verdana" panose="020B0604030504040204" pitchFamily="34" charset="0"/>
                <a:cs typeface="Verdana" panose="020B0604030504040204" pitchFamily="34" charset="0"/>
                <a:sym typeface="+mn-ea"/>
              </a:rPr>
              <a:t>&amp;</a:t>
            </a:r>
            <a:r>
              <a:rPr lang="en-US" altLang="zh-CN" sz="1400" dirty="0" err="1" smtClean="0">
                <a:latin typeface="Verdana" panose="020B0604030504040204" pitchFamily="34" charset="0"/>
                <a:cs typeface="Verdana" panose="020B0604030504040204" pitchFamily="34" charset="0"/>
                <a:sym typeface="+mn-ea"/>
              </a:rPr>
              <a:t>nbsp</a:t>
            </a:r>
            <a:r>
              <a:rPr lang="en-US" altLang="zh-CN" sz="1400" dirty="0" smtClean="0">
                <a:latin typeface="Verdana" panose="020B0604030504040204" pitchFamily="34" charset="0"/>
                <a:cs typeface="Verdana" panose="020B0604030504040204" pitchFamily="34" charset="0"/>
                <a:sym typeface="+mn-ea"/>
              </a:rPr>
              <a:t>;</a:t>
            </a:r>
            <a:r>
              <a:rPr lang="zh-CN" altLang="en-US" sz="1400" dirty="0" smtClean="0">
                <a:latin typeface="Verdana" panose="020B0604030504040204" pitchFamily="34" charset="0"/>
                <a:cs typeface="Verdana" panose="020B0604030504040204" pitchFamily="34" charset="0"/>
                <a:sym typeface="+mn-ea"/>
              </a:rPr>
              <a:t>码：</a:t>
            </a:r>
            <a:r>
              <a:rPr lang="en-US" altLang="zh-CN" sz="1400" dirty="0" smtClean="0">
                <a:latin typeface="Verdana" panose="020B0604030504040204" pitchFamily="34" charset="0"/>
                <a:cs typeface="Verdana" panose="020B0604030504040204" pitchFamily="34" charset="0"/>
                <a:sym typeface="+mn-ea"/>
              </a:rPr>
              <a:t>&lt;/label&gt;&lt;input type="password" id="input2"&gt;</a:t>
            </a:r>
            <a:endParaRPr lang="en-US" altLang="zh-CN"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cs typeface="Verdana" panose="020B0604030504040204" pitchFamily="34" charset="0"/>
                <a:sym typeface="+mn-ea"/>
              </a:rPr>
              <a:t>   &lt;</a:t>
            </a:r>
            <a:r>
              <a:rPr lang="en-US" altLang="zh-CN" sz="1400" dirty="0" err="1" smtClean="0">
                <a:latin typeface="Verdana" panose="020B0604030504040204" pitchFamily="34" charset="0"/>
                <a:cs typeface="Verdana" panose="020B0604030504040204" pitchFamily="34" charset="0"/>
                <a:sym typeface="+mn-ea"/>
              </a:rPr>
              <a:t>br</a:t>
            </a:r>
            <a:r>
              <a:rPr lang="en-US" altLang="zh-CN" sz="1400" dirty="0" smtClean="0">
                <a:latin typeface="Verdana" panose="020B0604030504040204" pitchFamily="34" charset="0"/>
                <a:cs typeface="Verdana" panose="020B0604030504040204" pitchFamily="34" charset="0"/>
                <a:sym typeface="+mn-ea"/>
              </a:rPr>
              <a:t>&gt;&lt;input type="submit" value="</a:t>
            </a:r>
            <a:r>
              <a:rPr lang="zh-CN" altLang="en-US" sz="1400" dirty="0" smtClean="0">
                <a:latin typeface="Verdana" panose="020B0604030504040204" pitchFamily="34" charset="0"/>
                <a:cs typeface="Verdana" panose="020B0604030504040204" pitchFamily="34" charset="0"/>
                <a:sym typeface="+mn-ea"/>
              </a:rPr>
              <a:t>提交</a:t>
            </a:r>
            <a:r>
              <a:rPr lang="en-US" altLang="zh-CN" sz="1400" dirty="0" smtClean="0">
                <a:latin typeface="Verdana" panose="020B0604030504040204" pitchFamily="34" charset="0"/>
                <a:cs typeface="Verdana" panose="020B0604030504040204" pitchFamily="34" charset="0"/>
                <a:sym typeface="+mn-ea"/>
              </a:rPr>
              <a:t>"&gt;</a:t>
            </a:r>
            <a:endParaRPr lang="en-US" altLang="zh-CN"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cs typeface="Verdana" panose="020B0604030504040204" pitchFamily="34" charset="0"/>
                <a:sym typeface="+mn-ea"/>
              </a:rPr>
              <a:t>   &lt;input type="reset" value="</a:t>
            </a:r>
            <a:r>
              <a:rPr lang="zh-CN" altLang="en-US" sz="1400" dirty="0" smtClean="0">
                <a:latin typeface="Verdana" panose="020B0604030504040204" pitchFamily="34" charset="0"/>
                <a:cs typeface="Verdana" panose="020B0604030504040204" pitchFamily="34" charset="0"/>
                <a:sym typeface="+mn-ea"/>
              </a:rPr>
              <a:t>重置</a:t>
            </a:r>
            <a:r>
              <a:rPr lang="en-US" altLang="zh-CN" sz="1400" dirty="0" smtClean="0">
                <a:latin typeface="Verdana" panose="020B0604030504040204" pitchFamily="34" charset="0"/>
                <a:cs typeface="Verdana" panose="020B0604030504040204" pitchFamily="34" charset="0"/>
                <a:sym typeface="+mn-ea"/>
              </a:rPr>
              <a:t>"&gt;</a:t>
            </a:r>
            <a:endParaRPr lang="en-US" altLang="zh-CN"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cs typeface="Verdana" panose="020B0604030504040204" pitchFamily="34" charset="0"/>
                <a:sym typeface="+mn-ea"/>
              </a:rPr>
              <a:t>   &lt;/</a:t>
            </a:r>
            <a:r>
              <a:rPr lang="en-US" altLang="zh-CN" sz="1400" dirty="0" err="1" smtClean="0">
                <a:latin typeface="Verdana" panose="020B0604030504040204" pitchFamily="34" charset="0"/>
                <a:cs typeface="Verdana" panose="020B0604030504040204" pitchFamily="34" charset="0"/>
                <a:sym typeface="+mn-ea"/>
              </a:rPr>
              <a:t>fieldset</a:t>
            </a:r>
            <a:r>
              <a:rPr lang="en-US" altLang="zh-CN" sz="1400" dirty="0" smtClean="0">
                <a:latin typeface="Verdana" panose="020B0604030504040204" pitchFamily="34" charset="0"/>
                <a:cs typeface="Verdana" panose="020B0604030504040204" pitchFamily="34" charset="0"/>
                <a:sym typeface="+mn-ea"/>
              </a:rPr>
              <a:t>&gt;</a:t>
            </a:r>
            <a:endParaRPr lang="en-US" altLang="zh-CN"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cs typeface="Verdana" panose="020B0604030504040204" pitchFamily="34" charset="0"/>
                <a:sym typeface="+mn-ea"/>
              </a:rPr>
              <a:t>&lt;/form&gt;</a:t>
            </a:r>
            <a:endParaRPr lang="en-US" altLang="zh-CN"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cs typeface="Verdana" panose="020B0604030504040204" pitchFamily="34" charset="0"/>
                <a:sym typeface="+mn-ea"/>
              </a:rPr>
              <a:t>&lt;/body&gt;</a:t>
            </a:r>
            <a:endParaRPr lang="en-US" altLang="zh-CN" sz="1400" b="0" dirty="0" smtClean="0">
              <a:latin typeface="Verdana" panose="020B0604030504040204" pitchFamily="34" charset="0"/>
              <a:cs typeface="Verdana" panose="020B0604030504040204" pitchFamily="34" charset="0"/>
            </a:endParaRPr>
          </a:p>
          <a:p>
            <a:pPr>
              <a:lnSpc>
                <a:spcPct val="100000"/>
              </a:lnSpc>
              <a:spcBef>
                <a:spcPts val="0"/>
              </a:spcBef>
            </a:pPr>
            <a:endParaRPr kumimoji="0" lang="en-US" altLang="zh-CN" sz="1400" b="0" i="0" u="none" strike="noStrike" kern="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j-cs"/>
            </a:endParaRPr>
          </a:p>
        </p:txBody>
      </p:sp>
      <p:pic>
        <p:nvPicPr>
          <p:cNvPr id="3074" name="Picture 2"/>
          <p:cNvPicPr>
            <a:picLocks noChangeAspect="1" noChangeArrowheads="1"/>
          </p:cNvPicPr>
          <p:nvPr/>
        </p:nvPicPr>
        <p:blipFill>
          <a:blip r:embed="rId1" cstate="print"/>
          <a:srcRect/>
          <a:stretch>
            <a:fillRect/>
          </a:stretch>
        </p:blipFill>
        <p:spPr bwMode="auto">
          <a:xfrm>
            <a:off x="5410200" y="3180715"/>
            <a:ext cx="3450590" cy="13246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noAutofit/>
          </a:bodyPr>
          <a:lstStyle/>
          <a:p>
            <a:r>
              <a:rPr lang="zh-CN" altLang="en-US" dirty="0" smtClean="0">
                <a:cs typeface="Arial" panose="020B0604020202020204" pitchFamily="34" charset="0"/>
              </a:rPr>
              <a:t>改变</a:t>
            </a:r>
            <a:r>
              <a:rPr lang="zh-CN" altLang="en-US" dirty="0">
                <a:cs typeface="Arial" panose="020B0604020202020204" pitchFamily="34" charset="0"/>
              </a:rPr>
              <a:t>及选择事件</a:t>
            </a:r>
            <a:endParaRPr lang="zh-CN" altLang="en-US" dirty="0">
              <a:cs typeface="Arial" panose="020B0604020202020204" pitchFamily="34" charset="0"/>
            </a:endParaRPr>
          </a:p>
        </p:txBody>
      </p:sp>
      <p:sp>
        <p:nvSpPr>
          <p:cNvPr id="142339" name="Rectangle 3"/>
          <p:cNvSpPr>
            <a:spLocks noGrp="1" noChangeArrowheads="1"/>
          </p:cNvSpPr>
          <p:nvPr>
            <p:ph idx="1"/>
          </p:nvPr>
        </p:nvSpPr>
        <p:spPr>
          <a:xfrm>
            <a:off x="402590" y="1160780"/>
            <a:ext cx="8509000" cy="5388610"/>
          </a:xfrm>
        </p:spPr>
        <p:txBody>
          <a:bodyPr/>
          <a:lstStyle/>
          <a:p>
            <a:pPr marL="342900" indent="-342900">
              <a:lnSpc>
                <a:spcPct val="1000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&lt;script language="</a:t>
            </a:r>
            <a:r>
              <a:rPr lang="en-US" altLang="zh-CN" sz="1400" dirty="0" err="1" smtClean="0">
                <a:latin typeface="Verdana" panose="020B0604030504040204" pitchFamily="34" charset="0"/>
                <a:ea typeface="宋体" panose="02010600030101010101" pitchFamily="2" charset="-122"/>
              </a:rPr>
              <a:t>javascript</a:t>
            </a:r>
            <a:r>
              <a:rPr lang="en-US" altLang="zh-CN" sz="1400" dirty="0" smtClean="0">
                <a:latin typeface="Verdana" panose="020B0604030504040204" pitchFamily="34" charset="0"/>
                <a:ea typeface="宋体" panose="02010600030101010101" pitchFamily="2" charset="-122"/>
              </a:rPr>
              <a:t>"&gt;</a:t>
            </a:r>
            <a:endParaRPr lang="en-US" altLang="zh-CN" sz="1400" dirty="0" smtClean="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function </a:t>
            </a:r>
            <a:r>
              <a:rPr lang="en-US" altLang="zh-CN" sz="1400" dirty="0" err="1" smtClean="0">
                <a:latin typeface="Verdana" panose="020B0604030504040204" pitchFamily="34" charset="0"/>
                <a:ea typeface="宋体" panose="02010600030101010101" pitchFamily="2" charset="-122"/>
              </a:rPr>
              <a:t>changeImage</a:t>
            </a:r>
            <a:r>
              <a:rPr lang="en-US" altLang="zh-CN" sz="1400" dirty="0" smtClean="0">
                <a:latin typeface="Verdana" panose="020B0604030504040204" pitchFamily="34" charset="0"/>
                <a:ea typeface="宋体" panose="02010600030101010101" pitchFamily="2" charset="-122"/>
              </a:rPr>
              <a:t>() {            </a:t>
            </a:r>
            <a:endParaRPr lang="en-US" altLang="zh-CN" sz="1400" dirty="0" smtClean="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a:t>
            </a:r>
            <a:r>
              <a:rPr lang="en-US" altLang="zh-CN" sz="1400" dirty="0" err="1" smtClean="0">
                <a:latin typeface="Verdana" panose="020B0604030504040204" pitchFamily="34" charset="0"/>
                <a:ea typeface="宋体" panose="02010600030101010101" pitchFamily="2" charset="-122"/>
              </a:rPr>
              <a:t>var</a:t>
            </a:r>
            <a:r>
              <a:rPr lang="en-US" altLang="zh-CN" sz="1400" dirty="0" smtClean="0">
                <a:latin typeface="Verdana" panose="020B0604030504040204" pitchFamily="34" charset="0"/>
                <a:ea typeface="宋体" panose="02010600030101010101" pitchFamily="2" charset="-122"/>
              </a:rPr>
              <a:t> a = </a:t>
            </a:r>
            <a:r>
              <a:rPr lang="en-US" altLang="zh-CN" sz="1400" dirty="0" err="1" smtClean="0">
                <a:latin typeface="Verdana" panose="020B0604030504040204" pitchFamily="34" charset="0"/>
                <a:ea typeface="宋体" panose="02010600030101010101" pitchFamily="2" charset="-122"/>
              </a:rPr>
              <a:t>document.getElementById</a:t>
            </a:r>
            <a:r>
              <a:rPr lang="en-US" altLang="zh-CN" sz="1400" dirty="0" smtClean="0">
                <a:latin typeface="Verdana" panose="020B0604030504040204" pitchFamily="34" charset="0"/>
                <a:ea typeface="宋体" panose="02010600030101010101" pitchFamily="2" charset="-122"/>
              </a:rPr>
              <a:t>("game").</a:t>
            </a:r>
            <a:r>
              <a:rPr lang="en-US" altLang="zh-CN" sz="1400" dirty="0" err="1" smtClean="0">
                <a:latin typeface="Verdana" panose="020B0604030504040204" pitchFamily="34" charset="0"/>
                <a:ea typeface="宋体" panose="02010600030101010101" pitchFamily="2" charset="-122"/>
              </a:rPr>
              <a:t>selectedIndex</a:t>
            </a:r>
            <a:r>
              <a:rPr lang="en-US" altLang="zh-CN" sz="1400" dirty="0" smtClean="0">
                <a:latin typeface="Verdana" panose="020B0604030504040204" pitchFamily="34" charset="0"/>
                <a:ea typeface="宋体" panose="02010600030101010101" pitchFamily="2" charset="-122"/>
              </a:rPr>
              <a:t>;</a:t>
            </a:r>
            <a:endParaRPr lang="en-US" altLang="zh-CN" sz="1400" dirty="0" smtClean="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a:t>
            </a:r>
            <a:r>
              <a:rPr lang="zh-CN" altLang="en-US" sz="1400" dirty="0" smtClean="0">
                <a:latin typeface="Verdana" panose="020B0604030504040204" pitchFamily="34" charset="0"/>
                <a:ea typeface="宋体" panose="02010600030101010101" pitchFamily="2" charset="-122"/>
              </a:rPr>
              <a:t>获取下拉框中选择项</a:t>
            </a:r>
            <a:endParaRPr lang="zh-CN" altLang="en-US" sz="1400" dirty="0" smtClean="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a:t>
            </a:r>
            <a:r>
              <a:rPr lang="en-US" altLang="zh-CN" sz="1400" dirty="0" err="1" smtClean="0">
                <a:latin typeface="Verdana" panose="020B0604030504040204" pitchFamily="34" charset="0"/>
                <a:ea typeface="宋体" panose="02010600030101010101" pitchFamily="2" charset="-122"/>
              </a:rPr>
              <a:t>document.getElementById</a:t>
            </a:r>
            <a:r>
              <a:rPr lang="en-US" altLang="zh-CN" sz="1400" dirty="0" smtClean="0">
                <a:latin typeface="Verdana" panose="020B0604030504040204" pitchFamily="34" charset="0"/>
                <a:ea typeface="宋体" panose="02010600030101010101" pitchFamily="2" charset="-122"/>
              </a:rPr>
              <a:t>("show").src = </a:t>
            </a:r>
            <a:r>
              <a:rPr lang="en-US" altLang="zh-CN" sz="1400" dirty="0" err="1" smtClean="0">
                <a:latin typeface="Verdana" panose="020B0604030504040204" pitchFamily="34" charset="0"/>
                <a:ea typeface="宋体" panose="02010600030101010101" pitchFamily="2" charset="-122"/>
              </a:rPr>
              <a:t>document.getElementById</a:t>
            </a:r>
            <a:r>
              <a:rPr lang="en-US" altLang="zh-CN" sz="1400" dirty="0" smtClean="0">
                <a:latin typeface="Verdana" panose="020B0604030504040204" pitchFamily="34" charset="0"/>
                <a:ea typeface="宋体" panose="02010600030101010101" pitchFamily="2" charset="-122"/>
              </a:rPr>
              <a:t>("game").options[a].value;//</a:t>
            </a:r>
            <a:r>
              <a:rPr lang="zh-CN" altLang="en-US" sz="1400" dirty="0" smtClean="0">
                <a:latin typeface="Verdana" panose="020B0604030504040204" pitchFamily="34" charset="0"/>
                <a:ea typeface="宋体" panose="02010600030101010101" pitchFamily="2" charset="-122"/>
              </a:rPr>
              <a:t>图片更改为对应选择项</a:t>
            </a:r>
            <a:endParaRPr lang="zh-CN" altLang="en-US" sz="1400" dirty="0" smtClean="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a:t>
            </a:r>
            <a:endParaRPr lang="en-US" altLang="zh-CN" sz="1400" dirty="0" smtClean="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&lt;/script&gt;……</a:t>
            </a:r>
            <a:endParaRPr lang="en-US" altLang="zh-CN" sz="1400" dirty="0" smtClean="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400" dirty="0" smtClean="0">
                <a:latin typeface="Verdana" panose="020B0604030504040204" pitchFamily="34" charset="0"/>
              </a:rPr>
              <a:t>&lt;form&gt;</a:t>
            </a:r>
            <a:endParaRPr lang="en-US" altLang="zh-CN" sz="1400" dirty="0" smtClean="0">
              <a:latin typeface="Verdana" panose="020B0604030504040204" pitchFamily="34" charset="0"/>
            </a:endParaRPr>
          </a:p>
          <a:p>
            <a:pPr marL="342900" indent="-342900">
              <a:lnSpc>
                <a:spcPct val="100000"/>
              </a:lnSpc>
              <a:spcBef>
                <a:spcPts val="0"/>
              </a:spcBef>
              <a:spcAft>
                <a:spcPts val="0"/>
              </a:spcAft>
              <a:buNone/>
            </a:pPr>
            <a:r>
              <a:rPr lang="en-US" altLang="zh-CN" sz="1400" dirty="0" smtClean="0">
                <a:latin typeface="Verdana" panose="020B0604030504040204" pitchFamily="34" charset="0"/>
              </a:rPr>
              <a:t>  </a:t>
            </a:r>
            <a:r>
              <a:rPr sz="1400" dirty="0" smtClean="0">
                <a:latin typeface="Verdana" panose="020B0604030504040204" pitchFamily="34" charset="0"/>
              </a:rPr>
              <a:t>&lt;select id="game" onChange="changeImage()" &gt;</a:t>
            </a:r>
            <a:endParaRPr sz="1400" dirty="0" smtClean="0">
              <a:latin typeface="Verdana" panose="020B0604030504040204" pitchFamily="34" charset="0"/>
            </a:endParaRPr>
          </a:p>
          <a:p>
            <a:pPr marL="342900" indent="-342900">
              <a:lnSpc>
                <a:spcPct val="100000"/>
              </a:lnSpc>
              <a:spcBef>
                <a:spcPts val="0"/>
              </a:spcBef>
              <a:spcAft>
                <a:spcPts val="0"/>
              </a:spcAft>
              <a:buNone/>
            </a:pPr>
            <a:r>
              <a:rPr lang="en-US" altLang="zh-CN" sz="1400" dirty="0" smtClean="0">
                <a:latin typeface="Verdana" panose="020B0604030504040204" pitchFamily="34" charset="0"/>
              </a:rPr>
              <a:t>    &lt;option value="pic4.jpg"&gt;--请选择--&lt;/option&gt;</a:t>
            </a:r>
            <a:endParaRPr lang="en-US" altLang="zh-CN" sz="1400" dirty="0" smtClean="0">
              <a:latin typeface="Verdana" panose="020B0604030504040204" pitchFamily="34" charset="0"/>
            </a:endParaRPr>
          </a:p>
          <a:p>
            <a:pPr marL="342900" indent="-342900">
              <a:lnSpc>
                <a:spcPct val="100000"/>
              </a:lnSpc>
              <a:spcBef>
                <a:spcPts val="0"/>
              </a:spcBef>
              <a:spcAft>
                <a:spcPts val="0"/>
              </a:spcAft>
              <a:buNone/>
            </a:pPr>
            <a:r>
              <a:rPr lang="en-US" altLang="zh-CN" sz="1400" dirty="0" smtClean="0">
                <a:latin typeface="Verdana" panose="020B0604030504040204" pitchFamily="34" charset="0"/>
              </a:rPr>
              <a:t>    &lt;option value="pic0.jpg"&gt;平板电视&lt;/option&gt;</a:t>
            </a:r>
            <a:endParaRPr lang="en-US" altLang="zh-CN" sz="1400" dirty="0" smtClean="0">
              <a:latin typeface="Verdana" panose="020B0604030504040204" pitchFamily="34" charset="0"/>
            </a:endParaRPr>
          </a:p>
          <a:p>
            <a:pPr marL="342900" indent="-342900">
              <a:lnSpc>
                <a:spcPct val="100000"/>
              </a:lnSpc>
              <a:spcBef>
                <a:spcPts val="0"/>
              </a:spcBef>
              <a:spcAft>
                <a:spcPts val="0"/>
              </a:spcAft>
              <a:buNone/>
            </a:pPr>
            <a:r>
              <a:rPr lang="en-US" altLang="zh-CN" sz="1400" dirty="0" smtClean="0">
                <a:latin typeface="Verdana" panose="020B0604030504040204" pitchFamily="34" charset="0"/>
              </a:rPr>
              <a:t>    &lt;option value="pic1.jpg"&gt;笔记本电脑&lt;/option&gt;</a:t>
            </a:r>
            <a:endParaRPr lang="en-US" altLang="zh-CN" sz="1400" dirty="0" smtClean="0">
              <a:latin typeface="Verdana" panose="020B0604030504040204" pitchFamily="34" charset="0"/>
            </a:endParaRPr>
          </a:p>
          <a:p>
            <a:pPr marL="342900" indent="-342900">
              <a:lnSpc>
                <a:spcPct val="100000"/>
              </a:lnSpc>
              <a:spcBef>
                <a:spcPts val="0"/>
              </a:spcBef>
              <a:spcAft>
                <a:spcPts val="0"/>
              </a:spcAft>
              <a:buNone/>
            </a:pPr>
            <a:r>
              <a:rPr lang="en-US" altLang="zh-CN" sz="1400" dirty="0" smtClean="0">
                <a:latin typeface="Verdana" panose="020B0604030504040204" pitchFamily="34" charset="0"/>
              </a:rPr>
              <a:t>    &lt;option value="pic2.jpg"&gt;单反相机&lt;/option&gt;</a:t>
            </a:r>
            <a:endParaRPr lang="en-US" altLang="zh-CN" sz="1400" dirty="0" smtClean="0">
              <a:latin typeface="Verdana" panose="020B0604030504040204" pitchFamily="34" charset="0"/>
            </a:endParaRPr>
          </a:p>
          <a:p>
            <a:pPr marL="342900" indent="-342900">
              <a:lnSpc>
                <a:spcPct val="100000"/>
              </a:lnSpc>
              <a:spcBef>
                <a:spcPts val="0"/>
              </a:spcBef>
              <a:spcAft>
                <a:spcPts val="0"/>
              </a:spcAft>
              <a:buNone/>
            </a:pPr>
            <a:r>
              <a:rPr lang="en-US" altLang="zh-CN" sz="1400" dirty="0" smtClean="0">
                <a:latin typeface="Verdana" panose="020B0604030504040204" pitchFamily="34" charset="0"/>
              </a:rPr>
              <a:t>    &lt;option value="pic3.jpg"&gt;智能手机&lt;/option&gt;</a:t>
            </a:r>
            <a:endParaRPr lang="en-US" altLang="zh-CN" sz="1400" dirty="0" smtClean="0">
              <a:latin typeface="Verdana" panose="020B0604030504040204" pitchFamily="34" charset="0"/>
            </a:endParaRPr>
          </a:p>
          <a:p>
            <a:pPr marL="342900" indent="-342900">
              <a:lnSpc>
                <a:spcPct val="100000"/>
              </a:lnSpc>
              <a:spcBef>
                <a:spcPts val="0"/>
              </a:spcBef>
              <a:spcAft>
                <a:spcPts val="0"/>
              </a:spcAft>
              <a:buNone/>
            </a:pPr>
            <a:r>
              <a:rPr lang="en-US" altLang="zh-CN" sz="1400" dirty="0" smtClean="0">
                <a:latin typeface="Verdana" panose="020B0604030504040204" pitchFamily="34" charset="0"/>
              </a:rPr>
              <a:t>  &lt;/select&gt;</a:t>
            </a:r>
            <a:endParaRPr lang="en-US" altLang="zh-CN" sz="1400" dirty="0" smtClean="0">
              <a:latin typeface="Verdana" panose="020B0604030504040204" pitchFamily="34" charset="0"/>
            </a:endParaRPr>
          </a:p>
          <a:p>
            <a:pPr marL="342900" indent="-342900">
              <a:lnSpc>
                <a:spcPct val="100000"/>
              </a:lnSpc>
              <a:spcBef>
                <a:spcPts val="0"/>
              </a:spcBef>
              <a:spcAft>
                <a:spcPts val="0"/>
              </a:spcAft>
              <a:buNone/>
            </a:pPr>
            <a:r>
              <a:rPr lang="en-US" altLang="zh-CN" sz="1400" dirty="0" smtClean="0">
                <a:latin typeface="Verdana" panose="020B0604030504040204" pitchFamily="34" charset="0"/>
              </a:rPr>
              <a:t>&lt;/form&gt;……</a:t>
            </a:r>
            <a:endParaRPr lang="en-US" altLang="zh-CN" sz="1400" dirty="0" smtClean="0">
              <a:latin typeface="Verdana" panose="020B0604030504040204" pitchFamily="34" charset="0"/>
            </a:endParaRPr>
          </a:p>
          <a:p>
            <a:pPr marL="342900" indent="-342900">
              <a:lnSpc>
                <a:spcPct val="100000"/>
              </a:lnSpc>
              <a:spcBef>
                <a:spcPts val="0"/>
              </a:spcBef>
              <a:spcAft>
                <a:spcPts val="0"/>
              </a:spcAft>
              <a:buNone/>
            </a:pPr>
            <a:r>
              <a:rPr lang="en-US" altLang="zh-CN" sz="1400" dirty="0" smtClean="0">
                <a:latin typeface="Verdana" panose="020B0604030504040204" pitchFamily="34" charset="0"/>
              </a:rPr>
              <a:t>&lt;img  src="pic4.jpg"  id="show"&gt;</a:t>
            </a:r>
            <a:endParaRPr lang="en-US" altLang="zh-CN" sz="1400" dirty="0" smtClean="0">
              <a:latin typeface="Verdana" panose="020B0604030504040204" pitchFamily="34" charset="0"/>
            </a:endParaRPr>
          </a:p>
          <a:p>
            <a:pPr marL="342900" indent="-342900">
              <a:lnSpc>
                <a:spcPct val="100000"/>
              </a:lnSpc>
              <a:spcBef>
                <a:spcPts val="0"/>
              </a:spcBef>
              <a:buNone/>
            </a:pPr>
            <a:endParaRPr lang="en-US" altLang="zh-CN" sz="1400" dirty="0" smtClean="0">
              <a:latin typeface="Verdana" panose="020B0604030504040204" pitchFamily="34" charset="0"/>
              <a:ea typeface="宋体" panose="02010600030101010101" pitchFamily="2" charset="-122"/>
            </a:endParaRPr>
          </a:p>
        </p:txBody>
      </p:sp>
      <p:sp>
        <p:nvSpPr>
          <p:cNvPr id="9" name="TextBox 8"/>
          <p:cNvSpPr txBox="1"/>
          <p:nvPr/>
        </p:nvSpPr>
        <p:spPr>
          <a:xfrm>
            <a:off x="1040765" y="5344160"/>
            <a:ext cx="5767705" cy="368300"/>
          </a:xfrm>
          <a:prstGeom prst="rect">
            <a:avLst/>
          </a:prstGeom>
          <a:noFill/>
          <a:ln>
            <a:solidFill>
              <a:srgbClr val="0000FA"/>
            </a:solidFill>
          </a:ln>
        </p:spPr>
        <p:txBody>
          <a:bodyPr wrap="square" rtlCol="0">
            <a:spAutoFit/>
          </a:bodyPr>
          <a:p>
            <a:pPr marL="357505" indent="-357505"/>
            <a:r>
              <a:rPr lang="zh-CN" altLang="en-US" b="0" dirty="0" smtClean="0">
                <a:latin typeface="微软雅黑" panose="020B0503020204020204" charset="-122"/>
                <a:ea typeface="微软雅黑" panose="020B0503020204020204" charset="-122"/>
              </a:rPr>
              <a:t>注：当选择列表项时发生改变事件，调用函数更新图像。</a:t>
            </a:r>
            <a:endParaRPr lang="zh-CN" altLang="en-US" b="0" dirty="0">
              <a:latin typeface="微软雅黑" panose="020B0503020204020204" charset="-122"/>
              <a:ea typeface="微软雅黑" panose="020B0503020204020204" charset="-122"/>
            </a:endParaRPr>
          </a:p>
        </p:txBody>
      </p:sp>
      <p:pic>
        <p:nvPicPr>
          <p:cNvPr id="4098" name="Picture 2"/>
          <p:cNvPicPr>
            <a:picLocks noChangeAspect="1" noChangeArrowheads="1"/>
          </p:cNvPicPr>
          <p:nvPr/>
        </p:nvPicPr>
        <p:blipFill>
          <a:blip r:embed="rId1" cstate="print"/>
          <a:srcRect/>
          <a:stretch>
            <a:fillRect/>
          </a:stretch>
        </p:blipFill>
        <p:spPr bwMode="auto">
          <a:xfrm>
            <a:off x="7009130" y="2687955"/>
            <a:ext cx="1512887" cy="1693959"/>
          </a:xfrm>
          <a:prstGeom prst="rect">
            <a:avLst/>
          </a:prstGeom>
          <a:noFill/>
          <a:ln w="9525">
            <a:noFill/>
            <a:miter lim="800000"/>
            <a:headEnd/>
            <a:tailEnd/>
          </a:ln>
        </p:spPr>
      </p:pic>
      <p:pic>
        <p:nvPicPr>
          <p:cNvPr id="4099" name="Picture 3"/>
          <p:cNvPicPr>
            <a:picLocks noChangeAspect="1" noChangeArrowheads="1"/>
          </p:cNvPicPr>
          <p:nvPr/>
        </p:nvPicPr>
        <p:blipFill>
          <a:blip r:embed="rId2" cstate="print"/>
          <a:srcRect/>
          <a:stretch>
            <a:fillRect/>
          </a:stretch>
        </p:blipFill>
        <p:spPr bwMode="auto">
          <a:xfrm>
            <a:off x="7044690" y="4453890"/>
            <a:ext cx="144145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zh-CN" altLang="en-US" dirty="0" smtClean="0"/>
              <a:t>鼠标</a:t>
            </a:r>
            <a:r>
              <a:rPr lang="zh-CN" altLang="en-US" dirty="0"/>
              <a:t>事件 </a:t>
            </a:r>
            <a:endParaRPr lang="zh-CN" altLang="en-US" dirty="0"/>
          </a:p>
        </p:txBody>
      </p:sp>
      <p:sp>
        <p:nvSpPr>
          <p:cNvPr id="143363" name="Rectangle 3"/>
          <p:cNvSpPr>
            <a:spLocks noGrp="1" noChangeArrowheads="1"/>
          </p:cNvSpPr>
          <p:nvPr>
            <p:ph idx="1"/>
          </p:nvPr>
        </p:nvSpPr>
        <p:spPr>
          <a:xfrm>
            <a:off x="502285" y="1144191"/>
            <a:ext cx="8534400" cy="1075133"/>
          </a:xfrm>
        </p:spPr>
        <p:txBody>
          <a:bodyPr/>
          <a:lstStyle/>
          <a:p>
            <a:pPr marL="0" indent="0">
              <a:lnSpc>
                <a:spcPct val="100000"/>
              </a:lnSpc>
              <a:buNone/>
            </a:pPr>
            <a:r>
              <a:rPr lang="zh-CN" altLang="en-US" sz="1600" dirty="0" smtClean="0"/>
              <a:t>       用户在页面上操作鼠标会触发鼠标事件</a:t>
            </a:r>
            <a:r>
              <a:rPr lang="zh-CN" altLang="en-US" sz="1600" dirty="0"/>
              <a:t>，如用户单击鼠标左键会触发</a:t>
            </a:r>
            <a:r>
              <a:rPr lang="en-US" altLang="zh-CN" sz="1600" dirty="0"/>
              <a:t>Click</a:t>
            </a:r>
            <a:r>
              <a:rPr lang="zh-CN" altLang="en-US" sz="1600" dirty="0"/>
              <a:t>事件，双击鼠标时会触发</a:t>
            </a:r>
            <a:r>
              <a:rPr lang="en-US" altLang="zh-CN" sz="1600" dirty="0" err="1"/>
              <a:t>DblClick</a:t>
            </a:r>
            <a:r>
              <a:rPr lang="zh-CN" altLang="en-US" sz="1600" dirty="0"/>
              <a:t>事件</a:t>
            </a:r>
            <a:r>
              <a:rPr lang="zh-CN" altLang="en-US" sz="1600" dirty="0" smtClean="0"/>
              <a:t>，移动鼠标会触发鼠标移动事件，详见下表所示。 </a:t>
            </a:r>
            <a:endParaRPr lang="zh-CN" altLang="en-US" sz="1600" dirty="0" smtClean="0"/>
          </a:p>
        </p:txBody>
      </p:sp>
      <p:graphicFrame>
        <p:nvGraphicFramePr>
          <p:cNvPr id="2" name="表格 1"/>
          <p:cNvGraphicFramePr>
            <a:graphicFrameLocks noGrp="1"/>
          </p:cNvGraphicFramePr>
          <p:nvPr>
            <p:custDataLst>
              <p:tags r:id="rId1"/>
            </p:custDataLst>
          </p:nvPr>
        </p:nvGraphicFramePr>
        <p:xfrm>
          <a:off x="661037" y="2407285"/>
          <a:ext cx="7924165" cy="2378075"/>
        </p:xfrm>
        <a:graphic>
          <a:graphicData uri="http://schemas.openxmlformats.org/drawingml/2006/table">
            <a:tbl>
              <a:tblPr>
                <a:tableStyleId>{5DA37D80-6434-44D0-A028-1B22A696006F}</a:tableStyleId>
              </a:tblPr>
              <a:tblGrid>
                <a:gridCol w="1343025"/>
                <a:gridCol w="2015490"/>
                <a:gridCol w="4565650"/>
              </a:tblGrid>
              <a:tr h="274320">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事件分类</a:t>
                      </a:r>
                      <a:endParaRPr kumimoji="0" lang="zh-CN" altLang="en-US" sz="18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事件句柄</a:t>
                      </a:r>
                      <a:endParaRPr kumimoji="0" lang="zh-CN" altLang="en-US" sz="18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事件</a:t>
                      </a:r>
                      <a:endParaRPr kumimoji="0" lang="zh-CN" altLang="en-US" sz="18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274320">
                <a:tc rowSpan="7">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鼠标事件</a:t>
                      </a:r>
                      <a:endParaRPr kumimoji="0" lang="zh-CN" altLang="en-US" sz="18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u="none" strike="noStrike" cap="none" normalizeH="0" baseline="0" dirty="0" err="1" smtClean="0">
                          <a:ln>
                            <a:noFill/>
                          </a:ln>
                          <a:effectLst/>
                          <a:latin typeface="微软雅黑" panose="020B0503020204020204" charset="-122"/>
                          <a:ea typeface="微软雅黑" panose="020B0503020204020204" charset="-122"/>
                        </a:rPr>
                        <a:t>onclick</a:t>
                      </a:r>
                      <a:endParaRPr kumimoji="0" lang="en-US" altLang="zh-CN" sz="1800" b="1" i="0" u="none" strike="noStrike" cap="none" normalizeH="0" baseline="0" dirty="0" err="1"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当鼠标被单击时执行脚本 </a:t>
                      </a:r>
                      <a:endParaRPr kumimoji="0" lang="zh-CN" altLang="en-US" sz="18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274320">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u="none" strike="noStrike" cap="none" normalizeH="0" baseline="0" dirty="0" err="1" smtClean="0">
                          <a:ln>
                            <a:noFill/>
                          </a:ln>
                          <a:effectLst/>
                          <a:latin typeface="微软雅黑" panose="020B0503020204020204" charset="-122"/>
                          <a:ea typeface="微软雅黑" panose="020B0503020204020204" charset="-122"/>
                        </a:rPr>
                        <a:t>ondblclick</a:t>
                      </a:r>
                      <a:endParaRPr kumimoji="0" lang="en-US" altLang="zh-CN" sz="1800" b="1" i="0" u="none" strike="noStrike" cap="none" normalizeH="0" baseline="0" dirty="0" err="1"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当鼠标被双击时执行脚本</a:t>
                      </a:r>
                      <a:endParaRPr kumimoji="0" lang="zh-CN" altLang="en-US" sz="18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274320">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u="none" strike="noStrike" cap="none" normalizeH="0" baseline="0" dirty="0" err="1" smtClean="0">
                          <a:ln>
                            <a:noFill/>
                          </a:ln>
                          <a:effectLst/>
                          <a:latin typeface="微软雅黑" panose="020B0503020204020204" charset="-122"/>
                          <a:ea typeface="微软雅黑" panose="020B0503020204020204" charset="-122"/>
                        </a:rPr>
                        <a:t>onmousedown</a:t>
                      </a:r>
                      <a:endParaRPr kumimoji="0" lang="en-US" altLang="zh-CN" sz="1800" b="1" i="0" u="none" strike="noStrike" cap="none" normalizeH="0" baseline="0" dirty="0" err="1"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当鼠标按钮被按下时执行脚本</a:t>
                      </a:r>
                      <a:endParaRPr kumimoji="0" lang="zh-CN" altLang="en-US" sz="18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274320">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u="none" strike="noStrike" cap="none" normalizeH="0" baseline="0" dirty="0" err="1" smtClean="0">
                          <a:ln>
                            <a:noFill/>
                          </a:ln>
                          <a:effectLst/>
                          <a:latin typeface="微软雅黑" panose="020B0503020204020204" charset="-122"/>
                          <a:ea typeface="微软雅黑" panose="020B0503020204020204" charset="-122"/>
                        </a:rPr>
                        <a:t>onmousemove</a:t>
                      </a:r>
                      <a:endParaRPr kumimoji="0" lang="en-US" altLang="zh-CN" sz="1800" b="1" i="0" u="none" strike="noStrike" cap="none" normalizeH="0" baseline="0" dirty="0" err="1"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当鼠标指针移动时执行脚本</a:t>
                      </a:r>
                      <a:endParaRPr kumimoji="0" lang="zh-CN" altLang="en-US" sz="18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274320">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u="none" strike="noStrike" cap="none" normalizeH="0" baseline="0" dirty="0" err="1" smtClean="0">
                          <a:ln>
                            <a:noFill/>
                          </a:ln>
                          <a:effectLst/>
                          <a:latin typeface="微软雅黑" panose="020B0503020204020204" charset="-122"/>
                          <a:ea typeface="微软雅黑" panose="020B0503020204020204" charset="-122"/>
                        </a:rPr>
                        <a:t>onmouseout</a:t>
                      </a:r>
                      <a:endParaRPr kumimoji="0" lang="en-US" altLang="zh-CN" sz="1800" b="1" i="0" u="none" strike="noStrike" cap="none" normalizeH="0" baseline="0" dirty="0" err="1"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当鼠标指针移出某元素时执行脚本</a:t>
                      </a:r>
                      <a:endParaRPr kumimoji="0" lang="zh-CN" altLang="en-US" sz="18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404590">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u="none" strike="noStrike" cap="none" normalizeH="0" baseline="0" dirty="0" err="1" smtClean="0">
                          <a:ln>
                            <a:noFill/>
                          </a:ln>
                          <a:effectLst/>
                          <a:latin typeface="微软雅黑" panose="020B0503020204020204" charset="-122"/>
                          <a:ea typeface="微软雅黑" panose="020B0503020204020204" charset="-122"/>
                        </a:rPr>
                        <a:t>onmouseover</a:t>
                      </a:r>
                      <a:endParaRPr kumimoji="0" lang="en-US" altLang="zh-CN" sz="1800" b="1" i="0" u="none" strike="noStrike" cap="none" normalizeH="0" baseline="0" dirty="0" err="1"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当鼠标指针悬停于某元素之上时执行脚本</a:t>
                      </a:r>
                      <a:endParaRPr kumimoji="0" lang="zh-CN" altLang="en-US" sz="18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274320">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u="none" strike="noStrike" cap="none" normalizeH="0" baseline="0" dirty="0" err="1" smtClean="0">
                          <a:ln>
                            <a:noFill/>
                          </a:ln>
                          <a:effectLst/>
                          <a:latin typeface="微软雅黑" panose="020B0503020204020204" charset="-122"/>
                          <a:ea typeface="微软雅黑" panose="020B0503020204020204" charset="-122"/>
                        </a:rPr>
                        <a:t>onmouseup</a:t>
                      </a:r>
                      <a:endParaRPr kumimoji="0" lang="en-US" altLang="zh-CN" sz="1800" b="1" i="0" u="none" strike="noStrike" cap="none" normalizeH="0" baseline="0" dirty="0" err="1"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当鼠标按钮被松开时执行脚本</a:t>
                      </a:r>
                      <a:endParaRPr kumimoji="0" lang="zh-CN" altLang="en-US" sz="18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bl>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zh-CN" altLang="en-US" dirty="0" smtClean="0">
                <a:cs typeface="Arial" panose="020B0604020202020204" pitchFamily="34" charset="0"/>
              </a:rPr>
              <a:t>鼠标单击、双击事件</a:t>
            </a:r>
            <a:endParaRPr lang="zh-CN" altLang="en-US" dirty="0">
              <a:cs typeface="Arial" panose="020B0604020202020204" pitchFamily="34" charset="0"/>
            </a:endParaRPr>
          </a:p>
        </p:txBody>
      </p:sp>
      <p:sp>
        <p:nvSpPr>
          <p:cNvPr id="144387" name="Rectangle 3"/>
          <p:cNvSpPr>
            <a:spLocks noGrp="1" noChangeArrowheads="1"/>
          </p:cNvSpPr>
          <p:nvPr>
            <p:ph idx="1"/>
          </p:nvPr>
        </p:nvSpPr>
        <p:spPr>
          <a:xfrm>
            <a:off x="502285" y="1332230"/>
            <a:ext cx="8320405" cy="4785360"/>
          </a:xfrm>
        </p:spPr>
        <p:txBody>
          <a:bodyPr/>
          <a:lstStyle/>
          <a:p>
            <a:pPr marL="342900" indent="-342900">
              <a:lnSpc>
                <a:spcPct val="100000"/>
              </a:lnSpc>
              <a:spcBef>
                <a:spcPts val="0"/>
              </a:spcBef>
              <a:spcAft>
                <a:spcPts val="0"/>
              </a:spcAft>
              <a:buNone/>
            </a:pPr>
            <a:r>
              <a:rPr lang="en-US" altLang="zh-CN" sz="1600" dirty="0" smtClean="0">
                <a:latin typeface="Verdana" panose="020B0604030504040204" pitchFamily="34" charset="0"/>
                <a:ea typeface="宋体" panose="02010600030101010101" pitchFamily="2" charset="-122"/>
              </a:rPr>
              <a:t>&lt;</a:t>
            </a:r>
            <a:r>
              <a:rPr lang="en-US" altLang="zh-CN" sz="1600" dirty="0">
                <a:latin typeface="Verdana" panose="020B0604030504040204" pitchFamily="34" charset="0"/>
                <a:ea typeface="宋体" panose="02010600030101010101" pitchFamily="2" charset="-122"/>
              </a:rPr>
              <a:t>script type="text/</a:t>
            </a:r>
            <a:r>
              <a:rPr lang="en-US" altLang="zh-CN" sz="1600" dirty="0" err="1">
                <a:latin typeface="Verdana" panose="020B0604030504040204" pitchFamily="34" charset="0"/>
                <a:ea typeface="宋体" panose="02010600030101010101" pitchFamily="2" charset="-122"/>
              </a:rPr>
              <a:t>javascript</a:t>
            </a:r>
            <a:r>
              <a:rPr lang="en-US" altLang="zh-CN" sz="1600" dirty="0">
                <a:latin typeface="Verdana" panose="020B0604030504040204" pitchFamily="34" charset="0"/>
                <a:ea typeface="宋体" panose="02010600030101010101" pitchFamily="2" charset="-122"/>
              </a:rPr>
              <a:t>"&gt;</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smtClean="0">
                <a:latin typeface="Verdana" panose="020B0604030504040204" pitchFamily="34" charset="0"/>
                <a:ea typeface="宋体" panose="02010600030101010101" pitchFamily="2" charset="-122"/>
              </a:rPr>
              <a:t>  function </a:t>
            </a:r>
            <a:r>
              <a:rPr lang="en-US" altLang="zh-CN" sz="1600" dirty="0">
                <a:latin typeface="Verdana" panose="020B0604030504040204" pitchFamily="34" charset="0"/>
                <a:ea typeface="宋体" panose="02010600030101010101" pitchFamily="2" charset="-122"/>
              </a:rPr>
              <a:t>$(id){return </a:t>
            </a:r>
            <a:r>
              <a:rPr lang="en-US" altLang="zh-CN" sz="1600" dirty="0" err="1">
                <a:latin typeface="Verdana" panose="020B0604030504040204" pitchFamily="34" charset="0"/>
                <a:ea typeface="宋体" panose="02010600030101010101" pitchFamily="2" charset="-122"/>
              </a:rPr>
              <a:t>document.getElementById</a:t>
            </a:r>
            <a:r>
              <a:rPr lang="en-US" altLang="zh-CN" sz="1600" dirty="0">
                <a:latin typeface="Verdana" panose="020B0604030504040204" pitchFamily="34" charset="0"/>
                <a:ea typeface="宋体" panose="02010600030101010101" pitchFamily="2" charset="-122"/>
              </a:rPr>
              <a:t>(id);}</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smtClean="0">
                <a:latin typeface="Verdana" panose="020B0604030504040204" pitchFamily="34" charset="0"/>
                <a:ea typeface="宋体" panose="02010600030101010101" pitchFamily="2" charset="-122"/>
              </a:rPr>
              <a:t>  function </a:t>
            </a:r>
            <a:r>
              <a:rPr lang="en-US" altLang="zh-CN" sz="1600" dirty="0" err="1">
                <a:latin typeface="Verdana" panose="020B0604030504040204" pitchFamily="34" charset="0"/>
                <a:ea typeface="宋体" panose="02010600030101010101" pitchFamily="2" charset="-122"/>
              </a:rPr>
              <a:t>copyText</a:t>
            </a:r>
            <a:r>
              <a:rPr lang="en-US" altLang="zh-CN" sz="1600" dirty="0" smtClean="0">
                <a:latin typeface="Verdana" panose="020B0604030504040204" pitchFamily="34" charset="0"/>
                <a:ea typeface="宋体" panose="02010600030101010101" pitchFamily="2" charset="-122"/>
              </a:rPr>
              <a:t>(){$("</a:t>
            </a:r>
            <a:r>
              <a:rPr lang="en-US" altLang="zh-CN" sz="1600" dirty="0">
                <a:latin typeface="Verdana" panose="020B0604030504040204" pitchFamily="34" charset="0"/>
                <a:ea typeface="宋体" panose="02010600030101010101" pitchFamily="2" charset="-122"/>
              </a:rPr>
              <a:t>target").value=$("source").value</a:t>
            </a:r>
            <a:r>
              <a:rPr lang="en-US" altLang="zh-CN" sz="1600" dirty="0" smtClean="0">
                <a:latin typeface="Verdana" panose="020B0604030504040204" pitchFamily="34" charset="0"/>
                <a:ea typeface="宋体" panose="02010600030101010101" pitchFamily="2" charset="-122"/>
              </a:rPr>
              <a:t>;</a:t>
            </a:r>
            <a:r>
              <a:rPr lang="en-US" altLang="zh-CN" sz="1600" dirty="0">
                <a:latin typeface="Verdana" panose="020B0604030504040204" pitchFamily="34" charset="0"/>
                <a:ea typeface="宋体" panose="02010600030101010101" pitchFamily="2" charset="-122"/>
              </a:rPr>
              <a:t>	</a:t>
            </a:r>
            <a:r>
              <a:rPr lang="en-US" altLang="zh-CN" sz="1600" dirty="0" smtClean="0">
                <a:latin typeface="Verdana" panose="020B0604030504040204" pitchFamily="34" charset="0"/>
                <a:ea typeface="宋体" panose="02010600030101010101" pitchFamily="2" charset="-122"/>
              </a:rPr>
              <a:t>}</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smtClean="0">
                <a:latin typeface="Verdana" panose="020B0604030504040204" pitchFamily="34" charset="0"/>
                <a:ea typeface="宋体" panose="02010600030101010101" pitchFamily="2" charset="-122"/>
              </a:rPr>
              <a:t>&lt;/</a:t>
            </a:r>
            <a:r>
              <a:rPr lang="en-US" altLang="zh-CN" sz="1600" dirty="0">
                <a:latin typeface="Verdana" panose="020B0604030504040204" pitchFamily="34" charset="0"/>
                <a:ea typeface="宋体" panose="02010600030101010101" pitchFamily="2" charset="-122"/>
              </a:rPr>
              <a:t>script&gt;</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a:latin typeface="Verdana" panose="020B0604030504040204" pitchFamily="34" charset="0"/>
                <a:ea typeface="宋体" panose="02010600030101010101" pitchFamily="2" charset="-122"/>
              </a:rPr>
              <a:t>……</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a:latin typeface="Verdana" panose="020B0604030504040204" pitchFamily="34" charset="0"/>
                <a:ea typeface="宋体" panose="02010600030101010101" pitchFamily="2" charset="-122"/>
              </a:rPr>
              <a:t>&lt;body&gt;</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a:latin typeface="Verdana" panose="020B0604030504040204" pitchFamily="34" charset="0"/>
                <a:ea typeface="宋体" panose="02010600030101010101" pitchFamily="2" charset="-122"/>
              </a:rPr>
              <a:t>  &lt;h4&gt;</a:t>
            </a:r>
            <a:r>
              <a:rPr lang="zh-CN" altLang="en-US" sz="1600" dirty="0">
                <a:latin typeface="Verdana" panose="020B0604030504040204" pitchFamily="34" charset="0"/>
                <a:ea typeface="宋体" panose="02010600030101010101" pitchFamily="2" charset="-122"/>
              </a:rPr>
              <a:t>文本框内容复制</a:t>
            </a:r>
            <a:r>
              <a:rPr lang="en-US" altLang="zh-CN" sz="1600" dirty="0">
                <a:latin typeface="Verdana" panose="020B0604030504040204" pitchFamily="34" charset="0"/>
                <a:ea typeface="宋体" panose="02010600030101010101" pitchFamily="2" charset="-122"/>
              </a:rPr>
              <a:t>&lt;/h4&gt;</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a:latin typeface="Verdana" panose="020B0604030504040204" pitchFamily="34" charset="0"/>
                <a:ea typeface="宋体" panose="02010600030101010101" pitchFamily="2" charset="-122"/>
              </a:rPr>
              <a:t>	</a:t>
            </a:r>
            <a:r>
              <a:rPr lang="en-US" altLang="zh-CN" sz="1600" dirty="0" smtClean="0">
                <a:latin typeface="Verdana" panose="020B0604030504040204" pitchFamily="34" charset="0"/>
                <a:ea typeface="宋体" panose="02010600030101010101" pitchFamily="2" charset="-122"/>
              </a:rPr>
              <a:t>&lt;</a:t>
            </a:r>
            <a:r>
              <a:rPr lang="en-US" altLang="zh-CN" sz="1600" dirty="0">
                <a:latin typeface="Verdana" panose="020B0604030504040204" pitchFamily="34" charset="0"/>
                <a:ea typeface="宋体" panose="02010600030101010101" pitchFamily="2" charset="-122"/>
              </a:rPr>
              <a:t>form method="post" action=""&gt;</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a:latin typeface="Verdana" panose="020B0604030504040204" pitchFamily="34" charset="0"/>
                <a:ea typeface="宋体" panose="02010600030101010101" pitchFamily="2" charset="-122"/>
              </a:rPr>
              <a:t>	</a:t>
            </a:r>
            <a:r>
              <a:rPr lang="zh-CN" altLang="en-US" sz="1600" dirty="0" smtClean="0">
                <a:latin typeface="Verdana" panose="020B0604030504040204" pitchFamily="34" charset="0"/>
                <a:ea typeface="宋体" panose="02010600030101010101" pitchFamily="2" charset="-122"/>
              </a:rPr>
              <a:t>来</a:t>
            </a:r>
            <a:r>
              <a:rPr lang="zh-CN" altLang="en-US" sz="1600" dirty="0">
                <a:latin typeface="Verdana" panose="020B0604030504040204" pitchFamily="34" charset="0"/>
                <a:ea typeface="宋体" panose="02010600030101010101" pitchFamily="2" charset="-122"/>
              </a:rPr>
              <a:t>源文本框：</a:t>
            </a:r>
            <a:r>
              <a:rPr lang="en-US" altLang="zh-CN" sz="1600" dirty="0">
                <a:latin typeface="Verdana" panose="020B0604030504040204" pitchFamily="34" charset="0"/>
                <a:ea typeface="宋体" panose="02010600030101010101" pitchFamily="2" charset="-122"/>
              </a:rPr>
              <a:t>&lt;input type="text" id="source" value=""&gt;</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a:latin typeface="Verdana" panose="020B0604030504040204" pitchFamily="34" charset="0"/>
                <a:ea typeface="宋体" panose="02010600030101010101" pitchFamily="2" charset="-122"/>
              </a:rPr>
              <a:t>	</a:t>
            </a:r>
            <a:r>
              <a:rPr lang="en-US" altLang="zh-CN" sz="1600" dirty="0" smtClean="0">
                <a:latin typeface="Verdana" panose="020B0604030504040204" pitchFamily="34" charset="0"/>
                <a:ea typeface="宋体" panose="02010600030101010101" pitchFamily="2" charset="-122"/>
              </a:rPr>
              <a:t>&lt;</a:t>
            </a:r>
            <a:r>
              <a:rPr lang="en-US" altLang="zh-CN" sz="1600" dirty="0" err="1">
                <a:latin typeface="Verdana" panose="020B0604030504040204" pitchFamily="34" charset="0"/>
                <a:ea typeface="宋体" panose="02010600030101010101" pitchFamily="2" charset="-122"/>
              </a:rPr>
              <a:t>br</a:t>
            </a:r>
            <a:r>
              <a:rPr lang="en-US" altLang="zh-CN" sz="1600" dirty="0" smtClean="0">
                <a:latin typeface="Verdana" panose="020B0604030504040204" pitchFamily="34" charset="0"/>
                <a:ea typeface="宋体" panose="02010600030101010101" pitchFamily="2" charset="-122"/>
              </a:rPr>
              <a:t>&gt;</a:t>
            </a:r>
            <a:r>
              <a:rPr lang="zh-CN" altLang="en-US" sz="1600" dirty="0" smtClean="0">
                <a:latin typeface="Verdana" panose="020B0604030504040204" pitchFamily="34" charset="0"/>
                <a:ea typeface="宋体" panose="02010600030101010101" pitchFamily="2" charset="-122"/>
              </a:rPr>
              <a:t>目</a:t>
            </a:r>
            <a:r>
              <a:rPr lang="zh-CN" altLang="en-US" sz="1600" dirty="0">
                <a:latin typeface="Verdana" panose="020B0604030504040204" pitchFamily="34" charset="0"/>
                <a:ea typeface="宋体" panose="02010600030101010101" pitchFamily="2" charset="-122"/>
              </a:rPr>
              <a:t>标文本框：</a:t>
            </a:r>
            <a:r>
              <a:rPr lang="en-US" altLang="zh-CN" sz="1600" dirty="0">
                <a:latin typeface="Verdana" panose="020B0604030504040204" pitchFamily="34" charset="0"/>
                <a:ea typeface="宋体" panose="02010600030101010101" pitchFamily="2" charset="-122"/>
              </a:rPr>
              <a:t>&lt;input type="text" id="target" </a:t>
            </a:r>
            <a:r>
              <a:rPr lang="en-US" altLang="zh-CN" sz="1600" dirty="0" err="1">
                <a:latin typeface="Verdana" panose="020B0604030504040204" pitchFamily="34" charset="0"/>
                <a:ea typeface="宋体" panose="02010600030101010101" pitchFamily="2" charset="-122"/>
              </a:rPr>
              <a:t>readonly</a:t>
            </a:r>
            <a:r>
              <a:rPr lang="en-US" altLang="zh-CN" sz="1600" dirty="0">
                <a:latin typeface="Verdana" panose="020B0604030504040204" pitchFamily="34" charset="0"/>
                <a:ea typeface="宋体" panose="02010600030101010101" pitchFamily="2" charset="-122"/>
              </a:rPr>
              <a:t>&gt;</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a:latin typeface="Verdana" panose="020B0604030504040204" pitchFamily="34" charset="0"/>
                <a:ea typeface="宋体" panose="02010600030101010101" pitchFamily="2" charset="-122"/>
              </a:rPr>
              <a:t>	</a:t>
            </a:r>
            <a:r>
              <a:rPr lang="en-US" altLang="zh-CN" sz="1600" dirty="0" smtClean="0">
                <a:latin typeface="Verdana" panose="020B0604030504040204" pitchFamily="34" charset="0"/>
                <a:ea typeface="宋体" panose="02010600030101010101" pitchFamily="2" charset="-122"/>
              </a:rPr>
              <a:t>&lt;</a:t>
            </a:r>
            <a:r>
              <a:rPr lang="en-US" altLang="zh-CN" sz="1600" dirty="0" err="1">
                <a:latin typeface="Verdana" panose="020B0604030504040204" pitchFamily="34" charset="0"/>
                <a:ea typeface="宋体" panose="02010600030101010101" pitchFamily="2" charset="-122"/>
              </a:rPr>
              <a:t>br</a:t>
            </a:r>
            <a:r>
              <a:rPr lang="en-US" altLang="zh-CN" sz="1600" dirty="0" smtClean="0">
                <a:latin typeface="Verdana" panose="020B0604030504040204" pitchFamily="34" charset="0"/>
                <a:ea typeface="宋体" panose="02010600030101010101" pitchFamily="2" charset="-122"/>
              </a:rPr>
              <a:t>&gt;&lt;</a:t>
            </a:r>
            <a:r>
              <a:rPr lang="en-US" altLang="zh-CN" sz="1600" dirty="0">
                <a:latin typeface="Verdana" panose="020B0604030504040204" pitchFamily="34" charset="0"/>
                <a:ea typeface="宋体" panose="02010600030101010101" pitchFamily="2" charset="-122"/>
              </a:rPr>
              <a:t>input type="button" value="</a:t>
            </a:r>
            <a:r>
              <a:rPr lang="zh-CN" altLang="en-US" sz="1600" dirty="0">
                <a:latin typeface="Verdana" panose="020B0604030504040204" pitchFamily="34" charset="0"/>
                <a:ea typeface="宋体" panose="02010600030101010101" pitchFamily="2" charset="-122"/>
              </a:rPr>
              <a:t>复制文本框内容</a:t>
            </a:r>
            <a:r>
              <a:rPr lang="en-US" altLang="zh-CN" sz="1600" dirty="0">
                <a:latin typeface="Verdana" panose="020B0604030504040204" pitchFamily="34" charset="0"/>
                <a:ea typeface="宋体" panose="02010600030101010101" pitchFamily="2" charset="-122"/>
              </a:rPr>
              <a:t>" </a:t>
            </a:r>
            <a:r>
              <a:rPr lang="en-US" altLang="zh-CN" sz="1600" dirty="0" err="1">
                <a:latin typeface="Verdana" panose="020B0604030504040204" pitchFamily="34" charset="0"/>
                <a:ea typeface="宋体" panose="02010600030101010101" pitchFamily="2" charset="-122"/>
              </a:rPr>
              <a:t>onclick</a:t>
            </a:r>
            <a:r>
              <a:rPr lang="en-US" altLang="zh-CN" sz="1600" dirty="0">
                <a:latin typeface="Verdana" panose="020B0604030504040204" pitchFamily="34" charset="0"/>
                <a:ea typeface="宋体" panose="02010600030101010101" pitchFamily="2" charset="-122"/>
              </a:rPr>
              <a:t>="</a:t>
            </a:r>
            <a:r>
              <a:rPr lang="en-US" altLang="zh-CN" sz="1600" dirty="0" err="1">
                <a:latin typeface="Verdana" panose="020B0604030504040204" pitchFamily="34" charset="0"/>
                <a:ea typeface="宋体" panose="02010600030101010101" pitchFamily="2" charset="-122"/>
              </a:rPr>
              <a:t>copyText</a:t>
            </a:r>
            <a:r>
              <a:rPr lang="en-US" altLang="zh-CN" sz="1600" dirty="0">
                <a:latin typeface="Verdana" panose="020B0604030504040204" pitchFamily="34" charset="0"/>
                <a:ea typeface="宋体" panose="02010600030101010101" pitchFamily="2" charset="-122"/>
              </a:rPr>
              <a:t>();"&gt;</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a:latin typeface="Verdana" panose="020B0604030504040204" pitchFamily="34" charset="0"/>
                <a:ea typeface="宋体" panose="02010600030101010101" pitchFamily="2" charset="-122"/>
              </a:rPr>
              <a:t>	</a:t>
            </a:r>
            <a:r>
              <a:rPr lang="en-US" altLang="zh-CN" sz="1600" dirty="0" smtClean="0">
                <a:latin typeface="Verdana" panose="020B0604030504040204" pitchFamily="34" charset="0"/>
                <a:ea typeface="宋体" panose="02010600030101010101" pitchFamily="2" charset="-122"/>
              </a:rPr>
              <a:t>&lt;/</a:t>
            </a:r>
            <a:r>
              <a:rPr lang="en-US" altLang="zh-CN" sz="1600" dirty="0">
                <a:latin typeface="Verdana" panose="020B0604030504040204" pitchFamily="34" charset="0"/>
                <a:ea typeface="宋体" panose="02010600030101010101" pitchFamily="2" charset="-122"/>
              </a:rPr>
              <a:t>form</a:t>
            </a:r>
            <a:r>
              <a:rPr lang="en-US" altLang="zh-CN" sz="1600" dirty="0" smtClean="0">
                <a:latin typeface="Verdana" panose="020B0604030504040204" pitchFamily="34" charset="0"/>
                <a:ea typeface="宋体" panose="02010600030101010101" pitchFamily="2" charset="-122"/>
              </a:rPr>
              <a:t>&gt;</a:t>
            </a:r>
            <a:endParaRPr lang="en-US" altLang="zh-CN" sz="1600" dirty="0" smtClean="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r>
              <a:rPr lang="en-US" altLang="zh-CN" sz="1600" dirty="0">
                <a:latin typeface="Verdana" panose="020B0604030504040204" pitchFamily="34" charset="0"/>
                <a:ea typeface="宋体" panose="02010600030101010101" pitchFamily="2" charset="-122"/>
              </a:rPr>
              <a:t>&lt;/body&gt;</a:t>
            </a:r>
            <a:endParaRPr lang="en-US" altLang="zh-CN" sz="1600" dirty="0">
              <a:latin typeface="Verdana" panose="020B0604030504040204" pitchFamily="34" charset="0"/>
              <a:ea typeface="宋体" panose="02010600030101010101" pitchFamily="2" charset="-122"/>
            </a:endParaRPr>
          </a:p>
          <a:p>
            <a:pPr marL="342900" indent="-342900">
              <a:lnSpc>
                <a:spcPct val="100000"/>
              </a:lnSpc>
              <a:spcBef>
                <a:spcPts val="0"/>
              </a:spcBef>
              <a:spcAft>
                <a:spcPts val="0"/>
              </a:spcAft>
              <a:buNone/>
            </a:pPr>
            <a:endParaRPr lang="en-US" altLang="zh-CN" sz="1600" dirty="0">
              <a:latin typeface="Verdana" panose="020B0604030504040204" pitchFamily="34" charset="0"/>
              <a:ea typeface="宋体" panose="02010600030101010101" pitchFamily="2" charset="-122"/>
            </a:endParaRPr>
          </a:p>
        </p:txBody>
      </p:sp>
      <p:pic>
        <p:nvPicPr>
          <p:cNvPr id="5122" name="Picture 2"/>
          <p:cNvPicPr>
            <a:picLocks noChangeAspect="1" noChangeArrowheads="1"/>
          </p:cNvPicPr>
          <p:nvPr/>
        </p:nvPicPr>
        <p:blipFill>
          <a:blip r:embed="rId1" cstate="print"/>
          <a:srcRect/>
          <a:stretch>
            <a:fillRect/>
          </a:stretch>
        </p:blipFill>
        <p:spPr bwMode="auto">
          <a:xfrm>
            <a:off x="6305550" y="4350385"/>
            <a:ext cx="2252663" cy="2164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zh-CN" altLang="en-US" dirty="0"/>
              <a:t>鼠标移动事件</a:t>
            </a:r>
            <a:endParaRPr lang="zh-CN" altLang="en-US" dirty="0"/>
          </a:p>
        </p:txBody>
      </p:sp>
      <p:sp>
        <p:nvSpPr>
          <p:cNvPr id="147459" name="Rectangle 3"/>
          <p:cNvSpPr>
            <a:spLocks noGrp="1" noChangeArrowheads="1"/>
          </p:cNvSpPr>
          <p:nvPr>
            <p:ph idx="1"/>
          </p:nvPr>
        </p:nvSpPr>
        <p:spPr>
          <a:xfrm>
            <a:off x="418465" y="1168322"/>
            <a:ext cx="8534400" cy="770333"/>
          </a:xfrm>
        </p:spPr>
        <p:txBody>
          <a:bodyPr/>
          <a:lstStyle/>
          <a:p>
            <a:pPr marL="0" indent="0">
              <a:spcBef>
                <a:spcPts val="0"/>
              </a:spcBef>
              <a:spcAft>
                <a:spcPts val="0"/>
              </a:spcAft>
              <a:buNone/>
            </a:pPr>
            <a:r>
              <a:rPr lang="zh-CN" altLang="en-US" sz="1600" dirty="0" smtClean="0"/>
              <a:t>       鼠标移动事件有：</a:t>
            </a:r>
            <a:r>
              <a:rPr lang="en-US" altLang="zh-CN" sz="1600" dirty="0" err="1" smtClean="0"/>
              <a:t>MouseOver</a:t>
            </a:r>
            <a:r>
              <a:rPr lang="zh-CN" altLang="en-US" sz="1600" dirty="0"/>
              <a:t>事件</a:t>
            </a:r>
            <a:r>
              <a:rPr lang="zh-CN" altLang="en-US" sz="1600" dirty="0" smtClean="0"/>
              <a:t>、</a:t>
            </a:r>
            <a:r>
              <a:rPr lang="en-US" altLang="zh-CN" sz="1600" dirty="0" err="1" smtClean="0"/>
              <a:t>MouseOut</a:t>
            </a:r>
            <a:r>
              <a:rPr lang="zh-CN" altLang="en-US" sz="1600" dirty="0" smtClean="0"/>
              <a:t>事件、</a:t>
            </a:r>
            <a:r>
              <a:rPr lang="en-US" altLang="zh-CN" sz="1600" dirty="0" err="1" smtClean="0"/>
              <a:t>MouseDown</a:t>
            </a:r>
            <a:r>
              <a:rPr lang="zh-CN" altLang="en-US" sz="1600" dirty="0"/>
              <a:t>及</a:t>
            </a:r>
            <a:r>
              <a:rPr lang="en-US" altLang="zh-CN" sz="1600" dirty="0" err="1"/>
              <a:t>MouseUp</a:t>
            </a:r>
            <a:r>
              <a:rPr lang="zh-CN" altLang="en-US" sz="1600" dirty="0"/>
              <a:t>等事件。 </a:t>
            </a:r>
            <a:endParaRPr lang="zh-CN" altLang="en-US" sz="1600" dirty="0"/>
          </a:p>
        </p:txBody>
      </p:sp>
      <p:sp>
        <p:nvSpPr>
          <p:cNvPr id="4" name="矩形 3"/>
          <p:cNvSpPr/>
          <p:nvPr/>
        </p:nvSpPr>
        <p:spPr>
          <a:xfrm>
            <a:off x="418465" y="2077115"/>
            <a:ext cx="8534400" cy="4215765"/>
          </a:xfrm>
          <a:prstGeom prst="rect">
            <a:avLst/>
          </a:prstGeom>
        </p:spPr>
        <p:txBody>
          <a:bodyPr wrap="square">
            <a:spAutoFit/>
          </a:bodyPr>
          <a:lstStyle/>
          <a:p>
            <a:pPr>
              <a:lnSpc>
                <a:spcPct val="100000"/>
              </a:lnSpc>
              <a:spcBef>
                <a:spcPts val="0"/>
              </a:spcBef>
            </a:pPr>
            <a:r>
              <a:rPr lang="en-US" altLang="zh-CN" sz="1600" b="0" dirty="0" smtClean="0">
                <a:latin typeface="Verdana" panose="020B0604030504040204" pitchFamily="34" charset="0"/>
              </a:rPr>
              <a:t>&lt;script type="text/</a:t>
            </a:r>
            <a:r>
              <a:rPr lang="en-US" altLang="zh-CN" sz="1600" b="0" dirty="0" err="1" smtClean="0">
                <a:latin typeface="Verdana" panose="020B0604030504040204" pitchFamily="34" charset="0"/>
              </a:rPr>
              <a:t>javascript</a:t>
            </a:r>
            <a:r>
              <a:rPr lang="en-US" altLang="zh-CN" sz="1600" b="0" dirty="0" smtClean="0">
                <a:latin typeface="Verdana" panose="020B0604030504040204" pitchFamily="34" charset="0"/>
              </a:rPr>
              <a:t>"&gt;</a:t>
            </a:r>
            <a:endParaRPr lang="en-US" altLang="zh-CN" sz="1600" b="0" dirty="0" smtClean="0">
              <a:latin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rPr>
              <a:t>  function </a:t>
            </a:r>
            <a:r>
              <a:rPr lang="en-US" altLang="zh-CN" sz="1600" b="0" dirty="0" err="1" smtClean="0">
                <a:latin typeface="Verdana" panose="020B0604030504040204" pitchFamily="34" charset="0"/>
              </a:rPr>
              <a:t>mouseOver</a:t>
            </a:r>
            <a:r>
              <a:rPr lang="en-US" altLang="zh-CN" sz="1600" b="0" dirty="0" smtClean="0">
                <a:latin typeface="Verdana" panose="020B0604030504040204" pitchFamily="34" charset="0"/>
              </a:rPr>
              <a:t>(){//</a:t>
            </a:r>
            <a:r>
              <a:rPr lang="zh-CN" altLang="en-US" sz="1600" b="0" dirty="0" smtClean="0">
                <a:latin typeface="Verdana" panose="020B0604030504040204" pitchFamily="34" charset="0"/>
              </a:rPr>
              <a:t>鼠标盘旋</a:t>
            </a:r>
            <a:endParaRPr lang="en-US" altLang="zh-CN" sz="1600" b="0" dirty="0" smtClean="0">
              <a:latin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rPr>
              <a:t>    </a:t>
            </a:r>
            <a:r>
              <a:rPr lang="en-US" altLang="zh-CN" sz="1600" b="0" dirty="0" err="1" smtClean="0">
                <a:latin typeface="Verdana" panose="020B0604030504040204" pitchFamily="34" charset="0"/>
              </a:rPr>
              <a:t>document.getElementById</a:t>
            </a:r>
            <a:r>
              <a:rPr lang="en-US" altLang="zh-CN" sz="1600" b="0" dirty="0" smtClean="0">
                <a:latin typeface="Verdana" panose="020B0604030504040204" pitchFamily="34" charset="0"/>
              </a:rPr>
              <a:t>('b1').src ="eg_mouse1.jpg”   }</a:t>
            </a:r>
            <a:endParaRPr lang="en-US" altLang="zh-CN" sz="1600" b="0" dirty="0" smtClean="0">
              <a:latin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rPr>
              <a:t>  function </a:t>
            </a:r>
            <a:r>
              <a:rPr lang="en-US" altLang="zh-CN" sz="1600" b="0" dirty="0" err="1" smtClean="0">
                <a:latin typeface="Verdana" panose="020B0604030504040204" pitchFamily="34" charset="0"/>
              </a:rPr>
              <a:t>mouseOut</a:t>
            </a:r>
            <a:r>
              <a:rPr lang="en-US" altLang="zh-CN" sz="1600" b="0" dirty="0" smtClean="0">
                <a:latin typeface="Verdana" panose="020B0604030504040204" pitchFamily="34" charset="0"/>
              </a:rPr>
              <a:t>(){//</a:t>
            </a:r>
            <a:r>
              <a:rPr lang="zh-CN" altLang="en-US" sz="1600" b="0" dirty="0" smtClean="0">
                <a:latin typeface="Verdana" panose="020B0604030504040204" pitchFamily="34" charset="0"/>
              </a:rPr>
              <a:t>鼠标移出</a:t>
            </a:r>
            <a:endParaRPr lang="en-US" altLang="zh-CN" sz="1600" b="0" dirty="0" smtClean="0">
              <a:latin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rPr>
              <a:t>    </a:t>
            </a:r>
            <a:r>
              <a:rPr lang="en-US" altLang="zh-CN" sz="1600" b="0" dirty="0" err="1" smtClean="0">
                <a:latin typeface="Verdana" panose="020B0604030504040204" pitchFamily="34" charset="0"/>
              </a:rPr>
              <a:t>document.getElementById</a:t>
            </a:r>
            <a:r>
              <a:rPr lang="en-US" altLang="zh-CN" sz="1600" b="0" dirty="0" smtClean="0">
                <a:latin typeface="Verdana" panose="020B0604030504040204" pitchFamily="34" charset="0"/>
              </a:rPr>
              <a:t>('b1').src ="eg_mouse2.jpg”   }</a:t>
            </a:r>
            <a:endParaRPr lang="en-US" altLang="zh-CN" sz="1600" b="0" dirty="0" smtClean="0">
              <a:latin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rPr>
              <a:t>&lt;/script&gt;</a:t>
            </a:r>
            <a:endParaRPr lang="en-US" altLang="zh-CN" sz="1600" b="0" dirty="0" smtClean="0">
              <a:latin typeface="Verdana" panose="020B0604030504040204" pitchFamily="34" charset="0"/>
            </a:endParaRPr>
          </a:p>
          <a:p>
            <a:pPr>
              <a:lnSpc>
                <a:spcPct val="100000"/>
              </a:lnSpc>
              <a:spcBef>
                <a:spcPts val="0"/>
              </a:spcBef>
            </a:pPr>
            <a:endParaRPr lang="en-US" altLang="zh-CN" sz="1600" b="0" dirty="0" smtClean="0">
              <a:latin typeface="Verdana" panose="020B0604030504040204" pitchFamily="34" charset="0"/>
            </a:endParaRPr>
          </a:p>
          <a:p>
            <a:pPr marL="0" indent="0">
              <a:lnSpc>
                <a:spcPct val="100000"/>
              </a:lnSpc>
              <a:spcBef>
                <a:spcPts val="0"/>
              </a:spcBef>
              <a:spcAft>
                <a:spcPts val="0"/>
              </a:spcAft>
              <a:buNone/>
            </a:pPr>
            <a:r>
              <a:rPr lang="en-US" altLang="zh-CN" sz="1600" dirty="0" smtClean="0">
                <a:latin typeface="Verdana" panose="020B0604030504040204" pitchFamily="34" charset="0"/>
                <a:sym typeface="+mn-ea"/>
              </a:rPr>
              <a:t>&lt;body&gt;</a:t>
            </a:r>
            <a:endParaRPr lang="en-US" altLang="zh-CN" sz="1600" dirty="0" smtClean="0">
              <a:latin typeface="Verdana" panose="020B0604030504040204" pitchFamily="34" charset="0"/>
              <a:sym typeface="+mn-ea"/>
            </a:endParaRPr>
          </a:p>
          <a:p>
            <a:pPr marL="0" indent="0">
              <a:lnSpc>
                <a:spcPct val="100000"/>
              </a:lnSpc>
              <a:spcBef>
                <a:spcPts val="0"/>
              </a:spcBef>
              <a:spcAft>
                <a:spcPts val="0"/>
              </a:spcAft>
              <a:buNone/>
            </a:pPr>
            <a:r>
              <a:rPr lang="en-US" altLang="zh-CN" sz="1600" dirty="0" smtClean="0">
                <a:latin typeface="Verdana" panose="020B0604030504040204" pitchFamily="34" charset="0"/>
                <a:sym typeface="+mn-ea"/>
              </a:rPr>
              <a:t>  &lt;h3 align="center"&gt;</a:t>
            </a:r>
            <a:r>
              <a:rPr lang="zh-CN" altLang="en-US" sz="1600" dirty="0" smtClean="0">
                <a:latin typeface="Verdana" panose="020B0604030504040204" pitchFamily="34" charset="0"/>
                <a:sym typeface="+mn-ea"/>
              </a:rPr>
              <a:t>鼠标移动事件</a:t>
            </a:r>
            <a:r>
              <a:rPr lang="en-US" altLang="zh-CN" sz="1600" dirty="0" smtClean="0">
                <a:latin typeface="Verdana" panose="020B0604030504040204" pitchFamily="34" charset="0"/>
                <a:sym typeface="+mn-ea"/>
              </a:rPr>
              <a:t>&lt;/h3&gt;</a:t>
            </a:r>
            <a:endParaRPr lang="en-US" altLang="zh-CN" sz="1600" dirty="0" smtClean="0">
              <a:latin typeface="Verdana" panose="020B0604030504040204" pitchFamily="34" charset="0"/>
              <a:sym typeface="+mn-ea"/>
            </a:endParaRPr>
          </a:p>
          <a:p>
            <a:pPr marL="0" indent="0">
              <a:lnSpc>
                <a:spcPct val="100000"/>
              </a:lnSpc>
              <a:spcBef>
                <a:spcPts val="0"/>
              </a:spcBef>
              <a:spcAft>
                <a:spcPts val="0"/>
              </a:spcAft>
              <a:buNone/>
            </a:pPr>
            <a:r>
              <a:rPr lang="en-US" altLang="zh-CN" sz="1600" dirty="0" smtClean="0">
                <a:latin typeface="Verdana" panose="020B0604030504040204" pitchFamily="34" charset="0"/>
                <a:sym typeface="+mn-ea"/>
              </a:rPr>
              <a:t>  &lt;hr color="blue"&gt;</a:t>
            </a:r>
            <a:endParaRPr lang="en-US" altLang="zh-CN" sz="1600" dirty="0" smtClean="0">
              <a:latin typeface="Verdana" panose="020B0604030504040204" pitchFamily="34" charset="0"/>
              <a:sym typeface="+mn-ea"/>
            </a:endParaRPr>
          </a:p>
          <a:p>
            <a:pPr marL="0" indent="0">
              <a:lnSpc>
                <a:spcPct val="100000"/>
              </a:lnSpc>
              <a:spcBef>
                <a:spcPts val="0"/>
              </a:spcBef>
              <a:spcAft>
                <a:spcPts val="0"/>
              </a:spcAft>
              <a:buNone/>
            </a:pPr>
            <a:r>
              <a:rPr lang="en-US" altLang="zh-CN" sz="1600" dirty="0" smtClean="0">
                <a:latin typeface="Verdana" panose="020B0604030504040204" pitchFamily="34" charset="0"/>
                <a:sym typeface="+mn-ea"/>
              </a:rPr>
              <a:t>  &lt;p align="center"&gt;</a:t>
            </a:r>
            <a:endParaRPr lang="en-US" altLang="zh-CN" sz="1600" dirty="0" smtClean="0">
              <a:latin typeface="Verdana" panose="020B0604030504040204" pitchFamily="34" charset="0"/>
              <a:sym typeface="+mn-ea"/>
            </a:endParaRPr>
          </a:p>
          <a:p>
            <a:pPr marL="0" indent="0">
              <a:lnSpc>
                <a:spcPct val="100000"/>
              </a:lnSpc>
              <a:spcBef>
                <a:spcPts val="0"/>
              </a:spcBef>
              <a:spcAft>
                <a:spcPts val="0"/>
              </a:spcAft>
              <a:buNone/>
            </a:pPr>
            <a:r>
              <a:rPr lang="en-US" altLang="zh-CN" sz="1600" dirty="0" smtClean="0">
                <a:latin typeface="Verdana" panose="020B0604030504040204" pitchFamily="34" charset="0"/>
                <a:sym typeface="+mn-ea"/>
              </a:rPr>
              <a:t>    &lt;img alt="</a:t>
            </a:r>
            <a:r>
              <a:rPr lang="zh-CN" altLang="en-US" sz="1600" dirty="0" smtClean="0">
                <a:latin typeface="Verdana" panose="020B0604030504040204" pitchFamily="34" charset="0"/>
                <a:sym typeface="+mn-ea"/>
              </a:rPr>
              <a:t>鼠标移动</a:t>
            </a:r>
            <a:r>
              <a:rPr lang="en-US" altLang="zh-CN" sz="1600" dirty="0" smtClean="0">
                <a:latin typeface="Verdana" panose="020B0604030504040204" pitchFamily="34" charset="0"/>
                <a:sym typeface="+mn-ea"/>
              </a:rPr>
              <a:t>" src="eg_mouse2.jpg" id="b1"</a:t>
            </a:r>
            <a:br>
              <a:rPr lang="en-US" altLang="zh-CN" sz="1600" dirty="0" smtClean="0">
                <a:latin typeface="Verdana" panose="020B0604030504040204" pitchFamily="34" charset="0"/>
                <a:sym typeface="+mn-ea"/>
              </a:rPr>
            </a:br>
            <a:r>
              <a:rPr lang="en-US" altLang="zh-CN" sz="1600" dirty="0" smtClean="0">
                <a:latin typeface="Verdana" panose="020B0604030504040204" pitchFamily="34" charset="0"/>
                <a:sym typeface="+mn-ea"/>
              </a:rPr>
              <a:t>             </a:t>
            </a:r>
            <a:r>
              <a:rPr lang="en-US" altLang="zh-CN" sz="1600" dirty="0" err="1" smtClean="0">
                <a:latin typeface="Verdana" panose="020B0604030504040204" pitchFamily="34" charset="0"/>
                <a:sym typeface="+mn-ea"/>
              </a:rPr>
              <a:t>onmouseover</a:t>
            </a:r>
            <a:r>
              <a:rPr lang="en-US" altLang="zh-CN" sz="1600" dirty="0" smtClean="0">
                <a:latin typeface="Verdana" panose="020B0604030504040204" pitchFamily="34" charset="0"/>
                <a:sym typeface="+mn-ea"/>
              </a:rPr>
              <a:t>="</a:t>
            </a:r>
            <a:r>
              <a:rPr lang="en-US" altLang="zh-CN" sz="1600" dirty="0" err="1" smtClean="0">
                <a:latin typeface="Verdana" panose="020B0604030504040204" pitchFamily="34" charset="0"/>
                <a:sym typeface="+mn-ea"/>
              </a:rPr>
              <a:t>mouseOver</a:t>
            </a:r>
            <a:r>
              <a:rPr lang="en-US" altLang="zh-CN" sz="1600" dirty="0" smtClean="0">
                <a:latin typeface="Verdana" panose="020B0604030504040204" pitchFamily="34" charset="0"/>
                <a:sym typeface="+mn-ea"/>
              </a:rPr>
              <a:t>()" </a:t>
            </a:r>
            <a:r>
              <a:rPr lang="en-US" altLang="zh-CN" sz="1600" dirty="0" err="1" smtClean="0">
                <a:latin typeface="Verdana" panose="020B0604030504040204" pitchFamily="34" charset="0"/>
                <a:sym typeface="+mn-ea"/>
              </a:rPr>
              <a:t>onmouseout</a:t>
            </a:r>
            <a:r>
              <a:rPr lang="en-US" altLang="zh-CN" sz="1600" dirty="0" smtClean="0">
                <a:latin typeface="Verdana" panose="020B0604030504040204" pitchFamily="34" charset="0"/>
                <a:sym typeface="+mn-ea"/>
              </a:rPr>
              <a:t>="</a:t>
            </a:r>
            <a:r>
              <a:rPr lang="en-US" altLang="zh-CN" sz="1600" dirty="0" err="1" smtClean="0">
                <a:latin typeface="Verdana" panose="020B0604030504040204" pitchFamily="34" charset="0"/>
                <a:sym typeface="+mn-ea"/>
              </a:rPr>
              <a:t>mouseOut</a:t>
            </a:r>
            <a:r>
              <a:rPr lang="en-US" altLang="zh-CN" sz="1600" dirty="0" smtClean="0">
                <a:latin typeface="Verdana" panose="020B0604030504040204" pitchFamily="34" charset="0"/>
                <a:sym typeface="+mn-ea"/>
              </a:rPr>
              <a:t>()"/&gt;</a:t>
            </a:r>
            <a:endParaRPr lang="en-US" altLang="zh-CN" sz="1600" dirty="0" smtClean="0">
              <a:latin typeface="Verdana" panose="020B0604030504040204" pitchFamily="34" charset="0"/>
              <a:sym typeface="+mn-ea"/>
            </a:endParaRPr>
          </a:p>
          <a:p>
            <a:pPr marL="0" indent="0">
              <a:lnSpc>
                <a:spcPct val="100000"/>
              </a:lnSpc>
              <a:spcBef>
                <a:spcPts val="0"/>
              </a:spcBef>
              <a:spcAft>
                <a:spcPts val="0"/>
              </a:spcAft>
              <a:buNone/>
            </a:pPr>
            <a:r>
              <a:rPr lang="en-US" altLang="zh-CN" sz="1600" dirty="0" smtClean="0">
                <a:latin typeface="Verdana" panose="020B0604030504040204" pitchFamily="34" charset="0"/>
                <a:sym typeface="+mn-ea"/>
              </a:rPr>
              <a:t>  &lt;/p&gt;</a:t>
            </a:r>
            <a:endParaRPr lang="en-US" altLang="zh-CN" sz="1600" dirty="0" smtClean="0">
              <a:latin typeface="Verdana" panose="020B0604030504040204" pitchFamily="34" charset="0"/>
            </a:endParaRPr>
          </a:p>
          <a:p>
            <a:pPr marL="0" indent="0">
              <a:lnSpc>
                <a:spcPct val="100000"/>
              </a:lnSpc>
              <a:spcBef>
                <a:spcPts val="0"/>
              </a:spcBef>
              <a:spcAft>
                <a:spcPts val="0"/>
              </a:spcAft>
              <a:buNone/>
            </a:pPr>
            <a:r>
              <a:rPr lang="en-US" altLang="zh-CN" sz="1600" dirty="0" smtClean="0">
                <a:latin typeface="Verdana" panose="020B0604030504040204" pitchFamily="34" charset="0"/>
                <a:sym typeface="+mn-ea"/>
              </a:rPr>
              <a:t>&lt;/body&gt;</a:t>
            </a:r>
            <a:endParaRPr lang="en-US" altLang="zh-CN" sz="1600" dirty="0" smtClean="0">
              <a:latin typeface="Verdana" panose="020B0604030504040204" pitchFamily="34" charset="0"/>
            </a:endParaRPr>
          </a:p>
          <a:p>
            <a:pPr>
              <a:lnSpc>
                <a:spcPct val="100000"/>
              </a:lnSpc>
              <a:spcBef>
                <a:spcPts val="0"/>
              </a:spcBef>
            </a:pPr>
            <a:endParaRPr lang="en-US" altLang="zh-CN" sz="1600" b="0" dirty="0" smtClean="0">
              <a:latin typeface="Verdana" panose="020B0604030504040204" pitchFamily="34" charset="0"/>
            </a:endParaRPr>
          </a:p>
          <a:p>
            <a:pPr>
              <a:lnSpc>
                <a:spcPct val="100000"/>
              </a:lnSpc>
              <a:spcBef>
                <a:spcPts val="0"/>
              </a:spcBef>
            </a:pPr>
            <a:endParaRPr lang="en-US" altLang="zh-CN" sz="1200" b="0" dirty="0" smtClean="0">
              <a:latin typeface="Verdana" panose="020B0604030504040204" pitchFamily="34" charset="0"/>
            </a:endParaRPr>
          </a:p>
        </p:txBody>
      </p:sp>
      <p:pic>
        <p:nvPicPr>
          <p:cNvPr id="6146" name="Picture 2"/>
          <p:cNvPicPr>
            <a:picLocks noChangeAspect="1" noChangeArrowheads="1"/>
          </p:cNvPicPr>
          <p:nvPr/>
        </p:nvPicPr>
        <p:blipFill>
          <a:blip r:embed="rId1" cstate="print"/>
          <a:srcRect/>
          <a:stretch>
            <a:fillRect/>
          </a:stretch>
        </p:blipFill>
        <p:spPr bwMode="auto">
          <a:xfrm>
            <a:off x="7220585" y="1718945"/>
            <a:ext cx="1544320" cy="1577340"/>
          </a:xfrm>
          <a:prstGeom prst="rect">
            <a:avLst/>
          </a:prstGeom>
          <a:noFill/>
          <a:ln w="9525">
            <a:noFill/>
            <a:miter lim="800000"/>
            <a:headEnd/>
            <a:tailEnd/>
          </a:ln>
        </p:spPr>
      </p:pic>
      <p:pic>
        <p:nvPicPr>
          <p:cNvPr id="6147" name="Picture 3"/>
          <p:cNvPicPr>
            <a:picLocks noChangeAspect="1" noChangeArrowheads="1"/>
          </p:cNvPicPr>
          <p:nvPr/>
        </p:nvPicPr>
        <p:blipFill>
          <a:blip r:embed="rId2" cstate="print"/>
          <a:srcRect/>
          <a:stretch>
            <a:fillRect/>
          </a:stretch>
        </p:blipFill>
        <p:spPr bwMode="auto">
          <a:xfrm>
            <a:off x="7220585" y="3296285"/>
            <a:ext cx="1544320" cy="1577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zh-CN" altLang="en-US" dirty="0"/>
              <a:t>键盘事件</a:t>
            </a:r>
            <a:endParaRPr lang="zh-CN" altLang="en-US" dirty="0"/>
          </a:p>
        </p:txBody>
      </p:sp>
      <p:graphicFrame>
        <p:nvGraphicFramePr>
          <p:cNvPr id="5" name="Group 36"/>
          <p:cNvGraphicFramePr>
            <a:graphicFrameLocks noGrp="1"/>
          </p:cNvGraphicFramePr>
          <p:nvPr>
            <p:custDataLst>
              <p:tags r:id="rId1"/>
            </p:custDataLst>
          </p:nvPr>
        </p:nvGraphicFramePr>
        <p:xfrm>
          <a:off x="780604" y="1910952"/>
          <a:ext cx="8134350" cy="1403350"/>
        </p:xfrm>
        <a:graphic>
          <a:graphicData uri="http://schemas.openxmlformats.org/drawingml/2006/table">
            <a:tbl>
              <a:tblPr>
                <a:tableStyleId>{5DA37D80-6434-44D0-A028-1B22A696006F}</a:tableStyleId>
              </a:tblPr>
              <a:tblGrid>
                <a:gridCol w="1353185"/>
                <a:gridCol w="2057400"/>
                <a:gridCol w="4723765"/>
              </a:tblGrid>
              <a:tr h="35369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事件分类</a:t>
                      </a:r>
                      <a:endParaRPr kumimoji="0" lang="zh-CN" altLang="en-US" sz="18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事件句柄</a:t>
                      </a:r>
                      <a:endParaRPr kumimoji="0" lang="zh-CN" altLang="en-US" sz="18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smtClean="0">
                          <a:ln>
                            <a:noFill/>
                          </a:ln>
                          <a:effectLst/>
                          <a:latin typeface="微软雅黑" panose="020B0503020204020204" charset="-122"/>
                          <a:ea typeface="微软雅黑" panose="020B0503020204020204" charset="-122"/>
                        </a:rPr>
                        <a:t>事件</a:t>
                      </a:r>
                      <a:endParaRPr kumimoji="0" lang="zh-CN" altLang="en-US" sz="18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342900">
                <a:tc rowSpan="3">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键盘事件</a:t>
                      </a:r>
                      <a:endParaRPr kumimoji="0" lang="zh-CN" altLang="en-US" sz="18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u="none" strike="noStrike" cap="none" normalizeH="0" baseline="0" dirty="0" err="1" smtClean="0">
                          <a:ln>
                            <a:noFill/>
                          </a:ln>
                          <a:effectLst/>
                          <a:latin typeface="微软雅黑" panose="020B0503020204020204" charset="-122"/>
                          <a:ea typeface="微软雅黑" panose="020B0503020204020204" charset="-122"/>
                        </a:rPr>
                        <a:t>onkeydown</a:t>
                      </a:r>
                      <a:endParaRPr kumimoji="0" lang="en-US" altLang="zh-CN" sz="1800" b="1" i="0" u="none" strike="noStrike" cap="none" normalizeH="0" baseline="0" dirty="0" err="1"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当键盘被按下时执行脚本 </a:t>
                      </a:r>
                      <a:endParaRPr kumimoji="0" lang="zh-CN" altLang="en-US" sz="18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353060">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u="none" strike="noStrike" cap="none" normalizeH="0" baseline="0" dirty="0" err="1" smtClean="0">
                          <a:ln>
                            <a:noFill/>
                          </a:ln>
                          <a:effectLst/>
                          <a:latin typeface="微软雅黑" panose="020B0503020204020204" charset="-122"/>
                          <a:ea typeface="微软雅黑" panose="020B0503020204020204" charset="-122"/>
                        </a:rPr>
                        <a:t>onkeypress</a:t>
                      </a:r>
                      <a:endParaRPr kumimoji="0" lang="en-US" altLang="zh-CN" sz="1800" b="1" i="0" u="none" strike="noStrike" cap="none" normalizeH="0" baseline="0" dirty="0" err="1"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当键盘被按下后又松开时执行脚本</a:t>
                      </a:r>
                      <a:endParaRPr kumimoji="0" lang="zh-CN" altLang="en-US" sz="18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r h="353695">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u="none" strike="noStrike" cap="none" normalizeH="0" baseline="0" smtClean="0">
                          <a:ln>
                            <a:noFill/>
                          </a:ln>
                          <a:effectLst/>
                          <a:latin typeface="微软雅黑" panose="020B0503020204020204" charset="-122"/>
                          <a:ea typeface="微软雅黑" panose="020B0503020204020204" charset="-122"/>
                        </a:rPr>
                        <a:t>onkeyup</a:t>
                      </a:r>
                      <a:endParaRPr kumimoji="0" lang="en-US" altLang="zh-CN" sz="18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latin typeface="微软雅黑" panose="020B0503020204020204" charset="-122"/>
                          <a:ea typeface="微软雅黑" panose="020B0503020204020204" charset="-122"/>
                        </a:rPr>
                        <a:t>当键盘被松开时执行脚本</a:t>
                      </a:r>
                      <a:endParaRPr kumimoji="0" lang="zh-CN" altLang="en-US" sz="18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0" marT="34290" marB="34290" horzOverflow="overflow"/>
                </a:tc>
              </a:tr>
            </a:tbl>
          </a:graphicData>
        </a:graphic>
      </p:graphicFrame>
      <p:sp>
        <p:nvSpPr>
          <p:cNvPr id="6" name="Rectangle 33"/>
          <p:cNvSpPr>
            <a:spLocks noChangeArrowheads="1"/>
          </p:cNvSpPr>
          <p:nvPr/>
        </p:nvSpPr>
        <p:spPr bwMode="gray">
          <a:xfrm>
            <a:off x="560386" y="3780824"/>
            <a:ext cx="8431214" cy="998855"/>
          </a:xfrm>
          <a:prstGeom prst="rect">
            <a:avLst/>
          </a:prstGeom>
          <a:solidFill>
            <a:schemeClr val="bg1"/>
          </a:solidFill>
          <a:ln w="38100" algn="ctr">
            <a:solidFill>
              <a:schemeClr val="bg1"/>
            </a:solidFill>
            <a:miter lim="800000"/>
          </a:ln>
          <a:effectLst/>
        </p:spPr>
        <p:txBody>
          <a:bodyPr wrap="square" anchor="ctr">
            <a:spAutoFit/>
          </a:bodyPr>
          <a:lstStyle/>
          <a:p>
            <a:pPr>
              <a:lnSpc>
                <a:spcPct val="100000"/>
              </a:lnSpc>
              <a:spcAft>
                <a:spcPts val="600"/>
              </a:spcAft>
            </a:pPr>
            <a:r>
              <a:rPr lang="zh-CN" altLang="en-US" dirty="0">
                <a:solidFill>
                  <a:schemeClr val="tx1"/>
                </a:solidFill>
              </a:rPr>
              <a:t>    </a:t>
            </a:r>
            <a:r>
              <a:rPr lang="zh-CN" altLang="en-US" b="0" dirty="0" smtClean="0">
                <a:solidFill>
                  <a:schemeClr val="tx1"/>
                </a:solidFill>
                <a:latin typeface="微软雅黑" panose="020B0503020204020204" charset="-122"/>
                <a:ea typeface="微软雅黑" panose="020B0503020204020204" charset="-122"/>
              </a:rPr>
              <a:t>通过 </a:t>
            </a:r>
            <a:r>
              <a:rPr lang="en-US" altLang="zh-CN" b="0" dirty="0">
                <a:solidFill>
                  <a:schemeClr val="tx1"/>
                </a:solidFill>
                <a:latin typeface="微软雅黑" panose="020B0503020204020204" charset="-122"/>
                <a:ea typeface="微软雅黑" panose="020B0503020204020204" charset="-122"/>
              </a:rPr>
              <a:t>window</a:t>
            </a:r>
            <a:r>
              <a:rPr lang="zh-CN" altLang="en-US" b="0" dirty="0">
                <a:solidFill>
                  <a:schemeClr val="tx1"/>
                </a:solidFill>
                <a:latin typeface="微软雅黑" panose="020B0503020204020204" charset="-122"/>
                <a:ea typeface="微软雅黑" panose="020B0503020204020204" charset="-122"/>
              </a:rPr>
              <a:t>的</a:t>
            </a:r>
            <a:r>
              <a:rPr lang="en-US" altLang="zh-CN" b="0" dirty="0">
                <a:solidFill>
                  <a:schemeClr val="tx1"/>
                </a:solidFill>
                <a:latin typeface="微软雅黑" panose="020B0503020204020204" charset="-122"/>
                <a:ea typeface="微软雅黑" panose="020B0503020204020204" charset="-122"/>
              </a:rPr>
              <a:t>event</a:t>
            </a:r>
            <a:r>
              <a:rPr lang="zh-CN" altLang="en-US" b="0" dirty="0">
                <a:solidFill>
                  <a:schemeClr val="tx1"/>
                </a:solidFill>
                <a:latin typeface="微软雅黑" panose="020B0503020204020204" charset="-122"/>
                <a:ea typeface="微软雅黑" panose="020B0503020204020204" charset="-122"/>
              </a:rPr>
              <a:t>对象的</a:t>
            </a:r>
            <a:r>
              <a:rPr lang="en-US" altLang="zh-CN" b="0" dirty="0" err="1">
                <a:solidFill>
                  <a:schemeClr val="tx1"/>
                </a:solidFill>
                <a:latin typeface="微软雅黑" panose="020B0503020204020204" charset="-122"/>
                <a:ea typeface="微软雅黑" panose="020B0503020204020204" charset="-122"/>
              </a:rPr>
              <a:t>keyCode</a:t>
            </a:r>
            <a:r>
              <a:rPr lang="zh-CN" altLang="en-US" b="0" dirty="0" smtClean="0">
                <a:solidFill>
                  <a:schemeClr val="tx1"/>
                </a:solidFill>
                <a:latin typeface="微软雅黑" panose="020B0503020204020204" charset="-122"/>
                <a:ea typeface="微软雅黑" panose="020B0503020204020204" charset="-122"/>
              </a:rPr>
              <a:t>属性来</a:t>
            </a:r>
            <a:r>
              <a:rPr lang="zh-CN" altLang="en-US" b="0" dirty="0">
                <a:solidFill>
                  <a:schemeClr val="tx1"/>
                </a:solidFill>
                <a:latin typeface="微软雅黑" panose="020B0503020204020204" charset="-122"/>
                <a:ea typeface="微软雅黑" panose="020B0503020204020204" charset="-122"/>
              </a:rPr>
              <a:t>获取按键代码的值，其中：回车：</a:t>
            </a:r>
            <a:r>
              <a:rPr lang="en-US" altLang="zh-CN" b="0" dirty="0">
                <a:solidFill>
                  <a:schemeClr val="tx1"/>
                </a:solidFill>
                <a:latin typeface="微软雅黑" panose="020B0503020204020204" charset="-122"/>
                <a:ea typeface="微软雅黑" panose="020B0503020204020204" charset="-122"/>
              </a:rPr>
              <a:t>13</a:t>
            </a:r>
            <a:r>
              <a:rPr lang="zh-CN" altLang="en-US" b="0" dirty="0">
                <a:solidFill>
                  <a:schemeClr val="tx1"/>
                </a:solidFill>
                <a:latin typeface="微软雅黑" panose="020B0503020204020204" charset="-122"/>
                <a:ea typeface="微软雅黑" panose="020B0503020204020204" charset="-122"/>
              </a:rPr>
              <a:t>，</a:t>
            </a:r>
            <a:r>
              <a:rPr lang="en-US" altLang="zh-CN" b="0" dirty="0" smtClean="0">
                <a:solidFill>
                  <a:schemeClr val="tx1"/>
                </a:solidFill>
                <a:latin typeface="微软雅黑" panose="020B0503020204020204" charset="-122"/>
                <a:ea typeface="微软雅黑" panose="020B0503020204020204" charset="-122"/>
              </a:rPr>
              <a:t>0</a:t>
            </a:r>
            <a:r>
              <a:rPr lang="zh-CN" altLang="en-US" b="0" dirty="0" smtClean="0">
                <a:solidFill>
                  <a:schemeClr val="tx1"/>
                </a:solidFill>
                <a:latin typeface="微软雅黑" panose="020B0503020204020204" charset="-122"/>
                <a:ea typeface="微软雅黑" panose="020B0503020204020204" charset="-122"/>
              </a:rPr>
              <a:t>～</a:t>
            </a:r>
            <a:r>
              <a:rPr lang="en-US" altLang="zh-CN" b="0" dirty="0" smtClean="0">
                <a:solidFill>
                  <a:schemeClr val="tx1"/>
                </a:solidFill>
                <a:latin typeface="微软雅黑" panose="020B0503020204020204" charset="-122"/>
                <a:ea typeface="微软雅黑" panose="020B0503020204020204" charset="-122"/>
              </a:rPr>
              <a:t>9</a:t>
            </a:r>
            <a:r>
              <a:rPr lang="zh-CN" altLang="en-US" b="0" dirty="0">
                <a:solidFill>
                  <a:schemeClr val="tx1"/>
                </a:solidFill>
                <a:latin typeface="微软雅黑" panose="020B0503020204020204" charset="-122"/>
                <a:ea typeface="微软雅黑" panose="020B0503020204020204" charset="-122"/>
              </a:rPr>
              <a:t>：</a:t>
            </a:r>
            <a:r>
              <a:rPr lang="en-US" altLang="zh-CN" b="0" dirty="0" smtClean="0">
                <a:solidFill>
                  <a:schemeClr val="tx1"/>
                </a:solidFill>
                <a:latin typeface="微软雅黑" panose="020B0503020204020204" charset="-122"/>
                <a:ea typeface="微软雅黑" panose="020B0503020204020204" charset="-122"/>
              </a:rPr>
              <a:t>48</a:t>
            </a:r>
            <a:r>
              <a:rPr lang="zh-CN" altLang="en-US" b="0" dirty="0" smtClean="0">
                <a:solidFill>
                  <a:schemeClr val="tx1"/>
                </a:solidFill>
                <a:latin typeface="微软雅黑" panose="020B0503020204020204" charset="-122"/>
                <a:ea typeface="微软雅黑" panose="020B0503020204020204" charset="-122"/>
              </a:rPr>
              <a:t>～</a:t>
            </a:r>
            <a:r>
              <a:rPr lang="en-US" altLang="zh-CN" b="0" dirty="0" smtClean="0">
                <a:solidFill>
                  <a:schemeClr val="tx1"/>
                </a:solidFill>
                <a:latin typeface="微软雅黑" panose="020B0503020204020204" charset="-122"/>
                <a:ea typeface="微软雅黑" panose="020B0503020204020204" charset="-122"/>
              </a:rPr>
              <a:t>57; Aa</a:t>
            </a:r>
            <a:r>
              <a:rPr lang="zh-CN" altLang="en-US" b="0" dirty="0" smtClean="0">
                <a:solidFill>
                  <a:schemeClr val="tx1"/>
                </a:solidFill>
                <a:latin typeface="微软雅黑" panose="020B0503020204020204" charset="-122"/>
                <a:ea typeface="微软雅黑" panose="020B0503020204020204" charset="-122"/>
              </a:rPr>
              <a:t>～</a:t>
            </a:r>
            <a:r>
              <a:rPr lang="en-US" altLang="zh-CN" b="0" dirty="0" smtClean="0">
                <a:solidFill>
                  <a:schemeClr val="tx1"/>
                </a:solidFill>
                <a:latin typeface="微软雅黑" panose="020B0503020204020204" charset="-122"/>
                <a:ea typeface="微软雅黑" panose="020B0503020204020204" charset="-122"/>
              </a:rPr>
              <a:t>Zz:65</a:t>
            </a:r>
            <a:r>
              <a:rPr lang="zh-CN" altLang="en-US" b="0" dirty="0" smtClean="0">
                <a:solidFill>
                  <a:schemeClr val="tx1"/>
                </a:solidFill>
                <a:latin typeface="微软雅黑" panose="020B0503020204020204" charset="-122"/>
                <a:ea typeface="微软雅黑" panose="020B0503020204020204" charset="-122"/>
              </a:rPr>
              <a:t>～</a:t>
            </a:r>
            <a:r>
              <a:rPr lang="en-US" altLang="zh-CN" b="0" dirty="0" smtClean="0">
                <a:solidFill>
                  <a:schemeClr val="tx1"/>
                </a:solidFill>
                <a:latin typeface="微软雅黑" panose="020B0503020204020204" charset="-122"/>
                <a:ea typeface="微软雅黑" panose="020B0503020204020204" charset="-122"/>
              </a:rPr>
              <a:t>90; </a:t>
            </a:r>
            <a:endParaRPr lang="en-US" altLang="zh-CN" b="0" dirty="0">
              <a:solidFill>
                <a:schemeClr val="tx1"/>
              </a:solidFill>
              <a:latin typeface="微软雅黑" panose="020B0503020204020204" charset="-122"/>
              <a:ea typeface="微软雅黑" panose="020B0503020204020204" charset="-122"/>
            </a:endParaRPr>
          </a:p>
          <a:p>
            <a:pPr algn="l"/>
            <a:r>
              <a:rPr lang="en-US" altLang="zh-CN" b="0" dirty="0">
                <a:solidFill>
                  <a:schemeClr val="tx1"/>
                </a:solidFill>
                <a:latin typeface="微软雅黑" panose="020B0503020204020204" charset="-122"/>
                <a:ea typeface="微软雅黑" panose="020B0503020204020204" charset="-122"/>
              </a:rPr>
              <a:t>  </a:t>
            </a:r>
            <a:r>
              <a:rPr lang="zh-CN" altLang="en-US" b="0" dirty="0" smtClean="0">
                <a:solidFill>
                  <a:schemeClr val="tx1"/>
                </a:solidFill>
                <a:latin typeface="微软雅黑" panose="020B0503020204020204" charset="-122"/>
                <a:ea typeface="微软雅黑" panose="020B0503020204020204" charset="-122"/>
              </a:rPr>
              <a:t>使用</a:t>
            </a:r>
            <a:r>
              <a:rPr lang="zh-CN" altLang="en-US" b="0" dirty="0">
                <a:solidFill>
                  <a:schemeClr val="tx1"/>
                </a:solidFill>
                <a:latin typeface="微软雅黑" panose="020B0503020204020204" charset="-122"/>
                <a:ea typeface="微软雅黑" panose="020B0503020204020204" charset="-122"/>
              </a:rPr>
              <a:t>方法：</a:t>
            </a:r>
            <a:r>
              <a:rPr lang="en-US" altLang="zh-CN" b="0" dirty="0" err="1">
                <a:solidFill>
                  <a:schemeClr val="tx1"/>
                </a:solidFill>
                <a:latin typeface="微软雅黑" panose="020B0503020204020204" charset="-122"/>
                <a:ea typeface="微软雅黑" panose="020B0503020204020204" charset="-122"/>
              </a:rPr>
              <a:t>window.event.keyCode</a:t>
            </a:r>
            <a:r>
              <a:rPr lang="zh-CN" altLang="en-US" b="0" dirty="0">
                <a:solidFill>
                  <a:schemeClr val="tx1"/>
                </a:solidFill>
                <a:latin typeface="微软雅黑" panose="020B0503020204020204" charset="-122"/>
                <a:ea typeface="微软雅黑" panose="020B0503020204020204" charset="-122"/>
              </a:rPr>
              <a:t>或</a:t>
            </a:r>
            <a:r>
              <a:rPr lang="en-US" altLang="zh-CN" b="0" dirty="0" err="1">
                <a:solidFill>
                  <a:schemeClr val="tx1"/>
                </a:solidFill>
                <a:latin typeface="微软雅黑" panose="020B0503020204020204" charset="-122"/>
                <a:ea typeface="微软雅黑" panose="020B0503020204020204" charset="-122"/>
              </a:rPr>
              <a:t>event.keyCode</a:t>
            </a:r>
            <a:r>
              <a:rPr lang="zh-CN" altLang="en-US" b="0" dirty="0">
                <a:solidFill>
                  <a:schemeClr val="tx1"/>
                </a:solidFill>
                <a:latin typeface="微软雅黑" panose="020B0503020204020204" charset="-122"/>
                <a:ea typeface="微软雅黑" panose="020B0503020204020204" charset="-122"/>
              </a:rPr>
              <a:t>。</a:t>
            </a:r>
            <a:endParaRPr lang="zh-CN" altLang="en-US" b="0" dirty="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zh-CN" altLang="en-US" dirty="0" smtClean="0"/>
              <a:t>键盘事件</a:t>
            </a:r>
            <a:r>
              <a:rPr lang="en-US" altLang="zh-CN" dirty="0" smtClean="0"/>
              <a:t>-</a:t>
            </a:r>
            <a:r>
              <a:rPr lang="zh-CN" altLang="en-US" dirty="0" smtClean="0"/>
              <a:t>案例</a:t>
            </a:r>
            <a:endParaRPr lang="zh-CN" altLang="en-US" dirty="0"/>
          </a:p>
        </p:txBody>
      </p:sp>
      <p:sp>
        <p:nvSpPr>
          <p:cNvPr id="151555" name="Rectangle 3"/>
          <p:cNvSpPr>
            <a:spLocks noGrp="1" noChangeArrowheads="1"/>
          </p:cNvSpPr>
          <p:nvPr>
            <p:ph idx="1"/>
          </p:nvPr>
        </p:nvSpPr>
        <p:spPr>
          <a:xfrm>
            <a:off x="353695" y="1332230"/>
            <a:ext cx="8448675" cy="5127625"/>
          </a:xfrm>
        </p:spPr>
        <p:txBody>
          <a:bodyPr>
            <a:normAutofit/>
          </a:bodyPr>
          <a:lstStyle/>
          <a:p>
            <a:pPr marL="0">
              <a:lnSpc>
                <a:spcPts val="1400"/>
              </a:lnSpc>
              <a:spcBef>
                <a:spcPts val="0"/>
              </a:spcBef>
              <a:spcAft>
                <a:spcPts val="0"/>
              </a:spcAft>
              <a:buNone/>
            </a:pPr>
            <a:r>
              <a:rPr lang="en-US" altLang="zh-CN" sz="1400" dirty="0" smtClean="0">
                <a:ea typeface="宋体" panose="02010600030101010101" pitchFamily="2" charset="-122"/>
              </a:rPr>
              <a:t>&lt;script type="text/</a:t>
            </a:r>
            <a:r>
              <a:rPr lang="en-US" altLang="zh-CN" sz="1400" dirty="0" err="1" smtClean="0">
                <a:ea typeface="宋体" panose="02010600030101010101" pitchFamily="2" charset="-122"/>
              </a:rPr>
              <a:t>javascript</a:t>
            </a:r>
            <a:r>
              <a:rPr lang="en-US" altLang="zh-CN" sz="1400" dirty="0" smtClean="0">
                <a:ea typeface="宋体" panose="02010600030101010101" pitchFamily="2" charset="-122"/>
              </a:rPr>
              <a:t>"&gt;</a:t>
            </a:r>
            <a:endParaRPr lang="en-US" altLang="zh-CN" sz="1400" dirty="0" smtClean="0">
              <a:ea typeface="宋体" panose="02010600030101010101" pitchFamily="2" charset="-122"/>
            </a:endParaRPr>
          </a:p>
          <a:p>
            <a:pPr marL="0">
              <a:lnSpc>
                <a:spcPts val="1400"/>
              </a:lnSpc>
              <a:spcBef>
                <a:spcPts val="0"/>
              </a:spcBef>
              <a:spcAft>
                <a:spcPts val="0"/>
              </a:spcAft>
              <a:buNone/>
            </a:pPr>
            <a:r>
              <a:rPr lang="en-US" altLang="zh-CN" sz="1400" dirty="0" smtClean="0">
                <a:ea typeface="宋体" panose="02010600030101010101" pitchFamily="2" charset="-122"/>
              </a:rPr>
              <a:t>  function </a:t>
            </a:r>
            <a:r>
              <a:rPr lang="en-US" altLang="zh-CN" sz="1400" dirty="0" err="1" smtClean="0">
                <a:ea typeface="宋体" panose="02010600030101010101" pitchFamily="2" charset="-122"/>
              </a:rPr>
              <a:t>k_press</a:t>
            </a:r>
            <a:r>
              <a:rPr lang="en-US" altLang="zh-CN" sz="1400" dirty="0" smtClean="0">
                <a:ea typeface="宋体" panose="02010600030101010101" pitchFamily="2" charset="-122"/>
              </a:rPr>
              <a:t>(){</a:t>
            </a:r>
            <a:endParaRPr lang="en-US" altLang="zh-CN" sz="1400" dirty="0" smtClean="0">
              <a:ea typeface="宋体" panose="02010600030101010101" pitchFamily="2" charset="-122"/>
            </a:endParaRPr>
          </a:p>
          <a:p>
            <a:pPr marL="0">
              <a:lnSpc>
                <a:spcPts val="1400"/>
              </a:lnSpc>
              <a:spcBef>
                <a:spcPts val="0"/>
              </a:spcBef>
              <a:spcAft>
                <a:spcPts val="0"/>
              </a:spcAft>
              <a:buNone/>
            </a:pPr>
            <a:r>
              <a:rPr lang="zh-CN" altLang="en-US" sz="1400" dirty="0" smtClean="0">
                <a:ea typeface="宋体" panose="02010600030101010101" pitchFamily="2" charset="-122"/>
              </a:rPr>
              <a:t>    </a:t>
            </a:r>
            <a:r>
              <a:rPr lang="en-US" altLang="zh-CN" sz="1400" dirty="0" smtClean="0">
                <a:ea typeface="宋体" panose="02010600030101010101" pitchFamily="2" charset="-122"/>
              </a:rPr>
              <a:t>if(</a:t>
            </a:r>
            <a:r>
              <a:rPr lang="en-US" altLang="zh-CN" sz="1400" dirty="0" err="1" smtClean="0">
                <a:ea typeface="宋体" panose="02010600030101010101" pitchFamily="2" charset="-122"/>
              </a:rPr>
              <a:t>window.event.keyCode</a:t>
            </a:r>
            <a:r>
              <a:rPr lang="en-US" altLang="zh-CN" sz="1400" dirty="0" smtClean="0">
                <a:ea typeface="宋体" panose="02010600030101010101" pitchFamily="2" charset="-122"/>
              </a:rPr>
              <a:t>!=13){</a:t>
            </a:r>
            <a:endParaRPr lang="en-US" altLang="zh-CN" sz="1400" dirty="0" smtClean="0">
              <a:ea typeface="宋体" panose="02010600030101010101" pitchFamily="2" charset="-122"/>
            </a:endParaRPr>
          </a:p>
          <a:p>
            <a:pPr marL="0">
              <a:lnSpc>
                <a:spcPts val="1400"/>
              </a:lnSpc>
              <a:spcBef>
                <a:spcPts val="0"/>
              </a:spcBef>
              <a:spcAft>
                <a:spcPts val="0"/>
              </a:spcAft>
              <a:buNone/>
            </a:pPr>
            <a:r>
              <a:rPr lang="en-US" altLang="zh-CN" sz="1400" dirty="0" smtClean="0">
                <a:ea typeface="宋体" panose="02010600030101010101" pitchFamily="2" charset="-122"/>
              </a:rPr>
              <a:t>      if(</a:t>
            </a:r>
            <a:r>
              <a:rPr lang="en-US" altLang="zh-CN" sz="1400" dirty="0" err="1" smtClean="0">
                <a:ea typeface="宋体" panose="02010600030101010101" pitchFamily="2" charset="-122"/>
              </a:rPr>
              <a:t>event.keyCode</a:t>
            </a:r>
            <a:r>
              <a:rPr lang="en-US" altLang="zh-CN" sz="1400" dirty="0" smtClean="0">
                <a:ea typeface="宋体" panose="02010600030101010101" pitchFamily="2" charset="-122"/>
              </a:rPr>
              <a:t>&lt;48 || </a:t>
            </a:r>
            <a:r>
              <a:rPr lang="en-US" altLang="zh-CN" sz="1400" dirty="0" err="1" smtClean="0">
                <a:ea typeface="宋体" panose="02010600030101010101" pitchFamily="2" charset="-122"/>
              </a:rPr>
              <a:t>event.keyCode</a:t>
            </a:r>
            <a:r>
              <a:rPr lang="en-US" altLang="zh-CN" sz="1400" dirty="0" smtClean="0">
                <a:ea typeface="宋体" panose="02010600030101010101" pitchFamily="2" charset="-122"/>
              </a:rPr>
              <a:t>&gt;57</a:t>
            </a:r>
            <a:r>
              <a:rPr lang="zh-CN" altLang="en-US" sz="1400" dirty="0" smtClean="0">
                <a:ea typeface="宋体" panose="02010600030101010101" pitchFamily="2" charset="-122"/>
              </a:rPr>
              <a:t>  </a:t>
            </a:r>
            <a:r>
              <a:rPr lang="en-US" altLang="zh-CN" sz="1400" dirty="0" smtClean="0">
                <a:ea typeface="宋体" panose="02010600030101010101" pitchFamily="2" charset="-122"/>
              </a:rPr>
              <a:t>{alert("</a:t>
            </a:r>
            <a:r>
              <a:rPr lang="zh-CN" altLang="en-US" sz="1400" dirty="0" smtClean="0">
                <a:ea typeface="宋体" panose="02010600030101010101" pitchFamily="2" charset="-122"/>
              </a:rPr>
              <a:t>你输入学号错误！</a:t>
            </a:r>
            <a:r>
              <a:rPr lang="en-US" altLang="zh-CN" sz="1400" dirty="0" smtClean="0">
                <a:ea typeface="宋体" panose="02010600030101010101" pitchFamily="2" charset="-122"/>
              </a:rPr>
              <a:t>");}</a:t>
            </a:r>
            <a:endParaRPr lang="en-US" altLang="zh-CN" sz="1400" dirty="0" smtClean="0">
              <a:ea typeface="宋体" panose="02010600030101010101" pitchFamily="2" charset="-122"/>
            </a:endParaRPr>
          </a:p>
          <a:p>
            <a:pPr marL="0">
              <a:lnSpc>
                <a:spcPts val="1400"/>
              </a:lnSpc>
              <a:spcBef>
                <a:spcPts val="0"/>
              </a:spcBef>
              <a:spcAft>
                <a:spcPts val="0"/>
              </a:spcAft>
              <a:buNone/>
            </a:pPr>
            <a:r>
              <a:rPr lang="zh-CN" altLang="en-US" sz="1400" dirty="0" smtClean="0">
                <a:ea typeface="宋体" panose="02010600030101010101" pitchFamily="2" charset="-122"/>
              </a:rPr>
              <a:t>    </a:t>
            </a:r>
            <a:r>
              <a:rPr lang="en-US" altLang="zh-CN" sz="1400" dirty="0" smtClean="0">
                <a:ea typeface="宋体" panose="02010600030101010101" pitchFamily="2" charset="-122"/>
              </a:rPr>
              <a:t>}else{</a:t>
            </a:r>
            <a:endParaRPr lang="en-US" altLang="zh-CN" sz="1400" dirty="0" smtClean="0">
              <a:ea typeface="宋体" panose="02010600030101010101" pitchFamily="2" charset="-122"/>
            </a:endParaRPr>
          </a:p>
          <a:p>
            <a:pPr marL="0">
              <a:lnSpc>
                <a:spcPts val="1400"/>
              </a:lnSpc>
              <a:spcBef>
                <a:spcPts val="0"/>
              </a:spcBef>
              <a:spcAft>
                <a:spcPts val="0"/>
              </a:spcAft>
              <a:buNone/>
            </a:pPr>
            <a:r>
              <a:rPr lang="zh-CN" altLang="en-US" sz="1400" dirty="0" smtClean="0">
                <a:ea typeface="宋体" panose="02010600030101010101" pitchFamily="2" charset="-122"/>
              </a:rPr>
              <a:t>      </a:t>
            </a:r>
            <a:r>
              <a:rPr lang="en-US" altLang="zh-CN" sz="1400" dirty="0" smtClean="0">
                <a:ea typeface="宋体" panose="02010600030101010101" pitchFamily="2" charset="-122"/>
              </a:rPr>
              <a:t>if(</a:t>
            </a:r>
            <a:r>
              <a:rPr lang="en-US" altLang="zh-CN" sz="1400" dirty="0" err="1" smtClean="0">
                <a:ea typeface="宋体" panose="02010600030101010101" pitchFamily="2" charset="-122"/>
              </a:rPr>
              <a:t>myform.s_no.value.length</a:t>
            </a:r>
            <a:r>
              <a:rPr lang="en-US" altLang="zh-CN" sz="1400" dirty="0" smtClean="0">
                <a:ea typeface="宋体" panose="02010600030101010101" pitchFamily="2" charset="-122"/>
              </a:rPr>
              <a:t>&lt;=0){//</a:t>
            </a:r>
            <a:r>
              <a:rPr lang="zh-CN" altLang="en-US" sz="1400" dirty="0" smtClean="0">
                <a:ea typeface="宋体" panose="02010600030101010101" pitchFamily="2" charset="-122"/>
              </a:rPr>
              <a:t>未输入字符 </a:t>
            </a:r>
            <a:endParaRPr lang="en-US" altLang="zh-CN" sz="1400" dirty="0" smtClean="0">
              <a:ea typeface="宋体" panose="02010600030101010101" pitchFamily="2" charset="-122"/>
            </a:endParaRPr>
          </a:p>
          <a:p>
            <a:pPr marL="0">
              <a:lnSpc>
                <a:spcPts val="1400"/>
              </a:lnSpc>
              <a:spcBef>
                <a:spcPts val="0"/>
              </a:spcBef>
              <a:spcAft>
                <a:spcPts val="0"/>
              </a:spcAft>
              <a:buNone/>
            </a:pPr>
            <a:r>
              <a:rPr lang="en-US" altLang="zh-CN" sz="1400" dirty="0" smtClean="0">
                <a:ea typeface="宋体" panose="02010600030101010101" pitchFamily="2" charset="-122"/>
              </a:rPr>
              <a:t>        alert("</a:t>
            </a:r>
            <a:r>
              <a:rPr lang="zh-CN" altLang="en-US" sz="1400" dirty="0" smtClean="0">
                <a:ea typeface="宋体" panose="02010600030101010101" pitchFamily="2" charset="-122"/>
              </a:rPr>
              <a:t>学号不能为空</a:t>
            </a:r>
            <a:r>
              <a:rPr lang="en-US" altLang="zh-CN" sz="1400" dirty="0" smtClean="0">
                <a:ea typeface="宋体" panose="02010600030101010101" pitchFamily="2" charset="-122"/>
              </a:rPr>
              <a:t>");</a:t>
            </a:r>
            <a:endParaRPr lang="en-US" altLang="zh-CN" sz="1400" dirty="0" smtClean="0">
              <a:ea typeface="宋体" panose="02010600030101010101" pitchFamily="2" charset="-122"/>
            </a:endParaRPr>
          </a:p>
          <a:p>
            <a:pPr marL="0">
              <a:lnSpc>
                <a:spcPts val="1400"/>
              </a:lnSpc>
              <a:spcBef>
                <a:spcPts val="0"/>
              </a:spcBef>
              <a:spcAft>
                <a:spcPts val="0"/>
              </a:spcAft>
              <a:buNone/>
            </a:pPr>
            <a:r>
              <a:rPr lang="zh-CN" altLang="en-US" sz="1400" dirty="0" smtClean="0">
                <a:ea typeface="宋体" panose="02010600030101010101" pitchFamily="2" charset="-122"/>
              </a:rPr>
              <a:t>       </a:t>
            </a:r>
            <a:r>
              <a:rPr lang="en-US" altLang="zh-CN" sz="1400" dirty="0" smtClean="0">
                <a:ea typeface="宋体" panose="02010600030101010101" pitchFamily="2" charset="-122"/>
              </a:rPr>
              <a:t>}else{</a:t>
            </a:r>
            <a:endParaRPr lang="en-US" altLang="zh-CN" sz="1400" dirty="0" smtClean="0">
              <a:ea typeface="宋体" panose="02010600030101010101" pitchFamily="2" charset="-122"/>
            </a:endParaRPr>
          </a:p>
          <a:p>
            <a:pPr marL="0">
              <a:lnSpc>
                <a:spcPts val="1400"/>
              </a:lnSpc>
              <a:spcBef>
                <a:spcPts val="0"/>
              </a:spcBef>
              <a:spcAft>
                <a:spcPts val="0"/>
              </a:spcAft>
              <a:buNone/>
            </a:pPr>
            <a:r>
              <a:rPr lang="zh-CN" altLang="en-US" sz="1400" dirty="0" smtClean="0">
                <a:ea typeface="宋体" panose="02010600030101010101" pitchFamily="2" charset="-122"/>
              </a:rPr>
              <a:t>         </a:t>
            </a:r>
            <a:r>
              <a:rPr lang="en-US" altLang="zh-CN" sz="1400" dirty="0" smtClean="0">
                <a:ea typeface="宋体" panose="02010600030101010101" pitchFamily="2" charset="-122"/>
              </a:rPr>
              <a:t>alert("</a:t>
            </a:r>
            <a:r>
              <a:rPr lang="zh-CN" altLang="en-US" sz="1400" dirty="0" smtClean="0">
                <a:ea typeface="宋体" panose="02010600030101010101" pitchFamily="2" charset="-122"/>
              </a:rPr>
              <a:t>你的学号为：</a:t>
            </a:r>
            <a:r>
              <a:rPr lang="en-US" altLang="zh-CN" sz="1400" dirty="0" smtClean="0">
                <a:ea typeface="宋体" panose="02010600030101010101" pitchFamily="2" charset="-122"/>
              </a:rPr>
              <a:t>"+</a:t>
            </a:r>
            <a:r>
              <a:rPr lang="en-US" altLang="zh-CN" sz="1400" dirty="0" err="1" smtClean="0">
                <a:ea typeface="宋体" panose="02010600030101010101" pitchFamily="2" charset="-122"/>
              </a:rPr>
              <a:t>myform.s_no.value</a:t>
            </a:r>
            <a:r>
              <a:rPr lang="en-US" altLang="zh-CN" sz="1400" dirty="0" smtClean="0">
                <a:ea typeface="宋体" panose="02010600030101010101" pitchFamily="2" charset="-122"/>
              </a:rPr>
              <a:t>); }</a:t>
            </a:r>
            <a:endParaRPr lang="en-US" altLang="zh-CN" sz="1400" dirty="0" smtClean="0">
              <a:ea typeface="宋体" panose="02010600030101010101" pitchFamily="2" charset="-122"/>
            </a:endParaRPr>
          </a:p>
          <a:p>
            <a:pPr marL="0">
              <a:lnSpc>
                <a:spcPts val="1400"/>
              </a:lnSpc>
              <a:spcBef>
                <a:spcPts val="0"/>
              </a:spcBef>
              <a:spcAft>
                <a:spcPts val="0"/>
              </a:spcAft>
              <a:buNone/>
            </a:pPr>
            <a:r>
              <a:rPr lang="zh-CN" altLang="en-US" sz="1400" dirty="0" smtClean="0">
                <a:ea typeface="宋体" panose="02010600030101010101" pitchFamily="2" charset="-122"/>
              </a:rPr>
              <a:t>    </a:t>
            </a:r>
            <a:r>
              <a:rPr lang="en-US" altLang="zh-CN" sz="1400" dirty="0" smtClean="0">
                <a:ea typeface="宋体" panose="02010600030101010101" pitchFamily="2" charset="-122"/>
              </a:rPr>
              <a:t>}</a:t>
            </a:r>
            <a:endParaRPr lang="en-US" altLang="zh-CN" sz="1400" dirty="0" smtClean="0">
              <a:ea typeface="宋体" panose="02010600030101010101" pitchFamily="2" charset="-122"/>
            </a:endParaRPr>
          </a:p>
          <a:p>
            <a:pPr marL="0">
              <a:lnSpc>
                <a:spcPts val="1400"/>
              </a:lnSpc>
              <a:spcBef>
                <a:spcPts val="0"/>
              </a:spcBef>
              <a:spcAft>
                <a:spcPts val="0"/>
              </a:spcAft>
              <a:buNone/>
            </a:pPr>
            <a:r>
              <a:rPr lang="en-US" altLang="zh-CN" sz="1400" dirty="0" smtClean="0">
                <a:ea typeface="宋体" panose="02010600030101010101" pitchFamily="2" charset="-122"/>
              </a:rPr>
              <a:t>  }</a:t>
            </a:r>
            <a:endParaRPr lang="en-US" altLang="zh-CN" sz="1400" dirty="0" smtClean="0">
              <a:ea typeface="宋体" panose="02010600030101010101" pitchFamily="2" charset="-122"/>
            </a:endParaRPr>
          </a:p>
          <a:p>
            <a:pPr>
              <a:lnSpc>
                <a:spcPts val="1400"/>
              </a:lnSpc>
              <a:spcBef>
                <a:spcPts val="0"/>
              </a:spcBef>
              <a:spcAft>
                <a:spcPts val="0"/>
              </a:spcAft>
              <a:buNone/>
            </a:pPr>
            <a:r>
              <a:rPr lang="en-US" altLang="zh-CN" sz="1400" dirty="0">
                <a:ea typeface="宋体" panose="02010600030101010101" pitchFamily="2" charset="-122"/>
              </a:rPr>
              <a:t>  function k_press1(){</a:t>
            </a:r>
            <a:endParaRPr lang="en-US" altLang="zh-CN" sz="1400" dirty="0">
              <a:ea typeface="宋体" panose="02010600030101010101" pitchFamily="2" charset="-122"/>
            </a:endParaRPr>
          </a:p>
          <a:p>
            <a:pPr>
              <a:lnSpc>
                <a:spcPts val="1400"/>
              </a:lnSpc>
              <a:spcBef>
                <a:spcPts val="0"/>
              </a:spcBef>
              <a:spcAft>
                <a:spcPts val="0"/>
              </a:spcAft>
              <a:buNone/>
            </a:pPr>
            <a:r>
              <a:rPr lang="en-US" altLang="zh-CN" sz="1400" dirty="0">
                <a:ea typeface="宋体" panose="02010600030101010101" pitchFamily="2" charset="-122"/>
              </a:rPr>
              <a:t>    if(</a:t>
            </a:r>
            <a:r>
              <a:rPr lang="en-US" altLang="zh-CN" sz="1400" dirty="0" err="1">
                <a:ea typeface="宋体" panose="02010600030101010101" pitchFamily="2" charset="-122"/>
              </a:rPr>
              <a:t>window.event.keyCode</a:t>
            </a:r>
            <a:r>
              <a:rPr lang="en-US" altLang="zh-CN" sz="1400" dirty="0">
                <a:ea typeface="宋体" panose="02010600030101010101" pitchFamily="2" charset="-122"/>
              </a:rPr>
              <a:t>==13){</a:t>
            </a:r>
            <a:endParaRPr lang="en-US" altLang="zh-CN" sz="1400" dirty="0">
              <a:ea typeface="宋体" panose="02010600030101010101" pitchFamily="2" charset="-122"/>
            </a:endParaRPr>
          </a:p>
          <a:p>
            <a:pPr indent="262255">
              <a:lnSpc>
                <a:spcPts val="1400"/>
              </a:lnSpc>
              <a:spcBef>
                <a:spcPts val="0"/>
              </a:spcBef>
              <a:spcAft>
                <a:spcPts val="0"/>
              </a:spcAft>
              <a:buNone/>
            </a:pPr>
            <a:r>
              <a:rPr lang="en-US" altLang="zh-CN" sz="1400" dirty="0">
                <a:ea typeface="宋体" panose="02010600030101010101" pitchFamily="2" charset="-122"/>
              </a:rPr>
              <a:t>alert("</a:t>
            </a:r>
            <a:r>
              <a:rPr lang="zh-CN" altLang="en-US" sz="1400" dirty="0">
                <a:ea typeface="宋体" panose="02010600030101010101" pitchFamily="2" charset="-122"/>
              </a:rPr>
              <a:t>你的姓名为：</a:t>
            </a:r>
            <a:r>
              <a:rPr lang="en-US" altLang="zh-CN" sz="1400" dirty="0">
                <a:ea typeface="宋体" panose="02010600030101010101" pitchFamily="2" charset="-122"/>
              </a:rPr>
              <a:t>"+</a:t>
            </a:r>
            <a:r>
              <a:rPr lang="en-US" altLang="zh-CN" sz="1400" dirty="0" err="1">
                <a:ea typeface="宋体" panose="02010600030101010101" pitchFamily="2" charset="-122"/>
              </a:rPr>
              <a:t>myform.s_name.value</a:t>
            </a:r>
            <a:r>
              <a:rPr lang="en-US" altLang="zh-CN" sz="1400" dirty="0">
                <a:ea typeface="宋体" panose="02010600030101010101" pitchFamily="2" charset="-122"/>
              </a:rPr>
              <a:t>);}</a:t>
            </a:r>
            <a:endParaRPr lang="en-US" altLang="zh-CN" sz="1400" dirty="0">
              <a:ea typeface="宋体" panose="02010600030101010101" pitchFamily="2" charset="-122"/>
            </a:endParaRPr>
          </a:p>
          <a:p>
            <a:pPr>
              <a:lnSpc>
                <a:spcPts val="1400"/>
              </a:lnSpc>
              <a:spcBef>
                <a:spcPts val="0"/>
              </a:spcBef>
              <a:spcAft>
                <a:spcPts val="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a:p>
            <a:pPr>
              <a:lnSpc>
                <a:spcPts val="1400"/>
              </a:lnSpc>
              <a:spcBef>
                <a:spcPts val="0"/>
              </a:spcBef>
              <a:spcAft>
                <a:spcPts val="0"/>
              </a:spcAft>
              <a:buNone/>
            </a:pPr>
            <a:r>
              <a:rPr lang="en-US" altLang="zh-CN" sz="1400" dirty="0">
                <a:ea typeface="宋体" panose="02010600030101010101" pitchFamily="2" charset="-122"/>
              </a:rPr>
              <a:t>&lt;/script</a:t>
            </a:r>
            <a:r>
              <a:rPr lang="en-US" altLang="zh-CN" sz="1400" dirty="0" smtClean="0">
                <a:ea typeface="宋体" panose="02010600030101010101" pitchFamily="2" charset="-122"/>
              </a:rPr>
              <a:t>&gt;……</a:t>
            </a:r>
            <a:endParaRPr lang="en-US" altLang="zh-CN" sz="1400" dirty="0" smtClean="0">
              <a:ea typeface="宋体" panose="02010600030101010101" pitchFamily="2" charset="-122"/>
            </a:endParaRPr>
          </a:p>
          <a:p>
            <a:pPr>
              <a:lnSpc>
                <a:spcPts val="1400"/>
              </a:lnSpc>
              <a:spcBef>
                <a:spcPts val="0"/>
              </a:spcBef>
              <a:spcAft>
                <a:spcPts val="0"/>
              </a:spcAft>
              <a:buNone/>
            </a:pPr>
            <a:r>
              <a:rPr lang="en-US" altLang="zh-CN" sz="1400" smtClean="0">
                <a:ea typeface="宋体" panose="02010600030101010101" pitchFamily="2" charset="-122"/>
                <a:sym typeface="+mn-ea"/>
              </a:rPr>
              <a:t>&lt;body&gt;</a:t>
            </a:r>
            <a:endParaRPr lang="en-US" altLang="zh-CN" sz="1400" b="0" dirty="0" smtClean="0">
              <a:ea typeface="宋体" panose="02010600030101010101" pitchFamily="2" charset="-122"/>
            </a:endParaRPr>
          </a:p>
          <a:p>
            <a:pPr>
              <a:lnSpc>
                <a:spcPts val="1400"/>
              </a:lnSpc>
              <a:spcBef>
                <a:spcPts val="0"/>
              </a:spcBef>
              <a:spcAft>
                <a:spcPts val="0"/>
              </a:spcAft>
              <a:buNone/>
            </a:pPr>
            <a:r>
              <a:rPr lang="en-US" altLang="zh-CN" sz="1400" smtClean="0">
                <a:ea typeface="宋体" panose="02010600030101010101" pitchFamily="2" charset="-122"/>
                <a:sym typeface="+mn-ea"/>
              </a:rPr>
              <a:t>  &lt;form name="</a:t>
            </a:r>
            <a:r>
              <a:rPr lang="en-US" altLang="zh-CN" sz="1400" dirty="0" err="1" smtClean="0">
                <a:ea typeface="宋体" panose="02010600030101010101" pitchFamily="2" charset="-122"/>
                <a:sym typeface="+mn-ea"/>
              </a:rPr>
              <a:t>myform</a:t>
            </a:r>
            <a:r>
              <a:rPr lang="en-US" altLang="zh-CN" sz="1400" smtClean="0">
                <a:ea typeface="宋体" panose="02010600030101010101" pitchFamily="2" charset="-122"/>
                <a:sym typeface="+mn-ea"/>
              </a:rPr>
              <a:t>" method=“get" action=""&gt;</a:t>
            </a:r>
            <a:endParaRPr lang="en-US" altLang="zh-CN" sz="1400" b="0" dirty="0" smtClean="0">
              <a:ea typeface="宋体" panose="02010600030101010101" pitchFamily="2" charset="-122"/>
            </a:endParaRPr>
          </a:p>
          <a:p>
            <a:pPr>
              <a:lnSpc>
                <a:spcPts val="1400"/>
              </a:lnSpc>
              <a:spcBef>
                <a:spcPts val="0"/>
              </a:spcBef>
              <a:spcAft>
                <a:spcPts val="0"/>
              </a:spcAft>
              <a:buNone/>
            </a:pPr>
            <a:r>
              <a:rPr sz="1400" smtClean="0">
                <a:ea typeface="宋体" panose="02010600030101010101" pitchFamily="2" charset="-122"/>
                <a:sym typeface="+mn-ea"/>
              </a:rPr>
              <a:t>    学号：</a:t>
            </a:r>
            <a:r>
              <a:rPr lang="en-US" altLang="zh-CN" sz="1400" smtClean="0">
                <a:ea typeface="宋体" panose="02010600030101010101" pitchFamily="2" charset="-122"/>
                <a:sym typeface="+mn-ea"/>
              </a:rPr>
              <a:t>&lt;input type="text" name="</a:t>
            </a:r>
            <a:r>
              <a:rPr lang="en-US" altLang="zh-CN" sz="1400" dirty="0" err="1" smtClean="0">
                <a:ea typeface="宋体" panose="02010600030101010101" pitchFamily="2" charset="-122"/>
                <a:sym typeface="+mn-ea"/>
              </a:rPr>
              <a:t>s_no</a:t>
            </a:r>
            <a:r>
              <a:rPr lang="en-US" altLang="zh-CN" sz="1400" smtClean="0">
                <a:ea typeface="宋体" panose="02010600030101010101" pitchFamily="2" charset="-122"/>
                <a:sym typeface="+mn-ea"/>
              </a:rPr>
              <a:t>" id="</a:t>
            </a:r>
            <a:r>
              <a:rPr lang="en-US" altLang="zh-CN" sz="1400" dirty="0" err="1" smtClean="0">
                <a:ea typeface="宋体" panose="02010600030101010101" pitchFamily="2" charset="-122"/>
                <a:sym typeface="+mn-ea"/>
              </a:rPr>
              <a:t>s_no</a:t>
            </a:r>
            <a:r>
              <a:rPr lang="en-US" altLang="zh-CN" sz="1400" smtClean="0">
                <a:ea typeface="宋体" panose="02010600030101010101" pitchFamily="2" charset="-122"/>
                <a:sym typeface="+mn-ea"/>
              </a:rPr>
              <a:t>" </a:t>
            </a:r>
            <a:r>
              <a:rPr lang="en-US" altLang="zh-CN" sz="1400" dirty="0" err="1" smtClean="0">
                <a:ea typeface="宋体" panose="02010600030101010101" pitchFamily="2" charset="-122"/>
                <a:sym typeface="+mn-ea"/>
              </a:rPr>
              <a:t>onKeyPress</a:t>
            </a:r>
            <a:r>
              <a:rPr lang="en-US" altLang="zh-CN" sz="1400" smtClean="0">
                <a:ea typeface="宋体" panose="02010600030101010101" pitchFamily="2" charset="-122"/>
                <a:sym typeface="+mn-ea"/>
              </a:rPr>
              <a:t>="</a:t>
            </a:r>
            <a:r>
              <a:rPr lang="en-US" altLang="zh-CN" sz="1400" dirty="0" err="1" smtClean="0">
                <a:ea typeface="宋体" panose="02010600030101010101" pitchFamily="2" charset="-122"/>
                <a:sym typeface="+mn-ea"/>
              </a:rPr>
              <a:t>k_press</a:t>
            </a:r>
            <a:r>
              <a:rPr lang="en-US" altLang="zh-CN" sz="1400" smtClean="0">
                <a:ea typeface="宋体" panose="02010600030101010101" pitchFamily="2" charset="-122"/>
                <a:sym typeface="+mn-ea"/>
              </a:rPr>
              <a:t>();"&gt;&lt;</a:t>
            </a:r>
            <a:r>
              <a:rPr lang="en-US" altLang="zh-CN" sz="1400" dirty="0" err="1" smtClean="0">
                <a:ea typeface="宋体" panose="02010600030101010101" pitchFamily="2" charset="-122"/>
                <a:sym typeface="+mn-ea"/>
              </a:rPr>
              <a:t>br</a:t>
            </a:r>
            <a:r>
              <a:rPr lang="en-US" altLang="zh-CN" sz="1400" smtClean="0">
                <a:ea typeface="宋体" panose="02010600030101010101" pitchFamily="2" charset="-122"/>
                <a:sym typeface="+mn-ea"/>
              </a:rPr>
              <a:t>&gt;</a:t>
            </a:r>
            <a:endParaRPr lang="en-US" altLang="zh-CN" sz="1400" b="0" dirty="0" smtClean="0">
              <a:ea typeface="宋体" panose="02010600030101010101" pitchFamily="2" charset="-122"/>
            </a:endParaRPr>
          </a:p>
          <a:p>
            <a:pPr>
              <a:lnSpc>
                <a:spcPts val="1400"/>
              </a:lnSpc>
              <a:spcBef>
                <a:spcPts val="0"/>
              </a:spcBef>
              <a:spcAft>
                <a:spcPts val="0"/>
              </a:spcAft>
              <a:buNone/>
            </a:pPr>
            <a:r>
              <a:rPr sz="1400" smtClean="0">
                <a:ea typeface="宋体" panose="02010600030101010101" pitchFamily="2" charset="-122"/>
                <a:sym typeface="+mn-ea"/>
              </a:rPr>
              <a:t>    姓名：</a:t>
            </a:r>
            <a:r>
              <a:rPr lang="en-US" altLang="zh-CN" sz="1400" smtClean="0">
                <a:ea typeface="宋体" panose="02010600030101010101" pitchFamily="2" charset="-122"/>
                <a:sym typeface="+mn-ea"/>
              </a:rPr>
              <a:t>&lt;input type=“text” name=“</a:t>
            </a:r>
            <a:r>
              <a:rPr lang="en-US" altLang="zh-CN" sz="1400" dirty="0" err="1" smtClean="0">
                <a:ea typeface="宋体" panose="02010600030101010101" pitchFamily="2" charset="-122"/>
                <a:sym typeface="+mn-ea"/>
              </a:rPr>
              <a:t>s_name</a:t>
            </a:r>
            <a:r>
              <a:rPr lang="en-US" altLang="zh-CN" sz="1400" smtClean="0">
                <a:ea typeface="宋体" panose="02010600030101010101" pitchFamily="2" charset="-122"/>
                <a:sym typeface="+mn-ea"/>
              </a:rPr>
              <a:t>” id=“</a:t>
            </a:r>
            <a:r>
              <a:rPr lang="en-US" altLang="zh-CN" sz="1400" dirty="0" err="1" smtClean="0">
                <a:ea typeface="宋体" panose="02010600030101010101" pitchFamily="2" charset="-122"/>
                <a:sym typeface="+mn-ea"/>
              </a:rPr>
              <a:t>s_name</a:t>
            </a:r>
            <a:r>
              <a:rPr lang="en-US" altLang="zh-CN" sz="1400" smtClean="0">
                <a:ea typeface="宋体" panose="02010600030101010101" pitchFamily="2" charset="-122"/>
                <a:sym typeface="+mn-ea"/>
              </a:rPr>
              <a:t>” </a:t>
            </a:r>
            <a:r>
              <a:rPr lang="en-US" altLang="zh-CN" sz="1400" dirty="0" err="1" smtClean="0">
                <a:ea typeface="宋体" panose="02010600030101010101" pitchFamily="2" charset="-122"/>
                <a:sym typeface="+mn-ea"/>
              </a:rPr>
              <a:t>onkeypress</a:t>
            </a:r>
            <a:r>
              <a:rPr lang="en-US" altLang="zh-CN" sz="1400" smtClean="0">
                <a:ea typeface="宋体" panose="02010600030101010101" pitchFamily="2" charset="-122"/>
                <a:sym typeface="+mn-ea"/>
              </a:rPr>
              <a:t>=“k_press1();"&gt;</a:t>
            </a:r>
            <a:endParaRPr lang="en-US" altLang="zh-CN" sz="1400" b="0" dirty="0" smtClean="0">
              <a:ea typeface="宋体" panose="02010600030101010101" pitchFamily="2" charset="-122"/>
            </a:endParaRPr>
          </a:p>
          <a:p>
            <a:pPr>
              <a:lnSpc>
                <a:spcPts val="1400"/>
              </a:lnSpc>
              <a:spcBef>
                <a:spcPts val="0"/>
              </a:spcBef>
              <a:spcAft>
                <a:spcPts val="0"/>
              </a:spcAft>
              <a:buNone/>
            </a:pPr>
            <a:r>
              <a:rPr lang="en-US" altLang="zh-CN" sz="1400" smtClean="0">
                <a:ea typeface="宋体" panose="02010600030101010101" pitchFamily="2" charset="-122"/>
                <a:sym typeface="+mn-ea"/>
              </a:rPr>
              <a:t>    &lt;input type="reset"&gt;</a:t>
            </a:r>
            <a:endParaRPr lang="en-US" altLang="zh-CN" sz="1400" b="0" dirty="0" smtClean="0">
              <a:ea typeface="宋体" panose="02010600030101010101" pitchFamily="2" charset="-122"/>
            </a:endParaRPr>
          </a:p>
          <a:p>
            <a:pPr>
              <a:lnSpc>
                <a:spcPts val="1400"/>
              </a:lnSpc>
              <a:spcBef>
                <a:spcPts val="0"/>
              </a:spcBef>
              <a:spcAft>
                <a:spcPts val="0"/>
              </a:spcAft>
              <a:buNone/>
            </a:pPr>
            <a:r>
              <a:rPr lang="en-US" altLang="zh-CN" sz="1400" smtClean="0">
                <a:ea typeface="宋体" panose="02010600030101010101" pitchFamily="2" charset="-122"/>
                <a:sym typeface="+mn-ea"/>
              </a:rPr>
              <a:t>  &lt;/form&gt;</a:t>
            </a:r>
            <a:endParaRPr lang="en-US" altLang="zh-CN" sz="1400" b="0" dirty="0" smtClean="0">
              <a:ea typeface="宋体" panose="02010600030101010101" pitchFamily="2" charset="-122"/>
            </a:endParaRPr>
          </a:p>
          <a:p>
            <a:pPr>
              <a:lnSpc>
                <a:spcPts val="1400"/>
              </a:lnSpc>
              <a:spcBef>
                <a:spcPts val="0"/>
              </a:spcBef>
              <a:spcAft>
                <a:spcPts val="0"/>
              </a:spcAft>
              <a:buNone/>
            </a:pPr>
            <a:r>
              <a:rPr lang="en-US" altLang="zh-CN" sz="1400" smtClean="0">
                <a:ea typeface="宋体" panose="02010600030101010101" pitchFamily="2" charset="-122"/>
                <a:sym typeface="+mn-ea"/>
              </a:rPr>
              <a:t>&lt;/body&gt;</a:t>
            </a:r>
            <a:endParaRPr lang="zh-CN" altLang="zh-CN" sz="1400" dirty="0">
              <a:ea typeface="宋体" panose="02010600030101010101" pitchFamily="2" charset="-122"/>
            </a:endParaRPr>
          </a:p>
        </p:txBody>
      </p:sp>
      <p:pic>
        <p:nvPicPr>
          <p:cNvPr id="1026" name="Picture 2"/>
          <p:cNvPicPr>
            <a:picLocks noChangeAspect="1" noChangeArrowheads="1"/>
          </p:cNvPicPr>
          <p:nvPr/>
        </p:nvPicPr>
        <p:blipFill>
          <a:blip r:embed="rId1" cstate="print"/>
          <a:srcRect/>
          <a:stretch>
            <a:fillRect/>
          </a:stretch>
        </p:blipFill>
        <p:spPr bwMode="auto">
          <a:xfrm>
            <a:off x="3355975" y="5119370"/>
            <a:ext cx="4232910" cy="13404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zh-CN" altLang="en-US" dirty="0"/>
              <a:t>窗口事件</a:t>
            </a:r>
            <a:endParaRPr lang="zh-CN" altLang="en-US" dirty="0"/>
          </a:p>
        </p:txBody>
      </p:sp>
      <p:sp>
        <p:nvSpPr>
          <p:cNvPr id="152579" name="Rectangle 3"/>
          <p:cNvSpPr>
            <a:spLocks noGrp="1" noChangeArrowheads="1"/>
          </p:cNvSpPr>
          <p:nvPr>
            <p:ph idx="1"/>
          </p:nvPr>
        </p:nvSpPr>
        <p:spPr>
          <a:xfrm>
            <a:off x="533400" y="1202055"/>
            <a:ext cx="8108315" cy="3733800"/>
          </a:xfrm>
        </p:spPr>
        <p:txBody>
          <a:bodyPr/>
          <a:lstStyle/>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&lt;html&gt;</a:t>
            </a:r>
            <a:endParaRPr lang="en-US" altLang="zh-CN" sz="1400" dirty="0" smtClean="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&lt;head&gt;</a:t>
            </a:r>
            <a:endParaRPr lang="en-US" altLang="zh-CN" sz="1400" dirty="0" smtClean="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&lt;title&gt;</a:t>
            </a:r>
            <a:r>
              <a:rPr lang="zh-CN" altLang="en-US" sz="1400" dirty="0" smtClean="0">
                <a:latin typeface="Verdana" panose="020B0604030504040204" pitchFamily="34" charset="0"/>
                <a:ea typeface="宋体" panose="02010600030101010101" pitchFamily="2" charset="-122"/>
              </a:rPr>
              <a:t>窗口事件举例</a:t>
            </a:r>
            <a:r>
              <a:rPr lang="en-US" altLang="zh-CN" sz="1400" dirty="0" smtClean="0">
                <a:latin typeface="Verdana" panose="020B0604030504040204" pitchFamily="34" charset="0"/>
                <a:ea typeface="宋体" panose="02010600030101010101" pitchFamily="2" charset="-122"/>
              </a:rPr>
              <a:t>&lt;/title&gt;</a:t>
            </a:r>
            <a:endParaRPr lang="en-US" altLang="zh-CN" sz="1400" dirty="0" smtClean="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&lt;</a:t>
            </a:r>
            <a:r>
              <a:rPr lang="en-US" altLang="zh-CN" sz="1400" dirty="0">
                <a:latin typeface="Verdana" panose="020B0604030504040204" pitchFamily="34" charset="0"/>
                <a:ea typeface="宋体" panose="02010600030101010101" pitchFamily="2" charset="-122"/>
              </a:rPr>
              <a:t>script  type="text/</a:t>
            </a:r>
            <a:r>
              <a:rPr lang="en-US" altLang="zh-CN" sz="1400" dirty="0" err="1">
                <a:latin typeface="Verdana" panose="020B0604030504040204" pitchFamily="34" charset="0"/>
                <a:ea typeface="宋体" panose="02010600030101010101" pitchFamily="2" charset="-122"/>
              </a:rPr>
              <a:t>javascript</a:t>
            </a:r>
            <a:r>
              <a:rPr lang="en-US" altLang="zh-CN" sz="1400" dirty="0">
                <a:latin typeface="Verdana" panose="020B0604030504040204" pitchFamily="34" charset="0"/>
                <a:ea typeface="宋体" panose="02010600030101010101" pitchFamily="2" charset="-122"/>
              </a:rPr>
              <a:t>"&gt;</a:t>
            </a:r>
            <a:endParaRPr lang="en-US" altLang="zh-CN" sz="1400" dirty="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function </a:t>
            </a:r>
            <a:r>
              <a:rPr lang="en-US" altLang="zh-CN" sz="1400" dirty="0">
                <a:latin typeface="Verdana" panose="020B0604030504040204" pitchFamily="34" charset="0"/>
                <a:ea typeface="宋体" panose="02010600030101010101" pitchFamily="2" charset="-122"/>
              </a:rPr>
              <a:t>load(){alert("</a:t>
            </a:r>
            <a:r>
              <a:rPr lang="zh-CN" altLang="en-US" sz="1400" dirty="0">
                <a:latin typeface="Verdana" panose="020B0604030504040204" pitchFamily="34" charset="0"/>
                <a:ea typeface="宋体" panose="02010600030101010101" pitchFamily="2" charset="-122"/>
              </a:rPr>
              <a:t>欢迎访问本页面</a:t>
            </a:r>
            <a:r>
              <a:rPr lang="en-US" altLang="zh-CN" sz="1400" dirty="0">
                <a:latin typeface="Verdana" panose="020B0604030504040204" pitchFamily="34" charset="0"/>
                <a:ea typeface="宋体" panose="02010600030101010101" pitchFamily="2" charset="-122"/>
              </a:rPr>
              <a:t>!");}</a:t>
            </a:r>
            <a:endParaRPr lang="en-US" altLang="zh-CN" sz="1400" dirty="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function </a:t>
            </a:r>
            <a:r>
              <a:rPr lang="en-US" altLang="zh-CN" sz="1400" dirty="0" err="1">
                <a:latin typeface="Verdana" panose="020B0604030504040204" pitchFamily="34" charset="0"/>
                <a:ea typeface="宋体" panose="02010600030101010101" pitchFamily="2" charset="-122"/>
              </a:rPr>
              <a:t>myunload</a:t>
            </a:r>
            <a:r>
              <a:rPr lang="en-US" altLang="zh-CN" sz="1400" dirty="0">
                <a:latin typeface="Verdana" panose="020B0604030504040204" pitchFamily="34" charset="0"/>
                <a:ea typeface="宋体" panose="02010600030101010101" pitchFamily="2" charset="-122"/>
              </a:rPr>
              <a:t>(){</a:t>
            </a:r>
            <a:r>
              <a:rPr lang="en-US" altLang="zh-CN" sz="1400" dirty="0">
                <a:solidFill>
                  <a:srgbClr val="FF0000"/>
                </a:solidFill>
                <a:latin typeface="Verdana" panose="020B0604030504040204" pitchFamily="34" charset="0"/>
                <a:ea typeface="宋体" panose="02010600030101010101" pitchFamily="2" charset="-122"/>
              </a:rPr>
              <a:t>return</a:t>
            </a:r>
            <a:r>
              <a:rPr lang="en-US" altLang="zh-CN" sz="1400" dirty="0">
                <a:latin typeface="Verdana" panose="020B0604030504040204" pitchFamily="34" charset="0"/>
                <a:ea typeface="宋体" panose="02010600030101010101" pitchFamily="2" charset="-122"/>
              </a:rPr>
              <a:t> "</a:t>
            </a:r>
            <a:r>
              <a:rPr lang="zh-CN" altLang="en-US" sz="1400" dirty="0">
                <a:latin typeface="Verdana" panose="020B0604030504040204" pitchFamily="34" charset="0"/>
                <a:ea typeface="宋体" panose="02010600030101010101" pitchFamily="2" charset="-122"/>
              </a:rPr>
              <a:t>欢迎下次访问</a:t>
            </a:r>
            <a:r>
              <a:rPr lang="en-US" altLang="zh-CN" sz="1400" dirty="0">
                <a:latin typeface="Verdana" panose="020B0604030504040204" pitchFamily="34" charset="0"/>
                <a:ea typeface="宋体" panose="02010600030101010101" pitchFamily="2" charset="-122"/>
              </a:rPr>
              <a:t>!";}</a:t>
            </a:r>
            <a:endParaRPr lang="en-US" altLang="zh-CN" sz="1400" dirty="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&lt;/</a:t>
            </a:r>
            <a:r>
              <a:rPr lang="en-US" altLang="zh-CN" sz="1400" dirty="0">
                <a:latin typeface="Verdana" panose="020B0604030504040204" pitchFamily="34" charset="0"/>
                <a:ea typeface="宋体" panose="02010600030101010101" pitchFamily="2" charset="-122"/>
              </a:rPr>
              <a:t>script&gt;</a:t>
            </a:r>
            <a:endParaRPr lang="en-US" altLang="zh-CN" sz="1400" dirty="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&lt;/</a:t>
            </a:r>
            <a:r>
              <a:rPr lang="en-US" altLang="zh-CN" sz="1400" dirty="0">
                <a:latin typeface="Verdana" panose="020B0604030504040204" pitchFamily="34" charset="0"/>
                <a:ea typeface="宋体" panose="02010600030101010101" pitchFamily="2" charset="-122"/>
              </a:rPr>
              <a:t>head&gt;</a:t>
            </a:r>
            <a:endParaRPr lang="en-US" altLang="zh-CN" sz="1400" dirty="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&lt;</a:t>
            </a:r>
            <a:r>
              <a:rPr lang="en-US" altLang="zh-CN" sz="1400" dirty="0">
                <a:latin typeface="Verdana" panose="020B0604030504040204" pitchFamily="34" charset="0"/>
                <a:ea typeface="宋体" panose="02010600030101010101" pitchFamily="2" charset="-122"/>
              </a:rPr>
              <a:t>body </a:t>
            </a:r>
            <a:r>
              <a:rPr lang="en-US" altLang="zh-CN" sz="1400" dirty="0" err="1">
                <a:latin typeface="Verdana" panose="020B0604030504040204" pitchFamily="34" charset="0"/>
                <a:ea typeface="宋体" panose="02010600030101010101" pitchFamily="2" charset="-122"/>
              </a:rPr>
              <a:t>onload</a:t>
            </a:r>
            <a:r>
              <a:rPr lang="en-US" altLang="zh-CN" sz="1400" dirty="0">
                <a:latin typeface="Verdana" panose="020B0604030504040204" pitchFamily="34" charset="0"/>
                <a:ea typeface="宋体" panose="02010600030101010101" pitchFamily="2" charset="-122"/>
              </a:rPr>
              <a:t>="load();" </a:t>
            </a:r>
            <a:r>
              <a:rPr lang="en-US" altLang="zh-CN" sz="1400" dirty="0" err="1">
                <a:solidFill>
                  <a:srgbClr val="FF0000"/>
                </a:solidFill>
                <a:latin typeface="Verdana" panose="020B0604030504040204" pitchFamily="34" charset="0"/>
                <a:ea typeface="宋体" panose="02010600030101010101" pitchFamily="2" charset="-122"/>
              </a:rPr>
              <a:t>onbeforeunload</a:t>
            </a:r>
            <a:r>
              <a:rPr lang="en-US" altLang="zh-CN" sz="1400" dirty="0">
                <a:latin typeface="Verdana" panose="020B0604030504040204" pitchFamily="34" charset="0"/>
                <a:ea typeface="宋体" panose="02010600030101010101" pitchFamily="2" charset="-122"/>
              </a:rPr>
              <a:t>="</a:t>
            </a:r>
            <a:r>
              <a:rPr lang="en-US" altLang="zh-CN" sz="1400" dirty="0">
                <a:solidFill>
                  <a:srgbClr val="FF0000"/>
                </a:solidFill>
                <a:latin typeface="Verdana" panose="020B0604030504040204" pitchFamily="34" charset="0"/>
                <a:ea typeface="宋体" panose="02010600030101010101" pitchFamily="2" charset="-122"/>
              </a:rPr>
              <a:t>return</a:t>
            </a:r>
            <a:r>
              <a:rPr lang="en-US" altLang="zh-CN" sz="1400" dirty="0">
                <a:latin typeface="Verdana" panose="020B0604030504040204" pitchFamily="34" charset="0"/>
                <a:ea typeface="宋体" panose="02010600030101010101" pitchFamily="2" charset="-122"/>
              </a:rPr>
              <a:t> </a:t>
            </a:r>
            <a:r>
              <a:rPr lang="en-US" altLang="zh-CN" sz="1400" dirty="0" err="1">
                <a:latin typeface="Verdana" panose="020B0604030504040204" pitchFamily="34" charset="0"/>
                <a:ea typeface="宋体" panose="02010600030101010101" pitchFamily="2" charset="-122"/>
              </a:rPr>
              <a:t>myunload</a:t>
            </a:r>
            <a:r>
              <a:rPr lang="en-US" altLang="zh-CN" sz="1400" dirty="0">
                <a:latin typeface="Verdana" panose="020B0604030504040204" pitchFamily="34" charset="0"/>
                <a:ea typeface="宋体" panose="02010600030101010101" pitchFamily="2" charset="-122"/>
              </a:rPr>
              <a:t>();" </a:t>
            </a:r>
            <a:endParaRPr lang="en-US" altLang="zh-CN" sz="1400" dirty="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&lt;</a:t>
            </a:r>
            <a:r>
              <a:rPr lang="en-US" altLang="zh-CN" sz="1400" dirty="0">
                <a:latin typeface="Verdana" panose="020B0604030504040204" pitchFamily="34" charset="0"/>
                <a:ea typeface="宋体" panose="02010600030101010101" pitchFamily="2" charset="-122"/>
              </a:rPr>
              <a:t>h4&gt;</a:t>
            </a:r>
            <a:r>
              <a:rPr lang="zh-CN" altLang="en-US" sz="1400" dirty="0">
                <a:latin typeface="Verdana" panose="020B0604030504040204" pitchFamily="34" charset="0"/>
                <a:ea typeface="宋体" panose="02010600030101010101" pitchFamily="2" charset="-122"/>
              </a:rPr>
              <a:t>窗口事件的应用</a:t>
            </a:r>
            <a:r>
              <a:rPr lang="en-US" altLang="zh-CN" sz="1400" dirty="0">
                <a:latin typeface="Verdana" panose="020B0604030504040204" pitchFamily="34" charset="0"/>
                <a:ea typeface="宋体" panose="02010600030101010101" pitchFamily="2" charset="-122"/>
              </a:rPr>
              <a:t>&lt;/h4&gt;</a:t>
            </a:r>
            <a:endParaRPr lang="en-US" altLang="zh-CN" sz="1400" dirty="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&lt;</a:t>
            </a:r>
            <a:r>
              <a:rPr lang="en-US" altLang="zh-CN" sz="1400" dirty="0">
                <a:latin typeface="Verdana" panose="020B0604030504040204" pitchFamily="34" charset="0"/>
                <a:ea typeface="宋体" panose="02010600030101010101" pitchFamily="2" charset="-122"/>
              </a:rPr>
              <a:t>p </a:t>
            </a:r>
            <a:r>
              <a:rPr lang="en-US" altLang="zh-CN" sz="1400" dirty="0" err="1">
                <a:latin typeface="Verdana" panose="020B0604030504040204" pitchFamily="34" charset="0"/>
                <a:ea typeface="宋体" panose="02010600030101010101" pitchFamily="2" charset="-122"/>
              </a:rPr>
              <a:t>onclick</a:t>
            </a:r>
            <a:r>
              <a:rPr lang="en-US" altLang="zh-CN" sz="1400" dirty="0">
                <a:latin typeface="Verdana" panose="020B0604030504040204" pitchFamily="34" charset="0"/>
                <a:ea typeface="宋体" panose="02010600030101010101" pitchFamily="2" charset="-122"/>
              </a:rPr>
              <a:t>="alert('</a:t>
            </a:r>
            <a:r>
              <a:rPr lang="zh-CN" altLang="en-US" sz="1400" dirty="0">
                <a:latin typeface="Verdana" panose="020B0604030504040204" pitchFamily="34" charset="0"/>
                <a:ea typeface="宋体" panose="02010600030101010101" pitchFamily="2" charset="-122"/>
              </a:rPr>
              <a:t>单击我！</a:t>
            </a:r>
            <a:r>
              <a:rPr lang="en-US" altLang="zh-CN" sz="1400" dirty="0">
                <a:latin typeface="Verdana" panose="020B0604030504040204" pitchFamily="34" charset="0"/>
                <a:ea typeface="宋体" panose="02010600030101010101" pitchFamily="2" charset="-122"/>
              </a:rPr>
              <a:t>')"&gt;</a:t>
            </a:r>
            <a:r>
              <a:rPr lang="zh-CN" altLang="en-US" sz="1400" dirty="0">
                <a:latin typeface="Verdana" panose="020B0604030504040204" pitchFamily="34" charset="0"/>
                <a:ea typeface="宋体" panose="02010600030101010101" pitchFamily="2" charset="-122"/>
              </a:rPr>
              <a:t>单击我！</a:t>
            </a:r>
            <a:r>
              <a:rPr lang="en-US" altLang="zh-CN" sz="1400" dirty="0">
                <a:latin typeface="Verdana" panose="020B0604030504040204" pitchFamily="34" charset="0"/>
                <a:ea typeface="宋体" panose="02010600030101010101" pitchFamily="2" charset="-122"/>
              </a:rPr>
              <a:t>&lt;/p&gt;</a:t>
            </a:r>
            <a:endParaRPr lang="en-US" altLang="zh-CN" sz="1400" dirty="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smtClean="0">
                <a:latin typeface="Verdana" panose="020B0604030504040204" pitchFamily="34" charset="0"/>
                <a:ea typeface="宋体" panose="02010600030101010101" pitchFamily="2" charset="-122"/>
              </a:rPr>
              <a:t>  &lt;/</a:t>
            </a:r>
            <a:r>
              <a:rPr lang="en-US" altLang="zh-CN" sz="1400" dirty="0">
                <a:latin typeface="Verdana" panose="020B0604030504040204" pitchFamily="34" charset="0"/>
                <a:ea typeface="宋体" panose="02010600030101010101" pitchFamily="2" charset="-122"/>
              </a:rPr>
              <a:t>body&gt;</a:t>
            </a:r>
            <a:endParaRPr lang="en-US" altLang="zh-CN" sz="1400" dirty="0">
              <a:latin typeface="Verdana" panose="020B0604030504040204" pitchFamily="34" charset="0"/>
              <a:ea typeface="宋体" panose="02010600030101010101" pitchFamily="2" charset="-122"/>
            </a:endParaRPr>
          </a:p>
          <a:p>
            <a:pPr marL="0" indent="0">
              <a:lnSpc>
                <a:spcPts val="1700"/>
              </a:lnSpc>
              <a:spcBef>
                <a:spcPts val="0"/>
              </a:spcBef>
              <a:spcAft>
                <a:spcPts val="0"/>
              </a:spcAft>
              <a:buNone/>
            </a:pPr>
            <a:r>
              <a:rPr lang="en-US" altLang="zh-CN" sz="1400" dirty="0">
                <a:latin typeface="Verdana" panose="020B0604030504040204" pitchFamily="34" charset="0"/>
                <a:ea typeface="宋体" panose="02010600030101010101" pitchFamily="2" charset="-122"/>
              </a:rPr>
              <a:t>&lt;/html&gt;</a:t>
            </a:r>
            <a:endParaRPr lang="zh-CN" altLang="en-US" sz="1000" dirty="0">
              <a:ea typeface="宋体" panose="02010600030101010101" pitchFamily="2" charset="-122"/>
            </a:endParaRPr>
          </a:p>
        </p:txBody>
      </p:sp>
      <p:pic>
        <p:nvPicPr>
          <p:cNvPr id="2051" name="Picture 3"/>
          <p:cNvPicPr>
            <a:picLocks noChangeAspect="1" noChangeArrowheads="1"/>
          </p:cNvPicPr>
          <p:nvPr/>
        </p:nvPicPr>
        <p:blipFill>
          <a:blip r:embed="rId1" cstate="print"/>
          <a:srcRect/>
          <a:stretch>
            <a:fillRect/>
          </a:stretch>
        </p:blipFill>
        <p:spPr bwMode="auto">
          <a:xfrm>
            <a:off x="442595" y="4377055"/>
            <a:ext cx="3519488" cy="1350441"/>
          </a:xfrm>
          <a:prstGeom prst="rect">
            <a:avLst/>
          </a:prstGeom>
          <a:noFill/>
          <a:ln w="9525">
            <a:noFill/>
            <a:miter lim="800000"/>
            <a:headEnd/>
            <a:tailEnd/>
          </a:ln>
        </p:spPr>
      </p:pic>
      <p:pic>
        <p:nvPicPr>
          <p:cNvPr id="2052" name="Picture 4"/>
          <p:cNvPicPr>
            <a:picLocks noChangeAspect="1" noChangeArrowheads="1"/>
          </p:cNvPicPr>
          <p:nvPr/>
        </p:nvPicPr>
        <p:blipFill>
          <a:blip r:embed="rId2" cstate="print"/>
          <a:srcRect/>
          <a:stretch>
            <a:fillRect/>
          </a:stretch>
        </p:blipFill>
        <p:spPr bwMode="auto">
          <a:xfrm>
            <a:off x="4791075" y="4510181"/>
            <a:ext cx="3429000" cy="10841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kern="1200" dirty="0">
                <a:solidFill>
                  <a:schemeClr val="tx1"/>
                </a:solidFill>
                <a:cs typeface="+mn-cs"/>
              </a:rPr>
              <a:t>消息对话框</a:t>
            </a:r>
            <a:r>
              <a:rPr lang="en-US" altLang="zh-CN" kern="1200" dirty="0">
                <a:solidFill>
                  <a:schemeClr val="tx1"/>
                </a:solidFill>
                <a:cs typeface="+mn-cs"/>
              </a:rPr>
              <a:t>-</a:t>
            </a:r>
            <a:r>
              <a:rPr lang="zh-CN" altLang="en-US" kern="1200" dirty="0">
                <a:solidFill>
                  <a:schemeClr val="tx1"/>
                </a:solidFill>
                <a:cs typeface="+mn-cs"/>
              </a:rPr>
              <a:t>提示框</a:t>
            </a:r>
            <a:endParaRPr lang="zh-CN" altLang="en-US" kern="1200" dirty="0">
              <a:solidFill>
                <a:schemeClr val="tx1"/>
              </a:solidFill>
              <a:cs typeface="+mn-cs"/>
            </a:endParaRPr>
          </a:p>
        </p:txBody>
      </p:sp>
      <p:sp>
        <p:nvSpPr>
          <p:cNvPr id="19457" name="Rectangle 3"/>
          <p:cNvSpPr>
            <a:spLocks noGrp="1" noChangeArrowheads="1"/>
          </p:cNvSpPr>
          <p:nvPr>
            <p:ph idx="1"/>
          </p:nvPr>
        </p:nvSpPr>
        <p:spPr>
          <a:xfrm>
            <a:off x="502285" y="1202055"/>
            <a:ext cx="8221980" cy="2821940"/>
          </a:xfrm>
          <a:ln>
            <a:solidFill>
              <a:srgbClr val="0000FF"/>
            </a:solidFill>
          </a:ln>
        </p:spPr>
        <p:txBody>
          <a:bodyPr>
            <a:normAutofit/>
          </a:bodyPr>
          <a:lstStyle/>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&lt;html&gt;</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&lt;head&gt;</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&lt;title&gt;</a:t>
            </a:r>
            <a:r>
              <a:rPr lang="zh-CN" altLang="en-US" sz="1600" dirty="0" smtClean="0">
                <a:ea typeface="宋体" panose="02010600030101010101" pitchFamily="2" charset="-122"/>
              </a:rPr>
              <a:t>提示框使用实例</a:t>
            </a:r>
            <a:r>
              <a:rPr lang="en-US" altLang="zh-CN" sz="1600" dirty="0" smtClean="0">
                <a:ea typeface="宋体" panose="02010600030101010101" pitchFamily="2" charset="-122"/>
              </a:rPr>
              <a:t>&lt;/title&gt;</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&lt;script type="text/</a:t>
            </a:r>
            <a:r>
              <a:rPr lang="en-US" altLang="zh-CN" sz="1600" dirty="0" err="1" smtClean="0">
                <a:ea typeface="宋体" panose="02010600030101010101" pitchFamily="2" charset="-122"/>
              </a:rPr>
              <a:t>javascript</a:t>
            </a:r>
            <a:r>
              <a:rPr lang="en-US" altLang="zh-CN" sz="1600" dirty="0" smtClean="0">
                <a:ea typeface="宋体" panose="02010600030101010101" pitchFamily="2" charset="-122"/>
              </a:rPr>
              <a:t>"&gt;</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function </a:t>
            </a:r>
            <a:r>
              <a:rPr lang="en-US" altLang="zh-CN" sz="1600" dirty="0" err="1" smtClean="0">
                <a:ea typeface="宋体" panose="02010600030101010101" pitchFamily="2" charset="-122"/>
              </a:rPr>
              <a:t>disp_prompt</a:t>
            </a:r>
            <a:r>
              <a:rPr lang="en-US" altLang="zh-CN" sz="1600" dirty="0" smtClean="0">
                <a:ea typeface="宋体" panose="02010600030101010101" pitchFamily="2" charset="-122"/>
              </a:rPr>
              <a:t>() {</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a:t>
            </a:r>
            <a:r>
              <a:rPr lang="en-US" altLang="zh-CN" sz="1600" dirty="0" err="1" smtClean="0">
                <a:ea typeface="宋体" panose="02010600030101010101" pitchFamily="2" charset="-122"/>
              </a:rPr>
              <a:t>var</a:t>
            </a:r>
            <a:r>
              <a:rPr lang="en-US" altLang="zh-CN" sz="1600" dirty="0" smtClean="0">
                <a:ea typeface="宋体" panose="02010600030101010101" pitchFamily="2" charset="-122"/>
              </a:rPr>
              <a:t> </a:t>
            </a:r>
            <a:r>
              <a:rPr lang="en-US" altLang="zh-CN" sz="1600" dirty="0" smtClean="0">
                <a:solidFill>
                  <a:srgbClr val="FF0000"/>
                </a:solidFill>
                <a:ea typeface="宋体" panose="02010600030101010101" pitchFamily="2" charset="-122"/>
              </a:rPr>
              <a:t>name=prompt("</a:t>
            </a:r>
            <a:r>
              <a:rPr lang="zh-CN" altLang="en-US" sz="1600" dirty="0" smtClean="0">
                <a:solidFill>
                  <a:srgbClr val="FF0000"/>
                </a:solidFill>
                <a:ea typeface="宋体" panose="02010600030101010101" pitchFamily="2" charset="-122"/>
              </a:rPr>
              <a:t>请输入您的姓名</a:t>
            </a:r>
            <a:r>
              <a:rPr lang="en-US" altLang="zh-CN" sz="1600" dirty="0" smtClean="0">
                <a:solidFill>
                  <a:srgbClr val="FF0000"/>
                </a:solidFill>
                <a:ea typeface="宋体" panose="02010600030101010101" pitchFamily="2" charset="-122"/>
              </a:rPr>
              <a:t>","</a:t>
            </a:r>
            <a:r>
              <a:rPr lang="zh-CN" altLang="en-US" sz="1600" dirty="0" smtClean="0">
                <a:solidFill>
                  <a:srgbClr val="FF0000"/>
                </a:solidFill>
                <a:ea typeface="宋体" panose="02010600030101010101" pitchFamily="2" charset="-122"/>
              </a:rPr>
              <a:t>李大为</a:t>
            </a:r>
            <a:r>
              <a:rPr lang="en-US" altLang="zh-CN" sz="1600" dirty="0" smtClean="0">
                <a:solidFill>
                  <a:srgbClr val="FF0000"/>
                </a:solidFill>
                <a:ea typeface="宋体" panose="02010600030101010101" pitchFamily="2" charset="-122"/>
              </a:rPr>
              <a:t>");</a:t>
            </a:r>
            <a:endParaRPr lang="en-US" altLang="zh-CN" sz="1600" dirty="0" smtClean="0">
              <a:solidFill>
                <a:srgbClr val="FF0000"/>
              </a:solidFill>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if (name!=null &amp;&amp; name!="") {</a:t>
            </a:r>
            <a:r>
              <a:rPr lang="en-US" altLang="zh-CN" sz="1600" dirty="0" err="1" smtClean="0">
                <a:ea typeface="宋体" panose="02010600030101010101" pitchFamily="2" charset="-122"/>
              </a:rPr>
              <a:t>document.write</a:t>
            </a:r>
            <a:r>
              <a:rPr lang="en-US" altLang="zh-CN" sz="1600" dirty="0" smtClean="0">
                <a:ea typeface="宋体" panose="02010600030101010101" pitchFamily="2" charset="-122"/>
              </a:rPr>
              <a:t>("</a:t>
            </a:r>
            <a:r>
              <a:rPr lang="zh-CN" altLang="en-US" sz="1600" dirty="0" smtClean="0">
                <a:ea typeface="宋体" panose="02010600030101010101" pitchFamily="2" charset="-122"/>
              </a:rPr>
              <a:t>您好，</a:t>
            </a:r>
            <a:r>
              <a:rPr lang="en-US" altLang="zh-CN" sz="1600" dirty="0" smtClean="0">
                <a:ea typeface="宋体" panose="02010600030101010101" pitchFamily="2" charset="-122"/>
              </a:rPr>
              <a:t>" + name + "!"); }</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&lt;/script&gt;</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&lt;/head&gt;</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&lt;body&gt;</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&lt;input type="button" </a:t>
            </a:r>
            <a:r>
              <a:rPr lang="en-US" altLang="zh-CN" sz="1600" dirty="0" err="1" smtClean="0">
                <a:ea typeface="宋体" panose="02010600030101010101" pitchFamily="2" charset="-122"/>
              </a:rPr>
              <a:t>onclick</a:t>
            </a:r>
            <a:r>
              <a:rPr lang="en-US" altLang="zh-CN" sz="1600" dirty="0" smtClean="0">
                <a:ea typeface="宋体" panose="02010600030101010101" pitchFamily="2" charset="-122"/>
              </a:rPr>
              <a:t>="</a:t>
            </a:r>
            <a:r>
              <a:rPr lang="en-US" altLang="zh-CN" sz="1600" dirty="0" err="1" smtClean="0">
                <a:ea typeface="宋体" panose="02010600030101010101" pitchFamily="2" charset="-122"/>
              </a:rPr>
              <a:t>disp_prompt</a:t>
            </a:r>
            <a:r>
              <a:rPr lang="en-US" altLang="zh-CN" sz="1600" dirty="0" smtClean="0">
                <a:ea typeface="宋体" panose="02010600030101010101" pitchFamily="2" charset="-122"/>
              </a:rPr>
              <a:t>()" value="</a:t>
            </a:r>
            <a:r>
              <a:rPr lang="zh-CN" altLang="en-US" sz="1600" dirty="0" smtClean="0">
                <a:ea typeface="宋体" panose="02010600030101010101" pitchFamily="2" charset="-122"/>
              </a:rPr>
              <a:t>单击显示提示框</a:t>
            </a:r>
            <a:r>
              <a:rPr lang="en-US" altLang="zh-CN" sz="1600" dirty="0" smtClean="0">
                <a:ea typeface="宋体" panose="02010600030101010101" pitchFamily="2" charset="-122"/>
              </a:rPr>
              <a:t>" /&gt;</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  &lt;/body&gt;</a:t>
            </a:r>
            <a:endParaRPr lang="en-US" altLang="zh-CN" sz="1600" dirty="0" smtClean="0">
              <a:ea typeface="宋体" panose="02010600030101010101" pitchFamily="2" charset="-122"/>
            </a:endParaRPr>
          </a:p>
          <a:p>
            <a:pPr marL="228600" indent="-228600">
              <a:lnSpc>
                <a:spcPts val="1500"/>
              </a:lnSpc>
              <a:spcBef>
                <a:spcPts val="0"/>
              </a:spcBef>
              <a:spcAft>
                <a:spcPct val="0"/>
              </a:spcAft>
              <a:buFont typeface="Wingdings" panose="05000000000000000000" pitchFamily="2" charset="2"/>
              <a:buNone/>
            </a:pPr>
            <a:r>
              <a:rPr lang="en-US" altLang="zh-CN" sz="1600" dirty="0" smtClean="0">
                <a:ea typeface="宋体" panose="02010600030101010101" pitchFamily="2" charset="-122"/>
              </a:rPr>
              <a:t>&lt;/html&gt;</a:t>
            </a:r>
            <a:endParaRPr lang="zh-CN" altLang="en-US" sz="1600" dirty="0" smtClean="0">
              <a:ea typeface="宋体" panose="02010600030101010101" pitchFamily="2" charset="-122"/>
            </a:endParaRPr>
          </a:p>
        </p:txBody>
      </p:sp>
      <p:sp>
        <p:nvSpPr>
          <p:cNvPr id="19461" name="Rectangle 6"/>
          <p:cNvSpPr>
            <a:spLocks noChangeArrowheads="1"/>
          </p:cNvSpPr>
          <p:nvPr/>
        </p:nvSpPr>
        <p:spPr bwMode="auto">
          <a:xfrm>
            <a:off x="502285" y="4221480"/>
            <a:ext cx="8221980" cy="339725"/>
          </a:xfrm>
          <a:prstGeom prst="rect">
            <a:avLst/>
          </a:prstGeom>
          <a:noFill/>
          <a:ln w="9525">
            <a:solidFill>
              <a:srgbClr val="0000FF"/>
            </a:solidFill>
            <a:miter lim="800000"/>
          </a:ln>
        </p:spPr>
        <p:txBody>
          <a:bodyPr wrap="square">
            <a:spAutoFit/>
          </a:bodyPr>
          <a:lstStyle/>
          <a:p>
            <a:pPr marL="179705" lvl="1">
              <a:lnSpc>
                <a:spcPct val="90000"/>
              </a:lnSpc>
              <a:spcBef>
                <a:spcPct val="20000"/>
              </a:spcBef>
              <a:buClr>
                <a:schemeClr val="tx1"/>
              </a:buClr>
              <a:buSzPct val="80000"/>
              <a:buFont typeface="Arial" panose="020B0604020202020204" pitchFamily="34" charset="0"/>
              <a:buNone/>
            </a:pPr>
            <a:r>
              <a:rPr lang="zh-CN" altLang="en-US" b="0" dirty="0">
                <a:latin typeface="微软雅黑" panose="020B0503020204020204" charset="-122"/>
                <a:ea typeface="微软雅黑" panose="020B0503020204020204" charset="-122"/>
              </a:rPr>
              <a:t>注：选择“确定”返回输入的值，选择“取消”返回</a:t>
            </a:r>
            <a:r>
              <a:rPr lang="en-US" altLang="zh-CN" b="0" dirty="0">
                <a:latin typeface="微软雅黑" panose="020B0503020204020204" charset="-122"/>
                <a:ea typeface="微软雅黑" panose="020B0503020204020204" charset="-122"/>
              </a:rPr>
              <a:t>null</a:t>
            </a:r>
            <a:r>
              <a:rPr lang="zh-CN" altLang="en-US" b="0" dirty="0">
                <a:latin typeface="微软雅黑" panose="020B0503020204020204" charset="-122"/>
                <a:ea typeface="微软雅黑" panose="020B0503020204020204" charset="-122"/>
              </a:rPr>
              <a:t>。</a:t>
            </a:r>
            <a:r>
              <a:rPr lang="zh-CN" altLang="en-US" b="0" dirty="0">
                <a:solidFill>
                  <a:schemeClr val="accent1"/>
                </a:solidFill>
                <a:latin typeface="微软雅黑" panose="020B0503020204020204" charset="-122"/>
                <a:ea typeface="微软雅黑" panose="020B0503020204020204" charset="-122"/>
              </a:rPr>
              <a:t>。</a:t>
            </a:r>
            <a:endParaRPr lang="zh-CN" altLang="en-US" b="0" dirty="0">
              <a:solidFill>
                <a:schemeClr val="accent1"/>
              </a:solidFill>
              <a:latin typeface="微软雅黑" panose="020B0503020204020204" charset="-122"/>
              <a:ea typeface="微软雅黑" panose="020B0503020204020204" charset="-122"/>
            </a:endParaRPr>
          </a:p>
        </p:txBody>
      </p:sp>
      <p:pic>
        <p:nvPicPr>
          <p:cNvPr id="2" name="Picture 1"/>
          <p:cNvPicPr>
            <a:picLocks noChangeAspect="1" noChangeArrowheads="1"/>
          </p:cNvPicPr>
          <p:nvPr/>
        </p:nvPicPr>
        <p:blipFill>
          <a:blip r:embed="rId1" cstate="print"/>
          <a:srcRect t="32172"/>
          <a:stretch>
            <a:fillRect/>
          </a:stretch>
        </p:blipFill>
        <p:spPr bwMode="auto">
          <a:xfrm>
            <a:off x="569595" y="5073650"/>
            <a:ext cx="3929380" cy="1066800"/>
          </a:xfrm>
          <a:prstGeom prst="rect">
            <a:avLst/>
          </a:prstGeom>
          <a:noFill/>
          <a:ln w="9525">
            <a:noFill/>
            <a:miter lim="800000"/>
            <a:headEnd/>
            <a:tailEnd/>
          </a:ln>
        </p:spPr>
      </p:pic>
      <p:pic>
        <p:nvPicPr>
          <p:cNvPr id="3" name="Picture 2"/>
          <p:cNvPicPr>
            <a:picLocks noChangeAspect="1" noChangeArrowheads="1"/>
          </p:cNvPicPr>
          <p:nvPr/>
        </p:nvPicPr>
        <p:blipFill>
          <a:blip r:embed="rId2" cstate="print"/>
          <a:srcRect/>
          <a:stretch>
            <a:fillRect/>
          </a:stretch>
        </p:blipFill>
        <p:spPr bwMode="auto">
          <a:xfrm>
            <a:off x="5029835" y="4966970"/>
            <a:ext cx="3510280" cy="15259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r>
              <a:rPr lang="en-US" altLang="zh-CN" dirty="0" smtClean="0"/>
              <a:t>BOM</a:t>
            </a:r>
            <a:endParaRPr lang="en-US" altLang="zh-CN" dirty="0" smtClean="0"/>
          </a:p>
        </p:txBody>
      </p:sp>
      <p:sp>
        <p:nvSpPr>
          <p:cNvPr id="160771" name="Rectangle 3"/>
          <p:cNvSpPr>
            <a:spLocks noGrp="1" noChangeArrowheads="1"/>
          </p:cNvSpPr>
          <p:nvPr>
            <p:ph idx="1"/>
          </p:nvPr>
        </p:nvSpPr>
        <p:spPr>
          <a:xfrm>
            <a:off x="533400" y="1200785"/>
            <a:ext cx="8238490" cy="1614805"/>
          </a:xfrm>
        </p:spPr>
        <p:txBody>
          <a:bodyPr>
            <a:normAutofit lnSpcReduction="20000"/>
          </a:bodyPr>
          <a:lstStyle/>
          <a:p>
            <a:pPr marL="0" indent="0">
              <a:spcBef>
                <a:spcPts val="0"/>
              </a:spcBef>
              <a:spcAft>
                <a:spcPts val="0"/>
              </a:spcAft>
              <a:buFont typeface="Wingdings" panose="05000000000000000000" pitchFamily="2" charset="2"/>
              <a:buNone/>
            </a:pPr>
            <a:r>
              <a:rPr lang="zh-CN" altLang="en-US" sz="1800" dirty="0" smtClean="0"/>
              <a:t>      客户端浏览器预定义的对象统称为浏览器对象，它们按层次组织起来的模型统称为浏览器对象模型（</a:t>
            </a:r>
            <a:r>
              <a:rPr lang="en-US" altLang="zh-CN" sz="1800" dirty="0" smtClean="0"/>
              <a:t>BOM-Browser Object Model</a:t>
            </a:r>
            <a:r>
              <a:rPr lang="zh-CN" altLang="en-US" sz="1800" dirty="0" smtClean="0"/>
              <a:t>）</a:t>
            </a:r>
            <a:endParaRPr lang="zh-CN" altLang="en-US" sz="1800" dirty="0" smtClean="0"/>
          </a:p>
          <a:p>
            <a:pPr marL="0" indent="0">
              <a:spcBef>
                <a:spcPts val="0"/>
              </a:spcBef>
              <a:spcAft>
                <a:spcPts val="0"/>
              </a:spcAft>
              <a:buFont typeface="Wingdings" panose="05000000000000000000" pitchFamily="2" charset="2"/>
              <a:buNone/>
            </a:pPr>
            <a:endParaRPr lang="zh-CN" altLang="en-US" sz="1800" dirty="0" smtClean="0"/>
          </a:p>
          <a:p>
            <a:pPr marL="0" indent="0">
              <a:spcBef>
                <a:spcPts val="0"/>
              </a:spcBef>
              <a:spcAft>
                <a:spcPts val="0"/>
              </a:spcAft>
              <a:buFont typeface="Wingdings" panose="05000000000000000000" pitchFamily="2" charset="2"/>
              <a:buNone/>
            </a:pPr>
            <a:r>
              <a:rPr lang="en-US" altLang="zh-CN" sz="1800">
                <a:latin typeface="微软雅黑" panose="020B0503020204020204" charset="-122"/>
                <a:sym typeface="+mn-ea"/>
              </a:rPr>
              <a:t>     BOM</a:t>
            </a:r>
            <a:r>
              <a:rPr sz="1800">
                <a:latin typeface="微软雅黑" panose="020B0503020204020204" charset="-122"/>
                <a:sym typeface="+mn-ea"/>
              </a:rPr>
              <a:t>由一系列对象构成，</a:t>
            </a:r>
            <a:r>
              <a:rPr sz="1800">
                <a:latin typeface="微软雅黑" panose="020B0503020204020204" charset="-122"/>
                <a:sym typeface="+mn-ea"/>
              </a:rPr>
              <a:t>独立于页面内容，可与浏览器窗口进行交互</a:t>
            </a:r>
            <a:endParaRPr lang="en-US" altLang="zh-CN" sz="1800" dirty="0" smtClean="0">
              <a:solidFill>
                <a:srgbClr val="000000"/>
              </a:solidFill>
            </a:endParaRPr>
          </a:p>
        </p:txBody>
      </p:sp>
      <p:sp>
        <p:nvSpPr>
          <p:cNvPr id="160773" name="Rectangle 5"/>
          <p:cNvSpPr>
            <a:spLocks noChangeArrowheads="1"/>
          </p:cNvSpPr>
          <p:nvPr/>
        </p:nvSpPr>
        <p:spPr bwMode="auto">
          <a:xfrm>
            <a:off x="0" y="2401889"/>
            <a:ext cx="309880" cy="339725"/>
          </a:xfrm>
          <a:prstGeom prst="rect">
            <a:avLst/>
          </a:prstGeom>
          <a:noFill/>
          <a:ln w="25400" algn="ctr">
            <a:noFill/>
            <a:miter lim="800000"/>
          </a:ln>
          <a:effectLst>
            <a:outerShdw dist="107763" dir="2700000" algn="ctr" rotWithShape="0">
              <a:srgbClr val="000000">
                <a:alpha val="50000"/>
              </a:srgbClr>
            </a:outerShdw>
          </a:effectLst>
        </p:spPr>
        <p:txBody>
          <a:bodyPr wrap="none" anchor="ctr">
            <a:spAutoFit/>
          </a:bodyPr>
          <a:lstStyle/>
          <a:p>
            <a:pPr eaLnBrk="0" hangingPunct="0">
              <a:lnSpc>
                <a:spcPct val="90000"/>
              </a:lnSpc>
              <a:spcBef>
                <a:spcPct val="20000"/>
              </a:spcBef>
              <a:buClr>
                <a:srgbClr val="660066"/>
              </a:buClr>
              <a:buSzPct val="100000"/>
              <a:buFont typeface="Wingdings" panose="05000000000000000000" pitchFamily="2" charset="2"/>
              <a:buNone/>
              <a:defRPr/>
            </a:pPr>
            <a:endParaRPr lang="zh-CN" altLang="en-US">
              <a:ea typeface="黑体" panose="02010609060101010101" charset="-122"/>
            </a:endParaRPr>
          </a:p>
        </p:txBody>
      </p:sp>
      <p:pic>
        <p:nvPicPr>
          <p:cNvPr id="160774" name="Picture 6" descr="http://images.cnitblog.com/blog/322408/201312/01223839-f7553ee1608a43558ec2c71f487b169b.png"/>
          <p:cNvPicPr>
            <a:picLocks noChangeAspect="1" noChangeArrowheads="1"/>
          </p:cNvPicPr>
          <p:nvPr/>
        </p:nvPicPr>
        <p:blipFill>
          <a:blip r:embed="rId1" cstate="print"/>
          <a:srcRect/>
          <a:stretch>
            <a:fillRect/>
          </a:stretch>
        </p:blipFill>
        <p:spPr bwMode="auto">
          <a:xfrm>
            <a:off x="1064895" y="2815590"/>
            <a:ext cx="7377430" cy="3576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en-US" altLang="zh-CN" dirty="0" smtClean="0"/>
              <a:t>window</a:t>
            </a:r>
            <a:r>
              <a:rPr lang="zh-CN" altLang="en-US" dirty="0" smtClean="0"/>
              <a:t>对象</a:t>
            </a:r>
            <a:endParaRPr lang="zh-CN" altLang="en-US" dirty="0" smtClean="0"/>
          </a:p>
        </p:txBody>
      </p:sp>
      <p:sp>
        <p:nvSpPr>
          <p:cNvPr id="16386" name="Rectangle 3"/>
          <p:cNvSpPr>
            <a:spLocks noGrp="1" noChangeArrowheads="1"/>
          </p:cNvSpPr>
          <p:nvPr>
            <p:ph idx="1"/>
          </p:nvPr>
        </p:nvSpPr>
        <p:spPr>
          <a:xfrm>
            <a:off x="502285" y="821691"/>
            <a:ext cx="8534399" cy="704850"/>
          </a:xfrm>
        </p:spPr>
        <p:txBody>
          <a:bodyPr>
            <a:noAutofit/>
          </a:bodyPr>
          <a:lstStyle/>
          <a:p>
            <a:pPr marL="0" indent="0">
              <a:spcBef>
                <a:spcPct val="0"/>
              </a:spcBef>
              <a:spcAft>
                <a:spcPct val="0"/>
              </a:spcAft>
              <a:buFont typeface="Wingdings" panose="05000000000000000000" pitchFamily="2" charset="2"/>
              <a:buNone/>
            </a:pPr>
            <a:r>
              <a:rPr lang="en-US" altLang="zh-CN" sz="1600" dirty="0" smtClean="0"/>
              <a:t>     window</a:t>
            </a:r>
            <a:r>
              <a:rPr lang="zh-CN" altLang="en-US" sz="1600" dirty="0" smtClean="0"/>
              <a:t>对象对浏览器窗口本身，位于浏览器对象模型的顶层，是</a:t>
            </a:r>
            <a:r>
              <a:rPr lang="en-US" altLang="zh-CN" sz="1600" dirty="0" smtClean="0"/>
              <a:t>document</a:t>
            </a:r>
            <a:r>
              <a:rPr lang="zh-CN" altLang="en-US" sz="1600" dirty="0" smtClean="0"/>
              <a:t>、</a:t>
            </a:r>
            <a:r>
              <a:rPr lang="en-US" altLang="zh-CN" sz="1600" dirty="0" smtClean="0"/>
              <a:t>frame</a:t>
            </a:r>
            <a:r>
              <a:rPr lang="zh-CN" altLang="en-US" sz="1600" dirty="0" smtClean="0"/>
              <a:t>、</a:t>
            </a:r>
            <a:r>
              <a:rPr lang="en-US" altLang="zh-CN" sz="1600" dirty="0" smtClean="0"/>
              <a:t>location</a:t>
            </a:r>
            <a:r>
              <a:rPr lang="zh-CN" altLang="en-US" sz="1600" dirty="0" smtClean="0"/>
              <a:t>等其他对象的父类。</a:t>
            </a:r>
            <a:r>
              <a:rPr lang="en-US" altLang="zh-CN" sz="1600" dirty="0" smtClean="0"/>
              <a:t>window</a:t>
            </a:r>
            <a:r>
              <a:rPr lang="zh-CN" altLang="en-US" sz="1600" dirty="0" smtClean="0"/>
              <a:t>对象的常用方法如下表。</a:t>
            </a:r>
            <a:endParaRPr lang="zh-CN" altLang="en-US" sz="1600" dirty="0" smtClean="0"/>
          </a:p>
        </p:txBody>
      </p:sp>
      <p:graphicFrame>
        <p:nvGraphicFramePr>
          <p:cNvPr id="16564" name="Group 180"/>
          <p:cNvGraphicFramePr>
            <a:graphicFrameLocks noGrp="1"/>
          </p:cNvGraphicFramePr>
          <p:nvPr>
            <p:custDataLst>
              <p:tags r:id="rId1"/>
            </p:custDataLst>
          </p:nvPr>
        </p:nvGraphicFramePr>
        <p:xfrm>
          <a:off x="387985" y="1526540"/>
          <a:ext cx="8604250" cy="5355590"/>
        </p:xfrm>
        <a:graphic>
          <a:graphicData uri="http://schemas.openxmlformats.org/drawingml/2006/table">
            <a:tbl>
              <a:tblPr>
                <a:tableStyleId>{5DA37D80-6434-44D0-A028-1B22A696006F}</a:tableStyleId>
              </a:tblPr>
              <a:tblGrid>
                <a:gridCol w="3294380"/>
                <a:gridCol w="5309870"/>
              </a:tblGrid>
              <a:tr h="307340">
                <a:tc>
                  <a:txBody>
                    <a:bodyPr/>
                    <a:lstStyle/>
                    <a:p>
                      <a:pPr marL="0" marR="0" lvl="0" indent="0" algn="ctr"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zh-CN" altLang="en-US" sz="1600" u="none" strike="noStrike" cap="none" normalizeH="0" baseline="0" dirty="0" smtClean="0">
                          <a:ln>
                            <a:noFill/>
                          </a:ln>
                          <a:effectLst/>
                          <a:latin typeface="微软雅黑" panose="020B0503020204020204" charset="-122"/>
                          <a:ea typeface="微软雅黑" panose="020B0503020204020204" charset="-122"/>
                        </a:rPr>
                        <a:t>方法名</a:t>
                      </a:r>
                      <a:endParaRPr kumimoji="0" lang="zh-CN" altLang="en-US" sz="16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c>
                  <a:txBody>
                    <a:bodyPr/>
                    <a:lstStyle/>
                    <a:p>
                      <a:pPr marL="0" marR="0" lvl="0" indent="0" algn="ctr"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zh-CN" altLang="en-US" sz="1600" u="none" strike="noStrike" cap="none" normalizeH="0" baseline="0" smtClean="0">
                          <a:ln>
                            <a:noFill/>
                          </a:ln>
                          <a:effectLst/>
                          <a:latin typeface="微软雅黑" panose="020B0503020204020204" charset="-122"/>
                          <a:ea typeface="微软雅黑" panose="020B0503020204020204" charset="-122"/>
                        </a:rPr>
                        <a:t>说明</a:t>
                      </a:r>
                      <a:endParaRPr kumimoji="0" lang="zh-CN" altLang="en-US" sz="16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r>
              <a:tr h="307975">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name</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当前窗口的名称，可读写属性</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r>
              <a:tr h="307975">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parent</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如果当前窗口有父窗口，表示其父窗口，只读属性</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r>
              <a:tr h="307975">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opener</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产生当前窗口的窗口对象，只读属性</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r>
              <a:tr h="307975">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self</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当前窗口对象，只读属性</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r>
              <a:tr h="307975">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top</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当前窗口的最顶层窗口对象，只读属性</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r>
              <a:tr h="307975">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b="1" u="none" strike="noStrike" cap="none" normalizeH="0" baseline="0" dirty="0" err="1" smtClean="0">
                          <a:ln>
                            <a:noFill/>
                          </a:ln>
                          <a:effectLst/>
                          <a:latin typeface="微软雅黑" panose="020B0503020204020204" charset="-122"/>
                          <a:ea typeface="微软雅黑" panose="020B0503020204020204" charset="-122"/>
                        </a:rPr>
                        <a:t>status</a:t>
                      </a:r>
                      <a:endParaRPr kumimoji="0" lang="en-US" altLang="zh-CN" sz="1600" b="1"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浏览器状态栏中显示的内容，可读写属性</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r>
              <a:tr h="307975">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defaultstatus</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c>
                  <a:txBody>
                    <a:bodyPr/>
                    <a:p>
                      <a:pPr marR="0" lvl="0" algn="l" defTabSz="914400" rtl="0" eaLnBrk="0" fontAlgn="base" latinLnBrk="0" hangingPunct="0">
                        <a:lnSpc>
                          <a:spcPct val="90000"/>
                        </a:lnSpc>
                        <a:spcBef>
                          <a:spcPct val="20000"/>
                        </a:spcBef>
                        <a:buClr>
                          <a:srgbClr val="660066"/>
                        </a:buClr>
                        <a:buSzTx/>
                        <a:buFont typeface="Wingdings" panose="05000000000000000000" pitchFamily="2" charset="2"/>
                        <a:buNone/>
                      </a:pP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浏览器状态栏中显示的缺省内容，可读写属性</a:t>
                      </a:r>
                      <a:endParaRPr kumimoji="0" lang="en-US" altLang="zh-CN" sz="1600" i="0" u="none" strike="noStrike" cap="none" normalizeH="0" baseline="0" dirty="0" err="1" smtClean="0">
                        <a:ln>
                          <a:noFill/>
                        </a:ln>
                        <a:effectLst/>
                        <a:latin typeface="微软雅黑" panose="020B0503020204020204" charset="-122"/>
                        <a:ea typeface="微软雅黑" panose="020B0503020204020204" charset="-122"/>
                      </a:endParaRPr>
                    </a:p>
                  </a:txBody>
                  <a:tcPr marL="68580" marR="68580" marT="34283" marB="34283" horzOverflow="overflow"/>
                </a:tc>
              </a:tr>
              <a:tr h="307975">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en-US" altLang="zh-CN" sz="1600" u="none" strike="noStrike" cap="none" normalizeH="0" baseline="0" dirty="0" smtClean="0">
                          <a:ln>
                            <a:noFill/>
                          </a:ln>
                          <a:effectLst/>
                          <a:latin typeface="微软雅黑" panose="020B0503020204020204" charset="-122"/>
                          <a:ea typeface="微软雅黑" panose="020B0503020204020204" charset="-122"/>
                        </a:rPr>
                        <a:t>open(</a:t>
                      </a: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url,name,features,replace</a:t>
                      </a:r>
                      <a:r>
                        <a:rPr kumimoji="0" lang="en-US" altLang="zh-CN" sz="1600" u="none" strike="noStrike" cap="none" normalizeH="0" baseline="0" dirty="0" smtClean="0">
                          <a:ln>
                            <a:noFill/>
                          </a:ln>
                          <a:effectLst/>
                          <a:latin typeface="微软雅黑" panose="020B0503020204020204" charset="-122"/>
                          <a:ea typeface="微软雅黑" panose="020B0503020204020204" charset="-122"/>
                        </a:rPr>
                        <a:t>)</a:t>
                      </a:r>
                      <a:endParaRPr kumimoji="0" lang="en-US" altLang="zh-CN" sz="16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zh-CN" altLang="en-US" sz="1600" u="none" strike="noStrike" cap="none" normalizeH="0" baseline="0" smtClean="0">
                          <a:ln>
                            <a:noFill/>
                          </a:ln>
                          <a:effectLst/>
                          <a:latin typeface="微软雅黑" panose="020B0503020204020204" charset="-122"/>
                          <a:ea typeface="微软雅黑" panose="020B0503020204020204" charset="-122"/>
                        </a:rPr>
                        <a:t>打开新的浏览器窗口或查找一个已命名的窗口。</a:t>
                      </a:r>
                      <a:endParaRPr kumimoji="0" lang="zh-CN" altLang="en-US" sz="16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r>
              <a:tr h="307975">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en-US" altLang="zh-CN" sz="1600" u="none" strike="noStrike" cap="none" normalizeH="0" baseline="0" smtClean="0">
                          <a:ln>
                            <a:noFill/>
                          </a:ln>
                          <a:effectLst/>
                          <a:latin typeface="微软雅黑" panose="020B0503020204020204" charset="-122"/>
                          <a:ea typeface="微软雅黑" panose="020B0503020204020204" charset="-122"/>
                        </a:rPr>
                        <a:t>blur()</a:t>
                      </a:r>
                      <a:endParaRPr kumimoji="0" lang="en-US" altLang="zh-CN" sz="16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zh-CN" altLang="en-US" sz="1600" u="none" strike="noStrike" cap="none" normalizeH="0" baseline="0" dirty="0" smtClean="0">
                          <a:ln>
                            <a:noFill/>
                          </a:ln>
                          <a:effectLst/>
                          <a:latin typeface="微软雅黑" panose="020B0503020204020204" charset="-122"/>
                          <a:ea typeface="微软雅黑" panose="020B0503020204020204" charset="-122"/>
                        </a:rPr>
                        <a:t>把键盘焦点从顶层窗口移开。</a:t>
                      </a:r>
                      <a:endParaRPr kumimoji="0" lang="zh-CN" altLang="en-US" sz="16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r>
              <a:tr h="307340">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en-US" altLang="zh-CN" sz="1600" u="none" strike="noStrike" cap="none" normalizeH="0" baseline="0" dirty="0" smtClean="0">
                          <a:ln>
                            <a:noFill/>
                          </a:ln>
                          <a:effectLst/>
                          <a:latin typeface="微软雅黑" panose="020B0503020204020204" charset="-122"/>
                          <a:ea typeface="微软雅黑" panose="020B0503020204020204" charset="-122"/>
                        </a:rPr>
                        <a:t>close()</a:t>
                      </a:r>
                      <a:endParaRPr kumimoji="0" lang="en-US" altLang="zh-CN" sz="16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zh-CN" altLang="en-US" sz="1600" u="none" strike="noStrike" cap="none" normalizeH="0" baseline="0" dirty="0" smtClean="0">
                          <a:ln>
                            <a:noFill/>
                          </a:ln>
                          <a:effectLst/>
                          <a:latin typeface="微软雅黑" panose="020B0503020204020204" charset="-122"/>
                          <a:ea typeface="微软雅黑" panose="020B0503020204020204" charset="-122"/>
                        </a:rPr>
                        <a:t>关闭浏览器窗口。</a:t>
                      </a:r>
                      <a:endParaRPr kumimoji="0" lang="zh-CN" altLang="en-US" sz="16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r>
              <a:tr h="307975">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en-US" altLang="zh-CN" sz="1600" u="none" strike="noStrike" cap="none" normalizeH="0" baseline="0" smtClean="0">
                          <a:ln>
                            <a:noFill/>
                          </a:ln>
                          <a:effectLst/>
                          <a:latin typeface="微软雅黑" panose="020B0503020204020204" charset="-122"/>
                          <a:ea typeface="微软雅黑" panose="020B0503020204020204" charset="-122"/>
                        </a:rPr>
                        <a:t>focus()</a:t>
                      </a:r>
                      <a:endParaRPr kumimoji="0" lang="en-US" altLang="zh-CN" sz="16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zh-CN" altLang="en-US" sz="1600" u="none" strike="noStrike" cap="none" normalizeH="0" baseline="0" dirty="0" smtClean="0">
                          <a:ln>
                            <a:noFill/>
                          </a:ln>
                          <a:effectLst/>
                          <a:latin typeface="微软雅黑" panose="020B0503020204020204" charset="-122"/>
                          <a:ea typeface="微软雅黑" panose="020B0503020204020204" charset="-122"/>
                        </a:rPr>
                        <a:t>把键盘焦点给予一个窗口。</a:t>
                      </a:r>
                      <a:endParaRPr kumimoji="0" lang="zh-CN" altLang="en-US" sz="16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r>
              <a:tr h="370205">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en-US" altLang="zh-CN" sz="1600" u="none" strike="noStrike" cap="none" normalizeH="0" baseline="0" smtClean="0">
                          <a:ln>
                            <a:noFill/>
                          </a:ln>
                          <a:effectLst/>
                          <a:latin typeface="微软雅黑" panose="020B0503020204020204" charset="-122"/>
                          <a:ea typeface="微软雅黑" panose="020B0503020204020204" charset="-122"/>
                        </a:rPr>
                        <a:t>setInterval(code,interval)</a:t>
                      </a:r>
                      <a:endParaRPr kumimoji="0" lang="en-US" altLang="zh-CN" sz="16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zh-CN" altLang="en-US" sz="1600" u="none" strike="noStrike" cap="none" normalizeH="0" baseline="0" dirty="0" smtClean="0">
                          <a:ln>
                            <a:noFill/>
                          </a:ln>
                          <a:effectLst/>
                          <a:latin typeface="微软雅黑" panose="020B0503020204020204" charset="-122"/>
                          <a:ea typeface="微软雅黑" panose="020B0503020204020204" charset="-122"/>
                        </a:rPr>
                        <a:t>按照指定的周期（以毫秒计）来调用函数或计算表达式。</a:t>
                      </a:r>
                      <a:endParaRPr kumimoji="0" lang="zh-CN" altLang="en-US" sz="16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r>
              <a:tr h="325120">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en-US" altLang="zh-CN" sz="1600" u="none" strike="noStrike" cap="none" normalizeH="0" baseline="0" smtClean="0">
                          <a:ln>
                            <a:noFill/>
                          </a:ln>
                          <a:effectLst/>
                          <a:latin typeface="微软雅黑" panose="020B0503020204020204" charset="-122"/>
                          <a:ea typeface="微软雅黑" panose="020B0503020204020204" charset="-122"/>
                        </a:rPr>
                        <a:t>setTimeout(code,delay)</a:t>
                      </a:r>
                      <a:endParaRPr kumimoji="0" lang="en-US" altLang="zh-CN" sz="16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zh-CN" altLang="en-US" sz="1600" u="none" strike="noStrike" cap="none" normalizeH="0" baseline="0" dirty="0" smtClean="0">
                          <a:ln>
                            <a:noFill/>
                          </a:ln>
                          <a:effectLst/>
                          <a:latin typeface="微软雅黑" panose="020B0503020204020204" charset="-122"/>
                          <a:ea typeface="微软雅黑" panose="020B0503020204020204" charset="-122"/>
                        </a:rPr>
                        <a:t>在指定的毫秒数后调用函数或计算表达式。</a:t>
                      </a:r>
                      <a:endParaRPr kumimoji="0" lang="zh-CN" altLang="en-US" sz="16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r>
              <a:tr h="325755">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en-US" altLang="zh-CN" sz="1600" u="none" strike="noStrike" cap="none" normalizeH="0" baseline="0" smtClean="0">
                          <a:ln>
                            <a:noFill/>
                          </a:ln>
                          <a:effectLst/>
                          <a:latin typeface="微软雅黑" panose="020B0503020204020204" charset="-122"/>
                          <a:ea typeface="微软雅黑" panose="020B0503020204020204" charset="-122"/>
                        </a:rPr>
                        <a:t>clearInterval(intervalID)</a:t>
                      </a:r>
                      <a:endParaRPr kumimoji="0" lang="en-US" altLang="zh-CN" sz="16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zh-CN" altLang="en-US" sz="1600" u="none" strike="noStrike" cap="none" normalizeH="0" baseline="0" dirty="0" smtClean="0">
                          <a:ln>
                            <a:noFill/>
                          </a:ln>
                          <a:effectLst/>
                          <a:latin typeface="微软雅黑" panose="020B0503020204020204" charset="-122"/>
                          <a:ea typeface="微软雅黑" panose="020B0503020204020204" charset="-122"/>
                        </a:rPr>
                        <a:t>取消由</a:t>
                      </a: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setInterval</a:t>
                      </a:r>
                      <a:r>
                        <a:rPr kumimoji="0" lang="en-US" altLang="zh-CN" sz="1600" u="none" strike="noStrike" cap="none" normalizeH="0" baseline="0" dirty="0" smtClean="0">
                          <a:ln>
                            <a:noFill/>
                          </a:ln>
                          <a:effectLst/>
                          <a:latin typeface="微软雅黑" panose="020B0503020204020204" charset="-122"/>
                          <a:ea typeface="微软雅黑" panose="020B0503020204020204" charset="-122"/>
                        </a:rPr>
                        <a:t>()</a:t>
                      </a:r>
                      <a:r>
                        <a:rPr kumimoji="0" lang="zh-CN" altLang="en-US" sz="1600" u="none" strike="noStrike" cap="none" normalizeH="0" baseline="0" dirty="0" smtClean="0">
                          <a:ln>
                            <a:noFill/>
                          </a:ln>
                          <a:effectLst/>
                          <a:latin typeface="微软雅黑" panose="020B0503020204020204" charset="-122"/>
                          <a:ea typeface="微软雅黑" panose="020B0503020204020204" charset="-122"/>
                        </a:rPr>
                        <a:t>设置的</a:t>
                      </a:r>
                      <a:r>
                        <a:rPr kumimoji="0" lang="en-US" altLang="zh-CN" sz="1600" u="none" strike="noStrike" cap="none" normalizeH="0" baseline="0" dirty="0" smtClean="0">
                          <a:ln>
                            <a:noFill/>
                          </a:ln>
                          <a:effectLst/>
                          <a:latin typeface="微软雅黑" panose="020B0503020204020204" charset="-122"/>
                          <a:ea typeface="微软雅黑" panose="020B0503020204020204" charset="-122"/>
                        </a:rPr>
                        <a:t>timeout</a:t>
                      </a:r>
                      <a:r>
                        <a:rPr kumimoji="0" lang="zh-CN" altLang="en-US" sz="1600" u="none" strike="noStrike" cap="none" normalizeH="0" baseline="0" dirty="0" smtClean="0">
                          <a:ln>
                            <a:noFill/>
                          </a:ln>
                          <a:effectLst/>
                          <a:latin typeface="微软雅黑" panose="020B0503020204020204" charset="-122"/>
                          <a:ea typeface="微软雅黑" panose="020B0503020204020204" charset="-122"/>
                        </a:rPr>
                        <a:t>。</a:t>
                      </a:r>
                      <a:endParaRPr kumimoji="0" lang="zh-CN" altLang="en-US" sz="16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r>
              <a:tr h="332740">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en-US" altLang="zh-CN" sz="1600" u="none" strike="noStrike" cap="none" normalizeH="0" baseline="0" smtClean="0">
                          <a:ln>
                            <a:noFill/>
                          </a:ln>
                          <a:effectLst/>
                          <a:latin typeface="微软雅黑" panose="020B0503020204020204" charset="-122"/>
                          <a:ea typeface="微软雅黑" panose="020B0503020204020204" charset="-122"/>
                        </a:rPr>
                        <a:t>clearTimeout(timeoutID)</a:t>
                      </a:r>
                      <a:endParaRPr kumimoji="0" lang="en-US" altLang="zh-CN" sz="16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c>
                  <a:txBody>
                    <a:bodyPr/>
                    <a:lstStyle/>
                    <a:p>
                      <a:pPr marL="0" marR="0" lvl="0" indent="0" algn="l" defTabSz="914400" rtl="0" eaLnBrk="0" fontAlgn="base" latinLnBrk="0" hangingPunct="0">
                        <a:lnSpc>
                          <a:spcPct val="90000"/>
                        </a:lnSpc>
                        <a:spcBef>
                          <a:spcPct val="20000"/>
                        </a:spcBef>
                        <a:spcAft>
                          <a:spcPct val="0"/>
                        </a:spcAft>
                        <a:buClr>
                          <a:srgbClr val="660066"/>
                        </a:buClr>
                        <a:buSzPct val="100000"/>
                        <a:buFont typeface="Wingdings" panose="05000000000000000000" pitchFamily="2" charset="2"/>
                        <a:buNone/>
                      </a:pPr>
                      <a:r>
                        <a:rPr kumimoji="0" lang="zh-CN" altLang="en-US" sz="1600" u="none" strike="noStrike" cap="none" normalizeH="0" baseline="0" dirty="0" smtClean="0">
                          <a:ln>
                            <a:noFill/>
                          </a:ln>
                          <a:effectLst/>
                          <a:latin typeface="微软雅黑" panose="020B0503020204020204" charset="-122"/>
                          <a:ea typeface="微软雅黑" panose="020B0503020204020204" charset="-122"/>
                        </a:rPr>
                        <a:t>取消由</a:t>
                      </a:r>
                      <a:r>
                        <a:rPr kumimoji="0" lang="en-US" altLang="zh-CN" sz="1600" u="none" strike="noStrike" cap="none" normalizeH="0" baseline="0" dirty="0" err="1" smtClean="0">
                          <a:ln>
                            <a:noFill/>
                          </a:ln>
                          <a:effectLst/>
                          <a:latin typeface="微软雅黑" panose="020B0503020204020204" charset="-122"/>
                          <a:ea typeface="微软雅黑" panose="020B0503020204020204" charset="-122"/>
                        </a:rPr>
                        <a:t>setTimeout</a:t>
                      </a:r>
                      <a:r>
                        <a:rPr kumimoji="0" lang="en-US" altLang="zh-CN" sz="1600" u="none" strike="noStrike" cap="none" normalizeH="0" baseline="0" dirty="0" smtClean="0">
                          <a:ln>
                            <a:noFill/>
                          </a:ln>
                          <a:effectLst/>
                          <a:latin typeface="微软雅黑" panose="020B0503020204020204" charset="-122"/>
                          <a:ea typeface="微软雅黑" panose="020B0503020204020204" charset="-122"/>
                        </a:rPr>
                        <a:t>()</a:t>
                      </a:r>
                      <a:r>
                        <a:rPr kumimoji="0" lang="zh-CN" altLang="en-US" sz="1600" u="none" strike="noStrike" cap="none" normalizeH="0" baseline="0" dirty="0" smtClean="0">
                          <a:ln>
                            <a:noFill/>
                          </a:ln>
                          <a:effectLst/>
                          <a:latin typeface="微软雅黑" panose="020B0503020204020204" charset="-122"/>
                          <a:ea typeface="微软雅黑" panose="020B0503020204020204" charset="-122"/>
                        </a:rPr>
                        <a:t>方法设置的</a:t>
                      </a:r>
                      <a:r>
                        <a:rPr kumimoji="0" lang="en-US" altLang="zh-CN" sz="1600" u="none" strike="noStrike" cap="none" normalizeH="0" baseline="0" dirty="0" smtClean="0">
                          <a:ln>
                            <a:noFill/>
                          </a:ln>
                          <a:effectLst/>
                          <a:latin typeface="微软雅黑" panose="020B0503020204020204" charset="-122"/>
                          <a:ea typeface="微软雅黑" panose="020B0503020204020204" charset="-122"/>
                        </a:rPr>
                        <a:t>timeout</a:t>
                      </a:r>
                      <a:r>
                        <a:rPr kumimoji="0" lang="zh-CN" altLang="en-US" sz="1600" u="none" strike="noStrike" cap="none" normalizeH="0" baseline="0" dirty="0" smtClean="0">
                          <a:ln>
                            <a:noFill/>
                          </a:ln>
                          <a:effectLst/>
                          <a:latin typeface="微软雅黑" panose="020B0503020204020204" charset="-122"/>
                          <a:ea typeface="微软雅黑" panose="020B0503020204020204" charset="-122"/>
                        </a:rPr>
                        <a:t>。</a:t>
                      </a:r>
                      <a:endParaRPr kumimoji="0" lang="zh-CN" altLang="en-US" sz="1600" b="1"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T="34290" marB="34290" horzOverflow="overflow"/>
                </a:tc>
              </a:tr>
            </a:tbl>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en-US" altLang="zh-CN" dirty="0" smtClean="0"/>
              <a:t>window</a:t>
            </a:r>
            <a:r>
              <a:rPr lang="zh-CN" altLang="en-US" dirty="0" smtClean="0"/>
              <a:t>对象</a:t>
            </a:r>
            <a:r>
              <a:rPr lang="en-US" altLang="zh-CN" dirty="0" smtClean="0"/>
              <a:t>-</a:t>
            </a:r>
            <a:r>
              <a:rPr lang="zh-CN" altLang="en-US" dirty="0" smtClean="0"/>
              <a:t>案例</a:t>
            </a:r>
            <a:endParaRPr lang="zh-CN" altLang="en-US" dirty="0" smtClean="0"/>
          </a:p>
        </p:txBody>
      </p:sp>
      <p:sp>
        <p:nvSpPr>
          <p:cNvPr id="17410" name="Rectangle 3"/>
          <p:cNvSpPr>
            <a:spLocks noGrp="1" noChangeArrowheads="1"/>
          </p:cNvSpPr>
          <p:nvPr>
            <p:ph idx="1"/>
          </p:nvPr>
        </p:nvSpPr>
        <p:spPr>
          <a:xfrm>
            <a:off x="226695" y="1054100"/>
            <a:ext cx="8585835" cy="5224780"/>
          </a:xfrm>
        </p:spPr>
        <p:txBody>
          <a:bodyPr>
            <a:noAutofit/>
          </a:bodyPr>
          <a:lstStyle/>
          <a:p>
            <a:pPr marL="0" indent="0">
              <a:lnSpc>
                <a:spcPct val="100000"/>
              </a:lnSpc>
              <a:spcBef>
                <a:spcPts val="0"/>
              </a:spcBef>
              <a:spcAft>
                <a:spcPts val="0"/>
              </a:spcAft>
              <a:buNone/>
            </a:pPr>
            <a:r>
              <a:rPr lang="en-US" altLang="zh-CN" dirty="0">
                <a:ea typeface="宋体" panose="02010600030101010101" pitchFamily="2" charset="-122"/>
              </a:rPr>
              <a:t>&lt;style type="</a:t>
            </a:r>
            <a:r>
              <a:rPr lang="en-US" altLang="zh-CN" dirty="0" smtClean="0">
                <a:ea typeface="宋体" panose="02010600030101010101" pitchFamily="2" charset="-122"/>
              </a:rPr>
              <a:t>text/</a:t>
            </a:r>
            <a:r>
              <a:rPr lang="en-US" altLang="zh-CN" dirty="0" err="1" smtClean="0">
                <a:ea typeface="宋体" panose="02010600030101010101" pitchFamily="2" charset="-122"/>
              </a:rPr>
              <a:t>css</a:t>
            </a:r>
            <a:r>
              <a:rPr lang="en-US" altLang="zh-CN" dirty="0" smtClean="0">
                <a:ea typeface="宋体" panose="02010600030101010101" pitchFamily="2" charset="-122"/>
              </a:rPr>
              <a:t>“&gt; #</a:t>
            </a:r>
            <a:r>
              <a:rPr lang="en-US" altLang="zh-CN" dirty="0" err="1">
                <a:ea typeface="宋体" panose="02010600030101010101" pitchFamily="2" charset="-122"/>
              </a:rPr>
              <a:t>myDiv</a:t>
            </a:r>
            <a:r>
              <a:rPr lang="en-US" altLang="zh-CN" dirty="0">
                <a:ea typeface="宋体" panose="02010600030101010101" pitchFamily="2" charset="-122"/>
              </a:rPr>
              <a:t>{width:100%;height:24px;background:#DDFFAA;}</a:t>
            </a:r>
            <a:endParaRPr lang="en-US" altLang="zh-CN" dirty="0">
              <a:ea typeface="宋体" panose="02010600030101010101" pitchFamily="2" charset="-122"/>
            </a:endParaRPr>
          </a:p>
          <a:p>
            <a:pPr marL="0" indent="0">
              <a:lnSpc>
                <a:spcPct val="100000"/>
              </a:lnSpc>
              <a:spcBef>
                <a:spcPts val="0"/>
              </a:spcBef>
              <a:spcAft>
                <a:spcPts val="0"/>
              </a:spcAft>
              <a:buNone/>
            </a:pPr>
            <a:r>
              <a:rPr lang="en-US" altLang="zh-CN" dirty="0">
                <a:ea typeface="宋体" panose="02010600030101010101" pitchFamily="2" charset="-122"/>
              </a:rPr>
              <a:t>&lt;/style&gt;</a:t>
            </a:r>
            <a:endParaRPr lang="en-US" altLang="zh-CN" dirty="0">
              <a:ea typeface="宋体" panose="02010600030101010101" pitchFamily="2" charset="-122"/>
            </a:endParaRPr>
          </a:p>
          <a:p>
            <a:pPr marL="0" indent="0">
              <a:lnSpc>
                <a:spcPct val="100000"/>
              </a:lnSpc>
              <a:spcBef>
                <a:spcPts val="0"/>
              </a:spcBef>
              <a:spcAft>
                <a:spcPts val="0"/>
              </a:spcAft>
              <a:buNone/>
            </a:pPr>
            <a:endParaRPr lang="en-US" altLang="zh-CN" dirty="0">
              <a:ea typeface="宋体" panose="02010600030101010101" pitchFamily="2" charset="-122"/>
            </a:endParaRPr>
          </a:p>
          <a:p>
            <a:pPr marL="0" indent="0">
              <a:lnSpc>
                <a:spcPct val="100000"/>
              </a:lnSpc>
              <a:spcBef>
                <a:spcPts val="0"/>
              </a:spcBef>
              <a:spcAft>
                <a:spcPts val="0"/>
              </a:spcAft>
              <a:buNone/>
            </a:pPr>
            <a:r>
              <a:rPr lang="en-US" altLang="zh-CN" dirty="0">
                <a:ea typeface="宋体" panose="02010600030101010101" pitchFamily="2" charset="-122"/>
              </a:rPr>
              <a:t>&lt;script type="text/</a:t>
            </a:r>
            <a:r>
              <a:rPr lang="en-US" altLang="zh-CN" dirty="0" err="1">
                <a:ea typeface="宋体" panose="02010600030101010101" pitchFamily="2" charset="-122"/>
              </a:rPr>
              <a:t>javascript</a:t>
            </a:r>
            <a:r>
              <a:rPr lang="en-US" altLang="zh-CN" dirty="0">
                <a:ea typeface="宋体" panose="02010600030101010101" pitchFamily="2" charset="-122"/>
              </a:rPr>
              <a:t>"&gt; </a:t>
            </a:r>
            <a:endParaRPr lang="en-US" altLang="zh-CN" dirty="0">
              <a:ea typeface="宋体" panose="02010600030101010101" pitchFamily="2" charset="-122"/>
            </a:endParaRPr>
          </a:p>
          <a:p>
            <a:pPr marL="0" indent="0">
              <a:lnSpc>
                <a:spcPct val="100000"/>
              </a:lnSpc>
              <a:spcBef>
                <a:spcPts val="0"/>
              </a:spcBef>
              <a:spcAft>
                <a:spcPts val="0"/>
              </a:spcAft>
              <a:buNone/>
            </a:pPr>
            <a:r>
              <a:rPr lang="en-US" altLang="zh-CN" dirty="0" err="1">
                <a:ea typeface="宋体" panose="02010600030101010101" pitchFamily="2" charset="-122"/>
              </a:rPr>
              <a:t>  var</a:t>
            </a:r>
            <a:r>
              <a:rPr lang="en-US" altLang="zh-CN" dirty="0">
                <a:ea typeface="宋体" panose="02010600030101010101" pitchFamily="2" charset="-122"/>
              </a:rPr>
              <a:t> </a:t>
            </a:r>
            <a:r>
              <a:rPr lang="en-US" altLang="zh-CN" dirty="0" err="1">
                <a:ea typeface="宋体" panose="02010600030101010101" pitchFamily="2" charset="-122"/>
              </a:rPr>
              <a:t>TimerID</a:t>
            </a:r>
            <a:r>
              <a:rPr lang="en-US" altLang="zh-CN" dirty="0">
                <a:ea typeface="宋体" panose="02010600030101010101" pitchFamily="2" charset="-122"/>
              </a:rPr>
              <a:t>;</a:t>
            </a:r>
            <a:endParaRPr lang="en-US" altLang="zh-CN" dirty="0">
              <a:ea typeface="宋体" panose="02010600030101010101" pitchFamily="2" charset="-122"/>
            </a:endParaRPr>
          </a:p>
          <a:p>
            <a:pPr marL="0" indent="0">
              <a:lnSpc>
                <a:spcPct val="100000"/>
              </a:lnSpc>
              <a:spcBef>
                <a:spcPts val="0"/>
              </a:spcBef>
              <a:spcAft>
                <a:spcPts val="0"/>
              </a:spcAft>
              <a:buNone/>
            </a:pPr>
            <a:r>
              <a:rPr lang="en-US" altLang="zh-CN" dirty="0" err="1">
                <a:ea typeface="宋体" panose="02010600030101010101" pitchFamily="2" charset="-122"/>
              </a:rPr>
              <a:t>  var</a:t>
            </a:r>
            <a:r>
              <a:rPr lang="en-US" altLang="zh-CN" dirty="0">
                <a:ea typeface="宋体" panose="02010600030101010101" pitchFamily="2" charset="-122"/>
              </a:rPr>
              <a:t> loop=1;//</a:t>
            </a:r>
            <a:r>
              <a:rPr lang="zh-CN" altLang="en-US" dirty="0">
                <a:ea typeface="宋体" panose="02010600030101010101" pitchFamily="2" charset="-122"/>
              </a:rPr>
              <a:t>设置启动次数，防止多次启动</a:t>
            </a:r>
            <a:endParaRPr lang="zh-CN" altLang="en-US" dirty="0">
              <a:ea typeface="宋体" panose="02010600030101010101" pitchFamily="2" charset="-122"/>
            </a:endParaRPr>
          </a:p>
          <a:p>
            <a:pPr marL="0" indent="0">
              <a:lnSpc>
                <a:spcPct val="100000"/>
              </a:lnSpc>
              <a:spcBef>
                <a:spcPts val="0"/>
              </a:spcBef>
              <a:spcAft>
                <a:spcPts val="0"/>
              </a:spcAft>
              <a:buNone/>
            </a:pPr>
            <a:r>
              <a:rPr lang="en-US" altLang="zh-CN" dirty="0" err="1">
                <a:ea typeface="宋体" panose="02010600030101010101" pitchFamily="2" charset="-122"/>
              </a:rPr>
              <a:t>  var</a:t>
            </a:r>
            <a:r>
              <a:rPr lang="en-US" altLang="zh-CN" dirty="0">
                <a:ea typeface="宋体" panose="02010600030101010101" pitchFamily="2" charset="-122"/>
              </a:rPr>
              <a:t> dir=1;//</a:t>
            </a:r>
            <a:r>
              <a:rPr lang="zh-CN" altLang="en-US" dirty="0">
                <a:ea typeface="宋体" panose="02010600030101010101" pitchFamily="2" charset="-122"/>
              </a:rPr>
              <a:t>设置方向变量初值</a:t>
            </a:r>
            <a:endParaRPr lang="zh-CN" altLang="en-US" dirty="0">
              <a:ea typeface="宋体" panose="02010600030101010101" pitchFamily="2" charset="-122"/>
            </a:endParaRPr>
          </a:p>
          <a:p>
            <a:pPr marL="0" indent="0">
              <a:lnSpc>
                <a:spcPct val="100000"/>
              </a:lnSpc>
              <a:spcBef>
                <a:spcPts val="0"/>
              </a:spcBef>
              <a:spcAft>
                <a:spcPts val="0"/>
              </a:spcAft>
              <a:buNone/>
            </a:pPr>
            <a:r>
              <a:rPr lang="en-US" altLang="zh-CN" dirty="0" err="1">
                <a:ea typeface="宋体" panose="02010600030101010101" pitchFamily="2" charset="-122"/>
              </a:rPr>
              <a:t>  var</a:t>
            </a:r>
            <a:r>
              <a:rPr lang="en-US" altLang="zh-CN" dirty="0">
                <a:ea typeface="宋体" panose="02010600030101010101" pitchFamily="2" charset="-122"/>
              </a:rPr>
              <a:t> </a:t>
            </a:r>
            <a:r>
              <a:rPr lang="en-US" altLang="zh-CN" dirty="0" err="1">
                <a:ea typeface="宋体" panose="02010600030101010101" pitchFamily="2" charset="-122"/>
              </a:rPr>
              <a:t>str_num</a:t>
            </a:r>
            <a:r>
              <a:rPr lang="en-US" altLang="zh-CN" dirty="0">
                <a:ea typeface="宋体" panose="02010600030101010101" pitchFamily="2" charset="-122"/>
              </a:rPr>
              <a:t>=0; 	//</a:t>
            </a:r>
            <a:r>
              <a:rPr lang="zh-CN" altLang="en-US" dirty="0">
                <a:ea typeface="宋体" panose="02010600030101010101" pitchFamily="2" charset="-122"/>
              </a:rPr>
              <a:t>用于动态显示的目标字符串</a:t>
            </a:r>
            <a:endParaRPr lang="zh-CN" altLang="en-US" dirty="0">
              <a:ea typeface="宋体" panose="02010600030101010101" pitchFamily="2" charset="-122"/>
            </a:endParaRPr>
          </a:p>
          <a:p>
            <a:pPr marL="0" indent="0">
              <a:lnSpc>
                <a:spcPct val="100000"/>
              </a:lnSpc>
              <a:spcBef>
                <a:spcPts val="0"/>
              </a:spcBef>
              <a:spcAft>
                <a:spcPts val="0"/>
              </a:spcAft>
              <a:buNone/>
            </a:pPr>
            <a:r>
              <a:rPr lang="en-US" altLang="zh-CN" dirty="0" err="1">
                <a:ea typeface="宋体" panose="02010600030101010101" pitchFamily="2" charset="-122"/>
              </a:rPr>
              <a:t>  var</a:t>
            </a:r>
            <a:r>
              <a:rPr lang="en-US" altLang="zh-CN" dirty="0">
                <a:ea typeface="宋体" panose="02010600030101010101" pitchFamily="2" charset="-122"/>
              </a:rPr>
              <a:t> </a:t>
            </a:r>
            <a:r>
              <a:rPr lang="en-US" altLang="zh-CN" dirty="0" err="1">
                <a:ea typeface="宋体" panose="02010600030101010101" pitchFamily="2" charset="-122"/>
              </a:rPr>
              <a:t>str</a:t>
            </a:r>
            <a:r>
              <a:rPr lang="en-US" altLang="zh-CN" dirty="0">
                <a:ea typeface="宋体" panose="02010600030101010101" pitchFamily="2" charset="-122"/>
              </a:rPr>
              <a:t>="</a:t>
            </a:r>
            <a:r>
              <a:rPr lang="zh-CN" altLang="en-US" dirty="0">
                <a:ea typeface="宋体" panose="02010600030101010101" pitchFamily="2" charset="-122"/>
              </a:rPr>
              <a:t>欢迎来到</a:t>
            </a:r>
            <a:r>
              <a:rPr lang="en-US" altLang="zh-CN" dirty="0" err="1">
                <a:ea typeface="宋体" panose="02010600030101010101" pitchFamily="2" charset="-122"/>
              </a:rPr>
              <a:t>javascript</a:t>
            </a:r>
            <a:r>
              <a:rPr lang="zh-CN" altLang="en-US" dirty="0">
                <a:ea typeface="宋体" panose="02010600030101010101" pitchFamily="2" charset="-122"/>
              </a:rPr>
              <a:t>世界</a:t>
            </a:r>
            <a:r>
              <a:rPr lang="en-US" altLang="zh-CN" dirty="0">
                <a:ea typeface="宋体" panose="02010600030101010101" pitchFamily="2" charset="-122"/>
              </a:rPr>
              <a:t>!";	</a:t>
            </a:r>
            <a:endParaRPr lang="en-US" altLang="zh-CN" dirty="0">
              <a:ea typeface="宋体" panose="02010600030101010101" pitchFamily="2" charset="-122"/>
            </a:endParaRPr>
          </a:p>
          <a:p>
            <a:pPr marL="0" indent="0">
              <a:lnSpc>
                <a:spcPct val="100000"/>
              </a:lnSpc>
              <a:spcBef>
                <a:spcPts val="0"/>
              </a:spcBef>
              <a:spcAft>
                <a:spcPts val="0"/>
              </a:spcAft>
              <a:buNone/>
            </a:pPr>
            <a:r>
              <a:rPr lang="en-US" altLang="zh-CN" dirty="0">
                <a:ea typeface="宋体" panose="02010600030101010101" pitchFamily="2" charset="-122"/>
              </a:rPr>
              <a:t>  function $(id){return </a:t>
            </a:r>
            <a:r>
              <a:rPr lang="en-US" altLang="zh-CN" dirty="0" err="1">
                <a:ea typeface="宋体" panose="02010600030101010101" pitchFamily="2" charset="-122"/>
              </a:rPr>
              <a:t>document.getElementById</a:t>
            </a:r>
            <a:r>
              <a:rPr lang="en-US" altLang="zh-CN" dirty="0">
                <a:ea typeface="宋体" panose="02010600030101010101" pitchFamily="2" charset="-122"/>
              </a:rPr>
              <a:t>(id);}</a:t>
            </a:r>
            <a:endParaRPr lang="en-US" altLang="zh-CN" dirty="0">
              <a:ea typeface="宋体" panose="02010600030101010101" pitchFamily="2" charset="-122"/>
            </a:endParaRPr>
          </a:p>
          <a:p>
            <a:pPr marL="0" indent="0">
              <a:lnSpc>
                <a:spcPct val="100000"/>
              </a:lnSpc>
              <a:spcBef>
                <a:spcPts val="0"/>
              </a:spcBef>
              <a:spcAft>
                <a:spcPts val="0"/>
              </a:spcAft>
              <a:buNone/>
            </a:pPr>
            <a:r>
              <a:rPr lang="en-US" altLang="zh-CN" dirty="0">
                <a:ea typeface="宋体" panose="02010600030101010101" pitchFamily="2" charset="-122"/>
              </a:rPr>
              <a:t>  function </a:t>
            </a:r>
            <a:r>
              <a:rPr lang="en-US" altLang="zh-CN" dirty="0" err="1">
                <a:ea typeface="宋体" panose="02010600030101010101" pitchFamily="2" charset="-122"/>
              </a:rPr>
              <a:t>startMove</a:t>
            </a:r>
            <a:r>
              <a:rPr lang="en-US" altLang="zh-CN" dirty="0">
                <a:ea typeface="宋体" panose="02010600030101010101" pitchFamily="2" charset="-122"/>
              </a:rPr>
              <a:t>(){ //</a:t>
            </a:r>
            <a:r>
              <a:rPr lang="zh-CN" altLang="en-US" dirty="0">
                <a:ea typeface="宋体" panose="02010600030101010101" pitchFamily="2" charset="-122"/>
              </a:rPr>
              <a:t>设定图层内动态显示的字符串信</a:t>
            </a:r>
            <a:r>
              <a:rPr lang="zh-CN" altLang="en-US" dirty="0" smtClean="0">
                <a:ea typeface="宋体" panose="02010600030101010101" pitchFamily="2" charset="-122"/>
              </a:rPr>
              <a:t>息</a:t>
            </a:r>
            <a:endParaRPr lang="zh-CN" altLang="en-US" dirty="0" smtClean="0">
              <a:ea typeface="宋体" panose="02010600030101010101" pitchFamily="2" charset="-122"/>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var</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str_space</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str_num</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=str_num+1*dir;//</a:t>
            </a:r>
            <a:r>
              <a:rPr smtClean="0">
                <a:latin typeface="Verdana" panose="020B0604030504040204" pitchFamily="34" charset="0"/>
                <a:ea typeface="宋体" panose="02010600030101010101" pitchFamily="2" charset="-122"/>
                <a:cs typeface="Verdana" panose="020B0604030504040204" pitchFamily="34" charset="0"/>
                <a:sym typeface="+mn-ea"/>
              </a:rPr>
              <a:t>动态改变运动步长</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if(</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str_num</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&gt;50 || </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str_num</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&lt;0){	dir=-1*dir;    }    //</a:t>
            </a:r>
            <a:r>
              <a:rPr smtClean="0">
                <a:latin typeface="Verdana" panose="020B0604030504040204" pitchFamily="34" charset="0"/>
                <a:ea typeface="宋体" panose="02010600030101010101" pitchFamily="2" charset="-122"/>
                <a:cs typeface="Verdana" panose="020B0604030504040204" pitchFamily="34" charset="0"/>
                <a:sym typeface="+mn-ea"/>
              </a:rPr>
              <a:t>改变运动方向  </a:t>
            </a:r>
            <a:endParaRPr lang="zh-CN" altLang="en-US" b="0" dirty="0" smtClean="0">
              <a:latin typeface="Verdana" panose="020B0604030504040204" pitchFamily="34" charset="0"/>
              <a:ea typeface="宋体" panose="02010600030101010101" pitchFamily="2" charset="-122"/>
              <a:cs typeface="Verdana" panose="020B0604030504040204" pitchFamily="34" charset="0"/>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for(</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var</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i</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=0;i&lt;</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str_num;i</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mtClean="0">
                <a:solidFill>
                  <a:srgbClr val="FF0000"/>
                </a:solidFill>
                <a:latin typeface="Verdana" panose="020B0604030504040204" pitchFamily="34" charset="0"/>
                <a:ea typeface="Verdana" panose="020B0604030504040204" pitchFamily="34" charset="0"/>
                <a:cs typeface="Verdana" panose="020B0604030504040204" pitchFamily="34" charset="0"/>
                <a:sym typeface="+mn-ea"/>
              </a:rPr>
              <a:t> </a:t>
            </a:r>
            <a:r>
              <a:rPr lang="en-US" altLang="zh-CN" dirty="0" err="1" smtClean="0">
                <a:solidFill>
                  <a:srgbClr val="FF0000"/>
                </a:solidFill>
                <a:latin typeface="Verdana" panose="020B0604030504040204" pitchFamily="34" charset="0"/>
                <a:ea typeface="Verdana" panose="020B0604030504040204" pitchFamily="34" charset="0"/>
                <a:cs typeface="Verdana" panose="020B0604030504040204" pitchFamily="34" charset="0"/>
                <a:sym typeface="+mn-ea"/>
              </a:rPr>
              <a:t>str_space</a:t>
            </a:r>
            <a:r>
              <a:rPr lang="en-US" altLang="zh-CN" smtClean="0">
                <a:solidFill>
                  <a:srgbClr val="FF0000"/>
                </a:solidFill>
                <a:latin typeface="Verdana" panose="020B0604030504040204" pitchFamily="34" charset="0"/>
                <a:ea typeface="Verdana" panose="020B0604030504040204" pitchFamily="34" charset="0"/>
                <a:cs typeface="Verdana" panose="020B0604030504040204" pitchFamily="34" charset="0"/>
                <a:sym typeface="+mn-ea"/>
              </a:rPr>
              <a:t>+="&amp;</a:t>
            </a:r>
            <a:r>
              <a:rPr lang="en-US" altLang="zh-CN" dirty="0" err="1" smtClean="0">
                <a:solidFill>
                  <a:srgbClr val="FF0000"/>
                </a:solidFill>
                <a:latin typeface="Verdana" panose="020B0604030504040204" pitchFamily="34" charset="0"/>
                <a:ea typeface="Verdana" panose="020B0604030504040204" pitchFamily="34" charset="0"/>
                <a:cs typeface="Verdana" panose="020B0604030504040204" pitchFamily="34" charset="0"/>
                <a:sym typeface="+mn-ea"/>
              </a:rPr>
              <a:t>nbsp</a:t>
            </a:r>
            <a:r>
              <a:rPr lang="en-US" altLang="zh-CN" smtClean="0">
                <a:solidFill>
                  <a:srgbClr val="FF0000"/>
                </a:solidFill>
                <a:latin typeface="Verdana" panose="020B0604030504040204" pitchFamily="34" charset="0"/>
                <a:ea typeface="Verdana" panose="020B0604030504040204" pitchFamily="34" charset="0"/>
                <a:cs typeface="Verdana" panose="020B0604030504040204" pitchFamily="34" charset="0"/>
                <a:sym typeface="+mn-ea"/>
              </a:rPr>
              <a:t>;";</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mtClean="0">
              <a:latin typeface="Verdana" panose="020B0604030504040204" pitchFamily="34" charset="0"/>
              <a:ea typeface="Verdana" panose="020B0604030504040204" pitchFamily="34" charset="0"/>
              <a:cs typeface="Verdana" panose="020B0604030504040204" pitchFamily="34" charset="0"/>
              <a:sym typeface="+mn-ea"/>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myDiv</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innerHTML</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="&lt;h3&gt;"+</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str_space+str</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+"&lt;/h3&gt;";//</a:t>
            </a:r>
            <a:r>
              <a:rPr smtClean="0">
                <a:latin typeface="Verdana" panose="020B0604030504040204" pitchFamily="34" charset="0"/>
                <a:ea typeface="宋体" panose="02010600030101010101" pitchFamily="2" charset="-122"/>
                <a:cs typeface="Verdana" panose="020B0604030504040204" pitchFamily="34" charset="0"/>
                <a:sym typeface="+mn-ea"/>
              </a:rPr>
              <a:t>动态赋值</a:t>
            </a:r>
            <a:endParaRPr lang="zh-CN" altLang="en-US" b="0" dirty="0" smtClean="0">
              <a:latin typeface="Verdana" panose="020B0604030504040204" pitchFamily="34" charset="0"/>
              <a:ea typeface="宋体" panose="02010600030101010101" pitchFamily="2" charset="-122"/>
              <a:cs typeface="Verdana" panose="020B0604030504040204" pitchFamily="34" charset="0"/>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	</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function </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MyStart</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a:t>
            </a:r>
            <a:r>
              <a:rPr smtClean="0">
                <a:latin typeface="Verdana" panose="020B0604030504040204" pitchFamily="34" charset="0"/>
                <a:ea typeface="宋体" panose="02010600030101010101" pitchFamily="2" charset="-122"/>
                <a:cs typeface="Verdana" panose="020B0604030504040204" pitchFamily="34" charset="0"/>
                <a:sym typeface="+mn-ea"/>
              </a:rPr>
              <a:t>图层内字符串滚动开始</a:t>
            </a:r>
            <a:endParaRPr lang="zh-CN" altLang="en-US" b="0" dirty="0" smtClean="0">
              <a:latin typeface="Verdana" panose="020B0604030504040204" pitchFamily="34" charset="0"/>
              <a:ea typeface="宋体" panose="02010600030101010101" pitchFamily="2" charset="-122"/>
              <a:cs typeface="Verdana" panose="020B0604030504040204" pitchFamily="34" charset="0"/>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if (loop==1) {</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TimerID</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setInterval</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startMove</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();",100);}</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loop++;</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  </a:t>
            </a:r>
            <a:endParaRPr lang="en-US" altLang="zh-CN" smtClean="0">
              <a:latin typeface="Verdana" panose="020B0604030504040204" pitchFamily="34" charset="0"/>
              <a:ea typeface="Verdana" panose="020B0604030504040204" pitchFamily="34" charset="0"/>
              <a:cs typeface="Verdana" panose="020B0604030504040204" pitchFamily="34" charset="0"/>
              <a:sym typeface="+mn-ea"/>
            </a:endParaRPr>
          </a:p>
          <a:p>
            <a:pPr marL="0" indent="0">
              <a:lnSpc>
                <a:spcPct val="1000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function </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MyStop</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a:t>
            </a:r>
            <a:r>
              <a:rPr smtClean="0">
                <a:latin typeface="Verdana" panose="020B0604030504040204" pitchFamily="34" charset="0"/>
                <a:ea typeface="宋体" panose="02010600030101010101" pitchFamily="2" charset="-122"/>
                <a:cs typeface="Verdana" panose="020B0604030504040204" pitchFamily="34" charset="0"/>
                <a:sym typeface="+mn-ea"/>
              </a:rPr>
              <a:t>图层内字符串滚动结束，并更新图层内字符串</a:t>
            </a:r>
            <a:endParaRPr smtClean="0">
              <a:latin typeface="Verdana" panose="020B0604030504040204" pitchFamily="34" charset="0"/>
              <a:ea typeface="宋体" panose="02010600030101010101" pitchFamily="2" charset="-122"/>
              <a:cs typeface="Verdana" panose="020B0604030504040204" pitchFamily="34" charset="0"/>
              <a:sym typeface="+mn-ea"/>
            </a:endParaRPr>
          </a:p>
          <a:p>
            <a:pPr marL="0" indent="0">
              <a:lnSpc>
                <a:spcPct val="100000"/>
              </a:lnSpc>
              <a:spcBef>
                <a:spcPts val="0"/>
              </a:spcBef>
              <a:spcAft>
                <a:spcPts val="0"/>
              </a:spcAft>
              <a:buNone/>
            </a:pPr>
            <a:r>
              <a:rPr smtClean="0">
                <a:latin typeface="Verdana" panose="020B0604030504040204" pitchFamily="34" charset="0"/>
                <a:ea typeface="宋体" panose="02010600030101010101" pitchFamily="2" charset="-122"/>
                <a:cs typeface="Verdana" panose="020B0604030504040204" pitchFamily="34" charset="0"/>
                <a:sym typeface="+mn-ea"/>
              </a:rPr>
              <a:t>    </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clearInterval</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dirty="0" err="1" smtClean="0">
                <a:latin typeface="Verdana" panose="020B0604030504040204" pitchFamily="34" charset="0"/>
                <a:ea typeface="Verdana" panose="020B0604030504040204" pitchFamily="34" charset="0"/>
                <a:cs typeface="Verdana" panose="020B0604030504040204" pitchFamily="34" charset="0"/>
                <a:sym typeface="+mn-ea"/>
              </a:rPr>
              <a:t>TimerID</a:t>
            </a:r>
            <a:r>
              <a:rPr lang="en-US" altLang="zh-CN"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mtClean="0">
              <a:latin typeface="Verdana" panose="020B0604030504040204" pitchFamily="34" charset="0"/>
              <a:ea typeface="Verdana" panose="020B0604030504040204" pitchFamily="34" charset="0"/>
              <a:cs typeface="Verdana" panose="020B0604030504040204" pitchFamily="34" charset="0"/>
              <a:sym typeface="+mn-ea"/>
            </a:endParaRPr>
          </a:p>
          <a:p>
            <a:pPr marL="419100" indent="-419100">
              <a:lnSpc>
                <a:spcPts val="1400"/>
              </a:lnSpc>
              <a:spcBef>
                <a:spcPts val="0"/>
              </a:spcBef>
              <a:spcAft>
                <a:spcPts val="0"/>
              </a:spcAft>
              <a:buNone/>
            </a:pPr>
            <a:r>
              <a:rPr lang="en-US" altLang="zh-CN" smtClean="0">
                <a:latin typeface="Verdana" panose="020B0604030504040204" pitchFamily="34" charset="0"/>
                <a:ea typeface="Verdana" panose="020B0604030504040204" pitchFamily="34" charset="0"/>
                <a:cs typeface="Verdana" panose="020B0604030504040204" pitchFamily="34" charset="0"/>
                <a:sym typeface="+mn-ea"/>
              </a:rPr>
              <a:t>    loop=1</a:t>
            </a:r>
            <a:r>
              <a:rPr lang="en-US" altLang="zh-CN">
                <a:latin typeface="Verdana" panose="020B0604030504040204" pitchFamily="34" charset="0"/>
                <a:ea typeface="Verdana" panose="020B0604030504040204" pitchFamily="34" charset="0"/>
                <a:cs typeface="Verdana" panose="020B0604030504040204" pitchFamily="34" charset="0"/>
                <a:sym typeface="+mn-ea"/>
              </a:rPr>
              <a:t>;//</a:t>
            </a:r>
            <a:r>
              <a:rPr>
                <a:latin typeface="Verdana" panose="020B0604030504040204" pitchFamily="34" charset="0"/>
                <a:ea typeface="宋体" panose="02010600030101010101" pitchFamily="2" charset="-122"/>
                <a:cs typeface="Verdana" panose="020B0604030504040204" pitchFamily="34" charset="0"/>
                <a:sym typeface="+mn-ea"/>
              </a:rPr>
              <a:t>恢复初始值</a:t>
            </a:r>
            <a:endParaRPr lang="zh-CN" altLang="en-US" dirty="0">
              <a:latin typeface="Verdana" panose="020B0604030504040204" pitchFamily="34" charset="0"/>
              <a:ea typeface="宋体" panose="02010600030101010101" pitchFamily="2" charset="-122"/>
              <a:cs typeface="Verdana" panose="020B0604030504040204" pitchFamily="34" charset="0"/>
            </a:endParaRPr>
          </a:p>
          <a:p>
            <a:pPr marL="419100" indent="-419100">
              <a:lnSpc>
                <a:spcPts val="1400"/>
              </a:lnSpc>
              <a:spcBef>
                <a:spcPts val="0"/>
              </a:spcBef>
              <a:spcAft>
                <a:spcPts val="0"/>
              </a:spcAft>
              <a:buNone/>
            </a:pPr>
            <a:r>
              <a:rPr lang="en-US" altLang="zh-CN">
                <a:latin typeface="Verdana" panose="020B0604030504040204" pitchFamily="34" charset="0"/>
                <a:ea typeface="Verdana" panose="020B0604030504040204" pitchFamily="34" charset="0"/>
                <a:cs typeface="Verdana" panose="020B0604030504040204" pitchFamily="34" charset="0"/>
                <a:sym typeface="+mn-ea"/>
              </a:rPr>
              <a:t>    $("</a:t>
            </a:r>
            <a:r>
              <a:rPr lang="en-US" altLang="zh-CN" dirty="0" err="1">
                <a:latin typeface="Verdana" panose="020B0604030504040204" pitchFamily="34" charset="0"/>
                <a:ea typeface="Verdana" panose="020B0604030504040204" pitchFamily="34" charset="0"/>
                <a:cs typeface="Verdana" panose="020B0604030504040204" pitchFamily="34" charset="0"/>
                <a:sym typeface="+mn-ea"/>
              </a:rPr>
              <a:t>myDiv</a:t>
            </a:r>
            <a:r>
              <a:rPr lang="en-US" altLang="zh-CN">
                <a:latin typeface="Verdana" panose="020B0604030504040204" pitchFamily="34" charset="0"/>
                <a:ea typeface="Verdana" panose="020B0604030504040204" pitchFamily="34" charset="0"/>
                <a:cs typeface="Verdana" panose="020B0604030504040204" pitchFamily="34" charset="0"/>
                <a:sym typeface="+mn-ea"/>
              </a:rPr>
              <a:t>").</a:t>
            </a:r>
            <a:r>
              <a:rPr lang="en-US" altLang="zh-CN" dirty="0" err="1">
                <a:latin typeface="Verdana" panose="020B0604030504040204" pitchFamily="34" charset="0"/>
                <a:ea typeface="Verdana" panose="020B0604030504040204" pitchFamily="34" charset="0"/>
                <a:cs typeface="Verdana" panose="020B0604030504040204" pitchFamily="34" charset="0"/>
                <a:sym typeface="+mn-ea"/>
              </a:rPr>
              <a:t>innerHTML</a:t>
            </a:r>
            <a:r>
              <a:rPr lang="en-US" altLang="zh-CN">
                <a:latin typeface="Verdana" panose="020B0604030504040204" pitchFamily="34" charset="0"/>
                <a:ea typeface="Verdana" panose="020B0604030504040204" pitchFamily="34" charset="0"/>
                <a:cs typeface="Verdana" panose="020B0604030504040204" pitchFamily="34" charset="0"/>
                <a:sym typeface="+mn-ea"/>
              </a:rPr>
              <a:t>="&lt;h3&gt;</a:t>
            </a:r>
            <a:r>
              <a:rPr>
                <a:latin typeface="Verdana" panose="020B0604030504040204" pitchFamily="34" charset="0"/>
                <a:ea typeface="宋体" panose="02010600030101010101" pitchFamily="2" charset="-122"/>
                <a:cs typeface="Verdana" panose="020B0604030504040204" pitchFamily="34" charset="0"/>
                <a:sym typeface="+mn-ea"/>
              </a:rPr>
              <a:t>图层内字符串滚动结束</a:t>
            </a:r>
            <a:r>
              <a:rPr lang="en-US" altLang="zh-CN">
                <a:latin typeface="Verdana" panose="020B0604030504040204" pitchFamily="34" charset="0"/>
                <a:ea typeface="Verdana" panose="020B0604030504040204" pitchFamily="34" charset="0"/>
                <a:cs typeface="Verdana" panose="020B0604030504040204" pitchFamily="34" charset="0"/>
                <a:sym typeface="+mn-ea"/>
              </a:rPr>
              <a:t>!&lt;/h3&gt;"; </a:t>
            </a:r>
            <a:endParaRPr lang="en-US" altLang="zh-CN"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ts val="1400"/>
              </a:lnSpc>
              <a:spcBef>
                <a:spcPts val="0"/>
              </a:spcBef>
              <a:spcAft>
                <a:spcPts val="0"/>
              </a:spcAft>
              <a:buNone/>
            </a:pPr>
            <a:r>
              <a:rPr lang="en-US" altLang="zh-CN">
                <a:latin typeface="Verdana" panose="020B0604030504040204" pitchFamily="34" charset="0"/>
                <a:ea typeface="Verdana" panose="020B0604030504040204" pitchFamily="34" charset="0"/>
                <a:cs typeface="Verdana" panose="020B0604030504040204" pitchFamily="34" charset="0"/>
                <a:sym typeface="+mn-ea"/>
              </a:rPr>
              <a:t>  }</a:t>
            </a:r>
            <a:endParaRPr lang="en-US" altLang="zh-CN"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ts val="1400"/>
              </a:lnSpc>
              <a:spcBef>
                <a:spcPts val="0"/>
              </a:spcBef>
              <a:spcAft>
                <a:spcPts val="0"/>
              </a:spcAft>
              <a:buNone/>
            </a:pPr>
            <a:r>
              <a:rPr lang="en-US" altLang="zh-CN">
                <a:latin typeface="Verdana" panose="020B0604030504040204" pitchFamily="34" charset="0"/>
                <a:ea typeface="Verdana" panose="020B0604030504040204" pitchFamily="34" charset="0"/>
                <a:cs typeface="Verdana" panose="020B0604030504040204" pitchFamily="34" charset="0"/>
                <a:sym typeface="+mn-ea"/>
              </a:rPr>
              <a:t>&lt;/script&gt;</a:t>
            </a:r>
            <a:endParaRPr lang="en-US" altLang="zh-CN" dirty="0">
              <a:latin typeface="Verdana" panose="020B0604030504040204" pitchFamily="34" charset="0"/>
              <a:ea typeface="Verdana" panose="020B0604030504040204" pitchFamily="34" charset="0"/>
              <a:cs typeface="Verdana" panose="020B0604030504040204" pitchFamily="34" charset="0"/>
            </a:endParaRPr>
          </a:p>
          <a:p>
            <a:pPr marL="0" indent="0">
              <a:lnSpc>
                <a:spcPct val="100000"/>
              </a:lnSpc>
              <a:spcBef>
                <a:spcPts val="0"/>
              </a:spcBef>
              <a:spcAft>
                <a:spcPts val="0"/>
              </a:spcAft>
              <a:buNone/>
            </a:pPr>
            <a:endParaRPr lang="zh-CN" altLang="zh-CN" b="0" dirty="0" smtClean="0">
              <a:latin typeface="Verdana" panose="020B0604030504040204" pitchFamily="34" charset="0"/>
              <a:ea typeface="宋体" panose="02010600030101010101" pitchFamily="2" charset="-122"/>
              <a:cs typeface="Verdana" panose="020B0604030504040204" pitchFamily="34" charset="0"/>
            </a:endParaRPr>
          </a:p>
          <a:p>
            <a:pPr marL="0" indent="0">
              <a:lnSpc>
                <a:spcPct val="100000"/>
              </a:lnSpc>
              <a:spcBef>
                <a:spcPts val="0"/>
              </a:spcBef>
              <a:spcAft>
                <a:spcPts val="0"/>
              </a:spcAft>
              <a:buNone/>
            </a:pPr>
            <a:endParaRPr lang="zh-CN" altLang="zh-CN" b="0" dirty="0" smtClean="0">
              <a:latin typeface="Verdana" panose="020B0604030504040204" pitchFamily="34" charset="0"/>
              <a:ea typeface="宋体" panose="02010600030101010101" pitchFamily="2" charset="-122"/>
              <a:cs typeface="Verdana" panose="020B060403050404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noAutofit/>
          </a:bodyPr>
          <a:lstStyle/>
          <a:p>
            <a:r>
              <a:rPr lang="en-US" altLang="zh-CN" dirty="0" smtClean="0"/>
              <a:t>window</a:t>
            </a:r>
            <a:r>
              <a:rPr lang="zh-CN" altLang="en-US" dirty="0" smtClean="0"/>
              <a:t>对象</a:t>
            </a:r>
            <a:r>
              <a:rPr lang="en-US" altLang="zh-CN" dirty="0" smtClean="0"/>
              <a:t>-</a:t>
            </a:r>
            <a:r>
              <a:rPr lang="zh-CN" altLang="en-US" dirty="0" smtClean="0"/>
              <a:t>案例</a:t>
            </a:r>
            <a:endParaRPr lang="zh-CN" altLang="en-US" dirty="0" smtClean="0"/>
          </a:p>
        </p:txBody>
      </p:sp>
      <p:sp>
        <p:nvSpPr>
          <p:cNvPr id="18438" name="Rectangle 6"/>
          <p:cNvSpPr>
            <a:spLocks noGrp="1" noChangeArrowheads="1"/>
          </p:cNvSpPr>
          <p:nvPr>
            <p:ph idx="1"/>
          </p:nvPr>
        </p:nvSpPr>
        <p:spPr>
          <a:xfrm>
            <a:off x="402590" y="1305560"/>
            <a:ext cx="8107680" cy="3905250"/>
          </a:xfrm>
          <a:noFill/>
        </p:spPr>
        <p:txBody>
          <a:bodyPr>
            <a:normAutofit/>
          </a:bodyPr>
          <a:lstStyle/>
          <a:p>
            <a:pPr marL="419100" indent="-419100">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&lt;body &gt;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&lt;h3 align="center"&gt;</a:t>
            </a:r>
            <a:r>
              <a:rPr lang="zh-CN" altLang="en-US" sz="1600" dirty="0">
                <a:latin typeface="Verdana" panose="020B0604030504040204" pitchFamily="34" charset="0"/>
                <a:ea typeface="宋体" panose="02010600030101010101" pitchFamily="2" charset="-122"/>
                <a:cs typeface="Verdana" panose="020B0604030504040204" pitchFamily="34" charset="0"/>
              </a:rPr>
              <a:t>滚动区域</a:t>
            </a:r>
            <a:r>
              <a:rPr lang="en-US" altLang="zh-CN" sz="1600" dirty="0">
                <a:latin typeface="Verdana" panose="020B0604030504040204" pitchFamily="34" charset="0"/>
                <a:ea typeface="Verdana" panose="020B0604030504040204" pitchFamily="34" charset="0"/>
                <a:cs typeface="Verdana" panose="020B0604030504040204" pitchFamily="34" charset="0"/>
              </a:rPr>
              <a:t>&lt;/h3&gt;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&lt;div name="" id="</a:t>
            </a:r>
            <a:r>
              <a:rPr lang="en-US" altLang="zh-CN" sz="1600" dirty="0" err="1">
                <a:latin typeface="Verdana" panose="020B0604030504040204" pitchFamily="34" charset="0"/>
                <a:ea typeface="Verdana" panose="020B0604030504040204" pitchFamily="34" charset="0"/>
                <a:cs typeface="Verdana" panose="020B0604030504040204" pitchFamily="34" charset="0"/>
              </a:rPr>
              <a:t>myDiv</a:t>
            </a:r>
            <a:r>
              <a:rPr lang="en-US" altLang="zh-CN" sz="1600" dirty="0">
                <a:latin typeface="Verdana" panose="020B0604030504040204" pitchFamily="34" charset="0"/>
                <a:ea typeface="Verdana" panose="020B0604030504040204" pitchFamily="34" charset="0"/>
                <a:cs typeface="Verdana" panose="020B0604030504040204" pitchFamily="34" charset="0"/>
              </a:rPr>
              <a:t>"&gt;</a:t>
            </a:r>
            <a:r>
              <a:rPr lang="zh-CN" altLang="en-US" sz="1600" dirty="0">
                <a:latin typeface="Verdana" panose="020B0604030504040204" pitchFamily="34" charset="0"/>
                <a:ea typeface="宋体" panose="02010600030101010101" pitchFamily="2" charset="-122"/>
                <a:cs typeface="Verdana" panose="020B0604030504040204" pitchFamily="34" charset="0"/>
              </a:rPr>
              <a:t>欢迎来到</a:t>
            </a:r>
            <a:r>
              <a:rPr lang="en-US" altLang="zh-CN" sz="1600" dirty="0">
                <a:latin typeface="Verdana" panose="020B0604030504040204" pitchFamily="34" charset="0"/>
                <a:ea typeface="Verdana" panose="020B0604030504040204" pitchFamily="34" charset="0"/>
                <a:cs typeface="Verdana" panose="020B0604030504040204" pitchFamily="34" charset="0"/>
              </a:rPr>
              <a:t>JavaScript</a:t>
            </a:r>
            <a:r>
              <a:rPr lang="zh-CN" altLang="en-US" sz="1600" dirty="0">
                <a:latin typeface="Verdana" panose="020B0604030504040204" pitchFamily="34" charset="0"/>
                <a:ea typeface="宋体" panose="02010600030101010101" pitchFamily="2" charset="-122"/>
                <a:cs typeface="Verdana" panose="020B0604030504040204" pitchFamily="34" charset="0"/>
              </a:rPr>
              <a:t>世界</a:t>
            </a:r>
            <a:r>
              <a:rPr lang="en-US" altLang="zh-CN" sz="1600" dirty="0">
                <a:latin typeface="Verdana" panose="020B0604030504040204" pitchFamily="34" charset="0"/>
                <a:ea typeface="Verdana" panose="020B0604030504040204" pitchFamily="34" charset="0"/>
                <a:cs typeface="Verdana" panose="020B0604030504040204" pitchFamily="34" charset="0"/>
              </a:rPr>
              <a:t>!&lt;/div&gt;	</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&lt;div style="text-</a:t>
            </a:r>
            <a:r>
              <a:rPr lang="en-US" altLang="zh-CN" sz="1600" dirty="0" err="1">
                <a:latin typeface="Verdana" panose="020B0604030504040204" pitchFamily="34" charset="0"/>
                <a:ea typeface="Verdana" panose="020B0604030504040204" pitchFamily="34" charset="0"/>
                <a:cs typeface="Verdana" panose="020B0604030504040204" pitchFamily="34" charset="0"/>
              </a:rPr>
              <a:t>align:center</a:t>
            </a:r>
            <a:r>
              <a:rPr lang="en-US" altLang="zh-CN" sz="1600" dirty="0">
                <a:latin typeface="Verdana" panose="020B0604030504040204" pitchFamily="34" charset="0"/>
                <a:ea typeface="Verdana" panose="020B0604030504040204" pitchFamily="34" charset="0"/>
                <a:cs typeface="Verdana" panose="020B0604030504040204" pitchFamily="34" charset="0"/>
              </a:rPr>
              <a:t>;"&gt; </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&lt;p&gt;</a:t>
            </a:r>
            <a:r>
              <a:rPr lang="zh-CN" altLang="en-US" sz="1600" dirty="0">
                <a:latin typeface="Verdana" panose="020B0604030504040204" pitchFamily="34" charset="0"/>
                <a:ea typeface="宋体" panose="02010600030101010101" pitchFamily="2" charset="-122"/>
                <a:cs typeface="Verdana" panose="020B0604030504040204" pitchFamily="34" charset="0"/>
              </a:rPr>
              <a:t>单击对应的按钮，实现图层内字符串滚动与停止</a:t>
            </a:r>
            <a:r>
              <a:rPr lang="en-US" altLang="zh-CN" sz="1600" dirty="0">
                <a:latin typeface="Verdana" panose="020B0604030504040204" pitchFamily="34" charset="0"/>
                <a:ea typeface="Verdana" panose="020B0604030504040204" pitchFamily="34" charset="0"/>
                <a:cs typeface="Verdana" panose="020B0604030504040204" pitchFamily="34" charset="0"/>
              </a:rPr>
              <a:t>!&lt;/p&gt; </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&lt;form name="</a:t>
            </a:r>
            <a:r>
              <a:rPr lang="en-US" altLang="zh-CN" sz="1600" dirty="0" err="1">
                <a:latin typeface="Verdana" panose="020B0604030504040204" pitchFamily="34" charset="0"/>
                <a:ea typeface="Verdana" panose="020B0604030504040204" pitchFamily="34" charset="0"/>
                <a:cs typeface="Verdana" panose="020B0604030504040204" pitchFamily="34" charset="0"/>
              </a:rPr>
              <a:t>MyForm</a:t>
            </a:r>
            <a:r>
              <a:rPr lang="en-US" altLang="zh-CN" sz="1600" dirty="0">
                <a:latin typeface="Verdana" panose="020B0604030504040204" pitchFamily="34" charset="0"/>
                <a:ea typeface="Verdana" panose="020B0604030504040204" pitchFamily="34" charset="0"/>
                <a:cs typeface="Verdana" panose="020B0604030504040204" pitchFamily="34" charset="0"/>
              </a:rPr>
              <a:t>"&gt; </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&lt;input type="button" value="</a:t>
            </a:r>
            <a:r>
              <a:rPr lang="zh-CN" altLang="en-US" sz="1600" dirty="0">
                <a:latin typeface="Verdana" panose="020B0604030504040204" pitchFamily="34" charset="0"/>
                <a:ea typeface="宋体" panose="02010600030101010101" pitchFamily="2" charset="-122"/>
                <a:cs typeface="Verdana" panose="020B0604030504040204" pitchFamily="34" charset="0"/>
              </a:rPr>
              <a:t>开始图层内字符串滚动</a:t>
            </a:r>
            <a:r>
              <a:rPr lang="en-US" altLang="zh-CN" sz="1600">
                <a:latin typeface="Verdana" panose="020B0604030504040204" pitchFamily="34" charset="0"/>
                <a:ea typeface="Verdana" panose="020B0604030504040204" pitchFamily="34" charset="0"/>
                <a:cs typeface="Verdana" panose="020B0604030504040204" pitchFamily="34" charset="0"/>
                <a:sym typeface="+mn-ea"/>
              </a:rPr>
              <a:t>"</a:t>
            </a:r>
            <a:br>
              <a:rPr lang="zh-CN" altLang="en-US" sz="1600" dirty="0">
                <a:latin typeface="Verdana" panose="020B0604030504040204" pitchFamily="34" charset="0"/>
                <a:ea typeface="宋体" panose="02010600030101010101" pitchFamily="2" charset="-122"/>
                <a:cs typeface="Verdana" panose="020B0604030504040204" pitchFamily="34" charset="0"/>
              </a:rPr>
            </a:br>
            <a:r>
              <a:rPr lang="zh-CN" altLang="en-US" sz="1600" dirty="0">
                <a:latin typeface="Verdana" panose="020B0604030504040204" pitchFamily="34" charset="0"/>
                <a:ea typeface="宋体" panose="02010600030101010101" pitchFamily="2" charset="-122"/>
                <a:cs typeface="Verdana" panose="020B0604030504040204" pitchFamily="34" charset="0"/>
              </a:rPr>
              <a:t>    </a:t>
            </a:r>
            <a:r>
              <a:rPr lang="en-US" altLang="zh-CN" sz="1600" dirty="0" err="1">
                <a:latin typeface="Verdana" panose="020B0604030504040204" pitchFamily="34" charset="0"/>
                <a:ea typeface="Verdana" panose="020B0604030504040204" pitchFamily="34" charset="0"/>
                <a:cs typeface="Verdana" panose="020B0604030504040204" pitchFamily="34" charset="0"/>
              </a:rPr>
              <a:t>onclick</a:t>
            </a:r>
            <a:r>
              <a:rPr lang="en-US" altLang="zh-CN" sz="1600" dirty="0">
                <a:latin typeface="Verdana" panose="020B0604030504040204" pitchFamily="34" charset="0"/>
                <a:ea typeface="Verdana" panose="020B0604030504040204" pitchFamily="34" charset="0"/>
                <a:cs typeface="Verdana" panose="020B0604030504040204" pitchFamily="34" charset="0"/>
              </a:rPr>
              <a:t>="</a:t>
            </a:r>
            <a:r>
              <a:rPr lang="en-US" altLang="zh-CN" sz="1600" dirty="0" err="1">
                <a:latin typeface="Verdana" panose="020B0604030504040204" pitchFamily="34" charset="0"/>
                <a:ea typeface="Verdana" panose="020B0604030504040204" pitchFamily="34" charset="0"/>
                <a:cs typeface="Verdana" panose="020B0604030504040204" pitchFamily="34" charset="0"/>
              </a:rPr>
              <a:t>MyStart</a:t>
            </a:r>
            <a:r>
              <a:rPr lang="en-US" altLang="zh-CN" sz="1600" dirty="0">
                <a:latin typeface="Verdana" panose="020B0604030504040204" pitchFamily="34" charset="0"/>
                <a:ea typeface="Verdana" panose="020B0604030504040204" pitchFamily="34" charset="0"/>
                <a:cs typeface="Verdana" panose="020B0604030504040204" pitchFamily="34" charset="0"/>
              </a:rPr>
              <a:t>()"&gt;&lt;</a:t>
            </a:r>
            <a:r>
              <a:rPr lang="en-US" altLang="zh-CN" sz="1600" dirty="0" err="1">
                <a:latin typeface="Verdana" panose="020B0604030504040204" pitchFamily="34" charset="0"/>
                <a:ea typeface="Verdana" panose="020B0604030504040204" pitchFamily="34" charset="0"/>
                <a:cs typeface="Verdana" panose="020B0604030504040204" pitchFamily="34" charset="0"/>
              </a:rPr>
              <a:t>br</a:t>
            </a:r>
            <a:r>
              <a:rPr lang="en-US" altLang="zh-CN" sz="1600" dirty="0">
                <a:latin typeface="Verdana" panose="020B0604030504040204" pitchFamily="34" charset="0"/>
                <a:ea typeface="Verdana" panose="020B0604030504040204" pitchFamily="34" charset="0"/>
                <a:cs typeface="Verdana" panose="020B0604030504040204" pitchFamily="34" charset="0"/>
              </a:rPr>
              <a:t>&gt;</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&lt;input type="button" value="</a:t>
            </a:r>
            <a:r>
              <a:rPr lang="zh-CN" altLang="en-US" sz="1600" dirty="0">
                <a:latin typeface="Verdana" panose="020B0604030504040204" pitchFamily="34" charset="0"/>
                <a:ea typeface="宋体" panose="02010600030101010101" pitchFamily="2" charset="-122"/>
                <a:cs typeface="Verdana" panose="020B0604030504040204" pitchFamily="34" charset="0"/>
              </a:rPr>
              <a:t>停止图层内字符串滚动</a:t>
            </a:r>
            <a:r>
              <a:rPr lang="en-US" altLang="zh-CN" sz="1600" dirty="0">
                <a:latin typeface="Verdana" panose="020B0604030504040204" pitchFamily="34" charset="0"/>
                <a:ea typeface="Verdana" panose="020B0604030504040204" pitchFamily="34" charset="0"/>
                <a:cs typeface="Verdana" panose="020B0604030504040204" pitchFamily="34" charset="0"/>
              </a:rPr>
              <a:t>" </a:t>
            </a:r>
            <a:br>
              <a:rPr lang="en-US" altLang="zh-CN" sz="1600" dirty="0">
                <a:latin typeface="Verdana" panose="020B0604030504040204" pitchFamily="34" charset="0"/>
                <a:ea typeface="Verdana" panose="020B0604030504040204" pitchFamily="34" charset="0"/>
                <a:cs typeface="Verdana" panose="020B0604030504040204" pitchFamily="34" charset="0"/>
              </a:rPr>
            </a:br>
            <a:r>
              <a:rPr lang="en-US" altLang="zh-CN" sz="1600" dirty="0">
                <a:latin typeface="Verdana" panose="020B0604030504040204" pitchFamily="34" charset="0"/>
                <a:ea typeface="Verdana" panose="020B0604030504040204" pitchFamily="34" charset="0"/>
                <a:cs typeface="Verdana" panose="020B0604030504040204" pitchFamily="34" charset="0"/>
              </a:rPr>
              <a:t>   </a:t>
            </a:r>
            <a:r>
              <a:rPr lang="en-US" altLang="zh-CN" sz="1600" dirty="0" err="1">
                <a:latin typeface="Verdana" panose="020B0604030504040204" pitchFamily="34" charset="0"/>
                <a:ea typeface="Verdana" panose="020B0604030504040204" pitchFamily="34" charset="0"/>
                <a:cs typeface="Verdana" panose="020B0604030504040204" pitchFamily="34" charset="0"/>
              </a:rPr>
              <a:t>onclick</a:t>
            </a:r>
            <a:r>
              <a:rPr lang="en-US" altLang="zh-CN" sz="1600" dirty="0">
                <a:latin typeface="Verdana" panose="020B0604030504040204" pitchFamily="34" charset="0"/>
                <a:ea typeface="Verdana" panose="020B0604030504040204" pitchFamily="34" charset="0"/>
                <a:cs typeface="Verdana" panose="020B0604030504040204" pitchFamily="34" charset="0"/>
              </a:rPr>
              <a:t>="</a:t>
            </a:r>
            <a:r>
              <a:rPr lang="en-US" altLang="zh-CN" sz="1600" dirty="0" err="1">
                <a:latin typeface="Verdana" panose="020B0604030504040204" pitchFamily="34" charset="0"/>
                <a:ea typeface="Verdana" panose="020B0604030504040204" pitchFamily="34" charset="0"/>
                <a:cs typeface="Verdana" panose="020B0604030504040204" pitchFamily="34" charset="0"/>
              </a:rPr>
              <a:t>MyStop</a:t>
            </a:r>
            <a:r>
              <a:rPr lang="en-US" altLang="zh-CN" sz="1600" dirty="0">
                <a:latin typeface="Verdana" panose="020B0604030504040204" pitchFamily="34" charset="0"/>
                <a:ea typeface="Verdana" panose="020B0604030504040204" pitchFamily="34" charset="0"/>
                <a:cs typeface="Verdana" panose="020B0604030504040204" pitchFamily="34" charset="0"/>
              </a:rPr>
              <a:t>()"&gt; &lt;</a:t>
            </a:r>
            <a:r>
              <a:rPr lang="en-US" altLang="zh-CN" sz="1600" dirty="0" err="1">
                <a:latin typeface="Verdana" panose="020B0604030504040204" pitchFamily="34" charset="0"/>
                <a:ea typeface="Verdana" panose="020B0604030504040204" pitchFamily="34" charset="0"/>
                <a:cs typeface="Verdana" panose="020B0604030504040204" pitchFamily="34" charset="0"/>
              </a:rPr>
              <a:t>br</a:t>
            </a:r>
            <a:r>
              <a:rPr lang="en-US" altLang="zh-CN" sz="1600" dirty="0" smtClean="0">
                <a:latin typeface="Verdana" panose="020B0604030504040204" pitchFamily="34" charset="0"/>
                <a:ea typeface="Verdana" panose="020B0604030504040204" pitchFamily="34" charset="0"/>
                <a:cs typeface="Verdana" panose="020B0604030504040204" pitchFamily="34" charset="0"/>
              </a:rPr>
              <a:t>&gt;</a:t>
            </a:r>
            <a:r>
              <a:rPr lang="en-US" altLang="zh-CN" sz="1600" dirty="0">
                <a:latin typeface="Verdana" panose="020B0604030504040204" pitchFamily="34" charset="0"/>
                <a:ea typeface="Verdana" panose="020B0604030504040204" pitchFamily="34" charset="0"/>
                <a:cs typeface="Verdana" panose="020B0604030504040204" pitchFamily="34" charset="0"/>
              </a:rPr>
              <a:t>	</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&lt;/form&gt;			</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  &lt;/div&gt;	</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ct val="100000"/>
              </a:lnSpc>
              <a:spcBef>
                <a:spcPts val="0"/>
              </a:spcBef>
              <a:spcAft>
                <a:spcPts val="0"/>
              </a:spcAft>
              <a:buNone/>
            </a:pPr>
            <a:r>
              <a:rPr lang="en-US" altLang="zh-CN" sz="1600" dirty="0">
                <a:latin typeface="Verdana" panose="020B0604030504040204" pitchFamily="34" charset="0"/>
                <a:ea typeface="Verdana" panose="020B0604030504040204" pitchFamily="34" charset="0"/>
                <a:cs typeface="Verdana" panose="020B0604030504040204" pitchFamily="34" charset="0"/>
              </a:rPr>
              <a:t>&lt;/body&gt; </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marL="419100" indent="-419100">
              <a:lnSpc>
                <a:spcPct val="100000"/>
              </a:lnSpc>
              <a:spcBef>
                <a:spcPts val="0"/>
              </a:spcBef>
              <a:spcAft>
                <a:spcPts val="0"/>
              </a:spcAft>
              <a:buNone/>
            </a:pPr>
            <a:endParaRPr lang="en-US" altLang="zh-CN" sz="16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56321" name="Picture 1"/>
          <p:cNvPicPr>
            <a:picLocks noChangeAspect="1" noChangeArrowheads="1"/>
          </p:cNvPicPr>
          <p:nvPr/>
        </p:nvPicPr>
        <p:blipFill>
          <a:blip r:embed="rId1" cstate="print"/>
          <a:srcRect/>
          <a:stretch>
            <a:fillRect/>
          </a:stretch>
        </p:blipFill>
        <p:spPr bwMode="auto">
          <a:xfrm>
            <a:off x="2733040" y="4192270"/>
            <a:ext cx="3987165" cy="223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noAutofit/>
          </a:bodyPr>
          <a:lstStyle/>
          <a:p>
            <a:r>
              <a:rPr lang="en-US" altLang="zh-CN" dirty="0" smtClean="0"/>
              <a:t>window</a:t>
            </a:r>
            <a:r>
              <a:rPr lang="zh-CN" altLang="en-US" dirty="0" smtClean="0"/>
              <a:t>对象</a:t>
            </a:r>
            <a:r>
              <a:rPr lang="en-US" altLang="zh-CN" dirty="0" smtClean="0"/>
              <a:t>-</a:t>
            </a:r>
            <a:r>
              <a:rPr lang="zh-CN" altLang="en-US" dirty="0" smtClean="0"/>
              <a:t>案例</a:t>
            </a:r>
            <a:endParaRPr lang="zh-CN" altLang="en-US" dirty="0" smtClean="0"/>
          </a:p>
        </p:txBody>
      </p:sp>
      <p:sp>
        <p:nvSpPr>
          <p:cNvPr id="24578" name="Rectangle 3"/>
          <p:cNvSpPr>
            <a:spLocks noGrp="1" noChangeArrowheads="1"/>
          </p:cNvSpPr>
          <p:nvPr>
            <p:ph idx="1"/>
            <p:custDataLst>
              <p:tags r:id="rId1"/>
            </p:custDataLst>
          </p:nvPr>
        </p:nvSpPr>
        <p:spPr>
          <a:xfrm>
            <a:off x="361950" y="1827530"/>
            <a:ext cx="8554085" cy="1232535"/>
          </a:xfrm>
          <a:solidFill>
            <a:srgbClr val="E1FFE1"/>
          </a:solidFill>
          <a:ln cap="flat" algn="ctr">
            <a:solidFill>
              <a:srgbClr val="993300"/>
            </a:solidFill>
            <a:miter lim="800000"/>
          </a:ln>
        </p:spPr>
        <p:txBody>
          <a:bodyPr vert="horz" wrap="square" lIns="91440" tIns="45720" rIns="91440" bIns="45720" rtlCol="0">
            <a:spAutoFit/>
          </a:bodyPr>
          <a:p>
            <a:pPr marL="457200" indent="-457200">
              <a:lnSpc>
                <a:spcPct val="110000"/>
              </a:lnSpc>
              <a:spcBef>
                <a:spcPct val="0"/>
              </a:spcBef>
              <a:spcAft>
                <a:spcPts val="0"/>
              </a:spcAft>
              <a:buNone/>
            </a:pPr>
            <a:r>
              <a:rPr lang="en-US" altLang="zh-CN" sz="1350" dirty="0">
                <a:ea typeface="宋体" panose="02010600030101010101" pitchFamily="2" charset="-122"/>
              </a:rPr>
              <a:t>function </a:t>
            </a:r>
            <a:r>
              <a:rPr lang="en-US" altLang="zh-CN" sz="1350" dirty="0" err="1">
                <a:ea typeface="宋体" panose="02010600030101010101" pitchFamily="2" charset="-122"/>
              </a:rPr>
              <a:t>openNew</a:t>
            </a:r>
            <a:r>
              <a:rPr lang="en-US" altLang="zh-CN" sz="1350" dirty="0">
                <a:ea typeface="宋体" panose="02010600030101010101" pitchFamily="2" charset="-122"/>
              </a:rPr>
              <a:t>(){</a:t>
            </a:r>
            <a:endParaRPr lang="en-US" altLang="zh-CN" sz="1350" dirty="0">
              <a:ea typeface="宋体" panose="02010600030101010101" pitchFamily="2" charset="-122"/>
            </a:endParaRPr>
          </a:p>
          <a:p>
            <a:pPr marL="457200" indent="-457200">
              <a:lnSpc>
                <a:spcPct val="110000"/>
              </a:lnSpc>
              <a:spcBef>
                <a:spcPct val="0"/>
              </a:spcBef>
              <a:spcAft>
                <a:spcPts val="0"/>
              </a:spcAft>
              <a:buNone/>
            </a:pPr>
            <a:r>
              <a:rPr lang="en-US" altLang="zh-CN" sz="1350" dirty="0" err="1">
                <a:ea typeface="宋体" panose="02010600030101010101" pitchFamily="2" charset="-122"/>
              </a:rPr>
              <a:t> window.open</a:t>
            </a:r>
            <a:r>
              <a:rPr lang="en-US" altLang="zh-CN" sz="1350" dirty="0">
                <a:ea typeface="宋体" panose="02010600030101010101" pitchFamily="2" charset="-122"/>
              </a:rPr>
              <a:t>("</a:t>
            </a:r>
            <a:r>
              <a:rPr lang="en-US" altLang="zh-CN" sz="1350" dirty="0" err="1">
                <a:ea typeface="宋体" panose="02010600030101010101" pitchFamily="2" charset="-122"/>
              </a:rPr>
              <a:t>new.html","new","height</a:t>
            </a:r>
            <a:r>
              <a:rPr lang="en-US" altLang="zh-CN" sz="1350" dirty="0">
                <a:ea typeface="宋体" panose="02010600030101010101" pitchFamily="2" charset="-122"/>
              </a:rPr>
              <a:t>=200,width=200,status=</a:t>
            </a:r>
            <a:r>
              <a:rPr lang="en-US" altLang="zh-CN" sz="1350" dirty="0" err="1">
                <a:ea typeface="宋体" panose="02010600030101010101" pitchFamily="2" charset="-122"/>
              </a:rPr>
              <a:t>yes,toolbar</a:t>
            </a:r>
            <a:r>
              <a:rPr lang="en-US" altLang="zh-CN" sz="1350" dirty="0">
                <a:ea typeface="宋体" panose="02010600030101010101" pitchFamily="2" charset="-122"/>
              </a:rPr>
              <a:t>=</a:t>
            </a:r>
            <a:r>
              <a:rPr lang="en-US" altLang="zh-CN" sz="1350" dirty="0" err="1">
                <a:ea typeface="宋体" panose="02010600030101010101" pitchFamily="2" charset="-122"/>
              </a:rPr>
              <a:t>no,menuba</a:t>
            </a:r>
            <a:r>
              <a:rPr lang="en-US" altLang="zh-CN" sz="1350" dirty="0">
                <a:ea typeface="宋体" panose="02010600030101010101" pitchFamily="2" charset="-122"/>
              </a:rPr>
              <a:t>=</a:t>
            </a:r>
            <a:r>
              <a:rPr lang="en-US" altLang="zh-CN" sz="1350" dirty="0" err="1">
                <a:ea typeface="宋体" panose="02010600030101010101" pitchFamily="2" charset="-122"/>
              </a:rPr>
              <a:t>yes,location</a:t>
            </a:r>
            <a:r>
              <a:rPr lang="en-US" altLang="zh-CN" sz="1350" dirty="0">
                <a:ea typeface="宋体" panose="02010600030101010101" pitchFamily="2" charset="-122"/>
              </a:rPr>
              <a:t>=</a:t>
            </a:r>
            <a:r>
              <a:rPr lang="en-US" altLang="zh-CN" sz="1350" dirty="0" err="1">
                <a:ea typeface="宋体" panose="02010600030101010101" pitchFamily="2" charset="-122"/>
              </a:rPr>
              <a:t>yes,resizable</a:t>
            </a:r>
            <a:r>
              <a:rPr lang="en-US" altLang="zh-CN" sz="1350" dirty="0">
                <a:ea typeface="宋体" panose="02010600030101010101" pitchFamily="2" charset="-122"/>
              </a:rPr>
              <a:t>=yes");</a:t>
            </a:r>
            <a:endParaRPr lang="en-US" altLang="zh-CN" sz="1350" dirty="0">
              <a:ea typeface="宋体" panose="02010600030101010101" pitchFamily="2" charset="-122"/>
            </a:endParaRPr>
          </a:p>
          <a:p>
            <a:pPr marL="457200" indent="-457200">
              <a:lnSpc>
                <a:spcPct val="110000"/>
              </a:lnSpc>
              <a:spcBef>
                <a:spcPct val="0"/>
              </a:spcBef>
              <a:spcAft>
                <a:spcPts val="0"/>
              </a:spcAft>
              <a:buNone/>
            </a:pPr>
            <a:r>
              <a:rPr lang="en-US" altLang="zh-CN" sz="1350" dirty="0">
                <a:ea typeface="宋体" panose="02010600030101010101" pitchFamily="2" charset="-122"/>
              </a:rPr>
              <a:t>}</a:t>
            </a:r>
            <a:endParaRPr lang="en-US" altLang="zh-CN" sz="1350" dirty="0">
              <a:ea typeface="宋体" panose="02010600030101010101" pitchFamily="2" charset="-122"/>
            </a:endParaRPr>
          </a:p>
        </p:txBody>
      </p:sp>
      <p:sp>
        <p:nvSpPr>
          <p:cNvPr id="23554" name="Rectangle 3"/>
          <p:cNvSpPr>
            <a:spLocks noGrp="1" noChangeArrowheads="1"/>
          </p:cNvSpPr>
          <p:nvPr>
            <p:custDataLst>
              <p:tags r:id="rId2"/>
            </p:custDataLst>
          </p:nvPr>
        </p:nvSpPr>
        <p:spPr>
          <a:xfrm>
            <a:off x="361950" y="3578225"/>
            <a:ext cx="8512175" cy="1124585"/>
          </a:xfrm>
          <a:prstGeom prst="rect">
            <a:avLst/>
          </a:prstGeom>
          <a:solidFill>
            <a:srgbClr val="E1FFE1"/>
          </a:solidFill>
          <a:ln cap="flat" algn="ctr">
            <a:solidFill>
              <a:srgbClr val="993300"/>
            </a:solidFill>
            <a:miter lim="800000"/>
          </a:ln>
        </p:spPr>
        <p:txBody>
          <a:bodyPr vert="horz" wrap="square" lIns="91440" tIns="45720" rIns="91440" bIns="45720" rtlCol="0">
            <a:spAutoFit/>
          </a:bodyPr>
          <a:lstStyle>
            <a:lvl1pPr marL="342900" indent="-342900" algn="l" defTabSz="914400" rtl="0" eaLnBrk="1" latinLnBrk="0" hangingPunct="1">
              <a:spcBef>
                <a:spcPct val="20000"/>
              </a:spcBef>
              <a:spcAft>
                <a:spcPts val="600"/>
              </a:spcAft>
              <a:buFont typeface="Arial" panose="020B0604020202020204" pitchFamily="34" charset="0"/>
              <a:buChar char="•"/>
              <a:defRPr lang="zh-CN" altLang="en-US" sz="1800" b="1" kern="1200" dirty="0">
                <a:solidFill>
                  <a:srgbClr val="000000"/>
                </a:solidFill>
                <a:latin typeface="华文楷体" panose="02010600040101010101" pitchFamily="2" charset="-122"/>
                <a:ea typeface="华文楷体" panose="02010600040101010101" pitchFamily="2" charset="-122"/>
                <a:cs typeface="+mn-cs"/>
              </a:defRPr>
            </a:lvl1pPr>
            <a:lvl2pPr marL="742950" indent="-28575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lnSpc>
                <a:spcPct val="120000"/>
              </a:lnSpc>
              <a:spcBef>
                <a:spcPct val="0"/>
              </a:spcBef>
              <a:spcAft>
                <a:spcPts val="0"/>
              </a:spcAft>
              <a:buNone/>
            </a:pPr>
            <a:r>
              <a:rPr lang="en-US" altLang="zh-CN" sz="1400" dirty="0">
                <a:ea typeface="宋体" panose="02010600030101010101" pitchFamily="2" charset="-122"/>
              </a:rPr>
              <a:t>&lt;body </a:t>
            </a:r>
            <a:r>
              <a:rPr lang="en-US" altLang="zh-CN" sz="1400" dirty="0" err="1">
                <a:ea typeface="宋体" panose="02010600030101010101" pitchFamily="2" charset="-122"/>
              </a:rPr>
              <a:t>onLoad</a:t>
            </a:r>
            <a:r>
              <a:rPr lang="en-US" altLang="zh-CN" sz="1400" dirty="0">
                <a:ea typeface="宋体" panose="02010600030101010101" pitchFamily="2" charset="-122"/>
              </a:rPr>
              <a:t>="</a:t>
            </a:r>
            <a:r>
              <a:rPr lang="en-US" altLang="zh-CN" sz="1400" dirty="0" err="1">
                <a:ea typeface="宋体" panose="02010600030101010101" pitchFamily="2" charset="-122"/>
              </a:rPr>
              <a:t>setTimeout</a:t>
            </a:r>
            <a:r>
              <a:rPr lang="en-US" altLang="zh-CN" sz="1400" dirty="0">
                <a:ea typeface="宋体" panose="02010600030101010101" pitchFamily="2" charset="-122"/>
              </a:rPr>
              <a:t>('</a:t>
            </a:r>
            <a:r>
              <a:rPr lang="en-US" altLang="zh-CN" sz="1400" dirty="0" err="1">
                <a:ea typeface="宋体" panose="02010600030101010101" pitchFamily="2" charset="-122"/>
              </a:rPr>
              <a:t>self.close</a:t>
            </a:r>
            <a:r>
              <a:rPr lang="en-US" altLang="zh-CN" sz="1400" dirty="0">
                <a:ea typeface="宋体" panose="02010600030101010101" pitchFamily="2" charset="-122"/>
              </a:rPr>
              <a:t>()',5000)"&gt;</a:t>
            </a:r>
            <a:endParaRPr lang="en-US" altLang="zh-CN" sz="1400" dirty="0">
              <a:ea typeface="宋体" panose="02010600030101010101" pitchFamily="2" charset="-122"/>
            </a:endParaRPr>
          </a:p>
          <a:p>
            <a:pPr marL="457200" indent="0">
              <a:lnSpc>
                <a:spcPct val="120000"/>
              </a:lnSpc>
              <a:spcBef>
                <a:spcPct val="0"/>
              </a:spcBef>
              <a:spcAft>
                <a:spcPts val="0"/>
              </a:spcAft>
              <a:buNone/>
            </a:pPr>
            <a:r>
              <a:rPr lang="zh-CN" altLang="en-US" sz="1400" dirty="0">
                <a:ea typeface="宋体" panose="02010600030101010101" pitchFamily="2" charset="-122"/>
              </a:rPr>
              <a:t>这是一个新的窗口</a:t>
            </a:r>
            <a:r>
              <a:rPr lang="en-US" altLang="zh-CN" sz="1400" dirty="0">
                <a:ea typeface="宋体" panose="02010600030101010101" pitchFamily="2" charset="-122"/>
              </a:rPr>
              <a:t>!&lt;</a:t>
            </a:r>
            <a:r>
              <a:rPr lang="en-US" altLang="zh-CN" sz="1400" dirty="0" err="1">
                <a:ea typeface="宋体" panose="02010600030101010101" pitchFamily="2" charset="-122"/>
              </a:rPr>
              <a:t>br</a:t>
            </a:r>
            <a:r>
              <a:rPr lang="en-US" altLang="zh-CN" sz="1400" dirty="0">
                <a:ea typeface="宋体" panose="02010600030101010101" pitchFamily="2" charset="-122"/>
              </a:rPr>
              <a:t>/&gt;5</a:t>
            </a:r>
            <a:r>
              <a:rPr lang="zh-CN" altLang="en-US" sz="1400" dirty="0">
                <a:ea typeface="宋体" panose="02010600030101010101" pitchFamily="2" charset="-122"/>
              </a:rPr>
              <a:t>秒后窗口会自动关闭！</a:t>
            </a:r>
            <a:endParaRPr lang="zh-CN" altLang="en-US" sz="1400" dirty="0">
              <a:ea typeface="宋体" panose="02010600030101010101" pitchFamily="2" charset="-122"/>
            </a:endParaRPr>
          </a:p>
          <a:p>
            <a:pPr marL="457200" indent="-457200">
              <a:lnSpc>
                <a:spcPct val="120000"/>
              </a:lnSpc>
              <a:spcBef>
                <a:spcPct val="0"/>
              </a:spcBef>
              <a:spcAft>
                <a:spcPts val="0"/>
              </a:spcAft>
              <a:buNone/>
            </a:pPr>
            <a:r>
              <a:rPr lang="en-US" altLang="zh-CN" sz="1400" dirty="0">
                <a:ea typeface="宋体" panose="02010600030101010101" pitchFamily="2" charset="-122"/>
              </a:rPr>
              <a:t>&lt;/body&gt;</a:t>
            </a:r>
            <a:endParaRPr lang="en-US" altLang="zh-CN" sz="1400" dirty="0">
              <a:ea typeface="宋体" panose="02010600030101010101" pitchFamily="2" charset="-122"/>
            </a:endParaRPr>
          </a:p>
          <a:p>
            <a:pPr marL="457200" indent="-457200">
              <a:lnSpc>
                <a:spcPct val="120000"/>
              </a:lnSpc>
              <a:spcBef>
                <a:spcPct val="0"/>
              </a:spcBef>
              <a:spcAft>
                <a:spcPts val="0"/>
              </a:spcAft>
              <a:buNone/>
            </a:pPr>
            <a:endParaRPr lang="en-US" altLang="zh-CN" sz="1400" dirty="0">
              <a:ea typeface="宋体" panose="02010600030101010101" pitchFamily="2" charset="-122"/>
            </a:endParaRPr>
          </a:p>
        </p:txBody>
      </p:sp>
    </p:spTree>
  </p:cSld>
  <p:clrMapOvr>
    <a:masterClrMapping/>
  </p:clrMapOvr>
  <p:timing>
    <p:tnLst>
      <p:par>
        <p:cTn id="1" dur="indefinite" restart="never" nodeType="tmRoot"/>
      </p:par>
    </p:tnLst>
    <p:bldLst>
      <p:bldP spid="24578" grpId="0" bldLvl="0" animBg="1"/>
      <p:bldP spid="23554"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noAutofit/>
          </a:bodyPr>
          <a:lstStyle/>
          <a:p>
            <a:r>
              <a:rPr lang="en-US" altLang="zh-CN" dirty="0" smtClean="0"/>
              <a:t>window</a:t>
            </a:r>
            <a:r>
              <a:rPr lang="zh-CN" altLang="en-US" dirty="0" smtClean="0"/>
              <a:t>对象</a:t>
            </a:r>
            <a:r>
              <a:rPr lang="en-US" altLang="zh-CN" dirty="0" smtClean="0"/>
              <a:t>-</a:t>
            </a:r>
            <a:r>
              <a:rPr lang="zh-CN" altLang="en-US" dirty="0" smtClean="0"/>
              <a:t>案例</a:t>
            </a:r>
            <a:endParaRPr lang="zh-CN" altLang="en-US" dirty="0" smtClean="0"/>
          </a:p>
        </p:txBody>
      </p:sp>
      <p:sp>
        <p:nvSpPr>
          <p:cNvPr id="2" name="内容占位符 1"/>
          <p:cNvSpPr/>
          <p:nvPr>
            <p:ph idx="1"/>
          </p:nvPr>
        </p:nvSpPr>
        <p:spPr/>
        <p:txBody>
          <a:bodyPr/>
          <a:p>
            <a:endParaRPr lang="zh-CN" altLang="en-US"/>
          </a:p>
        </p:txBody>
      </p:sp>
      <p:sp>
        <p:nvSpPr>
          <p:cNvPr id="30722" name="Rectangle 3"/>
          <p:cNvSpPr>
            <a:spLocks noGrp="1" noChangeArrowheads="1"/>
          </p:cNvSpPr>
          <p:nvPr>
            <p:custDataLst>
              <p:tags r:id="rId1"/>
            </p:custDataLst>
          </p:nvPr>
        </p:nvSpPr>
        <p:spPr>
          <a:xfrm>
            <a:off x="502285" y="951865"/>
            <a:ext cx="4974590" cy="4157980"/>
          </a:xfrm>
          <a:prstGeom prst="rect">
            <a:avLst/>
          </a:prstGeom>
          <a:solidFill>
            <a:srgbClr val="E1FFE1"/>
          </a:solidFill>
          <a:ln cap="flat" algn="ctr">
            <a:solidFill>
              <a:srgbClr val="993300"/>
            </a:solidFill>
            <a:miter lim="800000"/>
          </a:ln>
        </p:spPr>
        <p:txBody>
          <a:bodyPr vert="horz" wrap="square" lIns="91440" tIns="45720" rIns="91440" bIns="45720" rtlCol="0">
            <a:spAutoFit/>
          </a:bodyPr>
          <a:lstStyle>
            <a:lvl1pPr marL="342900" indent="-342900" algn="l" defTabSz="914400" rtl="0" eaLnBrk="1" latinLnBrk="0" hangingPunct="1">
              <a:spcBef>
                <a:spcPct val="20000"/>
              </a:spcBef>
              <a:spcAft>
                <a:spcPts val="600"/>
              </a:spcAft>
              <a:buFont typeface="Arial" panose="020B0604020202020204" pitchFamily="34" charset="0"/>
              <a:buChar char="•"/>
              <a:defRPr lang="zh-CN" altLang="en-US" sz="1800" b="1" kern="1200" dirty="0">
                <a:solidFill>
                  <a:srgbClr val="000000"/>
                </a:solidFill>
                <a:latin typeface="华文楷体" panose="02010600040101010101" pitchFamily="2" charset="-122"/>
                <a:ea typeface="华文楷体" panose="02010600040101010101" pitchFamily="2" charset="-122"/>
                <a:cs typeface="+mn-cs"/>
              </a:defRPr>
            </a:lvl1pPr>
            <a:lvl2pPr marL="742950" indent="-28575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lnSpc>
                <a:spcPct val="90000"/>
              </a:lnSpc>
              <a:spcBef>
                <a:spcPct val="0"/>
              </a:spcBef>
              <a:spcAft>
                <a:spcPts val="0"/>
              </a:spcAft>
              <a:buNone/>
            </a:pPr>
            <a:r>
              <a:rPr lang="en-US" altLang="zh-CN" sz="1400" dirty="0">
                <a:ea typeface="宋体" panose="02010600030101010101" pitchFamily="2" charset="-122"/>
              </a:rPr>
              <a:t> var count=0;</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var timer;</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function </a:t>
            </a:r>
            <a:r>
              <a:rPr lang="en-US" altLang="zh-CN" sz="1400" dirty="0" err="1">
                <a:ea typeface="宋体" panose="02010600030101010101" pitchFamily="2" charset="-122"/>
              </a:rPr>
              <a:t>timeCount</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r>
              <a:rPr lang="en-US" altLang="zh-CN" sz="1400" dirty="0" err="1">
                <a:ea typeface="宋体" panose="02010600030101010101" pitchFamily="2" charset="-122"/>
              </a:rPr>
              <a:t>document.getElementById</a:t>
            </a:r>
            <a:r>
              <a:rPr lang="en-US" altLang="zh-CN" sz="1400" dirty="0">
                <a:ea typeface="宋体" panose="02010600030101010101" pitchFamily="2" charset="-122"/>
              </a:rPr>
              <a:t>("time").value=</a:t>
            </a:r>
            <a:r>
              <a:rPr lang="en-US" altLang="zh-CN" sz="1400" dirty="0" err="1">
                <a:ea typeface="宋体" panose="02010600030101010101" pitchFamily="2" charset="-122"/>
              </a:rPr>
              <a:t>timeChange</a:t>
            </a:r>
            <a:r>
              <a:rPr lang="en-US" altLang="zh-CN" sz="1400" dirty="0">
                <a:ea typeface="宋体" panose="02010600030101010101" pitchFamily="2" charset="-122"/>
              </a:rPr>
              <a:t>(count);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count++;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timer=</a:t>
            </a:r>
            <a:r>
              <a:rPr lang="en-US" altLang="zh-CN" sz="1400" dirty="0" err="1">
                <a:ea typeface="宋体" panose="02010600030101010101" pitchFamily="2" charset="-122"/>
              </a:rPr>
              <a:t>setTimeout</a:t>
            </a:r>
            <a:r>
              <a:rPr lang="en-US" altLang="zh-CN" sz="1400" dirty="0">
                <a:ea typeface="宋体" panose="02010600030101010101" pitchFamily="2" charset="-122"/>
              </a:rPr>
              <a:t>("</a:t>
            </a:r>
            <a:r>
              <a:rPr lang="en-US" altLang="zh-CN" sz="1400" dirty="0" err="1">
                <a:ea typeface="宋体" panose="02010600030101010101" pitchFamily="2" charset="-122"/>
              </a:rPr>
              <a:t>timeCount</a:t>
            </a:r>
            <a:r>
              <a:rPr lang="en-US" altLang="zh-CN" sz="1400" dirty="0">
                <a:ea typeface="宋体" panose="02010600030101010101" pitchFamily="2" charset="-122"/>
              </a:rPr>
              <a:t>()",1000);</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function </a:t>
            </a:r>
            <a:r>
              <a:rPr lang="en-US" altLang="zh-CN" sz="1400" dirty="0" err="1">
                <a:ea typeface="宋体" panose="02010600030101010101" pitchFamily="2" charset="-122"/>
              </a:rPr>
              <a:t>timeChange</a:t>
            </a:r>
            <a:r>
              <a:rPr lang="en-US" altLang="zh-CN" sz="1400" dirty="0">
                <a:ea typeface="宋体" panose="02010600030101010101" pitchFamily="2" charset="-122"/>
              </a:rPr>
              <a:t>(second){</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var h=0,m=0,s=0;</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s=second;</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if(second&gt;3600){</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h=</a:t>
            </a:r>
            <a:r>
              <a:rPr lang="en-US" altLang="zh-CN" sz="1400" dirty="0" err="1">
                <a:ea typeface="宋体" panose="02010600030101010101" pitchFamily="2" charset="-122"/>
              </a:rPr>
              <a:t>parseInt</a:t>
            </a:r>
            <a:r>
              <a:rPr lang="en-US" altLang="zh-CN" sz="1400" dirty="0">
                <a:ea typeface="宋体" panose="02010600030101010101" pitchFamily="2" charset="-122"/>
              </a:rPr>
              <a:t>(second/3600);</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second=second-h*3600;</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if(second&gt;60){</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m=</a:t>
            </a:r>
            <a:r>
              <a:rPr lang="en-US" altLang="zh-CN" sz="1400" dirty="0" err="1">
                <a:ea typeface="宋体" panose="02010600030101010101" pitchFamily="2" charset="-122"/>
              </a:rPr>
              <a:t>parseInt</a:t>
            </a:r>
            <a:r>
              <a:rPr lang="en-US" altLang="zh-CN" sz="1400" dirty="0">
                <a:ea typeface="宋体" panose="02010600030101010101" pitchFamily="2" charset="-122"/>
              </a:rPr>
              <a:t>(second/60);</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second=second-m*60;</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s=second;</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return full(h)+":"+full(m)+":"+full(s);</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p:txBody>
      </p:sp>
      <p:sp>
        <p:nvSpPr>
          <p:cNvPr id="33795" name="Rectangle 5"/>
          <p:cNvSpPr>
            <a:spLocks noGrp="1" noChangeArrowheads="1"/>
          </p:cNvSpPr>
          <p:nvPr>
            <p:ph type="body" sz="half" idx="4294967295"/>
            <p:custDataLst>
              <p:tags r:id="rId2"/>
            </p:custDataLst>
          </p:nvPr>
        </p:nvSpPr>
        <p:spPr>
          <a:xfrm>
            <a:off x="5161280" y="2033905"/>
            <a:ext cx="3327400" cy="808990"/>
          </a:xfrm>
          <a:solidFill>
            <a:schemeClr val="accent6">
              <a:lumMod val="20000"/>
              <a:lumOff val="80000"/>
            </a:schemeClr>
          </a:solidFill>
          <a:ln cap="flat" algn="ctr">
            <a:solidFill>
              <a:srgbClr val="993300"/>
            </a:solidFill>
            <a:miter lim="800000"/>
          </a:ln>
        </p:spPr>
        <p:txBody>
          <a:bodyPr vert="horz" wrap="square" lIns="91440" tIns="45720" rIns="91440" bIns="45720" rtlCol="0">
            <a:noAutofit/>
          </a:bodyPr>
          <a:p>
            <a:pPr marL="457200" indent="-457200">
              <a:lnSpc>
                <a:spcPct val="90000"/>
              </a:lnSpc>
              <a:spcBef>
                <a:spcPct val="0"/>
              </a:spcBef>
              <a:spcAft>
                <a:spcPts val="0"/>
              </a:spcAft>
              <a:buNone/>
            </a:pPr>
            <a:r>
              <a:rPr lang="en-US" altLang="zh-CN" sz="1400" b="1" dirty="0">
                <a:solidFill>
                  <a:srgbClr val="000000"/>
                </a:solidFill>
                <a:latin typeface="华文楷体" panose="02010600040101010101" pitchFamily="2" charset="-122"/>
                <a:ea typeface="宋体" panose="02010600030101010101" pitchFamily="2" charset="-122"/>
              </a:rPr>
              <a:t>function </a:t>
            </a:r>
            <a:r>
              <a:rPr lang="en-US" altLang="zh-CN" sz="1400" b="1" dirty="0" err="1">
                <a:solidFill>
                  <a:srgbClr val="000000"/>
                </a:solidFill>
                <a:latin typeface="华文楷体" panose="02010600040101010101" pitchFamily="2" charset="-122"/>
                <a:ea typeface="宋体" panose="02010600030101010101" pitchFamily="2" charset="-122"/>
              </a:rPr>
              <a:t>stopCount</a:t>
            </a:r>
            <a:r>
              <a:rPr lang="en-US" altLang="zh-CN" sz="1400" b="1" dirty="0">
                <a:solidFill>
                  <a:srgbClr val="000000"/>
                </a:solidFill>
                <a:latin typeface="华文楷体" panose="02010600040101010101" pitchFamily="2" charset="-122"/>
                <a:ea typeface="宋体" panose="02010600030101010101" pitchFamily="2" charset="-122"/>
              </a:rPr>
              <a:t>(){</a:t>
            </a:r>
            <a:endParaRPr lang="en-US" altLang="zh-CN" sz="1400" b="1" dirty="0">
              <a:solidFill>
                <a:srgbClr val="000000"/>
              </a:solidFill>
              <a:latin typeface="华文楷体" panose="02010600040101010101" pitchFamily="2" charset="-122"/>
              <a:ea typeface="宋体" panose="02010600030101010101" pitchFamily="2" charset="-122"/>
            </a:endParaRPr>
          </a:p>
          <a:p>
            <a:pPr marL="457200" indent="-457200">
              <a:lnSpc>
                <a:spcPct val="90000"/>
              </a:lnSpc>
              <a:spcBef>
                <a:spcPct val="0"/>
              </a:spcBef>
              <a:spcAft>
                <a:spcPts val="0"/>
              </a:spcAft>
              <a:buNone/>
            </a:pPr>
            <a:r>
              <a:rPr lang="en-US" altLang="zh-CN" sz="1400" b="1" dirty="0">
                <a:solidFill>
                  <a:srgbClr val="000000"/>
                </a:solidFill>
                <a:latin typeface="华文楷体" panose="02010600040101010101" pitchFamily="2" charset="-122"/>
                <a:ea typeface="宋体" panose="02010600030101010101" pitchFamily="2" charset="-122"/>
              </a:rPr>
              <a:t>	 </a:t>
            </a:r>
            <a:r>
              <a:rPr lang="en-US" altLang="zh-CN" sz="1400" b="1" dirty="0" err="1">
                <a:solidFill>
                  <a:srgbClr val="000000"/>
                </a:solidFill>
                <a:latin typeface="华文楷体" panose="02010600040101010101" pitchFamily="2" charset="-122"/>
                <a:ea typeface="宋体" panose="02010600030101010101" pitchFamily="2" charset="-122"/>
              </a:rPr>
              <a:t>clearTimeout</a:t>
            </a:r>
            <a:r>
              <a:rPr lang="en-US" altLang="zh-CN" sz="1400" b="1" dirty="0">
                <a:solidFill>
                  <a:srgbClr val="000000"/>
                </a:solidFill>
                <a:latin typeface="华文楷体" panose="02010600040101010101" pitchFamily="2" charset="-122"/>
                <a:ea typeface="宋体" panose="02010600030101010101" pitchFamily="2" charset="-122"/>
              </a:rPr>
              <a:t>(timer);</a:t>
            </a:r>
            <a:endParaRPr lang="en-US" altLang="zh-CN" sz="1400" b="1" dirty="0">
              <a:solidFill>
                <a:srgbClr val="000000"/>
              </a:solidFill>
              <a:latin typeface="华文楷体" panose="02010600040101010101" pitchFamily="2" charset="-122"/>
              <a:ea typeface="宋体" panose="02010600030101010101" pitchFamily="2" charset="-122"/>
            </a:endParaRPr>
          </a:p>
          <a:p>
            <a:pPr marL="457200" indent="-457200">
              <a:lnSpc>
                <a:spcPct val="90000"/>
              </a:lnSpc>
              <a:spcBef>
                <a:spcPct val="0"/>
              </a:spcBef>
              <a:spcAft>
                <a:spcPts val="0"/>
              </a:spcAft>
              <a:buNone/>
            </a:pPr>
            <a:r>
              <a:rPr lang="en-US" altLang="zh-CN" sz="1400" b="1" dirty="0">
                <a:solidFill>
                  <a:srgbClr val="000000"/>
                </a:solidFill>
                <a:latin typeface="华文楷体" panose="02010600040101010101" pitchFamily="2" charset="-122"/>
                <a:ea typeface="宋体" panose="02010600030101010101" pitchFamily="2" charset="-122"/>
              </a:rPr>
              <a:t> }</a:t>
            </a:r>
            <a:endParaRPr lang="en-US" altLang="zh-CN" sz="1400" b="1" dirty="0">
              <a:solidFill>
                <a:srgbClr val="000000"/>
              </a:solidFill>
              <a:latin typeface="华文楷体" panose="02010600040101010101" pitchFamily="2" charset="-122"/>
              <a:ea typeface="宋体" panose="02010600030101010101" pitchFamily="2" charset="-122"/>
            </a:endParaRPr>
          </a:p>
          <a:p>
            <a:pPr marL="457200" indent="-457200">
              <a:lnSpc>
                <a:spcPct val="90000"/>
              </a:lnSpc>
              <a:spcBef>
                <a:spcPct val="0"/>
              </a:spcBef>
              <a:spcAft>
                <a:spcPts val="0"/>
              </a:spcAft>
              <a:buNone/>
            </a:pPr>
            <a:endParaRPr lang="en-US" altLang="zh-CN" sz="1400" b="1" dirty="0">
              <a:solidFill>
                <a:srgbClr val="000000"/>
              </a:solidFill>
              <a:latin typeface="华文楷体" panose="02010600040101010101" pitchFamily="2" charset="-122"/>
              <a:ea typeface="宋体" panose="02010600030101010101" pitchFamily="2" charset="-122"/>
            </a:endParaRPr>
          </a:p>
        </p:txBody>
      </p:sp>
      <p:pic>
        <p:nvPicPr>
          <p:cNvPr id="34819" name="Picture 5"/>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t="56948" b="20562"/>
          <a:stretch>
            <a:fillRect/>
          </a:stretch>
        </p:blipFill>
        <p:spPr bwMode="auto">
          <a:xfrm>
            <a:off x="4027170" y="3380105"/>
            <a:ext cx="489204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Rectangle 3"/>
          <p:cNvSpPr>
            <a:spLocks noGrp="1" noChangeArrowheads="1"/>
          </p:cNvSpPr>
          <p:nvPr>
            <p:custDataLst>
              <p:tags r:id="rId5"/>
            </p:custDataLst>
          </p:nvPr>
        </p:nvSpPr>
        <p:spPr>
          <a:xfrm>
            <a:off x="1197610" y="5370830"/>
            <a:ext cx="3834765" cy="865505"/>
          </a:xfrm>
          <a:prstGeom prst="rect">
            <a:avLst/>
          </a:prstGeom>
          <a:solidFill>
            <a:srgbClr val="E1FFE1"/>
          </a:solidFill>
          <a:ln cap="flat" algn="ctr">
            <a:solidFill>
              <a:srgbClr val="993300"/>
            </a:solidFill>
            <a:miter lim="800000"/>
          </a:ln>
        </p:spPr>
        <p:txBody>
          <a:bodyPr vert="horz" wrap="square" lIns="91440" tIns="45720" rIns="91440" bIns="45720" rtlCol="0">
            <a:spAutoFit/>
          </a:bodyPr>
          <a:lstStyle>
            <a:lvl1pPr marL="342900" indent="-342900" algn="l" defTabSz="914400" rtl="0" eaLnBrk="1" latinLnBrk="0" hangingPunct="1">
              <a:spcBef>
                <a:spcPct val="20000"/>
              </a:spcBef>
              <a:spcAft>
                <a:spcPts val="600"/>
              </a:spcAft>
              <a:buFont typeface="Arial" panose="020B0604020202020204" pitchFamily="34" charset="0"/>
              <a:buChar char="•"/>
              <a:defRPr lang="zh-CN" altLang="en-US" sz="1800" b="1" kern="1200" dirty="0">
                <a:solidFill>
                  <a:srgbClr val="000000"/>
                </a:solidFill>
                <a:latin typeface="华文楷体" panose="02010600040101010101" pitchFamily="2" charset="-122"/>
                <a:ea typeface="华文楷体" panose="02010600040101010101" pitchFamily="2" charset="-122"/>
                <a:cs typeface="+mn-cs"/>
              </a:defRPr>
            </a:lvl1pPr>
            <a:lvl2pPr marL="742950" indent="-28575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lnSpc>
                <a:spcPct val="90000"/>
              </a:lnSpc>
              <a:spcBef>
                <a:spcPct val="0"/>
              </a:spcBef>
              <a:spcAft>
                <a:spcPts val="0"/>
              </a:spcAft>
              <a:buNone/>
            </a:pPr>
            <a:r>
              <a:rPr lang="en-US" altLang="zh-CN" sz="1400" dirty="0">
                <a:ea typeface="宋体" panose="02010600030101010101" pitchFamily="2" charset="-122"/>
              </a:rPr>
              <a:t> var interval;</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function </a:t>
            </a:r>
            <a:r>
              <a:rPr lang="en-US" altLang="zh-CN" sz="1400" dirty="0" err="1">
                <a:ea typeface="宋体" panose="02010600030101010101" pitchFamily="2" charset="-122"/>
              </a:rPr>
              <a:t>beginCount</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interval=</a:t>
            </a:r>
            <a:r>
              <a:rPr lang="en-US" altLang="zh-CN" sz="1400" dirty="0" err="1">
                <a:ea typeface="宋体" panose="02010600030101010101" pitchFamily="2" charset="-122"/>
              </a:rPr>
              <a:t>setInterval</a:t>
            </a:r>
            <a:r>
              <a:rPr lang="en-US" altLang="zh-CN" sz="1400" dirty="0">
                <a:ea typeface="宋体" panose="02010600030101010101" pitchFamily="2" charset="-122"/>
              </a:rPr>
              <a:t>("</a:t>
            </a:r>
            <a:r>
              <a:rPr lang="en-US" altLang="zh-CN" sz="1400" dirty="0" err="1">
                <a:ea typeface="宋体" panose="02010600030101010101" pitchFamily="2" charset="-122"/>
              </a:rPr>
              <a:t>timeCount</a:t>
            </a:r>
            <a:r>
              <a:rPr lang="en-US" altLang="zh-CN" sz="1400" dirty="0">
                <a:ea typeface="宋体" panose="02010600030101010101" pitchFamily="2" charset="-122"/>
              </a:rPr>
              <a:t>()",1000);</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p:txBody>
      </p:sp>
      <p:sp>
        <p:nvSpPr>
          <p:cNvPr id="36867" name="Rectangle 5"/>
          <p:cNvSpPr>
            <a:spLocks noGrp="1" noChangeArrowheads="1"/>
          </p:cNvSpPr>
          <p:nvPr>
            <p:custDataLst>
              <p:tags r:id="rId6"/>
            </p:custDataLst>
          </p:nvPr>
        </p:nvSpPr>
        <p:spPr>
          <a:xfrm>
            <a:off x="5224140" y="5425934"/>
            <a:ext cx="3571056" cy="671830"/>
          </a:xfrm>
          <a:prstGeom prst="rect">
            <a:avLst/>
          </a:prstGeom>
          <a:solidFill>
            <a:schemeClr val="accent6">
              <a:lumMod val="20000"/>
              <a:lumOff val="80000"/>
            </a:schemeClr>
          </a:solidFill>
          <a:ln cap="flat" algn="ctr">
            <a:solidFill>
              <a:srgbClr val="993300"/>
            </a:solidFill>
            <a:miter lim="800000"/>
          </a:ln>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lnSpc>
                <a:spcPct val="90000"/>
              </a:lnSpc>
              <a:spcBef>
                <a:spcPct val="0"/>
              </a:spcBef>
              <a:buNone/>
            </a:pPr>
            <a:r>
              <a:rPr lang="en-US" altLang="zh-CN" sz="1400" b="1" dirty="0">
                <a:solidFill>
                  <a:srgbClr val="000000"/>
                </a:solidFill>
                <a:latin typeface="华文楷体" panose="02010600040101010101" pitchFamily="2" charset="-122"/>
                <a:ea typeface="宋体" panose="02010600030101010101" pitchFamily="2" charset="-122"/>
              </a:rPr>
              <a:t>function </a:t>
            </a:r>
            <a:r>
              <a:rPr lang="en-US" altLang="zh-CN" sz="1400" b="1" dirty="0" err="1">
                <a:solidFill>
                  <a:srgbClr val="000000"/>
                </a:solidFill>
                <a:latin typeface="华文楷体" panose="02010600040101010101" pitchFamily="2" charset="-122"/>
                <a:ea typeface="宋体" panose="02010600030101010101" pitchFamily="2" charset="-122"/>
              </a:rPr>
              <a:t>stopCount</a:t>
            </a:r>
            <a:r>
              <a:rPr lang="en-US" altLang="zh-CN" sz="1400" b="1" dirty="0">
                <a:solidFill>
                  <a:srgbClr val="000000"/>
                </a:solidFill>
                <a:latin typeface="华文楷体" panose="02010600040101010101" pitchFamily="2" charset="-122"/>
                <a:ea typeface="宋体" panose="02010600030101010101" pitchFamily="2" charset="-122"/>
              </a:rPr>
              <a:t>(){</a:t>
            </a:r>
            <a:endParaRPr lang="en-US" altLang="zh-CN" sz="1400" b="1" dirty="0">
              <a:solidFill>
                <a:srgbClr val="000000"/>
              </a:solidFill>
              <a:latin typeface="华文楷体" panose="02010600040101010101" pitchFamily="2" charset="-122"/>
              <a:ea typeface="宋体" panose="02010600030101010101" pitchFamily="2" charset="-122"/>
            </a:endParaRPr>
          </a:p>
          <a:p>
            <a:pPr marL="457200" indent="-457200">
              <a:lnSpc>
                <a:spcPct val="90000"/>
              </a:lnSpc>
              <a:spcBef>
                <a:spcPct val="0"/>
              </a:spcBef>
              <a:buNone/>
            </a:pPr>
            <a:r>
              <a:rPr lang="en-US" altLang="zh-CN" sz="1400" b="1" dirty="0">
                <a:solidFill>
                  <a:srgbClr val="000000"/>
                </a:solidFill>
                <a:latin typeface="华文楷体" panose="02010600040101010101" pitchFamily="2" charset="-122"/>
                <a:ea typeface="宋体" panose="02010600030101010101" pitchFamily="2" charset="-122"/>
              </a:rPr>
              <a:t>	 </a:t>
            </a:r>
            <a:r>
              <a:rPr lang="en-US" altLang="zh-CN" sz="1400" b="1" dirty="0" err="1">
                <a:solidFill>
                  <a:srgbClr val="000000"/>
                </a:solidFill>
                <a:latin typeface="华文楷体" panose="02010600040101010101" pitchFamily="2" charset="-122"/>
                <a:ea typeface="宋体" panose="02010600030101010101" pitchFamily="2" charset="-122"/>
              </a:rPr>
              <a:t>clearInterval</a:t>
            </a:r>
            <a:r>
              <a:rPr lang="en-US" altLang="zh-CN" sz="1400" b="1" dirty="0">
                <a:solidFill>
                  <a:srgbClr val="000000"/>
                </a:solidFill>
                <a:latin typeface="华文楷体" panose="02010600040101010101" pitchFamily="2" charset="-122"/>
                <a:ea typeface="宋体" panose="02010600030101010101" pitchFamily="2" charset="-122"/>
              </a:rPr>
              <a:t>(interval);</a:t>
            </a:r>
            <a:endParaRPr lang="en-US" altLang="zh-CN" sz="1400" b="1" dirty="0">
              <a:solidFill>
                <a:srgbClr val="000000"/>
              </a:solidFill>
              <a:latin typeface="华文楷体" panose="02010600040101010101" pitchFamily="2" charset="-122"/>
              <a:ea typeface="宋体" panose="02010600030101010101" pitchFamily="2" charset="-122"/>
            </a:endParaRPr>
          </a:p>
          <a:p>
            <a:pPr marL="457200" indent="-457200">
              <a:lnSpc>
                <a:spcPct val="90000"/>
              </a:lnSpc>
              <a:spcBef>
                <a:spcPct val="0"/>
              </a:spcBef>
              <a:buNone/>
            </a:pPr>
            <a:r>
              <a:rPr lang="en-US" altLang="zh-CN" sz="1400" b="1" dirty="0">
                <a:solidFill>
                  <a:srgbClr val="000000"/>
                </a:solidFill>
                <a:latin typeface="华文楷体" panose="02010600040101010101" pitchFamily="2" charset="-122"/>
                <a:ea typeface="宋体" panose="02010600030101010101" pitchFamily="2" charset="-122"/>
              </a:rPr>
              <a:t> }</a:t>
            </a:r>
            <a:endParaRPr lang="en-US" altLang="zh-CN" sz="1400" b="1" dirty="0">
              <a:solidFill>
                <a:srgbClr val="000000"/>
              </a:solidFill>
              <a:latin typeface="华文楷体" panose="02010600040101010101" pitchFamily="2" charset="-122"/>
              <a:ea typeface="宋体" panose="02010600030101010101" pitchFamily="2" charset="-122"/>
            </a:endParaRPr>
          </a:p>
        </p:txBody>
      </p:sp>
    </p:spTree>
  </p:cSld>
  <p:clrMapOvr>
    <a:masterClrMapping/>
  </p:clrMapOvr>
  <p:timing>
    <p:tnLst>
      <p:par>
        <p:cTn id="1" dur="indefinite" restart="never" nodeType="tmRoot"/>
      </p:par>
    </p:tnLst>
    <p:bldLst>
      <p:bldP spid="30722" grpId="0" bldLvl="0" animBg="1"/>
      <p:bldP spid="33795" grpId="0" bldLvl="0" animBg="1"/>
      <p:bldP spid="36866" grpId="0" bldLvl="0" animBg="1"/>
      <p:bldP spid="36867"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en-US" altLang="zh-CN" dirty="0" smtClean="0"/>
              <a:t>navigator</a:t>
            </a:r>
            <a:r>
              <a:rPr lang="zh-CN" altLang="en-US" dirty="0" smtClean="0"/>
              <a:t>对象</a:t>
            </a:r>
            <a:endParaRPr lang="zh-CN" altLang="en-US" dirty="0" smtClean="0"/>
          </a:p>
        </p:txBody>
      </p:sp>
      <p:sp>
        <p:nvSpPr>
          <p:cNvPr id="19458" name="Rectangle 3"/>
          <p:cNvSpPr>
            <a:spLocks noGrp="1" noChangeArrowheads="1"/>
          </p:cNvSpPr>
          <p:nvPr>
            <p:ph idx="1"/>
          </p:nvPr>
        </p:nvSpPr>
        <p:spPr>
          <a:xfrm>
            <a:off x="533400" y="1278255"/>
            <a:ext cx="7252335" cy="694055"/>
          </a:xfrm>
        </p:spPr>
        <p:txBody>
          <a:bodyPr>
            <a:noAutofit/>
          </a:bodyPr>
          <a:lstStyle/>
          <a:p>
            <a:pPr>
              <a:spcBef>
                <a:spcPts val="0"/>
              </a:spcBef>
              <a:spcAft>
                <a:spcPts val="0"/>
              </a:spcAft>
              <a:buFont typeface="Wingdings" panose="05000000000000000000" pitchFamily="2" charset="2"/>
              <a:buNone/>
            </a:pPr>
            <a:r>
              <a:rPr lang="en-US" altLang="zh-CN" sz="1600" dirty="0" smtClean="0"/>
              <a:t>navigator</a:t>
            </a:r>
            <a:r>
              <a:rPr lang="zh-CN" altLang="en-US" sz="1600" dirty="0" smtClean="0"/>
              <a:t>对象用于获取用户浏览器的相关信息。</a:t>
            </a:r>
            <a:endParaRPr lang="zh-CN" altLang="en-US" sz="1600" dirty="0" smtClean="0">
              <a:ea typeface="宋体" panose="02010600030101010101" pitchFamily="2" charset="-122"/>
            </a:endParaRPr>
          </a:p>
        </p:txBody>
      </p:sp>
      <p:graphicFrame>
        <p:nvGraphicFramePr>
          <p:cNvPr id="2" name="表格 1"/>
          <p:cNvGraphicFramePr>
            <a:graphicFrameLocks noGrp="1"/>
          </p:cNvGraphicFramePr>
          <p:nvPr>
            <p:custDataLst>
              <p:tags r:id="rId1"/>
            </p:custDataLst>
          </p:nvPr>
        </p:nvGraphicFramePr>
        <p:xfrm>
          <a:off x="723900" y="2365377"/>
          <a:ext cx="7696200" cy="2694940"/>
        </p:xfrm>
        <a:graphic>
          <a:graphicData uri="http://schemas.openxmlformats.org/drawingml/2006/table">
            <a:tbl>
              <a:tblPr firstRow="1" firstCol="1" lastRow="1" lastCol="1" bandRow="1" bandCol="1">
                <a:tableStyleId>{72833802-FEF1-4C79-8D5D-14CF1EAF98D9}</a:tableStyleId>
              </a:tblPr>
              <a:tblGrid>
                <a:gridCol w="2759075"/>
                <a:gridCol w="4937125"/>
              </a:tblGrid>
              <a:tr h="279400">
                <a:tc>
                  <a:txBody>
                    <a:bodyPr/>
                    <a:lstStyle/>
                    <a:p>
                      <a:pPr algn="ctr">
                        <a:spcAft>
                          <a:spcPts val="0"/>
                        </a:spcAft>
                        <a:tabLst>
                          <a:tab pos="800100" algn="l"/>
                        </a:tabLst>
                      </a:pPr>
                      <a:r>
                        <a:rPr lang="zh-CN" sz="1800" kern="100" dirty="0">
                          <a:effectLst/>
                        </a:rPr>
                        <a:t>属性名</a:t>
                      </a:r>
                      <a:endParaRPr lang="zh-CN" sz="1800" kern="100" dirty="0">
                        <a:solidFill>
                          <a:schemeClr val="tx1"/>
                        </a:solidFill>
                        <a:effectLst/>
                        <a:latin typeface="Times New Roman" panose="02020603050405020304"/>
                        <a:ea typeface="宋体" panose="02010600030101010101" pitchFamily="2" charset="-122"/>
                      </a:endParaRPr>
                    </a:p>
                  </a:txBody>
                  <a:tcPr marL="68580" marR="68580" marT="0" marB="0"/>
                </a:tc>
                <a:tc>
                  <a:txBody>
                    <a:bodyPr/>
                    <a:lstStyle/>
                    <a:p>
                      <a:pPr algn="ctr">
                        <a:spcAft>
                          <a:spcPts val="0"/>
                        </a:spcAft>
                        <a:tabLst>
                          <a:tab pos="800100" algn="l"/>
                        </a:tabLst>
                      </a:pPr>
                      <a:r>
                        <a:rPr lang="zh-CN" sz="1800" kern="100" dirty="0">
                          <a:effectLst/>
                        </a:rPr>
                        <a:t>说明</a:t>
                      </a:r>
                      <a:endParaRPr lang="zh-CN" sz="1800" kern="100" dirty="0">
                        <a:solidFill>
                          <a:schemeClr val="tx1"/>
                        </a:solidFill>
                        <a:effectLst/>
                        <a:latin typeface="Times New Roman" panose="02020603050405020304"/>
                        <a:ea typeface="宋体" panose="02010600030101010101" pitchFamily="2" charset="-122"/>
                      </a:endParaRPr>
                    </a:p>
                  </a:txBody>
                  <a:tcPr marL="68580" marR="68580" marT="0" marB="0"/>
                </a:tc>
              </a:tr>
              <a:tr h="279400">
                <a:tc>
                  <a:txBody>
                    <a:bodyPr/>
                    <a:lstStyle/>
                    <a:p>
                      <a:pPr algn="just">
                        <a:spcAft>
                          <a:spcPts val="0"/>
                        </a:spcAft>
                        <a:tabLst>
                          <a:tab pos="800100" algn="l"/>
                        </a:tabLst>
                      </a:pPr>
                      <a:r>
                        <a:rPr lang="en-US" sz="1800" b="0" kern="100" dirty="0" err="1">
                          <a:effectLst/>
                        </a:rPr>
                        <a:t>appName</a:t>
                      </a:r>
                      <a:endParaRPr lang="en-US" sz="1800" b="0" kern="100" dirty="0" err="1">
                        <a:solidFill>
                          <a:schemeClr val="tx1"/>
                        </a:solidFill>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tabLst>
                          <a:tab pos="800100" algn="l"/>
                        </a:tabLst>
                      </a:pPr>
                      <a:r>
                        <a:rPr lang="zh-CN" sz="1800" b="0" kern="100" dirty="0">
                          <a:effectLst/>
                        </a:rPr>
                        <a:t>返回浏览器的名称。</a:t>
                      </a:r>
                      <a:endParaRPr lang="zh-CN" sz="1800" b="0" kern="100" dirty="0">
                        <a:solidFill>
                          <a:schemeClr val="tx1"/>
                        </a:solidFill>
                        <a:effectLst/>
                        <a:latin typeface="Times New Roman" panose="02020603050405020304"/>
                        <a:ea typeface="宋体" panose="02010600030101010101" pitchFamily="2" charset="-122"/>
                      </a:endParaRPr>
                    </a:p>
                  </a:txBody>
                  <a:tcPr marL="68580" marR="68580" marT="0" marB="0"/>
                </a:tc>
              </a:tr>
              <a:tr h="279400">
                <a:tc>
                  <a:txBody>
                    <a:bodyPr/>
                    <a:lstStyle/>
                    <a:p>
                      <a:pPr algn="just">
                        <a:spcAft>
                          <a:spcPts val="0"/>
                        </a:spcAft>
                      </a:pPr>
                      <a:r>
                        <a:rPr lang="en-US" sz="1800" b="0" kern="100">
                          <a:effectLst/>
                        </a:rPr>
                        <a:t>appVersion</a:t>
                      </a:r>
                      <a:endParaRPr lang="en-US" sz="1800" b="0" kern="100">
                        <a:solidFill>
                          <a:schemeClr val="tx1"/>
                        </a:solidFill>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tabLst>
                          <a:tab pos="800100" algn="l"/>
                        </a:tabLst>
                      </a:pPr>
                      <a:r>
                        <a:rPr lang="zh-CN" sz="1800" b="0" kern="100" dirty="0">
                          <a:effectLst/>
                        </a:rPr>
                        <a:t>返回浏览器的平台和版本信息。</a:t>
                      </a:r>
                      <a:endParaRPr lang="zh-CN" sz="1800" b="0" kern="100" dirty="0">
                        <a:solidFill>
                          <a:schemeClr val="tx1"/>
                        </a:solidFill>
                        <a:effectLst/>
                        <a:latin typeface="Times New Roman" panose="02020603050405020304"/>
                        <a:ea typeface="宋体" panose="02010600030101010101" pitchFamily="2" charset="-122"/>
                      </a:endParaRPr>
                    </a:p>
                  </a:txBody>
                  <a:tcPr marL="68580" marR="68580" marT="0" marB="0"/>
                </a:tc>
              </a:tr>
              <a:tr h="279400">
                <a:tc>
                  <a:txBody>
                    <a:bodyPr/>
                    <a:lstStyle/>
                    <a:p>
                      <a:pPr algn="just">
                        <a:spcAft>
                          <a:spcPts val="0"/>
                        </a:spcAft>
                      </a:pPr>
                      <a:r>
                        <a:rPr lang="en-US" sz="1800" b="0" kern="100">
                          <a:effectLst/>
                        </a:rPr>
                        <a:t>platform</a:t>
                      </a:r>
                      <a:endParaRPr lang="en-US" sz="1800" b="0" kern="100">
                        <a:solidFill>
                          <a:schemeClr val="tx1"/>
                        </a:solidFill>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tabLst>
                          <a:tab pos="800100" algn="l"/>
                        </a:tabLst>
                      </a:pPr>
                      <a:r>
                        <a:rPr lang="zh-CN" sz="1800" b="0" kern="100" dirty="0">
                          <a:effectLst/>
                        </a:rPr>
                        <a:t>返回运行浏览器的操作系统平台。</a:t>
                      </a:r>
                      <a:endParaRPr lang="zh-CN" sz="1800" b="0" kern="100" dirty="0">
                        <a:solidFill>
                          <a:schemeClr val="tx1"/>
                        </a:solidFill>
                        <a:effectLst/>
                        <a:latin typeface="Times New Roman" panose="02020603050405020304"/>
                        <a:ea typeface="宋体" panose="02010600030101010101" pitchFamily="2" charset="-122"/>
                      </a:endParaRPr>
                    </a:p>
                  </a:txBody>
                  <a:tcPr marL="68580" marR="68580" marT="0" marB="0"/>
                </a:tc>
              </a:tr>
              <a:tr h="279400">
                <a:tc>
                  <a:txBody>
                    <a:bodyPr/>
                    <a:lstStyle/>
                    <a:p>
                      <a:pPr algn="just">
                        <a:spcAft>
                          <a:spcPts val="0"/>
                        </a:spcAft>
                      </a:pPr>
                      <a:r>
                        <a:rPr lang="en-US" sz="1800" b="0" kern="100" dirty="0" err="1">
                          <a:effectLst/>
                        </a:rPr>
                        <a:t>systemLanguage</a:t>
                      </a:r>
                      <a:endParaRPr lang="en-US" sz="1800" b="0" kern="100" dirty="0" err="1">
                        <a:solidFill>
                          <a:schemeClr val="tx1"/>
                        </a:solidFill>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tabLst>
                          <a:tab pos="800100" algn="l"/>
                        </a:tabLst>
                      </a:pPr>
                      <a:r>
                        <a:rPr lang="zh-CN" sz="1800" b="0" kern="100" dirty="0">
                          <a:effectLst/>
                        </a:rPr>
                        <a:t>返回操作系统使用的默认语言。</a:t>
                      </a:r>
                      <a:endParaRPr lang="zh-CN" sz="1800" b="0" kern="100" dirty="0">
                        <a:solidFill>
                          <a:schemeClr val="tx1"/>
                        </a:solidFill>
                        <a:effectLst/>
                        <a:latin typeface="Times New Roman" panose="02020603050405020304"/>
                        <a:ea typeface="宋体" panose="02010600030101010101" pitchFamily="2" charset="-122"/>
                      </a:endParaRPr>
                    </a:p>
                  </a:txBody>
                  <a:tcPr marL="68580" marR="68580" marT="0" marB="0"/>
                </a:tc>
              </a:tr>
              <a:tr h="393065">
                <a:tc>
                  <a:txBody>
                    <a:bodyPr/>
                    <a:lstStyle/>
                    <a:p>
                      <a:pPr algn="just">
                        <a:spcAft>
                          <a:spcPts val="0"/>
                        </a:spcAft>
                      </a:pPr>
                      <a:r>
                        <a:rPr lang="en-US" sz="1800" b="0" kern="100" dirty="0" err="1">
                          <a:effectLst/>
                        </a:rPr>
                        <a:t>userAgent</a:t>
                      </a:r>
                      <a:endParaRPr lang="en-US" sz="1800" b="0" kern="100" dirty="0" err="1">
                        <a:solidFill>
                          <a:schemeClr val="tx1"/>
                        </a:solidFill>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tabLst>
                          <a:tab pos="800100" algn="l"/>
                        </a:tabLst>
                      </a:pPr>
                      <a:r>
                        <a:rPr lang="zh-CN" sz="1800" b="0" kern="100" dirty="0">
                          <a:effectLst/>
                        </a:rPr>
                        <a:t>返回由客户机发送服务器的</a:t>
                      </a:r>
                      <a:r>
                        <a:rPr lang="en-US" sz="1800" b="0" kern="100" dirty="0">
                          <a:effectLst/>
                        </a:rPr>
                        <a:t>user-agent</a:t>
                      </a:r>
                      <a:r>
                        <a:rPr lang="zh-CN" sz="1800" b="0" kern="100" dirty="0">
                          <a:effectLst/>
                        </a:rPr>
                        <a:t>头部的值。</a:t>
                      </a:r>
                      <a:endParaRPr lang="zh-CN" sz="1800" b="0" kern="100" dirty="0">
                        <a:solidFill>
                          <a:schemeClr val="tx1"/>
                        </a:solidFill>
                        <a:effectLst/>
                        <a:latin typeface="Times New Roman" panose="02020603050405020304"/>
                        <a:ea typeface="宋体" panose="02010600030101010101" pitchFamily="2" charset="-122"/>
                      </a:endParaRPr>
                    </a:p>
                  </a:txBody>
                  <a:tcPr marL="68580" marR="68580" marT="0" marB="0"/>
                </a:tc>
              </a:tr>
              <a:tr h="279400">
                <a:tc>
                  <a:txBody>
                    <a:bodyPr/>
                    <a:lstStyle/>
                    <a:p>
                      <a:pPr algn="just">
                        <a:spcAft>
                          <a:spcPts val="0"/>
                        </a:spcAft>
                      </a:pPr>
                      <a:r>
                        <a:rPr lang="en-US" sz="1800" b="0" kern="100">
                          <a:effectLst/>
                        </a:rPr>
                        <a:t>appCodeName</a:t>
                      </a:r>
                      <a:endParaRPr lang="en-US" sz="1800" b="0" kern="100">
                        <a:solidFill>
                          <a:schemeClr val="tx1"/>
                        </a:solidFill>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tabLst>
                          <a:tab pos="800100" algn="l"/>
                        </a:tabLst>
                      </a:pPr>
                      <a:r>
                        <a:rPr lang="zh-CN" sz="1800" b="0" kern="100" dirty="0">
                          <a:effectLst/>
                        </a:rPr>
                        <a:t>返回浏览器的代码名。</a:t>
                      </a:r>
                      <a:endParaRPr lang="zh-CN" sz="1800" b="0" kern="100" dirty="0">
                        <a:solidFill>
                          <a:schemeClr val="tx1"/>
                        </a:solidFill>
                        <a:effectLst/>
                        <a:latin typeface="Times New Roman" panose="02020603050405020304"/>
                        <a:ea typeface="宋体" panose="02010600030101010101" pitchFamily="2" charset="-122"/>
                      </a:endParaRPr>
                    </a:p>
                  </a:txBody>
                  <a:tcPr marL="68580" marR="68580" marT="0" marB="0"/>
                </a:tc>
              </a:tr>
              <a:tr h="346075">
                <a:tc>
                  <a:txBody>
                    <a:bodyPr/>
                    <a:lstStyle/>
                    <a:p>
                      <a:pPr algn="just">
                        <a:spcAft>
                          <a:spcPts val="0"/>
                        </a:spcAft>
                      </a:pPr>
                      <a:r>
                        <a:rPr lang="en-US" sz="1800" b="0" kern="100">
                          <a:effectLst/>
                        </a:rPr>
                        <a:t>appName</a:t>
                      </a:r>
                      <a:endParaRPr lang="en-US" sz="1800" b="0" kern="100">
                        <a:solidFill>
                          <a:schemeClr val="tx1"/>
                        </a:solidFill>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tabLst>
                          <a:tab pos="800100" algn="l"/>
                        </a:tabLst>
                      </a:pPr>
                      <a:r>
                        <a:rPr lang="zh-CN" sz="1800" b="0" kern="100" dirty="0">
                          <a:effectLst/>
                        </a:rPr>
                        <a:t>返回浏览器的名称。</a:t>
                      </a:r>
                      <a:endParaRPr lang="zh-CN" sz="1800" b="0" kern="100" dirty="0">
                        <a:solidFill>
                          <a:schemeClr val="tx1"/>
                        </a:solidFill>
                        <a:effectLst/>
                        <a:latin typeface="Times New Roman" panose="02020603050405020304"/>
                        <a:ea typeface="宋体" panose="02010600030101010101" pitchFamily="2" charset="-122"/>
                      </a:endParaRPr>
                    </a:p>
                  </a:txBody>
                  <a:tcPr marL="68580" marR="68580" marT="0" marB="0"/>
                </a:tc>
              </a:tr>
              <a:tr h="279400">
                <a:tc>
                  <a:txBody>
                    <a:bodyPr/>
                    <a:lstStyle/>
                    <a:p>
                      <a:pPr algn="just">
                        <a:spcAft>
                          <a:spcPts val="0"/>
                        </a:spcAft>
                      </a:pPr>
                      <a:r>
                        <a:rPr lang="en-US" sz="1800" b="0" kern="100" dirty="0" err="1">
                          <a:effectLst/>
                        </a:rPr>
                        <a:t>appVersion</a:t>
                      </a:r>
                      <a:endParaRPr lang="en-US" sz="1800" b="0" kern="100" dirty="0" err="1">
                        <a:solidFill>
                          <a:schemeClr val="tx1"/>
                        </a:solidFill>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tabLst>
                          <a:tab pos="800100" algn="l"/>
                        </a:tabLst>
                      </a:pPr>
                      <a:r>
                        <a:rPr lang="zh-CN" sz="1800" b="0" kern="100" dirty="0">
                          <a:effectLst/>
                        </a:rPr>
                        <a:t>返回浏览器的平台和版本信息。</a:t>
                      </a:r>
                      <a:endParaRPr lang="zh-CN" sz="1800" b="0" kern="100" dirty="0">
                        <a:solidFill>
                          <a:schemeClr val="tx1"/>
                        </a:solidFill>
                        <a:effectLst/>
                        <a:latin typeface="Times New Roman" panose="02020603050405020304"/>
                        <a:ea typeface="宋体" panose="02010600030101010101" pitchFamily="2" charset="-122"/>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ltLang="zh-CN" dirty="0" smtClean="0"/>
              <a:t>navigator</a:t>
            </a:r>
            <a:r>
              <a:rPr lang="zh-CN" altLang="en-US" dirty="0" smtClean="0"/>
              <a:t>对象</a:t>
            </a:r>
            <a:r>
              <a:rPr lang="en-US" altLang="zh-CN" dirty="0" smtClean="0"/>
              <a:t>-</a:t>
            </a:r>
            <a:r>
              <a:rPr lang="zh-CN" altLang="en-US" dirty="0" smtClean="0"/>
              <a:t>案例 </a:t>
            </a:r>
            <a:endParaRPr lang="zh-CN" altLang="en-US" dirty="0" smtClean="0"/>
          </a:p>
        </p:txBody>
      </p:sp>
      <p:sp>
        <p:nvSpPr>
          <p:cNvPr id="2" name="矩形 1"/>
          <p:cNvSpPr/>
          <p:nvPr/>
        </p:nvSpPr>
        <p:spPr>
          <a:xfrm>
            <a:off x="388620" y="1137285"/>
            <a:ext cx="8366760" cy="4523105"/>
          </a:xfrm>
          <a:prstGeom prst="rect">
            <a:avLst/>
          </a:prstGeom>
        </p:spPr>
        <p:txBody>
          <a:bodyPr wrap="square">
            <a:spAutoFit/>
          </a:bodyPr>
          <a:lstStyle/>
          <a:p>
            <a:pPr marL="0" indent="0">
              <a:lnSpc>
                <a:spcPct val="100000"/>
              </a:lnSpc>
              <a:spcBef>
                <a:spcPts val="0"/>
              </a:spcBef>
              <a:spcAft>
                <a:spcPts val="0"/>
              </a:spcAft>
              <a:buNone/>
            </a:pPr>
            <a:r>
              <a:rPr lang="en-US" altLang="zh-CN" b="0" dirty="0">
                <a:latin typeface="+mn-lt"/>
              </a:rPr>
              <a:t>&lt;html&gt;</a:t>
            </a:r>
            <a:endParaRPr lang="en-US" altLang="zh-CN" b="0" dirty="0">
              <a:latin typeface="+mn-lt"/>
            </a:endParaRPr>
          </a:p>
          <a:p>
            <a:pPr marL="0" indent="0">
              <a:lnSpc>
                <a:spcPct val="100000"/>
              </a:lnSpc>
              <a:spcBef>
                <a:spcPts val="0"/>
              </a:spcBef>
              <a:spcAft>
                <a:spcPts val="0"/>
              </a:spcAft>
              <a:buNone/>
            </a:pPr>
            <a:r>
              <a:rPr lang="en-US" altLang="zh-CN" b="0" dirty="0">
                <a:latin typeface="+mn-lt"/>
              </a:rPr>
              <a:t>&lt;head&gt;</a:t>
            </a:r>
            <a:endParaRPr lang="en-US" altLang="zh-CN" b="0" dirty="0">
              <a:latin typeface="+mn-lt"/>
            </a:endParaRPr>
          </a:p>
          <a:p>
            <a:pPr marL="0" indent="0">
              <a:lnSpc>
                <a:spcPct val="100000"/>
              </a:lnSpc>
              <a:spcBef>
                <a:spcPts val="0"/>
              </a:spcBef>
              <a:spcAft>
                <a:spcPts val="0"/>
              </a:spcAft>
              <a:buNone/>
            </a:pPr>
            <a:r>
              <a:rPr lang="en-US" altLang="zh-CN" b="0" dirty="0">
                <a:latin typeface="+mn-lt"/>
              </a:rPr>
              <a:t>&lt;title&gt;navigator</a:t>
            </a:r>
            <a:r>
              <a:rPr lang="zh-CN" altLang="en-US" b="0" dirty="0">
                <a:latin typeface="+mn-lt"/>
              </a:rPr>
              <a:t>对象实例</a:t>
            </a:r>
            <a:r>
              <a:rPr lang="en-US" altLang="zh-CN" b="0" dirty="0">
                <a:latin typeface="+mn-lt"/>
              </a:rPr>
              <a:t>&lt;/title&gt;</a:t>
            </a:r>
            <a:endParaRPr lang="en-US" altLang="zh-CN" b="0" dirty="0">
              <a:latin typeface="+mn-lt"/>
            </a:endParaRPr>
          </a:p>
          <a:p>
            <a:pPr marL="0" indent="0">
              <a:lnSpc>
                <a:spcPct val="100000"/>
              </a:lnSpc>
              <a:spcBef>
                <a:spcPts val="0"/>
              </a:spcBef>
              <a:spcAft>
                <a:spcPts val="0"/>
              </a:spcAft>
              <a:buNone/>
            </a:pPr>
            <a:r>
              <a:rPr lang="en-US" altLang="zh-CN" b="0" dirty="0">
                <a:latin typeface="+mn-lt"/>
              </a:rPr>
              <a:t>&lt;script  type="text/</a:t>
            </a:r>
            <a:r>
              <a:rPr lang="en-US" altLang="zh-CN" b="0" dirty="0" err="1">
                <a:latin typeface="+mn-lt"/>
              </a:rPr>
              <a:t>javascript</a:t>
            </a:r>
            <a:r>
              <a:rPr lang="en-US" altLang="zh-CN" b="0" dirty="0" smtClean="0">
                <a:latin typeface="+mn-lt"/>
              </a:rPr>
              <a:t>"&gt;</a:t>
            </a:r>
            <a:endParaRPr lang="en-US" altLang="zh-CN" b="0" dirty="0" smtClean="0">
              <a:latin typeface="+mn-lt"/>
            </a:endParaRPr>
          </a:p>
          <a:p>
            <a:pPr marL="0" indent="0">
              <a:lnSpc>
                <a:spcPct val="100000"/>
              </a:lnSpc>
              <a:spcBef>
                <a:spcPts val="0"/>
              </a:spcBef>
              <a:spcAft>
                <a:spcPts val="0"/>
              </a:spcAft>
              <a:buNone/>
            </a:pPr>
            <a:r>
              <a:rPr lang="en-US" altLang="zh-CN" dirty="0" smtClean="0">
                <a:ea typeface="宋体" panose="02010600030101010101" pitchFamily="2" charset="-122"/>
              </a:rPr>
              <a:t>function </a:t>
            </a:r>
            <a:r>
              <a:rPr lang="en-US" altLang="zh-CN" dirty="0" err="1" smtClean="0">
                <a:ea typeface="宋体" panose="02010600030101010101" pitchFamily="2" charset="-122"/>
              </a:rPr>
              <a:t>getInfo</a:t>
            </a:r>
            <a:r>
              <a:rPr lang="en-US" altLang="zh-CN" dirty="0" smtClean="0">
                <a:ea typeface="宋体" panose="02010600030101010101" pitchFamily="2" charset="-122"/>
              </a:rPr>
              <a:t>(){</a:t>
            </a:r>
            <a:endParaRPr lang="en-US" altLang="zh-CN" dirty="0" smtClean="0">
              <a:ea typeface="宋体" panose="02010600030101010101" pitchFamily="2" charset="-122"/>
            </a:endParaRPr>
          </a:p>
          <a:p>
            <a:pPr marL="0" indent="0">
              <a:lnSpc>
                <a:spcPct val="100000"/>
              </a:lnSpc>
              <a:spcBef>
                <a:spcPts val="0"/>
              </a:spcBef>
              <a:spcAft>
                <a:spcPts val="0"/>
              </a:spcAft>
              <a:buNone/>
            </a:pPr>
            <a:r>
              <a:rPr lang="en-US" altLang="zh-CN" dirty="0" smtClean="0">
                <a:ea typeface="宋体" panose="02010600030101010101" pitchFamily="2" charset="-122"/>
              </a:rPr>
              <a:t>  </a:t>
            </a:r>
            <a:r>
              <a:rPr lang="en-US" altLang="zh-CN" dirty="0" err="1" smtClean="0">
                <a:ea typeface="宋体" panose="02010600030101010101" pitchFamily="2" charset="-122"/>
              </a:rPr>
              <a:t>document.writeln</a:t>
            </a:r>
            <a:r>
              <a:rPr lang="en-US" altLang="zh-CN" dirty="0" smtClean="0">
                <a:ea typeface="宋体" panose="02010600030101010101" pitchFamily="2" charset="-122"/>
              </a:rPr>
              <a:t>("&lt;h3&gt;navigator</a:t>
            </a:r>
            <a:r>
              <a:rPr lang="zh-CN" altLang="en-US" dirty="0" smtClean="0">
                <a:ea typeface="宋体" panose="02010600030101010101" pitchFamily="2" charset="-122"/>
              </a:rPr>
              <a:t>信息</a:t>
            </a:r>
            <a:r>
              <a:rPr lang="en-US" altLang="zh-CN" dirty="0" smtClean="0">
                <a:ea typeface="宋体" panose="02010600030101010101" pitchFamily="2" charset="-122"/>
              </a:rPr>
              <a:t>&lt;/h3&gt;&lt;</a:t>
            </a:r>
            <a:r>
              <a:rPr lang="en-US" altLang="zh-CN" dirty="0" err="1" smtClean="0">
                <a:ea typeface="宋体" panose="02010600030101010101" pitchFamily="2" charset="-122"/>
              </a:rPr>
              <a:t>br</a:t>
            </a:r>
            <a:r>
              <a:rPr lang="en-US" altLang="zh-CN" dirty="0" smtClean="0">
                <a:ea typeface="宋体" panose="02010600030101010101" pitchFamily="2" charset="-122"/>
              </a:rPr>
              <a:t>&gt;");</a:t>
            </a:r>
            <a:endParaRPr lang="en-US" altLang="zh-CN" dirty="0" smtClean="0">
              <a:ea typeface="宋体" panose="02010600030101010101" pitchFamily="2" charset="-122"/>
            </a:endParaRPr>
          </a:p>
          <a:p>
            <a:pPr marL="0" indent="0">
              <a:lnSpc>
                <a:spcPct val="100000"/>
              </a:lnSpc>
              <a:spcBef>
                <a:spcPts val="0"/>
              </a:spcBef>
              <a:spcAft>
                <a:spcPts val="0"/>
              </a:spcAft>
              <a:buNone/>
            </a:pPr>
            <a:r>
              <a:rPr lang="en-US" altLang="zh-CN" dirty="0" smtClean="0">
                <a:ea typeface="宋体" panose="02010600030101010101" pitchFamily="2" charset="-122"/>
              </a:rPr>
              <a:t>  </a:t>
            </a:r>
            <a:r>
              <a:rPr lang="en-US" altLang="zh-CN" dirty="0" err="1" smtClean="0">
                <a:ea typeface="宋体" panose="02010600030101010101" pitchFamily="2" charset="-122"/>
              </a:rPr>
              <a:t>document.writeln</a:t>
            </a:r>
            <a:r>
              <a:rPr lang="en-US" altLang="zh-CN" dirty="0" smtClean="0">
                <a:ea typeface="宋体" panose="02010600030101010101" pitchFamily="2" charset="-122"/>
              </a:rPr>
              <a:t>("Web</a:t>
            </a:r>
            <a:r>
              <a:rPr lang="zh-CN" altLang="en-US" dirty="0" smtClean="0">
                <a:ea typeface="宋体" panose="02010600030101010101" pitchFamily="2" charset="-122"/>
              </a:rPr>
              <a:t>浏览器名称：</a:t>
            </a:r>
            <a:r>
              <a:rPr lang="en-US" altLang="zh-CN" dirty="0" smtClean="0">
                <a:ea typeface="宋体" panose="02010600030101010101" pitchFamily="2" charset="-122"/>
              </a:rPr>
              <a:t>"+</a:t>
            </a:r>
            <a:r>
              <a:rPr lang="en-US" altLang="zh-CN" dirty="0" err="1" smtClean="0">
                <a:solidFill>
                  <a:srgbClr val="FF0000"/>
                </a:solidFill>
                <a:ea typeface="宋体" panose="02010600030101010101" pitchFamily="2" charset="-122"/>
              </a:rPr>
              <a:t>navigator.appName</a:t>
            </a:r>
            <a:r>
              <a:rPr lang="en-US" altLang="zh-CN" dirty="0" smtClean="0">
                <a:ea typeface="宋体" panose="02010600030101010101" pitchFamily="2" charset="-122"/>
              </a:rPr>
              <a:t>+"&lt;</a:t>
            </a:r>
            <a:r>
              <a:rPr lang="en-US" altLang="zh-CN" dirty="0" err="1" smtClean="0">
                <a:ea typeface="宋体" panose="02010600030101010101" pitchFamily="2" charset="-122"/>
              </a:rPr>
              <a:t>br</a:t>
            </a:r>
            <a:r>
              <a:rPr lang="en-US" altLang="zh-CN" dirty="0" smtClean="0">
                <a:ea typeface="宋体" panose="02010600030101010101" pitchFamily="2" charset="-122"/>
              </a:rPr>
              <a:t>&gt;");</a:t>
            </a:r>
            <a:endParaRPr lang="en-US" altLang="zh-CN" dirty="0" smtClean="0">
              <a:ea typeface="宋体" panose="02010600030101010101" pitchFamily="2" charset="-122"/>
            </a:endParaRPr>
          </a:p>
          <a:p>
            <a:pPr marL="0" indent="0">
              <a:lnSpc>
                <a:spcPct val="100000"/>
              </a:lnSpc>
              <a:spcBef>
                <a:spcPts val="0"/>
              </a:spcBef>
              <a:spcAft>
                <a:spcPts val="0"/>
              </a:spcAft>
              <a:buNone/>
            </a:pPr>
            <a:r>
              <a:rPr lang="en-US" altLang="zh-CN" dirty="0" smtClean="0">
                <a:ea typeface="宋体" panose="02010600030101010101" pitchFamily="2" charset="-122"/>
              </a:rPr>
              <a:t>  </a:t>
            </a:r>
            <a:r>
              <a:rPr lang="en-US" altLang="zh-CN" dirty="0" err="1" smtClean="0">
                <a:ea typeface="宋体" panose="02010600030101010101" pitchFamily="2" charset="-122"/>
              </a:rPr>
              <a:t>document.writeln</a:t>
            </a:r>
            <a:r>
              <a:rPr lang="en-US" altLang="zh-CN" dirty="0" smtClean="0">
                <a:ea typeface="宋体" panose="02010600030101010101" pitchFamily="2" charset="-122"/>
              </a:rPr>
              <a:t>("Web</a:t>
            </a:r>
            <a:r>
              <a:rPr lang="zh-CN" altLang="en-US" dirty="0" smtClean="0">
                <a:ea typeface="宋体" panose="02010600030101010101" pitchFamily="2" charset="-122"/>
              </a:rPr>
              <a:t>浏览器版本：</a:t>
            </a:r>
            <a:r>
              <a:rPr lang="en-US" altLang="zh-CN" dirty="0" smtClean="0">
                <a:ea typeface="宋体" panose="02010600030101010101" pitchFamily="2" charset="-122"/>
              </a:rPr>
              <a:t>"+</a:t>
            </a:r>
            <a:r>
              <a:rPr lang="en-US" altLang="zh-CN" dirty="0" err="1" smtClean="0">
                <a:ea typeface="宋体" panose="02010600030101010101" pitchFamily="2" charset="-122"/>
              </a:rPr>
              <a:t>navigator.appVersion</a:t>
            </a:r>
            <a:r>
              <a:rPr lang="en-US" altLang="zh-CN" dirty="0" smtClean="0">
                <a:ea typeface="宋体" panose="02010600030101010101" pitchFamily="2" charset="-122"/>
              </a:rPr>
              <a:t>+"&lt;</a:t>
            </a:r>
            <a:r>
              <a:rPr lang="en-US" altLang="zh-CN" dirty="0" err="1" smtClean="0">
                <a:ea typeface="宋体" panose="02010600030101010101" pitchFamily="2" charset="-122"/>
              </a:rPr>
              <a:t>br</a:t>
            </a:r>
            <a:r>
              <a:rPr lang="en-US" altLang="zh-CN" dirty="0" smtClean="0">
                <a:ea typeface="宋体" panose="02010600030101010101" pitchFamily="2" charset="-122"/>
              </a:rPr>
              <a:t>&gt;");</a:t>
            </a:r>
            <a:endParaRPr lang="en-US" altLang="zh-CN" dirty="0" smtClean="0">
              <a:ea typeface="宋体" panose="02010600030101010101" pitchFamily="2" charset="-122"/>
            </a:endParaRPr>
          </a:p>
          <a:p>
            <a:pPr marL="0" indent="0">
              <a:lnSpc>
                <a:spcPct val="100000"/>
              </a:lnSpc>
              <a:spcBef>
                <a:spcPts val="0"/>
              </a:spcBef>
              <a:spcAft>
                <a:spcPts val="0"/>
              </a:spcAft>
              <a:buNone/>
            </a:pPr>
            <a:r>
              <a:rPr lang="en-US" altLang="zh-CN" dirty="0" smtClean="0">
                <a:ea typeface="宋体" panose="02010600030101010101" pitchFamily="2" charset="-122"/>
              </a:rPr>
              <a:t>  </a:t>
            </a:r>
            <a:r>
              <a:rPr lang="en-US" altLang="zh-CN" dirty="0" err="1" smtClean="0">
                <a:ea typeface="宋体" panose="02010600030101010101" pitchFamily="2" charset="-122"/>
              </a:rPr>
              <a:t>document.writeln</a:t>
            </a:r>
            <a:r>
              <a:rPr lang="en-US" altLang="zh-CN" dirty="0" smtClean="0">
                <a:ea typeface="宋体" panose="02010600030101010101" pitchFamily="2" charset="-122"/>
              </a:rPr>
              <a:t>("</a:t>
            </a:r>
            <a:r>
              <a:rPr lang="zh-CN" altLang="en-US" dirty="0" smtClean="0">
                <a:ea typeface="宋体" panose="02010600030101010101" pitchFamily="2" charset="-122"/>
              </a:rPr>
              <a:t>运行浏览器的平台：</a:t>
            </a:r>
            <a:r>
              <a:rPr lang="en-US" altLang="zh-CN" dirty="0" smtClean="0">
                <a:ea typeface="宋体" panose="02010600030101010101" pitchFamily="2" charset="-122"/>
              </a:rPr>
              <a:t>"+</a:t>
            </a:r>
            <a:r>
              <a:rPr lang="en-US" altLang="zh-CN" dirty="0" err="1" smtClean="0">
                <a:ea typeface="宋体" panose="02010600030101010101" pitchFamily="2" charset="-122"/>
              </a:rPr>
              <a:t>navigator.platform</a:t>
            </a:r>
            <a:r>
              <a:rPr lang="en-US" altLang="zh-CN" dirty="0" smtClean="0">
                <a:ea typeface="宋体" panose="02010600030101010101" pitchFamily="2" charset="-122"/>
              </a:rPr>
              <a:t>+"&lt;</a:t>
            </a:r>
            <a:r>
              <a:rPr lang="en-US" altLang="zh-CN" dirty="0" err="1" smtClean="0">
                <a:ea typeface="宋体" panose="02010600030101010101" pitchFamily="2" charset="-122"/>
              </a:rPr>
              <a:t>br</a:t>
            </a:r>
            <a:r>
              <a:rPr lang="en-US" altLang="zh-CN" dirty="0" smtClean="0">
                <a:ea typeface="宋体" panose="02010600030101010101" pitchFamily="2" charset="-122"/>
              </a:rPr>
              <a:t>&gt;");</a:t>
            </a:r>
            <a:endParaRPr lang="en-US" altLang="zh-CN" dirty="0" smtClean="0">
              <a:ea typeface="宋体" panose="02010600030101010101" pitchFamily="2" charset="-122"/>
            </a:endParaRPr>
          </a:p>
          <a:p>
            <a:pPr marL="0" indent="0">
              <a:lnSpc>
                <a:spcPct val="100000"/>
              </a:lnSpc>
              <a:spcBef>
                <a:spcPts val="0"/>
              </a:spcBef>
              <a:spcAft>
                <a:spcPts val="0"/>
              </a:spcAft>
              <a:buNone/>
            </a:pPr>
            <a:r>
              <a:rPr lang="en-US" altLang="zh-CN" dirty="0" smtClean="0">
                <a:ea typeface="宋体" panose="02010600030101010101" pitchFamily="2" charset="-122"/>
              </a:rPr>
              <a:t>  </a:t>
            </a:r>
            <a:r>
              <a:rPr lang="en-US" altLang="zh-CN" dirty="0" err="1" smtClean="0">
                <a:ea typeface="宋体" panose="02010600030101010101" pitchFamily="2" charset="-122"/>
              </a:rPr>
              <a:t>document.writeln</a:t>
            </a:r>
            <a:r>
              <a:rPr lang="en-US" altLang="zh-CN" dirty="0" smtClean="0">
                <a:ea typeface="宋体" panose="02010600030101010101" pitchFamily="2" charset="-122"/>
              </a:rPr>
              <a:t>("</a:t>
            </a:r>
            <a:r>
              <a:rPr lang="zh-CN" altLang="en-US" dirty="0" smtClean="0">
                <a:ea typeface="宋体" panose="02010600030101010101" pitchFamily="2" charset="-122"/>
              </a:rPr>
              <a:t>浏览器执行的语言版本：</a:t>
            </a:r>
            <a:r>
              <a:rPr lang="en-US" altLang="zh-CN" dirty="0" smtClean="0">
                <a:ea typeface="宋体" panose="02010600030101010101" pitchFamily="2" charset="-122"/>
              </a:rPr>
              <a:t>"+</a:t>
            </a:r>
            <a:r>
              <a:rPr lang="en-US" altLang="zh-CN" dirty="0" err="1" smtClean="0">
                <a:ea typeface="宋体" panose="02010600030101010101" pitchFamily="2" charset="-122"/>
              </a:rPr>
              <a:t>navigator.language</a:t>
            </a:r>
            <a:r>
              <a:rPr lang="en-US" altLang="zh-CN" dirty="0" smtClean="0">
                <a:ea typeface="宋体" panose="02010600030101010101" pitchFamily="2" charset="-122"/>
              </a:rPr>
              <a:t>+"&lt;</a:t>
            </a:r>
            <a:r>
              <a:rPr lang="en-US" altLang="zh-CN" dirty="0" err="1" smtClean="0">
                <a:ea typeface="宋体" panose="02010600030101010101" pitchFamily="2" charset="-122"/>
              </a:rPr>
              <a:t>br</a:t>
            </a:r>
            <a:r>
              <a:rPr lang="en-US" altLang="zh-CN" dirty="0" smtClean="0">
                <a:ea typeface="宋体" panose="02010600030101010101" pitchFamily="2" charset="-122"/>
              </a:rPr>
              <a:t>&gt;");</a:t>
            </a:r>
            <a:endParaRPr lang="en-US" altLang="zh-CN" dirty="0" smtClean="0">
              <a:ea typeface="宋体" panose="02010600030101010101" pitchFamily="2" charset="-122"/>
            </a:endParaRPr>
          </a:p>
          <a:p>
            <a:pPr marL="0" indent="0">
              <a:lnSpc>
                <a:spcPct val="100000"/>
              </a:lnSpc>
              <a:spcBef>
                <a:spcPts val="0"/>
              </a:spcBef>
              <a:spcAft>
                <a:spcPts val="0"/>
              </a:spcAft>
              <a:buNone/>
            </a:pPr>
            <a:r>
              <a:rPr lang="en-US" altLang="zh-CN" dirty="0" smtClean="0">
                <a:ea typeface="宋体" panose="02010600030101010101" pitchFamily="2" charset="-122"/>
              </a:rPr>
              <a:t>  </a:t>
            </a:r>
            <a:r>
              <a:rPr lang="en-US" altLang="zh-CN" dirty="0" err="1" smtClean="0">
                <a:ea typeface="宋体" panose="02010600030101010101" pitchFamily="2" charset="-122"/>
              </a:rPr>
              <a:t>document.writeln</a:t>
            </a:r>
            <a:r>
              <a:rPr lang="en-US" altLang="zh-CN" dirty="0" smtClean="0">
                <a:ea typeface="宋体" panose="02010600030101010101" pitchFamily="2" charset="-122"/>
              </a:rPr>
              <a:t>("</a:t>
            </a:r>
            <a:r>
              <a:rPr lang="zh-CN" altLang="en-US" dirty="0" smtClean="0">
                <a:ea typeface="宋体" panose="02010600030101010101" pitchFamily="2" charset="-122"/>
              </a:rPr>
              <a:t>用户代理：</a:t>
            </a:r>
            <a:r>
              <a:rPr lang="en-US" altLang="zh-CN" dirty="0" smtClean="0">
                <a:ea typeface="宋体" panose="02010600030101010101" pitchFamily="2" charset="-122"/>
              </a:rPr>
              <a:t>"+</a:t>
            </a:r>
            <a:r>
              <a:rPr lang="en-US" altLang="zh-CN" dirty="0" err="1" smtClean="0">
                <a:ea typeface="宋体" panose="02010600030101010101" pitchFamily="2" charset="-122"/>
              </a:rPr>
              <a:t>navigator.userAgent</a:t>
            </a:r>
            <a:r>
              <a:rPr lang="en-US" altLang="zh-CN" dirty="0" smtClean="0">
                <a:ea typeface="宋体" panose="02010600030101010101" pitchFamily="2" charset="-122"/>
              </a:rPr>
              <a:t>+"&lt;</a:t>
            </a:r>
            <a:r>
              <a:rPr lang="en-US" altLang="zh-CN" dirty="0" err="1" smtClean="0">
                <a:ea typeface="宋体" panose="02010600030101010101" pitchFamily="2" charset="-122"/>
              </a:rPr>
              <a:t>br</a:t>
            </a:r>
            <a:r>
              <a:rPr lang="en-US" altLang="zh-CN" dirty="0" smtClean="0">
                <a:ea typeface="宋体" panose="02010600030101010101" pitchFamily="2" charset="-122"/>
              </a:rPr>
              <a:t>&gt;");</a:t>
            </a:r>
            <a:endParaRPr lang="en-US" altLang="zh-CN" dirty="0" smtClean="0">
              <a:ea typeface="宋体" panose="02010600030101010101" pitchFamily="2" charset="-122"/>
            </a:endParaRPr>
          </a:p>
          <a:p>
            <a:pPr marL="0" indent="0">
              <a:lnSpc>
                <a:spcPct val="100000"/>
              </a:lnSpc>
              <a:spcBef>
                <a:spcPts val="0"/>
              </a:spcBef>
              <a:spcAft>
                <a:spcPts val="0"/>
              </a:spcAft>
              <a:buNone/>
            </a:pPr>
            <a:r>
              <a:rPr lang="en-US" altLang="zh-CN" dirty="0" smtClean="0">
                <a:ea typeface="宋体" panose="02010600030101010101" pitchFamily="2" charset="-122"/>
              </a:rPr>
              <a:t>}</a:t>
            </a:r>
            <a:endParaRPr lang="en-US" altLang="zh-CN" dirty="0" smtClean="0">
              <a:ea typeface="宋体" panose="02010600030101010101" pitchFamily="2" charset="-122"/>
            </a:endParaRPr>
          </a:p>
          <a:p>
            <a:pPr marL="0" indent="0">
              <a:lnSpc>
                <a:spcPct val="100000"/>
              </a:lnSpc>
              <a:spcBef>
                <a:spcPts val="0"/>
              </a:spcBef>
              <a:spcAft>
                <a:spcPts val="0"/>
              </a:spcAft>
              <a:buNone/>
            </a:pPr>
            <a:r>
              <a:rPr lang="en-US" altLang="zh-CN" dirty="0" smtClean="0">
                <a:ea typeface="宋体" panose="02010600030101010101" pitchFamily="2" charset="-122"/>
              </a:rPr>
              <a:t>&lt;/script&gt;</a:t>
            </a:r>
            <a:endParaRPr lang="en-US" altLang="zh-CN" dirty="0" smtClean="0">
              <a:ea typeface="宋体" panose="02010600030101010101" pitchFamily="2" charset="-122"/>
            </a:endParaRPr>
          </a:p>
          <a:p>
            <a:pPr marL="0" indent="0">
              <a:lnSpc>
                <a:spcPct val="100000"/>
              </a:lnSpc>
              <a:spcBef>
                <a:spcPts val="0"/>
              </a:spcBef>
              <a:spcAft>
                <a:spcPts val="0"/>
              </a:spcAft>
              <a:buNone/>
            </a:pPr>
            <a:r>
              <a:rPr lang="en-US" altLang="zh-CN" dirty="0" smtClean="0">
                <a:ea typeface="宋体" panose="02010600030101010101" pitchFamily="2" charset="-122"/>
              </a:rPr>
              <a:t>&lt;/head&gt;</a:t>
            </a:r>
            <a:endParaRPr lang="en-US" altLang="zh-CN" dirty="0" smtClean="0">
              <a:ea typeface="宋体" panose="02010600030101010101" pitchFamily="2" charset="-122"/>
            </a:endParaRPr>
          </a:p>
          <a:p>
            <a:pPr marL="0" indent="0">
              <a:lnSpc>
                <a:spcPct val="100000"/>
              </a:lnSpc>
              <a:spcBef>
                <a:spcPts val="0"/>
              </a:spcBef>
              <a:spcAft>
                <a:spcPts val="0"/>
              </a:spcAft>
              <a:buNone/>
            </a:pPr>
            <a:r>
              <a:rPr lang="en-US" altLang="zh-CN" dirty="0" smtClean="0">
                <a:ea typeface="宋体" panose="02010600030101010101" pitchFamily="2" charset="-122"/>
              </a:rPr>
              <a:t>&lt;body </a:t>
            </a:r>
            <a:r>
              <a:rPr lang="en-US" altLang="zh-CN" dirty="0" err="1" smtClean="0">
                <a:ea typeface="宋体" panose="02010600030101010101" pitchFamily="2" charset="-122"/>
              </a:rPr>
              <a:t>onload</a:t>
            </a:r>
            <a:r>
              <a:rPr lang="en-US" altLang="zh-CN" dirty="0" smtClean="0">
                <a:ea typeface="宋体" panose="02010600030101010101" pitchFamily="2" charset="-122"/>
              </a:rPr>
              <a:t>="</a:t>
            </a:r>
            <a:r>
              <a:rPr lang="en-US" altLang="zh-CN" dirty="0" err="1" smtClean="0">
                <a:ea typeface="宋体" panose="02010600030101010101" pitchFamily="2" charset="-122"/>
              </a:rPr>
              <a:t>getInfo</a:t>
            </a:r>
            <a:r>
              <a:rPr lang="en-US" altLang="zh-CN" dirty="0" smtClean="0">
                <a:ea typeface="宋体" panose="02010600030101010101" pitchFamily="2" charset="-122"/>
              </a:rPr>
              <a:t>()"&gt;&lt;/body&gt;</a:t>
            </a:r>
            <a:endParaRPr lang="en-US" altLang="zh-CN" dirty="0" smtClean="0">
              <a:ea typeface="宋体" panose="02010600030101010101" pitchFamily="2" charset="-122"/>
            </a:endParaRPr>
          </a:p>
          <a:p>
            <a:pPr marL="0" indent="0">
              <a:lnSpc>
                <a:spcPct val="100000"/>
              </a:lnSpc>
              <a:spcBef>
                <a:spcPts val="0"/>
              </a:spcBef>
              <a:spcAft>
                <a:spcPts val="0"/>
              </a:spcAft>
              <a:buNone/>
            </a:pPr>
            <a:r>
              <a:rPr lang="en-US" altLang="zh-CN" dirty="0" smtClean="0">
                <a:ea typeface="宋体" panose="02010600030101010101" pitchFamily="2" charset="-122"/>
              </a:rPr>
              <a:t>&lt;/html&gt;</a:t>
            </a:r>
            <a:endParaRPr lang="en-US" altLang="zh-CN" b="0" dirty="0" smtClean="0">
              <a:latin typeface="+mn-lt"/>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4144645" y="4298950"/>
            <a:ext cx="4338955" cy="2395220"/>
          </a:xfrm>
          <a:prstGeom prst="rect">
            <a:avLst/>
          </a:prstGeom>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altLang="zh-CN" dirty="0" smtClean="0"/>
              <a:t>screen</a:t>
            </a:r>
            <a:r>
              <a:rPr lang="zh-CN" altLang="en-US" dirty="0" smtClean="0"/>
              <a:t>对象</a:t>
            </a:r>
            <a:endParaRPr lang="zh-CN" altLang="en-US" dirty="0" smtClean="0"/>
          </a:p>
        </p:txBody>
      </p:sp>
      <p:sp>
        <p:nvSpPr>
          <p:cNvPr id="21506" name="Rectangle 3"/>
          <p:cNvSpPr>
            <a:spLocks noGrp="1" noChangeArrowheads="1"/>
          </p:cNvSpPr>
          <p:nvPr>
            <p:ph idx="1"/>
          </p:nvPr>
        </p:nvSpPr>
        <p:spPr>
          <a:xfrm>
            <a:off x="502285" y="1087755"/>
            <a:ext cx="8329930" cy="751205"/>
          </a:xfrm>
        </p:spPr>
        <p:txBody>
          <a:bodyPr>
            <a:normAutofit lnSpcReduction="10000"/>
          </a:bodyPr>
          <a:lstStyle/>
          <a:p>
            <a:pPr marL="0" indent="0">
              <a:spcBef>
                <a:spcPts val="0"/>
              </a:spcBef>
              <a:spcAft>
                <a:spcPts val="0"/>
              </a:spcAft>
              <a:buNone/>
            </a:pPr>
            <a:r>
              <a:rPr lang="en-US" altLang="zh-CN" sz="1800" dirty="0" smtClean="0"/>
              <a:t>      screen</a:t>
            </a:r>
            <a:r>
              <a:rPr lang="zh-CN" altLang="en-US" sz="1800" dirty="0" smtClean="0"/>
              <a:t>对象用于获取用户屏幕设置的相关信息，具有</a:t>
            </a:r>
            <a:r>
              <a:rPr lang="en-US" altLang="zh-CN" sz="1800" dirty="0" smtClean="0"/>
              <a:t>height</a:t>
            </a:r>
            <a:r>
              <a:rPr lang="zh-CN" altLang="en-US" sz="1800" dirty="0" smtClean="0"/>
              <a:t>、</a:t>
            </a:r>
            <a:r>
              <a:rPr lang="en-US" altLang="zh-CN" sz="1800" dirty="0" smtClean="0"/>
              <a:t>width</a:t>
            </a:r>
            <a:r>
              <a:rPr lang="zh-CN" altLang="en-US" sz="1800" dirty="0" smtClean="0"/>
              <a:t>、</a:t>
            </a:r>
            <a:r>
              <a:rPr lang="en-US" altLang="zh-CN" sz="1800" dirty="0" err="1" smtClean="0"/>
              <a:t>availHeight</a:t>
            </a:r>
            <a:r>
              <a:rPr lang="zh-CN" altLang="en-US" sz="1800" dirty="0" smtClean="0"/>
              <a:t>、</a:t>
            </a:r>
            <a:r>
              <a:rPr lang="en-US" altLang="zh-CN" sz="1800" dirty="0" err="1" smtClean="0"/>
              <a:t>availWidth</a:t>
            </a:r>
            <a:r>
              <a:rPr lang="zh-CN" altLang="en-US" sz="1800" dirty="0" smtClean="0"/>
              <a:t>等属性。</a:t>
            </a:r>
            <a:r>
              <a:rPr lang="zh-CN" altLang="en-US" sz="1600" dirty="0" smtClean="0"/>
              <a:t> </a:t>
            </a:r>
            <a:endParaRPr lang="zh-CN" altLang="en-US" sz="1600" dirty="0" smtClean="0"/>
          </a:p>
        </p:txBody>
      </p:sp>
      <p:sp>
        <p:nvSpPr>
          <p:cNvPr id="3" name="矩形 2"/>
          <p:cNvSpPr/>
          <p:nvPr/>
        </p:nvSpPr>
        <p:spPr>
          <a:xfrm>
            <a:off x="407035" y="1901825"/>
            <a:ext cx="8329930" cy="3415030"/>
          </a:xfrm>
          <a:prstGeom prst="rect">
            <a:avLst/>
          </a:prstGeom>
        </p:spPr>
        <p:txBody>
          <a:bodyPr wrap="square">
            <a:spAutoFit/>
          </a:bodyPr>
          <a:lstStyle/>
          <a:p>
            <a:pPr>
              <a:lnSpc>
                <a:spcPct val="100000"/>
              </a:lnSpc>
              <a:spcBef>
                <a:spcPts val="0"/>
              </a:spcBef>
            </a:pPr>
            <a:r>
              <a:rPr lang="en-US" altLang="zh-CN" b="0" dirty="0">
                <a:latin typeface="Verdana" panose="020B0604030504040204" pitchFamily="34" charset="0"/>
                <a:ea typeface="Verdana" panose="020B0604030504040204" pitchFamily="34" charset="0"/>
                <a:cs typeface="Verdana" panose="020B0604030504040204" pitchFamily="34" charset="0"/>
              </a:rPr>
              <a:t>&lt;html&gt;</a:t>
            </a:r>
            <a:endParaRPr lang="en-US" altLang="zh-CN"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a:latin typeface="Verdana" panose="020B0604030504040204" pitchFamily="34" charset="0"/>
                <a:ea typeface="Verdana" panose="020B0604030504040204" pitchFamily="34" charset="0"/>
                <a:cs typeface="Verdana" panose="020B0604030504040204" pitchFamily="34" charset="0"/>
              </a:rPr>
              <a:t>&lt;head</a:t>
            </a:r>
            <a:r>
              <a:rPr lang="en-US" altLang="zh-CN" b="0" dirty="0" smtClean="0">
                <a:latin typeface="Verdana" panose="020B0604030504040204" pitchFamily="34" charset="0"/>
                <a:ea typeface="Verdana" panose="020B0604030504040204" pitchFamily="34" charset="0"/>
                <a:cs typeface="Verdana" panose="020B0604030504040204" pitchFamily="34" charset="0"/>
              </a:rPr>
              <a:t>&gt;&lt;</a:t>
            </a:r>
            <a:r>
              <a:rPr lang="en-US" altLang="zh-CN" b="0" dirty="0">
                <a:latin typeface="Verdana" panose="020B0604030504040204" pitchFamily="34" charset="0"/>
                <a:ea typeface="Verdana" panose="020B0604030504040204" pitchFamily="34" charset="0"/>
                <a:cs typeface="Verdana" panose="020B0604030504040204" pitchFamily="34" charset="0"/>
              </a:rPr>
              <a:t>title&gt;screen</a:t>
            </a:r>
            <a:r>
              <a:rPr lang="zh-CN" altLang="en-US" b="0" dirty="0">
                <a:latin typeface="Verdana" panose="020B0604030504040204" pitchFamily="34" charset="0"/>
                <a:cs typeface="Verdana" panose="020B0604030504040204" pitchFamily="34" charset="0"/>
              </a:rPr>
              <a:t>对象实例</a:t>
            </a:r>
            <a:r>
              <a:rPr lang="en-US" altLang="zh-CN" b="0" dirty="0">
                <a:latin typeface="Verdana" panose="020B0604030504040204" pitchFamily="34" charset="0"/>
                <a:ea typeface="Verdana" panose="020B0604030504040204" pitchFamily="34" charset="0"/>
                <a:cs typeface="Verdana" panose="020B0604030504040204" pitchFamily="34" charset="0"/>
              </a:rPr>
              <a:t>&lt;/title&gt;</a:t>
            </a:r>
            <a:endParaRPr lang="en-US" altLang="zh-CN"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a:latin typeface="Verdana" panose="020B0604030504040204" pitchFamily="34" charset="0"/>
                <a:ea typeface="Verdana" panose="020B0604030504040204" pitchFamily="34" charset="0"/>
                <a:cs typeface="Verdana" panose="020B0604030504040204" pitchFamily="34" charset="0"/>
              </a:rPr>
              <a:t>&lt;script  type="text/</a:t>
            </a:r>
            <a:r>
              <a:rPr lang="en-US" altLang="zh-CN" b="0" dirty="0" err="1">
                <a:latin typeface="Verdana" panose="020B0604030504040204" pitchFamily="34" charset="0"/>
                <a:ea typeface="Verdana" panose="020B0604030504040204" pitchFamily="34" charset="0"/>
                <a:cs typeface="Verdana" panose="020B0604030504040204" pitchFamily="34" charset="0"/>
              </a:rPr>
              <a:t>javascript</a:t>
            </a:r>
            <a:r>
              <a:rPr lang="en-US" altLang="zh-CN" b="0" dirty="0">
                <a:latin typeface="Verdana" panose="020B0604030504040204" pitchFamily="34" charset="0"/>
                <a:ea typeface="Verdana" panose="020B0604030504040204" pitchFamily="34" charset="0"/>
                <a:cs typeface="Verdana" panose="020B0604030504040204" pitchFamily="34" charset="0"/>
              </a:rPr>
              <a:t>"&gt;</a:t>
            </a:r>
            <a:endParaRPr lang="en-US" altLang="zh-CN"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a:latin typeface="Verdana" panose="020B0604030504040204" pitchFamily="34" charset="0"/>
                <a:ea typeface="Verdana" panose="020B0604030504040204" pitchFamily="34" charset="0"/>
                <a:cs typeface="Verdana" panose="020B0604030504040204" pitchFamily="34" charset="0"/>
              </a:rPr>
              <a:t>function </a:t>
            </a:r>
            <a:r>
              <a:rPr lang="en-US" altLang="zh-CN" b="0" dirty="0" err="1">
                <a:latin typeface="Verdana" panose="020B0604030504040204" pitchFamily="34" charset="0"/>
                <a:ea typeface="Verdana" panose="020B0604030504040204" pitchFamily="34" charset="0"/>
                <a:cs typeface="Verdana" panose="020B0604030504040204" pitchFamily="34" charset="0"/>
              </a:rPr>
              <a:t>getScreenInfo</a:t>
            </a:r>
            <a:r>
              <a:rPr lang="en-US" altLang="zh-CN"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err="1" smtClean="0">
                <a:latin typeface="Verdana" panose="020B0604030504040204" pitchFamily="34" charset="0"/>
                <a:ea typeface="Verdana" panose="020B0604030504040204" pitchFamily="34" charset="0"/>
                <a:cs typeface="Verdana" panose="020B0604030504040204" pitchFamily="34" charset="0"/>
              </a:rPr>
              <a:t>document.write</a:t>
            </a:r>
            <a:r>
              <a:rPr lang="en-US" altLang="zh-CN" b="0" dirty="0" smtClean="0">
                <a:latin typeface="Verdana" panose="020B0604030504040204" pitchFamily="34" charset="0"/>
                <a:ea typeface="Verdana" panose="020B0604030504040204" pitchFamily="34" charset="0"/>
                <a:cs typeface="Verdana" panose="020B0604030504040204" pitchFamily="34" charset="0"/>
              </a:rPr>
              <a:t>("&lt;h3&gt;screen</a:t>
            </a:r>
            <a:r>
              <a:rPr lang="zh-CN" altLang="en-US" b="0" dirty="0" smtClean="0">
                <a:latin typeface="Verdana" panose="020B0604030504040204" pitchFamily="34" charset="0"/>
                <a:cs typeface="Verdana" panose="020B0604030504040204" pitchFamily="34" charset="0"/>
              </a:rPr>
              <a:t>对象的信息</a:t>
            </a:r>
            <a:r>
              <a:rPr lang="en-US" altLang="zh-CN" b="0" dirty="0" smtClean="0">
                <a:latin typeface="Verdana" panose="020B0604030504040204" pitchFamily="34" charset="0"/>
                <a:ea typeface="Verdana" panose="020B0604030504040204" pitchFamily="34" charset="0"/>
                <a:cs typeface="Verdana" panose="020B0604030504040204" pitchFamily="34" charset="0"/>
              </a:rPr>
              <a:t>&lt;/h3&gt;&lt;</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err="1" smtClean="0">
                <a:latin typeface="Verdana" panose="020B0604030504040204" pitchFamily="34" charset="0"/>
                <a:ea typeface="Verdana" panose="020B0604030504040204" pitchFamily="34" charset="0"/>
                <a:cs typeface="Verdana" panose="020B0604030504040204" pitchFamily="34" charset="0"/>
              </a:rPr>
              <a:t>document.write</a:t>
            </a:r>
            <a:r>
              <a:rPr lang="en-US" altLang="zh-CN" b="0" dirty="0" smtClean="0">
                <a:latin typeface="Verdana" panose="020B0604030504040204" pitchFamily="34" charset="0"/>
                <a:ea typeface="Verdana" panose="020B0604030504040204" pitchFamily="34" charset="0"/>
                <a:cs typeface="Verdana" panose="020B0604030504040204" pitchFamily="34" charset="0"/>
              </a:rPr>
              <a:t>("</a:t>
            </a:r>
            <a:r>
              <a:rPr lang="zh-CN" altLang="en-US" b="0" dirty="0" smtClean="0">
                <a:latin typeface="Verdana" panose="020B0604030504040204" pitchFamily="34" charset="0"/>
                <a:cs typeface="Verdana" panose="020B0604030504040204" pitchFamily="34" charset="0"/>
              </a:rPr>
              <a:t>屏幕的总高度：</a:t>
            </a:r>
            <a:r>
              <a:rPr lang="en-US" altLang="zh-CN" b="0" dirty="0" smtClean="0">
                <a:latin typeface="Verdana" panose="020B0604030504040204" pitchFamily="34" charset="0"/>
                <a:ea typeface="Verdana" panose="020B0604030504040204" pitchFamily="34" charset="0"/>
                <a:cs typeface="Verdana" panose="020B0604030504040204" pitchFamily="34" charset="0"/>
              </a:rPr>
              <a:t>"+</a:t>
            </a:r>
            <a:r>
              <a:rPr lang="en-US" altLang="zh-CN" b="0"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screen.height</a:t>
            </a:r>
            <a:r>
              <a:rPr lang="en-US" altLang="zh-CN" b="0" dirty="0" smtClean="0">
                <a:latin typeface="Verdana" panose="020B0604030504040204" pitchFamily="34" charset="0"/>
                <a:ea typeface="Verdana" panose="020B0604030504040204" pitchFamily="34" charset="0"/>
                <a:cs typeface="Verdana" panose="020B0604030504040204" pitchFamily="34" charset="0"/>
              </a:rPr>
              <a:t>+"&lt;</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err="1" smtClean="0">
                <a:latin typeface="Verdana" panose="020B0604030504040204" pitchFamily="34" charset="0"/>
                <a:ea typeface="Verdana" panose="020B0604030504040204" pitchFamily="34" charset="0"/>
                <a:cs typeface="Verdana" panose="020B0604030504040204" pitchFamily="34" charset="0"/>
              </a:rPr>
              <a:t>document.write</a:t>
            </a:r>
            <a:r>
              <a:rPr lang="en-US" altLang="zh-CN" b="0" dirty="0" smtClean="0">
                <a:latin typeface="Verdana" panose="020B0604030504040204" pitchFamily="34" charset="0"/>
                <a:ea typeface="Verdana" panose="020B0604030504040204" pitchFamily="34" charset="0"/>
                <a:cs typeface="Verdana" panose="020B0604030504040204" pitchFamily="34" charset="0"/>
              </a:rPr>
              <a:t>("</a:t>
            </a:r>
            <a:r>
              <a:rPr lang="zh-CN" altLang="en-US" b="0" dirty="0" smtClean="0">
                <a:latin typeface="Verdana" panose="020B0604030504040204" pitchFamily="34" charset="0"/>
                <a:cs typeface="Verdana" panose="020B0604030504040204" pitchFamily="34" charset="0"/>
              </a:rPr>
              <a:t>屏幕的可用高度：</a:t>
            </a:r>
            <a:r>
              <a:rPr lang="en-US" altLang="zh-CN" b="0" dirty="0" smtClean="0">
                <a:latin typeface="Verdana" panose="020B0604030504040204" pitchFamily="34" charset="0"/>
                <a:ea typeface="Verdana" panose="020B0604030504040204" pitchFamily="34" charset="0"/>
                <a:cs typeface="Verdana" panose="020B0604030504040204" pitchFamily="34" charset="0"/>
              </a:rPr>
              <a:t>"+</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screen.availHeight</a:t>
            </a:r>
            <a:r>
              <a:rPr lang="en-US" altLang="zh-CN" b="0" dirty="0" smtClean="0">
                <a:latin typeface="Verdana" panose="020B0604030504040204" pitchFamily="34" charset="0"/>
                <a:ea typeface="Verdana" panose="020B0604030504040204" pitchFamily="34" charset="0"/>
                <a:cs typeface="Verdana" panose="020B0604030504040204" pitchFamily="34" charset="0"/>
              </a:rPr>
              <a:t>+"&lt;</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err="1" smtClean="0">
                <a:latin typeface="Verdana" panose="020B0604030504040204" pitchFamily="34" charset="0"/>
                <a:ea typeface="Verdana" panose="020B0604030504040204" pitchFamily="34" charset="0"/>
                <a:cs typeface="Verdana" panose="020B0604030504040204" pitchFamily="34" charset="0"/>
              </a:rPr>
              <a:t>document.write</a:t>
            </a:r>
            <a:r>
              <a:rPr lang="en-US" altLang="zh-CN" b="0" dirty="0" smtClean="0">
                <a:latin typeface="Verdana" panose="020B0604030504040204" pitchFamily="34" charset="0"/>
                <a:ea typeface="Verdana" panose="020B0604030504040204" pitchFamily="34" charset="0"/>
                <a:cs typeface="Verdana" panose="020B0604030504040204" pitchFamily="34" charset="0"/>
              </a:rPr>
              <a:t>("</a:t>
            </a:r>
            <a:r>
              <a:rPr lang="zh-CN" altLang="en-US" b="0" dirty="0" smtClean="0">
                <a:latin typeface="Verdana" panose="020B0604030504040204" pitchFamily="34" charset="0"/>
                <a:cs typeface="Verdana" panose="020B0604030504040204" pitchFamily="34" charset="0"/>
              </a:rPr>
              <a:t>屏幕的总宽度：</a:t>
            </a:r>
            <a:r>
              <a:rPr lang="en-US" altLang="zh-CN" b="0" dirty="0" smtClean="0">
                <a:latin typeface="Verdana" panose="020B0604030504040204" pitchFamily="34" charset="0"/>
                <a:ea typeface="Verdana" panose="020B0604030504040204" pitchFamily="34" charset="0"/>
                <a:cs typeface="Verdana" panose="020B0604030504040204" pitchFamily="34" charset="0"/>
              </a:rPr>
              <a:t>"+</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screen.width</a:t>
            </a:r>
            <a:r>
              <a:rPr lang="en-US" altLang="zh-CN" b="0" dirty="0" smtClean="0">
                <a:latin typeface="Verdana" panose="020B0604030504040204" pitchFamily="34" charset="0"/>
                <a:ea typeface="Verdana" panose="020B0604030504040204" pitchFamily="34" charset="0"/>
                <a:cs typeface="Verdana" panose="020B0604030504040204" pitchFamily="34" charset="0"/>
              </a:rPr>
              <a:t>+"&lt;</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err="1" smtClean="0">
                <a:latin typeface="Verdana" panose="020B0604030504040204" pitchFamily="34" charset="0"/>
                <a:ea typeface="Verdana" panose="020B0604030504040204" pitchFamily="34" charset="0"/>
                <a:cs typeface="Verdana" panose="020B0604030504040204" pitchFamily="34" charset="0"/>
              </a:rPr>
              <a:t>document.write</a:t>
            </a:r>
            <a:r>
              <a:rPr lang="en-US" altLang="zh-CN" b="0" dirty="0" smtClean="0">
                <a:latin typeface="Verdana" panose="020B0604030504040204" pitchFamily="34" charset="0"/>
                <a:ea typeface="Verdana" panose="020B0604030504040204" pitchFamily="34" charset="0"/>
                <a:cs typeface="Verdana" panose="020B0604030504040204" pitchFamily="34" charset="0"/>
              </a:rPr>
              <a:t>("</a:t>
            </a:r>
            <a:r>
              <a:rPr lang="zh-CN" altLang="en-US" b="0" dirty="0" smtClean="0">
                <a:latin typeface="Verdana" panose="020B0604030504040204" pitchFamily="34" charset="0"/>
                <a:cs typeface="Verdana" panose="020B0604030504040204" pitchFamily="34" charset="0"/>
              </a:rPr>
              <a:t>屏幕的可用宽度：</a:t>
            </a:r>
            <a:r>
              <a:rPr lang="en-US" altLang="zh-CN" b="0" dirty="0" smtClean="0">
                <a:latin typeface="Verdana" panose="020B0604030504040204" pitchFamily="34" charset="0"/>
                <a:ea typeface="Verdana" panose="020B0604030504040204" pitchFamily="34" charset="0"/>
                <a:cs typeface="Verdana" panose="020B0604030504040204" pitchFamily="34" charset="0"/>
              </a:rPr>
              <a:t>"+</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screen.availWidth</a:t>
            </a:r>
            <a:r>
              <a:rPr lang="en-US" altLang="zh-CN" b="0" dirty="0" smtClean="0">
                <a:latin typeface="Verdana" panose="020B0604030504040204" pitchFamily="34" charset="0"/>
                <a:ea typeface="Verdana" panose="020B0604030504040204" pitchFamily="34" charset="0"/>
                <a:cs typeface="Verdana" panose="020B0604030504040204" pitchFamily="34" charset="0"/>
              </a:rPr>
              <a:t>+"&lt;</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b="0" dirty="0" smtClean="0">
                <a:latin typeface="Verdana" panose="020B0604030504040204" pitchFamily="34" charset="0"/>
                <a:ea typeface="Verdana" panose="020B0604030504040204" pitchFamily="34" charset="0"/>
                <a:cs typeface="Verdana" panose="020B0604030504040204" pitchFamily="34" charset="0"/>
              </a:rPr>
              <a:t>&gt;"); }</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smtClean="0">
                <a:latin typeface="Verdana" panose="020B0604030504040204" pitchFamily="34" charset="0"/>
                <a:ea typeface="Verdana" panose="020B0604030504040204" pitchFamily="34" charset="0"/>
                <a:cs typeface="Verdana" panose="020B0604030504040204" pitchFamily="34" charset="0"/>
              </a:rPr>
              <a:t>&lt;/script&gt;&lt;/head&gt;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smtClean="0">
                <a:latin typeface="Verdana" panose="020B0604030504040204" pitchFamily="34" charset="0"/>
                <a:ea typeface="Verdana" panose="020B0604030504040204" pitchFamily="34" charset="0"/>
                <a:cs typeface="Verdana" panose="020B0604030504040204" pitchFamily="34" charset="0"/>
              </a:rPr>
              <a:t>&lt;body </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onload</a:t>
            </a:r>
            <a:r>
              <a:rPr lang="en-US" altLang="zh-CN" b="0" dirty="0" smtClean="0">
                <a:latin typeface="Verdana" panose="020B0604030504040204" pitchFamily="34" charset="0"/>
                <a:ea typeface="Verdana" panose="020B0604030504040204" pitchFamily="34" charset="0"/>
                <a:cs typeface="Verdana" panose="020B0604030504040204" pitchFamily="34" charset="0"/>
              </a:rPr>
              <a:t>="</a:t>
            </a:r>
            <a:r>
              <a:rPr lang="en-US" altLang="zh-CN" b="0" dirty="0" err="1" smtClean="0">
                <a:latin typeface="Verdana" panose="020B0604030504040204" pitchFamily="34" charset="0"/>
                <a:ea typeface="Verdana" panose="020B0604030504040204" pitchFamily="34" charset="0"/>
                <a:cs typeface="Verdana" panose="020B0604030504040204" pitchFamily="34" charset="0"/>
              </a:rPr>
              <a:t>getScreenInfo</a:t>
            </a:r>
            <a:r>
              <a:rPr lang="en-US" altLang="zh-CN" b="0" dirty="0" smtClean="0">
                <a:latin typeface="Verdana" panose="020B0604030504040204" pitchFamily="34" charset="0"/>
                <a:ea typeface="Verdana" panose="020B0604030504040204" pitchFamily="34" charset="0"/>
                <a:cs typeface="Verdana" panose="020B0604030504040204" pitchFamily="34" charset="0"/>
              </a:rPr>
              <a:t>()"&gt;&lt;/body&gt;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b="0" dirty="0" smtClean="0">
                <a:latin typeface="Verdana" panose="020B0604030504040204" pitchFamily="34" charset="0"/>
                <a:ea typeface="Verdana" panose="020B0604030504040204" pitchFamily="34" charset="0"/>
                <a:cs typeface="Verdana" panose="020B0604030504040204" pitchFamily="34" charset="0"/>
              </a:rPr>
              <a:t>&lt;/html&gt;</a:t>
            </a:r>
            <a:endParaRPr lang="en-US" altLang="zh-CN" b="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53249" name="Picture 1"/>
          <p:cNvPicPr>
            <a:picLocks noChangeAspect="1" noChangeArrowheads="1"/>
          </p:cNvPicPr>
          <p:nvPr/>
        </p:nvPicPr>
        <p:blipFill>
          <a:blip r:embed="rId1" cstate="print"/>
          <a:srcRect/>
          <a:stretch>
            <a:fillRect/>
          </a:stretch>
        </p:blipFill>
        <p:spPr bwMode="auto">
          <a:xfrm>
            <a:off x="6122035" y="4821555"/>
            <a:ext cx="2519045" cy="19265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altLang="zh-CN" dirty="0" smtClean="0"/>
              <a:t>history</a:t>
            </a:r>
            <a:r>
              <a:rPr lang="zh-CN" altLang="en-US" dirty="0" smtClean="0"/>
              <a:t>对象</a:t>
            </a:r>
            <a:endParaRPr lang="zh-CN" altLang="en-US" dirty="0" smtClean="0"/>
          </a:p>
        </p:txBody>
      </p:sp>
      <p:sp>
        <p:nvSpPr>
          <p:cNvPr id="23554" name="Rectangle 3"/>
          <p:cNvSpPr>
            <a:spLocks noGrp="1" noChangeArrowheads="1"/>
          </p:cNvSpPr>
          <p:nvPr>
            <p:ph idx="1"/>
          </p:nvPr>
        </p:nvSpPr>
        <p:spPr>
          <a:xfrm>
            <a:off x="533400" y="1463597"/>
            <a:ext cx="8534399" cy="732233"/>
          </a:xfrm>
        </p:spPr>
        <p:txBody>
          <a:bodyPr>
            <a:noAutofit/>
          </a:bodyPr>
          <a:lstStyle/>
          <a:p>
            <a:pPr>
              <a:buNone/>
            </a:pPr>
            <a:r>
              <a:rPr lang="en-US" altLang="zh-CN" sz="1800" dirty="0" smtClean="0">
                <a:latin typeface="+mj-ea"/>
                <a:ea typeface="+mj-ea"/>
              </a:rPr>
              <a:t>     </a:t>
            </a:r>
            <a:r>
              <a:rPr lang="en-US" altLang="zh-CN" sz="1800" dirty="0" smtClean="0"/>
              <a:t>history</a:t>
            </a:r>
            <a:r>
              <a:rPr lang="zh-CN" altLang="en-US" sz="1800" dirty="0" smtClean="0"/>
              <a:t>对象表示窗口的浏览历史，并由</a:t>
            </a:r>
            <a:r>
              <a:rPr lang="en-US" altLang="zh-CN" sz="1800" dirty="0" smtClean="0"/>
              <a:t>window</a:t>
            </a:r>
            <a:r>
              <a:rPr lang="zh-CN" altLang="en-US" sz="1800" dirty="0" smtClean="0"/>
              <a:t>对象的</a:t>
            </a:r>
            <a:r>
              <a:rPr lang="en-US" altLang="zh-CN" sz="1800" dirty="0" smtClean="0"/>
              <a:t>history</a:t>
            </a:r>
            <a:r>
              <a:rPr lang="zh-CN" altLang="en-US" sz="1800" dirty="0" smtClean="0"/>
              <a:t>属性引用该窗口的</a:t>
            </a:r>
            <a:r>
              <a:rPr lang="en-US" altLang="zh-CN" sz="1800" dirty="0" smtClean="0"/>
              <a:t>history</a:t>
            </a:r>
            <a:r>
              <a:rPr lang="zh-CN" altLang="en-US" sz="1800" dirty="0" smtClean="0"/>
              <a:t>对象。</a:t>
            </a:r>
            <a:endParaRPr lang="zh-CN" altLang="en-US" sz="1800" dirty="0" smtClean="0"/>
          </a:p>
        </p:txBody>
      </p:sp>
      <p:sp>
        <p:nvSpPr>
          <p:cNvPr id="2" name="矩形 1"/>
          <p:cNvSpPr/>
          <p:nvPr/>
        </p:nvSpPr>
        <p:spPr>
          <a:xfrm>
            <a:off x="533400" y="4198767"/>
            <a:ext cx="8534400" cy="922020"/>
          </a:xfrm>
          <a:prstGeom prst="rect">
            <a:avLst/>
          </a:prstGeom>
        </p:spPr>
        <p:txBody>
          <a:bodyPr wrap="square">
            <a:spAutoFit/>
          </a:bodyPr>
          <a:lstStyle/>
          <a:p>
            <a:pPr lvl="1"/>
            <a:r>
              <a:rPr lang="en-US" altLang="zh-CN" sz="1800" b="0" dirty="0" err="1">
                <a:solidFill>
                  <a:schemeClr val="tx1"/>
                </a:solidFill>
                <a:latin typeface="微软雅黑" panose="020B0503020204020204" charset="-122"/>
                <a:ea typeface="微软雅黑" panose="020B0503020204020204" charset="-122"/>
              </a:rPr>
              <a:t>history.back</a:t>
            </a:r>
            <a:r>
              <a:rPr lang="en-US" altLang="zh-CN" sz="1800" b="0" dirty="0">
                <a:solidFill>
                  <a:schemeClr val="tx1"/>
                </a:solidFill>
                <a:latin typeface="微软雅黑" panose="020B0503020204020204" charset="-122"/>
                <a:ea typeface="微软雅黑" panose="020B0503020204020204" charset="-122"/>
              </a:rPr>
              <a:t>()       //</a:t>
            </a:r>
            <a:r>
              <a:rPr lang="zh-CN" altLang="en-US" sz="1800" b="0" dirty="0">
                <a:solidFill>
                  <a:schemeClr val="tx1"/>
                </a:solidFill>
                <a:latin typeface="微软雅黑" panose="020B0503020204020204" charset="-122"/>
                <a:ea typeface="微软雅黑" panose="020B0503020204020204" charset="-122"/>
              </a:rPr>
              <a:t>与单击浏览器后退按钮执行的操作一样</a:t>
            </a:r>
            <a:endParaRPr lang="zh-CN" altLang="en-US" sz="1800" b="0" dirty="0">
              <a:solidFill>
                <a:schemeClr val="tx1"/>
              </a:solidFill>
              <a:latin typeface="微软雅黑" panose="020B0503020204020204" charset="-122"/>
              <a:ea typeface="微软雅黑" panose="020B0503020204020204" charset="-122"/>
            </a:endParaRPr>
          </a:p>
          <a:p>
            <a:pPr lvl="1"/>
            <a:r>
              <a:rPr lang="en-US" altLang="zh-CN" sz="1800" b="0" dirty="0" err="1">
                <a:solidFill>
                  <a:schemeClr val="tx1"/>
                </a:solidFill>
                <a:latin typeface="微软雅黑" panose="020B0503020204020204" charset="-122"/>
                <a:ea typeface="微软雅黑" panose="020B0503020204020204" charset="-122"/>
              </a:rPr>
              <a:t>history.go</a:t>
            </a:r>
            <a:r>
              <a:rPr lang="en-US" altLang="zh-CN" sz="1800" b="0" dirty="0">
                <a:solidFill>
                  <a:schemeClr val="tx1"/>
                </a:solidFill>
                <a:latin typeface="微软雅黑" panose="020B0503020204020204" charset="-122"/>
                <a:ea typeface="微软雅黑" panose="020B0503020204020204" charset="-122"/>
              </a:rPr>
              <a:t>(-2)       //</a:t>
            </a:r>
            <a:r>
              <a:rPr lang="zh-CN" altLang="en-US" sz="1800" b="0" dirty="0">
                <a:solidFill>
                  <a:schemeClr val="tx1"/>
                </a:solidFill>
                <a:latin typeface="微软雅黑" panose="020B0503020204020204" charset="-122"/>
                <a:ea typeface="微软雅黑" panose="020B0503020204020204" charset="-122"/>
              </a:rPr>
              <a:t>与单击两次浏览器后退按钮执行的操作一样</a:t>
            </a:r>
            <a:endParaRPr lang="zh-CN" altLang="en-US" sz="1800" b="0" dirty="0">
              <a:solidFill>
                <a:schemeClr val="tx1"/>
              </a:solidFill>
              <a:latin typeface="微软雅黑" panose="020B0503020204020204" charset="-122"/>
              <a:ea typeface="微软雅黑" panose="020B0503020204020204" charset="-122"/>
            </a:endParaRPr>
          </a:p>
          <a:p>
            <a:pPr lvl="1"/>
            <a:r>
              <a:rPr lang="en-US" altLang="zh-CN" sz="1800" b="0" dirty="0" err="1">
                <a:solidFill>
                  <a:schemeClr val="tx1"/>
                </a:solidFill>
                <a:latin typeface="微软雅黑" panose="020B0503020204020204" charset="-122"/>
                <a:ea typeface="微软雅黑" panose="020B0503020204020204" charset="-122"/>
              </a:rPr>
              <a:t>history.forward</a:t>
            </a:r>
            <a:r>
              <a:rPr lang="en-US" altLang="zh-CN" sz="1800" b="0" dirty="0">
                <a:solidFill>
                  <a:schemeClr val="tx1"/>
                </a:solidFill>
                <a:latin typeface="微软雅黑" panose="020B0503020204020204" charset="-122"/>
                <a:ea typeface="微软雅黑" panose="020B0503020204020204" charset="-122"/>
              </a:rPr>
              <a:t>()  </a:t>
            </a:r>
            <a:r>
              <a:rPr lang="en-US" altLang="zh-CN" sz="1800" b="0" dirty="0" smtClean="0">
                <a:solidFill>
                  <a:schemeClr val="tx1"/>
                </a:solidFill>
                <a:latin typeface="微软雅黑" panose="020B0503020204020204" charset="-122"/>
                <a:ea typeface="微软雅黑" panose="020B0503020204020204" charset="-122"/>
              </a:rPr>
              <a:t>//</a:t>
            </a:r>
            <a:r>
              <a:rPr lang="zh-CN" altLang="en-US" sz="1800" b="0" dirty="0">
                <a:solidFill>
                  <a:schemeClr val="tx1"/>
                </a:solidFill>
                <a:latin typeface="微软雅黑" panose="020B0503020204020204" charset="-122"/>
                <a:ea typeface="微软雅黑" panose="020B0503020204020204" charset="-122"/>
              </a:rPr>
              <a:t>等价于点击浏览器前进按钮或调用</a:t>
            </a:r>
            <a:r>
              <a:rPr lang="en-US" altLang="zh-CN" sz="1800" b="0" dirty="0" err="1">
                <a:solidFill>
                  <a:schemeClr val="tx1"/>
                </a:solidFill>
                <a:latin typeface="微软雅黑" panose="020B0503020204020204" charset="-122"/>
                <a:ea typeface="微软雅黑" panose="020B0503020204020204" charset="-122"/>
              </a:rPr>
              <a:t>history.go</a:t>
            </a:r>
            <a:r>
              <a:rPr lang="en-US" altLang="zh-CN" sz="1800" b="0" dirty="0">
                <a:solidFill>
                  <a:schemeClr val="tx1"/>
                </a:solidFill>
                <a:latin typeface="微软雅黑" panose="020B0503020204020204" charset="-122"/>
                <a:ea typeface="微软雅黑" panose="020B0503020204020204" charset="-122"/>
              </a:rPr>
              <a:t>(1)</a:t>
            </a:r>
            <a:r>
              <a:rPr lang="zh-CN" altLang="en-US" sz="1800" b="0" dirty="0">
                <a:solidFill>
                  <a:schemeClr val="tx1"/>
                </a:solidFill>
                <a:latin typeface="微软雅黑" panose="020B0503020204020204" charset="-122"/>
                <a:ea typeface="微软雅黑" panose="020B0503020204020204" charset="-122"/>
              </a:rPr>
              <a:t>。</a:t>
            </a:r>
            <a:r>
              <a:rPr lang="zh-CN" altLang="en-US" sz="1800" b="0" dirty="0">
                <a:solidFill>
                  <a:srgbClr val="FF0000"/>
                </a:solidFill>
                <a:latin typeface="微软雅黑" panose="020B0503020204020204" charset="-122"/>
                <a:ea typeface="微软雅黑" panose="020B0503020204020204" charset="-122"/>
              </a:rPr>
              <a:t> </a:t>
            </a:r>
            <a:endParaRPr lang="zh-CN" altLang="en-US" sz="1800" b="0" dirty="0">
              <a:solidFill>
                <a:srgbClr val="FF0000"/>
              </a:solidFill>
              <a:latin typeface="微软雅黑" panose="020B0503020204020204" charset="-122"/>
              <a:ea typeface="微软雅黑" panose="020B0503020204020204" charset="-122"/>
            </a:endParaRPr>
          </a:p>
        </p:txBody>
      </p:sp>
      <p:graphicFrame>
        <p:nvGraphicFramePr>
          <p:cNvPr id="3" name="表格 2"/>
          <p:cNvGraphicFramePr>
            <a:graphicFrameLocks noGrp="1"/>
          </p:cNvGraphicFramePr>
          <p:nvPr>
            <p:custDataLst>
              <p:tags r:id="rId1"/>
            </p:custDataLst>
          </p:nvPr>
        </p:nvGraphicFramePr>
        <p:xfrm>
          <a:off x="704850" y="2587625"/>
          <a:ext cx="8077200" cy="1219200"/>
        </p:xfrm>
        <a:graphic>
          <a:graphicData uri="http://schemas.openxmlformats.org/drawingml/2006/table">
            <a:tbl>
              <a:tblPr firstRow="1" firstCol="1" lastRow="1" lastCol="1" bandRow="1" bandCol="1">
                <a:tableStyleId>{E8B1032C-EA38-4F05-BA0D-38AFFFC7BED3}</a:tableStyleId>
              </a:tblPr>
              <a:tblGrid>
                <a:gridCol w="2138045"/>
                <a:gridCol w="5939155"/>
              </a:tblGrid>
              <a:tr h="215153">
                <a:tc>
                  <a:txBody>
                    <a:bodyPr/>
                    <a:lstStyle/>
                    <a:p>
                      <a:pPr algn="ctr">
                        <a:spcAft>
                          <a:spcPts val="0"/>
                        </a:spcAft>
                        <a:tabLst>
                          <a:tab pos="800100" algn="l"/>
                        </a:tabLst>
                      </a:pPr>
                      <a:r>
                        <a:rPr lang="zh-CN" sz="1600" b="0" kern="100" dirty="0">
                          <a:effectLst/>
                          <a:latin typeface="微软雅黑" panose="020B0503020204020204" charset="-122"/>
                          <a:ea typeface="微软雅黑" panose="020B0503020204020204" charset="-122"/>
                        </a:rPr>
                        <a:t>方法名</a:t>
                      </a:r>
                      <a:endParaRPr lang="zh-CN" sz="1600" b="0" kern="100" dirty="0">
                        <a:effectLst/>
                        <a:latin typeface="微软雅黑" panose="020B0503020204020204" charset="-122"/>
                        <a:ea typeface="微软雅黑" panose="020B0503020204020204" charset="-122"/>
                      </a:endParaRPr>
                    </a:p>
                  </a:txBody>
                  <a:tcPr marL="68580" marR="68580" marT="0" marB="0"/>
                </a:tc>
                <a:tc>
                  <a:txBody>
                    <a:bodyPr/>
                    <a:lstStyle/>
                    <a:p>
                      <a:pPr algn="ctr">
                        <a:spcAft>
                          <a:spcPts val="0"/>
                        </a:spcAft>
                        <a:tabLst>
                          <a:tab pos="800100" algn="l"/>
                        </a:tabLst>
                      </a:pPr>
                      <a:r>
                        <a:rPr lang="zh-CN" sz="1600" b="0" kern="100">
                          <a:effectLst/>
                          <a:latin typeface="微软雅黑" panose="020B0503020204020204" charset="-122"/>
                          <a:ea typeface="微软雅黑" panose="020B0503020204020204" charset="-122"/>
                        </a:rPr>
                        <a:t>说明</a:t>
                      </a:r>
                      <a:endParaRPr lang="zh-CN" sz="1600" b="0" kern="100">
                        <a:effectLst/>
                        <a:latin typeface="微软雅黑" panose="020B0503020204020204" charset="-122"/>
                        <a:ea typeface="微软雅黑" panose="020B0503020204020204" charset="-122"/>
                      </a:endParaRPr>
                    </a:p>
                  </a:txBody>
                  <a:tcPr marL="68580" marR="68580" marT="0" marB="0"/>
                </a:tc>
              </a:tr>
              <a:tr h="215153">
                <a:tc>
                  <a:txBody>
                    <a:bodyPr/>
                    <a:lstStyle/>
                    <a:p>
                      <a:pPr algn="ctr">
                        <a:spcAft>
                          <a:spcPts val="0"/>
                        </a:spcAft>
                      </a:pPr>
                      <a:r>
                        <a:rPr lang="en-US" sz="1600" b="0" kern="100" dirty="0" smtClean="0">
                          <a:effectLst/>
                          <a:latin typeface="微软雅黑" panose="020B0503020204020204" charset="-122"/>
                          <a:ea typeface="微软雅黑" panose="020B0503020204020204" charset="-122"/>
                        </a:rPr>
                        <a:t>forward()</a:t>
                      </a:r>
                      <a:endParaRPr lang="en-US" sz="1600" b="0" kern="100" dirty="0" smtClean="0">
                        <a:effectLst/>
                        <a:latin typeface="微软雅黑" panose="020B0503020204020204" charset="-122"/>
                        <a:ea typeface="微软雅黑" panose="020B0503020204020204" charset="-122"/>
                      </a:endParaRPr>
                    </a:p>
                  </a:txBody>
                  <a:tcPr marL="68580" marR="68580" marT="0" marB="0"/>
                </a:tc>
                <a:tc>
                  <a:txBody>
                    <a:bodyPr/>
                    <a:lstStyle/>
                    <a:p>
                      <a:pPr algn="l">
                        <a:spcAft>
                          <a:spcPts val="0"/>
                        </a:spcAft>
                      </a:pPr>
                      <a:r>
                        <a:rPr lang="zh-CN" sz="1600" b="0" kern="100" dirty="0">
                          <a:effectLst/>
                          <a:latin typeface="微软雅黑" panose="020B0503020204020204" charset="-122"/>
                          <a:ea typeface="微软雅黑" panose="020B0503020204020204" charset="-122"/>
                        </a:rPr>
                        <a:t>加载</a:t>
                      </a:r>
                      <a:r>
                        <a:rPr lang="en-US" sz="1600" b="0" kern="100" dirty="0">
                          <a:effectLst/>
                          <a:latin typeface="微软雅黑" panose="020B0503020204020204" charset="-122"/>
                          <a:ea typeface="微软雅黑" panose="020B0503020204020204" charset="-122"/>
                        </a:rPr>
                        <a:t>history</a:t>
                      </a:r>
                      <a:r>
                        <a:rPr lang="zh-CN" sz="1600" b="0" kern="100" dirty="0">
                          <a:effectLst/>
                          <a:latin typeface="微软雅黑" panose="020B0503020204020204" charset="-122"/>
                          <a:ea typeface="微软雅黑" panose="020B0503020204020204" charset="-122"/>
                        </a:rPr>
                        <a:t>列表中的下一个</a:t>
                      </a:r>
                      <a:r>
                        <a:rPr lang="en-US" sz="1600" b="0" kern="100" dirty="0">
                          <a:effectLst/>
                          <a:latin typeface="微软雅黑" panose="020B0503020204020204" charset="-122"/>
                          <a:ea typeface="微软雅黑" panose="020B0503020204020204" charset="-122"/>
                        </a:rPr>
                        <a:t> URL</a:t>
                      </a:r>
                      <a:r>
                        <a:rPr lang="zh-CN" sz="1600" b="0" kern="100" dirty="0">
                          <a:effectLst/>
                          <a:latin typeface="微软雅黑" panose="020B0503020204020204" charset="-122"/>
                          <a:ea typeface="微软雅黑" panose="020B0503020204020204" charset="-122"/>
                        </a:rPr>
                        <a:t>。</a:t>
                      </a:r>
                      <a:endParaRPr lang="zh-CN" sz="1600" b="0" kern="100" dirty="0">
                        <a:effectLst/>
                        <a:latin typeface="微软雅黑" panose="020B0503020204020204" charset="-122"/>
                        <a:ea typeface="微软雅黑" panose="020B0503020204020204" charset="-122"/>
                      </a:endParaRPr>
                    </a:p>
                  </a:txBody>
                  <a:tcPr marL="68580" marR="68580" marT="0" marB="0"/>
                </a:tc>
              </a:tr>
              <a:tr h="215153">
                <a:tc>
                  <a:txBody>
                    <a:bodyPr/>
                    <a:lstStyle/>
                    <a:p>
                      <a:pPr algn="ctr">
                        <a:spcAft>
                          <a:spcPts val="0"/>
                        </a:spcAft>
                        <a:tabLst>
                          <a:tab pos="800100" algn="l"/>
                        </a:tabLst>
                      </a:pPr>
                      <a:r>
                        <a:rPr lang="en-US" sz="1600" b="0" kern="100" dirty="0" smtClean="0">
                          <a:effectLst/>
                          <a:latin typeface="微软雅黑" panose="020B0503020204020204" charset="-122"/>
                          <a:ea typeface="微软雅黑" panose="020B0503020204020204" charset="-122"/>
                        </a:rPr>
                        <a:t>back()</a:t>
                      </a:r>
                      <a:endParaRPr lang="en-US" sz="1600" b="0" kern="100" dirty="0" smtClean="0">
                        <a:effectLst/>
                        <a:latin typeface="微软雅黑" panose="020B0503020204020204" charset="-122"/>
                        <a:ea typeface="微软雅黑" panose="020B0503020204020204" charset="-122"/>
                      </a:endParaRPr>
                    </a:p>
                  </a:txBody>
                  <a:tcPr marL="68580" marR="68580" marT="0" marB="0">
                    <a:lnB w="12700" cap="flat" cmpd="sng" algn="ctr">
                      <a:solidFill>
                        <a:schemeClr val="accent2"/>
                      </a:solidFill>
                      <a:prstDash val="solid"/>
                      <a:round/>
                      <a:headEnd type="none" w="med" len="med"/>
                      <a:tailEnd type="none" w="med" len="med"/>
                    </a:lnB>
                  </a:tcPr>
                </a:tc>
                <a:tc>
                  <a:txBody>
                    <a:bodyPr/>
                    <a:lstStyle/>
                    <a:p>
                      <a:pPr algn="l">
                        <a:spcAft>
                          <a:spcPts val="0"/>
                        </a:spcAft>
                      </a:pPr>
                      <a:r>
                        <a:rPr lang="zh-CN" sz="1600" b="0" kern="100" dirty="0">
                          <a:effectLst/>
                          <a:latin typeface="微软雅黑" panose="020B0503020204020204" charset="-122"/>
                          <a:ea typeface="微软雅黑" panose="020B0503020204020204" charset="-122"/>
                        </a:rPr>
                        <a:t>加载</a:t>
                      </a:r>
                      <a:r>
                        <a:rPr lang="en-US" sz="1600" b="0" kern="100" dirty="0">
                          <a:effectLst/>
                          <a:latin typeface="微软雅黑" panose="020B0503020204020204" charset="-122"/>
                          <a:ea typeface="微软雅黑" panose="020B0503020204020204" charset="-122"/>
                        </a:rPr>
                        <a:t>history</a:t>
                      </a:r>
                      <a:r>
                        <a:rPr lang="zh-CN" sz="1600" b="0" kern="100" dirty="0">
                          <a:effectLst/>
                          <a:latin typeface="微软雅黑" panose="020B0503020204020204" charset="-122"/>
                          <a:ea typeface="微软雅黑" panose="020B0503020204020204" charset="-122"/>
                        </a:rPr>
                        <a:t>列表中的前一个</a:t>
                      </a:r>
                      <a:r>
                        <a:rPr lang="en-US" sz="1600" b="0" kern="100" dirty="0">
                          <a:effectLst/>
                          <a:latin typeface="微软雅黑" panose="020B0503020204020204" charset="-122"/>
                          <a:ea typeface="微软雅黑" panose="020B0503020204020204" charset="-122"/>
                        </a:rPr>
                        <a:t> URL</a:t>
                      </a:r>
                      <a:r>
                        <a:rPr lang="zh-CN" sz="1600" b="0" kern="100" dirty="0">
                          <a:effectLst/>
                          <a:latin typeface="微软雅黑" panose="020B0503020204020204" charset="-122"/>
                          <a:ea typeface="微软雅黑" panose="020B0503020204020204" charset="-122"/>
                        </a:rPr>
                        <a:t>。</a:t>
                      </a:r>
                      <a:endParaRPr lang="zh-CN" sz="1600" b="0" kern="100" dirty="0">
                        <a:effectLst/>
                        <a:latin typeface="微软雅黑" panose="020B0503020204020204" charset="-122"/>
                        <a:ea typeface="微软雅黑" panose="020B0503020204020204" charset="-122"/>
                      </a:endParaRPr>
                    </a:p>
                  </a:txBody>
                  <a:tcPr marL="68580" marR="68580" marT="0" marB="0">
                    <a:lnB w="12700" cap="flat" cmpd="sng" algn="ctr">
                      <a:solidFill>
                        <a:schemeClr val="accent2"/>
                      </a:solidFill>
                      <a:prstDash val="solid"/>
                      <a:round/>
                      <a:headEnd type="none" w="med" len="med"/>
                      <a:tailEnd type="none" w="med" len="med"/>
                    </a:lnB>
                  </a:tcPr>
                </a:tc>
              </a:tr>
              <a:tr h="457200">
                <a:tc>
                  <a:txBody>
                    <a:bodyPr/>
                    <a:lstStyle/>
                    <a:p>
                      <a:pPr algn="ctr">
                        <a:spcAft>
                          <a:spcPts val="0"/>
                        </a:spcAft>
                        <a:tabLst>
                          <a:tab pos="800100" algn="l"/>
                        </a:tabLst>
                      </a:pPr>
                      <a:r>
                        <a:rPr lang="en-US" sz="1600" b="0" kern="100" dirty="0">
                          <a:effectLst/>
                          <a:latin typeface="微软雅黑" panose="020B0503020204020204" charset="-122"/>
                          <a:ea typeface="微软雅黑" panose="020B0503020204020204" charset="-122"/>
                        </a:rPr>
                        <a:t>go(</a:t>
                      </a:r>
                      <a:r>
                        <a:rPr lang="en-US" sz="1600" b="0" kern="100" dirty="0" err="1">
                          <a:effectLst/>
                          <a:latin typeface="微软雅黑" panose="020B0503020204020204" charset="-122"/>
                          <a:ea typeface="微软雅黑" panose="020B0503020204020204" charset="-122"/>
                        </a:rPr>
                        <a:t>number|URL</a:t>
                      </a:r>
                      <a:r>
                        <a:rPr lang="en-US" sz="1600" b="0" kern="100" dirty="0">
                          <a:effectLst/>
                          <a:latin typeface="微软雅黑" panose="020B0503020204020204" charset="-122"/>
                          <a:ea typeface="微软雅黑" panose="020B0503020204020204" charset="-122"/>
                        </a:rPr>
                        <a:t>)</a:t>
                      </a:r>
                      <a:endParaRPr lang="en-US" sz="1600" b="0" kern="100" dirty="0">
                        <a:effectLst/>
                        <a:latin typeface="微软雅黑" panose="020B0503020204020204" charset="-122"/>
                        <a:ea typeface="微软雅黑" panose="020B0503020204020204" charset="-122"/>
                      </a:endParaRPr>
                    </a:p>
                  </a:txBody>
                  <a:tcPr marL="68580" marR="68580" marT="0" marB="0">
                    <a:lnT w="12700" cap="flat" cmpd="sng" algn="ctr">
                      <a:solidFill>
                        <a:schemeClr val="accent2"/>
                      </a:solidFill>
                      <a:prstDash val="solid"/>
                      <a:round/>
                      <a:headEnd type="none" w="med" len="med"/>
                      <a:tailEnd type="none" w="med" len="med"/>
                    </a:lnT>
                  </a:tcPr>
                </a:tc>
                <a:tc>
                  <a:txBody>
                    <a:bodyPr/>
                    <a:lstStyle/>
                    <a:p>
                      <a:pPr algn="l">
                        <a:spcAft>
                          <a:spcPts val="0"/>
                        </a:spcAft>
                      </a:pPr>
                      <a:r>
                        <a:rPr lang="zh-CN" sz="1600" b="0" kern="100" dirty="0">
                          <a:effectLst/>
                          <a:latin typeface="微软雅黑" panose="020B0503020204020204" charset="-122"/>
                          <a:ea typeface="微软雅黑" panose="020B0503020204020204" charset="-122"/>
                        </a:rPr>
                        <a:t>加载</a:t>
                      </a:r>
                      <a:r>
                        <a:rPr lang="en-US" sz="1600" b="0" kern="100" dirty="0">
                          <a:effectLst/>
                          <a:latin typeface="微软雅黑" panose="020B0503020204020204" charset="-122"/>
                          <a:ea typeface="微软雅黑" panose="020B0503020204020204" charset="-122"/>
                        </a:rPr>
                        <a:t>history</a:t>
                      </a:r>
                      <a:r>
                        <a:rPr lang="zh-CN" sz="1600" b="0" kern="100" dirty="0">
                          <a:effectLst/>
                          <a:latin typeface="微软雅黑" panose="020B0503020204020204" charset="-122"/>
                          <a:ea typeface="微软雅黑" panose="020B0503020204020204" charset="-122"/>
                        </a:rPr>
                        <a:t>列表中的某个具体页面。</a:t>
                      </a:r>
                      <a:r>
                        <a:rPr lang="en-US" sz="1600" b="0" kern="100" dirty="0">
                          <a:effectLst/>
                          <a:latin typeface="微软雅黑" panose="020B0503020204020204" charset="-122"/>
                          <a:ea typeface="微软雅黑" panose="020B0503020204020204" charset="-122"/>
                        </a:rPr>
                        <a:t>URL</a:t>
                      </a:r>
                      <a:r>
                        <a:rPr lang="zh-CN" sz="1600" b="0" kern="100" dirty="0">
                          <a:effectLst/>
                          <a:latin typeface="微软雅黑" panose="020B0503020204020204" charset="-122"/>
                          <a:ea typeface="微软雅黑" panose="020B0503020204020204" charset="-122"/>
                        </a:rPr>
                        <a:t>参数指定要访问的</a:t>
                      </a:r>
                      <a:r>
                        <a:rPr lang="en-US" sz="1600" b="0" kern="100" dirty="0">
                          <a:effectLst/>
                          <a:latin typeface="微软雅黑" panose="020B0503020204020204" charset="-122"/>
                          <a:ea typeface="微软雅黑" panose="020B0503020204020204" charset="-122"/>
                        </a:rPr>
                        <a:t>URL</a:t>
                      </a:r>
                      <a:r>
                        <a:rPr lang="zh-CN" sz="1600" b="0" kern="100" dirty="0">
                          <a:effectLst/>
                          <a:latin typeface="微软雅黑" panose="020B0503020204020204" charset="-122"/>
                          <a:ea typeface="微软雅黑" panose="020B0503020204020204" charset="-122"/>
                        </a:rPr>
                        <a:t>，</a:t>
                      </a:r>
                      <a:r>
                        <a:rPr lang="en-US" sz="1600" b="0" kern="100" dirty="0">
                          <a:effectLst/>
                          <a:latin typeface="微软雅黑" panose="020B0503020204020204" charset="-122"/>
                          <a:ea typeface="微软雅黑" panose="020B0503020204020204" charset="-122"/>
                        </a:rPr>
                        <a:t>number</a:t>
                      </a:r>
                      <a:r>
                        <a:rPr lang="zh-CN" sz="1600" b="0" kern="100" dirty="0">
                          <a:effectLst/>
                          <a:latin typeface="微软雅黑" panose="020B0503020204020204" charset="-122"/>
                          <a:ea typeface="微软雅黑" panose="020B0503020204020204" charset="-122"/>
                        </a:rPr>
                        <a:t>参数指定要访问的</a:t>
                      </a:r>
                      <a:r>
                        <a:rPr lang="en-US" sz="1600" b="0" kern="100" dirty="0">
                          <a:effectLst/>
                          <a:latin typeface="微软雅黑" panose="020B0503020204020204" charset="-122"/>
                          <a:ea typeface="微软雅黑" panose="020B0503020204020204" charset="-122"/>
                        </a:rPr>
                        <a:t>URL</a:t>
                      </a:r>
                      <a:r>
                        <a:rPr lang="zh-CN" sz="1600" b="0" kern="100" dirty="0">
                          <a:effectLst/>
                          <a:latin typeface="微软雅黑" panose="020B0503020204020204" charset="-122"/>
                          <a:ea typeface="微软雅黑" panose="020B0503020204020204" charset="-122"/>
                        </a:rPr>
                        <a:t>在</a:t>
                      </a:r>
                      <a:r>
                        <a:rPr lang="en-US" sz="1600" b="0" kern="100" dirty="0">
                          <a:effectLst/>
                          <a:latin typeface="微软雅黑" panose="020B0503020204020204" charset="-122"/>
                          <a:ea typeface="微软雅黑" panose="020B0503020204020204" charset="-122"/>
                        </a:rPr>
                        <a:t>history</a:t>
                      </a:r>
                      <a:r>
                        <a:rPr lang="zh-CN" sz="1600" b="0" kern="100" dirty="0">
                          <a:effectLst/>
                          <a:latin typeface="微软雅黑" panose="020B0503020204020204" charset="-122"/>
                          <a:ea typeface="微软雅黑" panose="020B0503020204020204" charset="-122"/>
                        </a:rPr>
                        <a:t>的</a:t>
                      </a:r>
                      <a:r>
                        <a:rPr lang="en-US" sz="1600" b="0" kern="100" dirty="0">
                          <a:effectLst/>
                          <a:latin typeface="微软雅黑" panose="020B0503020204020204" charset="-122"/>
                          <a:ea typeface="微软雅黑" panose="020B0503020204020204" charset="-122"/>
                        </a:rPr>
                        <a:t>URL</a:t>
                      </a:r>
                      <a:r>
                        <a:rPr lang="zh-CN" sz="1600" b="0" kern="100" dirty="0">
                          <a:effectLst/>
                          <a:latin typeface="微软雅黑" panose="020B0503020204020204" charset="-122"/>
                          <a:ea typeface="微软雅黑" panose="020B0503020204020204" charset="-122"/>
                        </a:rPr>
                        <a:t>列表中的位置。</a:t>
                      </a:r>
                      <a:endParaRPr lang="zh-CN" sz="1600" b="0" kern="100" dirty="0">
                        <a:effectLst/>
                        <a:latin typeface="微软雅黑" panose="020B0503020204020204" charset="-122"/>
                        <a:ea typeface="微软雅黑" panose="020B0503020204020204" charset="-122"/>
                      </a:endParaRPr>
                    </a:p>
                  </a:txBody>
                  <a:tcPr marL="68580" marR="68580" marT="0" marB="0">
                    <a:lnT w="12700" cap="flat" cmpd="sng" algn="ctr">
                      <a:solidFill>
                        <a:schemeClr val="accent2"/>
                      </a:solidFill>
                      <a:prstDash val="solid"/>
                      <a:round/>
                      <a:headEnd type="none" w="med" len="med"/>
                      <a:tailEnd type="none" w="med" len="med"/>
                    </a:lnT>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327660" y="416321"/>
            <a:ext cx="7761288" cy="567929"/>
          </a:xfrm>
        </p:spPr>
        <p:txBody>
          <a:bodyPr/>
          <a:lstStyle/>
          <a:p>
            <a:r>
              <a:rPr lang="en-US" altLang="zh-CN" kern="1200" dirty="0">
                <a:solidFill>
                  <a:schemeClr val="tx1"/>
                </a:solidFill>
                <a:latin typeface="+mj-lt"/>
                <a:cs typeface="+mj-lt"/>
              </a:rPr>
              <a:t>JavaScript</a:t>
            </a:r>
            <a:r>
              <a:rPr lang="zh-CN" altLang="en-US" kern="1200" dirty="0">
                <a:solidFill>
                  <a:schemeClr val="tx1"/>
                </a:solidFill>
                <a:latin typeface="+mj-lt"/>
                <a:cs typeface="+mj-lt"/>
              </a:rPr>
              <a:t>注释</a:t>
            </a:r>
            <a:endParaRPr lang="zh-CN" altLang="en-US" kern="1200" dirty="0">
              <a:solidFill>
                <a:schemeClr val="tx1"/>
              </a:solidFill>
              <a:latin typeface="+mj-lt"/>
              <a:cs typeface="+mj-lt"/>
            </a:endParaRPr>
          </a:p>
        </p:txBody>
      </p:sp>
      <p:sp>
        <p:nvSpPr>
          <p:cNvPr id="20482" name="Rectangle 3"/>
          <p:cNvSpPr>
            <a:spLocks noGrp="1" noChangeArrowheads="1"/>
          </p:cNvSpPr>
          <p:nvPr>
            <p:ph idx="1"/>
          </p:nvPr>
        </p:nvSpPr>
        <p:spPr>
          <a:xfrm>
            <a:off x="419100" y="1174750"/>
            <a:ext cx="8420100" cy="2152650"/>
          </a:xfrm>
          <a:ln>
            <a:solidFill>
              <a:schemeClr val="bg1"/>
            </a:solidFill>
          </a:ln>
        </p:spPr>
        <p:txBody>
          <a:bodyPr>
            <a:noAutofit/>
          </a:bodyPr>
          <a:lstStyle/>
          <a:p>
            <a:pPr>
              <a:spcBef>
                <a:spcPts val="0"/>
              </a:spcBef>
              <a:spcAft>
                <a:spcPts val="0"/>
              </a:spcAft>
              <a:buFont typeface="Wingdings" panose="05000000000000000000" pitchFamily="2" charset="2"/>
              <a:buNone/>
            </a:pPr>
            <a:r>
              <a:rPr lang="en-US" altLang="zh-CN" sz="1800" dirty="0" smtClean="0"/>
              <a:t>JavaScript</a:t>
            </a:r>
            <a:r>
              <a:rPr lang="zh-CN" altLang="en-US" sz="1800" dirty="0" smtClean="0"/>
              <a:t>注释：单行注释和多行注释。</a:t>
            </a:r>
            <a:endParaRPr lang="zh-CN" altLang="en-US" sz="1800" dirty="0" smtClean="0"/>
          </a:p>
          <a:p>
            <a:pPr>
              <a:spcBef>
                <a:spcPts val="0"/>
              </a:spcBef>
              <a:spcAft>
                <a:spcPts val="0"/>
              </a:spcAft>
            </a:pPr>
            <a:r>
              <a:rPr lang="zh-CN" altLang="en-US" sz="1800" dirty="0" smtClean="0"/>
              <a:t>单行注释：使用“</a:t>
            </a:r>
            <a:r>
              <a:rPr lang="en-US" altLang="zh-CN" sz="1800" dirty="0" smtClean="0"/>
              <a:t>//”</a:t>
            </a:r>
            <a:r>
              <a:rPr lang="zh-CN" altLang="en-US" sz="1800" dirty="0" smtClean="0"/>
              <a:t>作为注释标记，可以单独一行或跟在代码末尾，放在同一行中，“</a:t>
            </a:r>
            <a:r>
              <a:rPr lang="en-US" altLang="zh-CN" sz="1800" dirty="0" smtClean="0"/>
              <a:t>//”</a:t>
            </a:r>
            <a:r>
              <a:rPr lang="zh-CN" altLang="en-US" sz="1800" dirty="0" smtClean="0"/>
              <a:t>后为注释内容部分。</a:t>
            </a:r>
            <a:endParaRPr lang="zh-CN" altLang="en-US" sz="1800" dirty="0" smtClean="0"/>
          </a:p>
          <a:p>
            <a:pPr>
              <a:spcBef>
                <a:spcPts val="0"/>
              </a:spcBef>
              <a:spcAft>
                <a:spcPts val="0"/>
              </a:spcAft>
            </a:pPr>
            <a:r>
              <a:rPr lang="zh-CN" altLang="en-US" sz="1800" dirty="0" smtClean="0"/>
              <a:t>多行注释：以“</a:t>
            </a:r>
            <a:r>
              <a:rPr lang="en-US" altLang="zh-CN" sz="1800" dirty="0" smtClean="0"/>
              <a:t>/*”</a:t>
            </a:r>
            <a:r>
              <a:rPr lang="zh-CN" altLang="en-US" sz="1800" dirty="0" smtClean="0"/>
              <a:t>标记开始，以“*</a:t>
            </a:r>
            <a:r>
              <a:rPr lang="en-US" altLang="zh-CN" sz="1800" dirty="0" smtClean="0"/>
              <a:t>/”</a:t>
            </a:r>
            <a:r>
              <a:rPr lang="zh-CN" altLang="en-US" sz="1800" dirty="0" smtClean="0"/>
              <a:t>标记结束，两个标记之间所有的内容都是注释文本。</a:t>
            </a:r>
            <a:endParaRPr lang="zh-CN" altLang="en-US" sz="1800" dirty="0" smtClean="0"/>
          </a:p>
          <a:p>
            <a:pPr>
              <a:spcBef>
                <a:spcPts val="0"/>
              </a:spcBef>
              <a:spcAft>
                <a:spcPts val="0"/>
              </a:spcAft>
            </a:pPr>
            <a:r>
              <a:rPr lang="zh-CN" altLang="en-US" sz="1800" dirty="0" smtClean="0"/>
              <a:t>使用注释防止代码执行</a:t>
            </a:r>
            <a:r>
              <a:rPr lang="en-US" altLang="zh-CN" sz="1800" dirty="0" smtClean="0"/>
              <a:t>--</a:t>
            </a:r>
            <a:r>
              <a:rPr lang="zh-CN" altLang="en-US" sz="1800" dirty="0" smtClean="0"/>
              <a:t>屏蔽某些语句行的执行。</a:t>
            </a:r>
            <a:r>
              <a:rPr lang="en-US" altLang="zh-CN" sz="1800" dirty="0" smtClean="0"/>
              <a:t>  </a:t>
            </a:r>
            <a:endParaRPr lang="en-US" altLang="zh-CN" sz="1800" dirty="0" smtClean="0"/>
          </a:p>
        </p:txBody>
      </p:sp>
      <p:sp>
        <p:nvSpPr>
          <p:cNvPr id="20484" name="Rectangle 4"/>
          <p:cNvSpPr>
            <a:spLocks noChangeArrowheads="1"/>
          </p:cNvSpPr>
          <p:nvPr/>
        </p:nvSpPr>
        <p:spPr bwMode="auto">
          <a:xfrm>
            <a:off x="688975" y="3707130"/>
            <a:ext cx="7569200" cy="2306955"/>
          </a:xfrm>
          <a:prstGeom prst="rect">
            <a:avLst/>
          </a:prstGeom>
          <a:noFill/>
          <a:ln w="9525">
            <a:solidFill>
              <a:schemeClr val="bg1"/>
            </a:solidFill>
            <a:miter lim="800000"/>
          </a:ln>
        </p:spPr>
        <p:txBody>
          <a:bodyPr wrap="square">
            <a:spAutoFit/>
          </a:bodyPr>
          <a:lstStyle/>
          <a:p>
            <a:pPr>
              <a:lnSpc>
                <a:spcPct val="100000"/>
              </a:lnSpc>
            </a:pPr>
            <a:r>
              <a:rPr lang="en-US" altLang="zh-CN" dirty="0"/>
              <a:t>&lt;script type="text/</a:t>
            </a:r>
            <a:r>
              <a:rPr lang="en-US" altLang="zh-CN" dirty="0" err="1"/>
              <a:t>javascript</a:t>
            </a:r>
            <a:r>
              <a:rPr lang="en-US" altLang="zh-CN" dirty="0"/>
              <a:t>"&gt;</a:t>
            </a:r>
            <a:endParaRPr lang="en-US" altLang="zh-CN" dirty="0"/>
          </a:p>
          <a:p>
            <a:pPr>
              <a:lnSpc>
                <a:spcPct val="100000"/>
              </a:lnSpc>
            </a:pPr>
            <a:r>
              <a:rPr lang="en-US" altLang="zh-CN" dirty="0" smtClean="0"/>
              <a:t>  //</a:t>
            </a:r>
            <a:r>
              <a:rPr lang="zh-CN" altLang="en-US" dirty="0"/>
              <a:t>这是单行注释</a:t>
            </a:r>
            <a:endParaRPr lang="zh-CN" altLang="en-US" dirty="0"/>
          </a:p>
          <a:p>
            <a:pPr>
              <a:lnSpc>
                <a:spcPct val="100000"/>
              </a:lnSpc>
            </a:pPr>
            <a:r>
              <a:rPr lang="en-US" altLang="zh-CN" dirty="0" smtClean="0"/>
              <a:t>  /*</a:t>
            </a:r>
            <a:r>
              <a:rPr lang="zh-CN" altLang="en-US" dirty="0"/>
              <a:t>这是多行注释</a:t>
            </a:r>
            <a:endParaRPr lang="zh-CN" altLang="en-US" dirty="0"/>
          </a:p>
          <a:p>
            <a:pPr>
              <a:lnSpc>
                <a:spcPct val="100000"/>
              </a:lnSpc>
            </a:pPr>
            <a:r>
              <a:rPr lang="zh-CN" altLang="en-US" dirty="0" smtClean="0"/>
              <a:t>      可</a:t>
            </a:r>
            <a:r>
              <a:rPr lang="zh-CN" altLang="en-US" dirty="0"/>
              <a:t>以包含多行内容</a:t>
            </a:r>
            <a:endParaRPr lang="zh-CN" altLang="en-US" dirty="0"/>
          </a:p>
          <a:p>
            <a:pPr>
              <a:lnSpc>
                <a:spcPct val="100000"/>
              </a:lnSpc>
            </a:pPr>
            <a:r>
              <a:rPr lang="zh-CN" altLang="en-US" dirty="0" smtClean="0"/>
              <a:t>   *</a:t>
            </a:r>
            <a:r>
              <a:rPr lang="en-US" altLang="zh-CN" dirty="0"/>
              <a:t>/</a:t>
            </a:r>
            <a:endParaRPr lang="en-US" altLang="zh-CN" dirty="0"/>
          </a:p>
          <a:p>
            <a:pPr>
              <a:lnSpc>
                <a:spcPct val="100000"/>
              </a:lnSpc>
            </a:pPr>
            <a:r>
              <a:rPr lang="en-US" altLang="zh-CN" dirty="0" smtClean="0"/>
              <a:t>  //</a:t>
            </a:r>
            <a:r>
              <a:rPr lang="en-US" altLang="zh-CN" dirty="0"/>
              <a:t>alert("</a:t>
            </a:r>
            <a:r>
              <a:rPr lang="zh-CN" altLang="en-US" dirty="0"/>
              <a:t>此语句不执行！</a:t>
            </a:r>
            <a:r>
              <a:rPr lang="en-US" altLang="zh-CN" dirty="0"/>
              <a:t>");</a:t>
            </a:r>
            <a:endParaRPr lang="en-US" altLang="zh-CN" dirty="0"/>
          </a:p>
          <a:p>
            <a:pPr>
              <a:lnSpc>
                <a:spcPct val="100000"/>
              </a:lnSpc>
            </a:pPr>
            <a:r>
              <a:rPr lang="en-US" altLang="zh-CN" dirty="0"/>
              <a:t>  alert(“</a:t>
            </a:r>
            <a:r>
              <a:rPr lang="zh-CN" altLang="en-US" dirty="0"/>
              <a:t>此语句执行了！</a:t>
            </a:r>
            <a:r>
              <a:rPr lang="en-US" altLang="zh-CN" dirty="0"/>
              <a:t>”);//</a:t>
            </a:r>
            <a:r>
              <a:rPr lang="zh-CN" altLang="en-US" dirty="0"/>
              <a:t>执行时弹出告警消息框</a:t>
            </a:r>
            <a:endParaRPr lang="zh-CN" altLang="en-US" dirty="0"/>
          </a:p>
          <a:p>
            <a:pPr>
              <a:lnSpc>
                <a:spcPct val="100000"/>
              </a:lnSpc>
            </a:pPr>
            <a:r>
              <a:rPr lang="en-US" altLang="zh-CN" dirty="0"/>
              <a:t>&lt;/script&gt;</a:t>
            </a:r>
            <a:endParaRPr lang="en-US" altLang="zh-CN"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ltLang="zh-CN" dirty="0" smtClean="0"/>
              <a:t>location</a:t>
            </a:r>
            <a:r>
              <a:rPr lang="zh-CN" altLang="en-US" dirty="0" smtClean="0"/>
              <a:t>对象</a:t>
            </a:r>
            <a:endParaRPr lang="zh-CN" altLang="en-US" dirty="0" smtClean="0"/>
          </a:p>
        </p:txBody>
      </p:sp>
      <p:sp>
        <p:nvSpPr>
          <p:cNvPr id="24578" name="Rectangle 3"/>
          <p:cNvSpPr>
            <a:spLocks noGrp="1" noChangeArrowheads="1"/>
          </p:cNvSpPr>
          <p:nvPr>
            <p:ph idx="1"/>
          </p:nvPr>
        </p:nvSpPr>
        <p:spPr>
          <a:xfrm>
            <a:off x="533400" y="1668067"/>
            <a:ext cx="8534400" cy="922733"/>
          </a:xfrm>
        </p:spPr>
        <p:txBody>
          <a:bodyPr>
            <a:normAutofit/>
          </a:bodyPr>
          <a:lstStyle/>
          <a:p>
            <a:pPr>
              <a:buNone/>
            </a:pPr>
            <a:r>
              <a:rPr lang="en-US" altLang="zh-CN" sz="1800" dirty="0" smtClean="0"/>
              <a:t>         location</a:t>
            </a:r>
            <a:r>
              <a:rPr lang="zh-CN" altLang="zh-CN" sz="1800" dirty="0"/>
              <a:t>对象用来表示浏览器窗口中加载的当前文档的</a:t>
            </a:r>
            <a:r>
              <a:rPr lang="en-US" altLang="zh-CN" sz="1800" dirty="0"/>
              <a:t>URL</a:t>
            </a:r>
            <a:r>
              <a:rPr lang="zh-CN" altLang="zh-CN" sz="1800" dirty="0"/>
              <a:t>，该对象的属性说明了</a:t>
            </a:r>
            <a:r>
              <a:rPr lang="en-US" altLang="zh-CN" sz="1800" dirty="0"/>
              <a:t>URL</a:t>
            </a:r>
            <a:r>
              <a:rPr lang="zh-CN" altLang="zh-CN" sz="1800" dirty="0"/>
              <a:t>中的各个部分</a:t>
            </a:r>
            <a:r>
              <a:rPr lang="zh-CN" altLang="zh-CN" sz="1800" dirty="0" smtClean="0"/>
              <a:t>，</a:t>
            </a:r>
            <a:endParaRPr lang="zh-CN" altLang="zh-CN" sz="1800" dirty="0" smtClean="0">
              <a:ea typeface="宋体" panose="02010600030101010101" pitchFamily="2" charset="-122"/>
            </a:endParaRPr>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90600" y="2726691"/>
            <a:ext cx="7620000" cy="1146095"/>
          </a:xfrm>
          <a:prstGeom prst="rect">
            <a:avLst/>
          </a:prstGeom>
          <a:noFill/>
          <a:ln>
            <a:noFill/>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ltLang="zh-CN" dirty="0" smtClean="0"/>
              <a:t>location</a:t>
            </a:r>
            <a:r>
              <a:rPr lang="zh-CN" altLang="en-US" dirty="0" smtClean="0"/>
              <a:t>对象</a:t>
            </a:r>
            <a:endParaRPr lang="zh-CN" altLang="en-US" dirty="0" smtClean="0"/>
          </a:p>
        </p:txBody>
      </p:sp>
      <p:graphicFrame>
        <p:nvGraphicFramePr>
          <p:cNvPr id="7" name="表格 6"/>
          <p:cNvGraphicFramePr>
            <a:graphicFrameLocks noGrp="1"/>
          </p:cNvGraphicFramePr>
          <p:nvPr>
            <p:custDataLst>
              <p:tags r:id="rId1"/>
            </p:custDataLst>
          </p:nvPr>
        </p:nvGraphicFramePr>
        <p:xfrm>
          <a:off x="725805" y="4329430"/>
          <a:ext cx="7772400" cy="1261110"/>
        </p:xfrm>
        <a:graphic>
          <a:graphicData uri="http://schemas.openxmlformats.org/drawingml/2006/table">
            <a:tbl>
              <a:tblPr firstRow="1" firstCol="1" lastRow="1" lastCol="1" bandRow="1" bandCol="1">
                <a:tableStyleId>{72833802-FEF1-4C79-8D5D-14CF1EAF98D9}</a:tableStyleId>
              </a:tblPr>
              <a:tblGrid>
                <a:gridCol w="2405380"/>
                <a:gridCol w="5367020"/>
              </a:tblGrid>
              <a:tr h="316865">
                <a:tc>
                  <a:txBody>
                    <a:bodyPr/>
                    <a:lstStyle/>
                    <a:p>
                      <a:pPr algn="ctr">
                        <a:spcAft>
                          <a:spcPts val="0"/>
                        </a:spcAft>
                        <a:tabLst>
                          <a:tab pos="800100" algn="l"/>
                        </a:tabLst>
                      </a:pPr>
                      <a:r>
                        <a:rPr lang="zh-CN" sz="1600" kern="100" dirty="0">
                          <a:effectLst/>
                          <a:latin typeface="微软雅黑" panose="020B0503020204020204" charset="-122"/>
                          <a:ea typeface="微软雅黑" panose="020B0503020204020204" charset="-122"/>
                        </a:rPr>
                        <a:t>方法名</a:t>
                      </a:r>
                      <a:endParaRPr lang="zh-CN" sz="1600" kern="100" dirty="0">
                        <a:effectLst/>
                        <a:latin typeface="微软雅黑" panose="020B0503020204020204" charset="-122"/>
                        <a:ea typeface="微软雅黑" panose="020B0503020204020204" charset="-122"/>
                      </a:endParaRPr>
                    </a:p>
                  </a:txBody>
                  <a:tcPr marL="68580" marR="68580" marT="0" marB="0">
                    <a:lnR w="12700" cap="flat" cmpd="sng" algn="ctr">
                      <a:solidFill>
                        <a:schemeClr val="accent2"/>
                      </a:solidFill>
                      <a:prstDash val="solid"/>
                      <a:round/>
                      <a:headEnd type="none" w="med" len="med"/>
                      <a:tailEnd type="none" w="med" len="med"/>
                    </a:lnR>
                    <a:lnB w="12700" cap="flat" cmpd="sng" algn="ctr">
                      <a:solidFill>
                        <a:schemeClr val="accent1"/>
                      </a:solidFill>
                      <a:prstDash val="solid"/>
                      <a:miter lim="800000"/>
                    </a:lnB>
                  </a:tcPr>
                </a:tc>
                <a:tc>
                  <a:txBody>
                    <a:bodyPr/>
                    <a:lstStyle/>
                    <a:p>
                      <a:pPr algn="ctr">
                        <a:spcAft>
                          <a:spcPts val="0"/>
                        </a:spcAft>
                        <a:tabLst>
                          <a:tab pos="800100" algn="l"/>
                        </a:tabLst>
                      </a:pPr>
                      <a:r>
                        <a:rPr lang="zh-CN" sz="1600" kern="100" dirty="0">
                          <a:effectLst/>
                          <a:latin typeface="微软雅黑" panose="020B0503020204020204" charset="-122"/>
                          <a:ea typeface="微软雅黑" panose="020B0503020204020204" charset="-122"/>
                        </a:rPr>
                        <a:t>说明</a:t>
                      </a:r>
                      <a:endParaRPr lang="zh-CN" sz="1600" kern="100" dirty="0">
                        <a:effectLst/>
                        <a:latin typeface="微软雅黑" panose="020B0503020204020204" charset="-122"/>
                        <a:ea typeface="微软雅黑" panose="020B0503020204020204" charset="-122"/>
                      </a:endParaRPr>
                    </a:p>
                  </a:txBody>
                  <a:tcPr marL="68580" marR="68580" marT="0" marB="0">
                    <a:lnL w="12700" cap="flat" cmpd="sng" algn="ctr">
                      <a:solidFill>
                        <a:schemeClr val="accent2"/>
                      </a:solidFill>
                      <a:prstDash val="solid"/>
                      <a:round/>
                      <a:headEnd type="none" w="med" len="med"/>
                      <a:tailEnd type="none" w="med" len="med"/>
                    </a:lnL>
                    <a:lnB w="12700" cap="flat" cmpd="sng" algn="ctr">
                      <a:solidFill>
                        <a:schemeClr val="accent1"/>
                      </a:solidFill>
                      <a:prstDash val="solid"/>
                      <a:miter lim="800000"/>
                    </a:lnB>
                  </a:tcPr>
                </a:tc>
              </a:tr>
              <a:tr h="316865">
                <a:tc>
                  <a:txBody>
                    <a:bodyPr/>
                    <a:lstStyle/>
                    <a:p>
                      <a:pPr algn="just">
                        <a:spcAft>
                          <a:spcPts val="0"/>
                        </a:spcAft>
                        <a:tabLst>
                          <a:tab pos="800100" algn="l"/>
                        </a:tabLst>
                      </a:pPr>
                      <a:r>
                        <a:rPr lang="en-US" sz="1600" b="0" kern="100" dirty="0">
                          <a:effectLst/>
                          <a:latin typeface="微软雅黑" panose="020B0503020204020204" charset="-122"/>
                          <a:ea typeface="微软雅黑" panose="020B0503020204020204" charset="-122"/>
                        </a:rPr>
                        <a:t>reload()</a:t>
                      </a:r>
                      <a:endParaRPr lang="en-US" sz="1600" b="0" kern="100" dirty="0">
                        <a:effectLst/>
                        <a:latin typeface="微软雅黑" panose="020B0503020204020204" charset="-122"/>
                        <a:ea typeface="微软雅黑" panose="020B0503020204020204" charset="-122"/>
                      </a:endParaRPr>
                    </a:p>
                  </a:txBody>
                  <a:tcPr marL="68580" marR="68580" marT="0" marB="0">
                    <a:lnL w="12700" cap="flat" cmpd="sng" algn="ctr">
                      <a:solidFill>
                        <a:schemeClr val="accent1"/>
                      </a:solidFill>
                      <a:prstDash val="solid"/>
                      <a:miter lim="800000"/>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lnT>
                    <a:lnB w="12700">
                      <a:solidFill>
                        <a:schemeClr val="accent1"/>
                      </a:solidFill>
                      <a:prstDash val="solid"/>
                    </a:lnB>
                  </a:tcPr>
                </a:tc>
                <a:tc>
                  <a:txBody>
                    <a:bodyPr/>
                    <a:lstStyle/>
                    <a:p>
                      <a:pPr algn="just">
                        <a:spcAft>
                          <a:spcPts val="0"/>
                        </a:spcAft>
                        <a:tabLst>
                          <a:tab pos="800100" algn="l"/>
                        </a:tabLst>
                      </a:pPr>
                      <a:r>
                        <a:rPr lang="zh-CN" sz="1600" b="0" kern="100" dirty="0">
                          <a:effectLst/>
                          <a:latin typeface="微软雅黑" panose="020B0503020204020204" charset="-122"/>
                          <a:ea typeface="微软雅黑" panose="020B0503020204020204" charset="-122"/>
                        </a:rPr>
                        <a:t>重新加载当前文档。</a:t>
                      </a:r>
                      <a:endParaRPr lang="zh-CN" sz="1600" b="0" kern="100" dirty="0">
                        <a:effectLst/>
                        <a:latin typeface="微软雅黑" panose="020B0503020204020204" charset="-122"/>
                        <a:ea typeface="微软雅黑" panose="020B0503020204020204" charset="-122"/>
                      </a:endParaRPr>
                    </a:p>
                  </a:txBody>
                  <a:tcPr marL="68580" marR="6858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lnR>
                    <a:lnT w="12700" cap="flat" cmpd="sng" algn="ctr">
                      <a:solidFill>
                        <a:schemeClr val="accent1"/>
                      </a:solidFill>
                      <a:prstDash val="solid"/>
                      <a:miter lim="800000"/>
                    </a:lnT>
                    <a:lnB w="12700">
                      <a:solidFill>
                        <a:schemeClr val="accent1"/>
                      </a:solidFill>
                      <a:prstDash val="solid"/>
                    </a:lnB>
                  </a:tcPr>
                </a:tc>
              </a:tr>
              <a:tr h="310515">
                <a:tc>
                  <a:txBody>
                    <a:bodyPr/>
                    <a:lstStyle/>
                    <a:p>
                      <a:pPr algn="l">
                        <a:spcAft>
                          <a:spcPts val="0"/>
                        </a:spcAft>
                      </a:pPr>
                      <a:r>
                        <a:rPr lang="en-US" sz="1600" b="0" kern="100" dirty="0">
                          <a:effectLst/>
                          <a:latin typeface="微软雅黑" panose="020B0503020204020204" charset="-122"/>
                          <a:ea typeface="微软雅黑" panose="020B0503020204020204" charset="-122"/>
                        </a:rPr>
                        <a:t>assign()</a:t>
                      </a:r>
                      <a:endParaRPr lang="en-US" sz="1600" b="0" kern="100" dirty="0">
                        <a:effectLst/>
                        <a:latin typeface="微软雅黑" panose="020B0503020204020204" charset="-122"/>
                        <a:ea typeface="微软雅黑" panose="020B0503020204020204" charset="-122"/>
                      </a:endParaRPr>
                    </a:p>
                  </a:txBody>
                  <a:tcPr marL="68580" marR="68580" marT="0" marB="0">
                    <a:lnL w="12700">
                      <a:solidFill>
                        <a:schemeClr val="accent1"/>
                      </a:solidFill>
                      <a:prstDash val="solid"/>
                    </a:lnL>
                    <a:lnR w="12700">
                      <a:solidFill>
                        <a:schemeClr val="accent1"/>
                      </a:solidFill>
                      <a:prstDash val="solid"/>
                    </a:lnR>
                    <a:lnT w="12700">
                      <a:solidFill>
                        <a:schemeClr val="accent1"/>
                      </a:solidFill>
                      <a:prstDash val="solid"/>
                    </a:lnT>
                    <a:lnB w="12700">
                      <a:solidFill>
                        <a:schemeClr val="accent1"/>
                      </a:solidFill>
                      <a:prstDash val="solid"/>
                    </a:lnB>
                    <a:lnTlToBr>
                      <a:noFill/>
                    </a:lnTlToBr>
                    <a:lnBlToTr>
                      <a:noFill/>
                    </a:lnBlToTr>
                  </a:tcPr>
                </a:tc>
                <a:tc>
                  <a:txBody>
                    <a:bodyPr/>
                    <a:lstStyle/>
                    <a:p>
                      <a:pPr algn="just">
                        <a:spcAft>
                          <a:spcPts val="0"/>
                        </a:spcAft>
                        <a:tabLst>
                          <a:tab pos="800100" algn="l"/>
                        </a:tabLst>
                      </a:pPr>
                      <a:r>
                        <a:rPr lang="zh-CN" sz="1600" b="0" kern="100" dirty="0">
                          <a:effectLst/>
                          <a:latin typeface="微软雅黑" panose="020B0503020204020204" charset="-122"/>
                          <a:ea typeface="微软雅黑" panose="020B0503020204020204" charset="-122"/>
                        </a:rPr>
                        <a:t>加载新的文档。</a:t>
                      </a:r>
                      <a:endParaRPr lang="zh-CN" sz="1600" b="0" kern="100" dirty="0">
                        <a:effectLst/>
                        <a:latin typeface="微软雅黑" panose="020B0503020204020204" charset="-122"/>
                        <a:ea typeface="微软雅黑" panose="020B0503020204020204" charset="-122"/>
                      </a:endParaRPr>
                    </a:p>
                  </a:txBody>
                  <a:tcPr marL="68580" marR="68580" marT="0" marB="0">
                    <a:lnL w="12700">
                      <a:solidFill>
                        <a:schemeClr val="accent1"/>
                      </a:solidFill>
                      <a:prstDash val="solid"/>
                    </a:lnL>
                    <a:lnR w="12700">
                      <a:solidFill>
                        <a:schemeClr val="accent1"/>
                      </a:solidFill>
                      <a:prstDash val="solid"/>
                    </a:lnR>
                    <a:lnT w="12700">
                      <a:solidFill>
                        <a:schemeClr val="accent1"/>
                      </a:solidFill>
                      <a:prstDash val="solid"/>
                    </a:lnT>
                    <a:lnB w="12700">
                      <a:solidFill>
                        <a:schemeClr val="accent1"/>
                      </a:solidFill>
                      <a:prstDash val="solid"/>
                    </a:lnB>
                    <a:lnTlToBr>
                      <a:noFill/>
                    </a:lnTlToBr>
                    <a:lnBlToTr>
                      <a:noFill/>
                    </a:lnBlToTr>
                  </a:tcPr>
                </a:tc>
              </a:tr>
              <a:tr h="316865">
                <a:tc>
                  <a:txBody>
                    <a:bodyPr/>
                    <a:lstStyle/>
                    <a:p>
                      <a:pPr algn="l">
                        <a:spcAft>
                          <a:spcPts val="0"/>
                        </a:spcAft>
                      </a:pPr>
                      <a:r>
                        <a:rPr lang="en-US" sz="1600" b="0" kern="100">
                          <a:effectLst/>
                          <a:latin typeface="微软雅黑" panose="020B0503020204020204" charset="-122"/>
                          <a:ea typeface="微软雅黑" panose="020B0503020204020204" charset="-122"/>
                        </a:rPr>
                        <a:t>replace()</a:t>
                      </a:r>
                      <a:endParaRPr lang="en-US" sz="1600" b="0" kern="100">
                        <a:effectLst/>
                        <a:latin typeface="微软雅黑" panose="020B0503020204020204" charset="-122"/>
                        <a:ea typeface="微软雅黑" panose="020B0503020204020204" charset="-122"/>
                      </a:endParaRPr>
                    </a:p>
                  </a:txBody>
                  <a:tcPr marL="68580" marR="68580" marT="0" marB="0">
                    <a:lnL w="12700">
                      <a:solidFill>
                        <a:schemeClr val="accent1"/>
                      </a:solidFill>
                      <a:prstDash val="solid"/>
                    </a:lnL>
                    <a:lnR w="12700">
                      <a:solidFill>
                        <a:schemeClr val="accent1"/>
                      </a:solidFill>
                      <a:prstDash val="solid"/>
                    </a:lnR>
                    <a:lnT w="12700">
                      <a:solidFill>
                        <a:schemeClr val="accent1"/>
                      </a:solidFill>
                      <a:prstDash val="solid"/>
                    </a:lnT>
                    <a:lnB w="12700">
                      <a:solidFill>
                        <a:schemeClr val="accent1"/>
                      </a:solidFill>
                      <a:prstDash val="solid"/>
                    </a:lnB>
                    <a:lnTlToBr>
                      <a:noFill/>
                    </a:lnTlToBr>
                    <a:lnBlToTr>
                      <a:noFill/>
                    </a:lnBlToTr>
                  </a:tcPr>
                </a:tc>
                <a:tc>
                  <a:txBody>
                    <a:bodyPr/>
                    <a:lstStyle/>
                    <a:p>
                      <a:pPr algn="just">
                        <a:spcAft>
                          <a:spcPts val="0"/>
                        </a:spcAft>
                        <a:tabLst>
                          <a:tab pos="800100" algn="l"/>
                        </a:tabLst>
                      </a:pPr>
                      <a:r>
                        <a:rPr lang="zh-CN" sz="1600" b="0" kern="100" dirty="0">
                          <a:effectLst/>
                          <a:latin typeface="微软雅黑" panose="020B0503020204020204" charset="-122"/>
                          <a:ea typeface="微软雅黑" panose="020B0503020204020204" charset="-122"/>
                        </a:rPr>
                        <a:t>用新的文档替换当前文档。</a:t>
                      </a:r>
                      <a:endParaRPr lang="zh-CN" sz="1600" b="0" kern="100" dirty="0">
                        <a:effectLst/>
                        <a:latin typeface="微软雅黑" panose="020B0503020204020204" charset="-122"/>
                        <a:ea typeface="微软雅黑" panose="020B0503020204020204" charset="-122"/>
                      </a:endParaRPr>
                    </a:p>
                  </a:txBody>
                  <a:tcPr marL="68580" marR="68580" marT="0" marB="0">
                    <a:lnL w="12700">
                      <a:solidFill>
                        <a:schemeClr val="accent1"/>
                      </a:solidFill>
                      <a:prstDash val="solid"/>
                    </a:lnL>
                    <a:lnR w="12700">
                      <a:solidFill>
                        <a:schemeClr val="accent1"/>
                      </a:solidFill>
                      <a:prstDash val="solid"/>
                    </a:lnR>
                    <a:lnT w="12700">
                      <a:solidFill>
                        <a:schemeClr val="accent1"/>
                      </a:solidFill>
                      <a:prstDash val="solid"/>
                    </a:lnT>
                    <a:lnB w="12700">
                      <a:solidFill>
                        <a:schemeClr val="accent1"/>
                      </a:solidFill>
                      <a:prstDash val="solid"/>
                    </a:lnB>
                    <a:lnTlToBr>
                      <a:noFill/>
                    </a:lnTlToBr>
                    <a:lnBlToTr>
                      <a:noFill/>
                    </a:lnBlToTr>
                  </a:tcPr>
                </a:tc>
              </a:tr>
            </a:tbl>
          </a:graphicData>
        </a:graphic>
      </p:graphicFrame>
      <p:graphicFrame>
        <p:nvGraphicFramePr>
          <p:cNvPr id="2" name="表格 1"/>
          <p:cNvGraphicFramePr>
            <a:graphicFrameLocks noGrp="1"/>
          </p:cNvGraphicFramePr>
          <p:nvPr>
            <p:custDataLst>
              <p:tags r:id="rId2"/>
            </p:custDataLst>
          </p:nvPr>
        </p:nvGraphicFramePr>
        <p:xfrm>
          <a:off x="685800" y="1209675"/>
          <a:ext cx="7772400" cy="2661920"/>
        </p:xfrm>
        <a:graphic>
          <a:graphicData uri="http://schemas.openxmlformats.org/drawingml/2006/table">
            <a:tbl>
              <a:tblPr firstRow="1" firstCol="1" lastRow="1" lastCol="1" bandRow="1" bandCol="1">
                <a:tableStyleId>{72833802-FEF1-4C79-8D5D-14CF1EAF98D9}</a:tableStyleId>
              </a:tblPr>
              <a:tblGrid>
                <a:gridCol w="2247900"/>
                <a:gridCol w="5524500"/>
              </a:tblGrid>
              <a:tr h="294005">
                <a:tc>
                  <a:txBody>
                    <a:bodyPr/>
                    <a:lstStyle/>
                    <a:p>
                      <a:pPr algn="ctr">
                        <a:lnSpc>
                          <a:spcPts val="1200"/>
                        </a:lnSpc>
                        <a:spcAft>
                          <a:spcPts val="0"/>
                        </a:spcAft>
                        <a:tabLst>
                          <a:tab pos="800100" algn="l"/>
                        </a:tabLst>
                      </a:pPr>
                      <a:r>
                        <a:rPr lang="zh-CN" sz="1600" kern="100" dirty="0">
                          <a:effectLst/>
                        </a:rPr>
                        <a:t>属性名</a:t>
                      </a:r>
                      <a:endParaRPr lang="zh-CN" sz="1600" kern="100" dirty="0">
                        <a:effectLst/>
                        <a:latin typeface="Times New Roman" panose="02020603050405020304"/>
                        <a:ea typeface="宋体" panose="02010600030101010101" pitchFamily="2" charset="-122"/>
                      </a:endParaRPr>
                    </a:p>
                  </a:txBody>
                  <a:tcPr marL="68580" marR="68580" marT="0" marB="0" anchor="ctr">
                    <a:lnR w="12700" cap="flat" cmpd="sng" algn="ctr">
                      <a:solidFill>
                        <a:schemeClr val="accent2"/>
                      </a:solidFill>
                      <a:prstDash val="solid"/>
                      <a:round/>
                      <a:headEnd type="none" w="med" len="med"/>
                      <a:tailEnd type="none" w="med" len="med"/>
                    </a:lnR>
                  </a:tcPr>
                </a:tc>
                <a:tc>
                  <a:txBody>
                    <a:bodyPr/>
                    <a:lstStyle/>
                    <a:p>
                      <a:pPr algn="ctr">
                        <a:lnSpc>
                          <a:spcPts val="1200"/>
                        </a:lnSpc>
                        <a:spcAft>
                          <a:spcPts val="0"/>
                        </a:spcAft>
                        <a:tabLst>
                          <a:tab pos="800100" algn="l"/>
                        </a:tabLst>
                      </a:pPr>
                      <a:r>
                        <a:rPr lang="zh-CN" sz="1600" kern="100" dirty="0">
                          <a:effectLst/>
                        </a:rPr>
                        <a:t>说明</a:t>
                      </a:r>
                      <a:endParaRPr lang="zh-CN" sz="1600" kern="100" dirty="0">
                        <a:effectLst/>
                        <a:latin typeface="Times New Roman" panose="02020603050405020304"/>
                        <a:ea typeface="宋体" panose="02010600030101010101" pitchFamily="2" charset="-122"/>
                      </a:endParaRPr>
                    </a:p>
                  </a:txBody>
                  <a:tcPr marL="68580" marR="68580" marT="0" marB="0" anchor="ctr">
                    <a:lnL w="12700" cap="flat" cmpd="sng" algn="ctr">
                      <a:solidFill>
                        <a:schemeClr val="accent2"/>
                      </a:solidFill>
                      <a:prstDash val="solid"/>
                      <a:round/>
                      <a:headEnd type="none" w="med" len="med"/>
                      <a:tailEnd type="none" w="med" len="med"/>
                    </a:lnL>
                  </a:tcPr>
                </a:tc>
              </a:tr>
              <a:tr h="295910">
                <a:tc>
                  <a:txBody>
                    <a:bodyPr/>
                    <a:lstStyle/>
                    <a:p>
                      <a:pPr indent="171450" algn="just">
                        <a:lnSpc>
                          <a:spcPts val="1200"/>
                        </a:lnSpc>
                        <a:spcAft>
                          <a:spcPts val="0"/>
                        </a:spcAft>
                      </a:pPr>
                      <a:r>
                        <a:rPr lang="en-US" sz="1600" b="0" kern="100" dirty="0">
                          <a:effectLst/>
                          <a:latin typeface="微软雅黑" panose="020B0503020204020204" charset="-122"/>
                          <a:ea typeface="微软雅黑" panose="020B0503020204020204" charset="-122"/>
                        </a:rPr>
                        <a:t>hash</a:t>
                      </a:r>
                      <a:endParaRPr lang="en-US" sz="1600" b="0" kern="100" dirty="0">
                        <a:effectLst/>
                        <a:latin typeface="微软雅黑" panose="020B0503020204020204" charset="-122"/>
                        <a:ea typeface="微软雅黑" panose="020B0503020204020204" charset="-122"/>
                      </a:endParaRPr>
                    </a:p>
                  </a:txBody>
                  <a:tcPr marL="68580" marR="68580" marT="0" marB="0" anchor="ctr">
                    <a:lnR w="12700" cap="flat" cmpd="sng" algn="ctr">
                      <a:solidFill>
                        <a:schemeClr val="accent2"/>
                      </a:solidFill>
                      <a:prstDash val="solid"/>
                      <a:round/>
                      <a:headEnd type="none" w="med" len="med"/>
                      <a:tailEnd type="none" w="med" len="med"/>
                    </a:lnR>
                  </a:tcPr>
                </a:tc>
                <a:tc>
                  <a:txBody>
                    <a:bodyPr/>
                    <a:lstStyle/>
                    <a:p>
                      <a:pPr indent="287020" algn="just">
                        <a:lnSpc>
                          <a:spcPts val="1200"/>
                        </a:lnSpc>
                        <a:spcAft>
                          <a:spcPts val="0"/>
                        </a:spcAft>
                      </a:pPr>
                      <a:r>
                        <a:rPr lang="zh-CN" sz="1600" b="0" kern="100" dirty="0">
                          <a:effectLst/>
                          <a:latin typeface="微软雅黑" panose="020B0503020204020204" charset="-122"/>
                          <a:ea typeface="微软雅黑" panose="020B0503020204020204" charset="-122"/>
                        </a:rPr>
                        <a:t>设置或返回从井号</a:t>
                      </a:r>
                      <a:r>
                        <a:rPr lang="en-US" sz="1600" b="0" kern="100" dirty="0">
                          <a:effectLst/>
                          <a:latin typeface="微软雅黑" panose="020B0503020204020204" charset="-122"/>
                          <a:ea typeface="微软雅黑" panose="020B0503020204020204" charset="-122"/>
                        </a:rPr>
                        <a:t>(#)</a:t>
                      </a:r>
                      <a:r>
                        <a:rPr lang="zh-CN" sz="1600" b="0" kern="100" dirty="0">
                          <a:effectLst/>
                          <a:latin typeface="微软雅黑" panose="020B0503020204020204" charset="-122"/>
                          <a:ea typeface="微软雅黑" panose="020B0503020204020204" charset="-122"/>
                        </a:rPr>
                        <a:t>开始的</a:t>
                      </a:r>
                      <a:r>
                        <a:rPr lang="en-US" sz="1600" b="0" kern="100" dirty="0">
                          <a:effectLst/>
                          <a:latin typeface="微软雅黑" panose="020B0503020204020204" charset="-122"/>
                          <a:ea typeface="微软雅黑" panose="020B0503020204020204" charset="-122"/>
                        </a:rPr>
                        <a:t>URL(</a:t>
                      </a:r>
                      <a:r>
                        <a:rPr lang="zh-CN" sz="1600" b="0" kern="100" dirty="0">
                          <a:effectLst/>
                          <a:latin typeface="微软雅黑" panose="020B0503020204020204" charset="-122"/>
                          <a:ea typeface="微软雅黑" panose="020B0503020204020204" charset="-122"/>
                        </a:rPr>
                        <a:t>锚</a:t>
                      </a:r>
                      <a:r>
                        <a:rPr lang="en-US" sz="1600" b="0" kern="100" dirty="0">
                          <a:effectLst/>
                          <a:latin typeface="微软雅黑" panose="020B0503020204020204" charset="-122"/>
                          <a:ea typeface="微软雅黑" panose="020B0503020204020204" charset="-122"/>
                        </a:rPr>
                        <a:t>)</a:t>
                      </a:r>
                      <a:endParaRPr lang="en-US" sz="1600" b="0" kern="100" dirty="0">
                        <a:effectLst/>
                        <a:latin typeface="微软雅黑" panose="020B0503020204020204" charset="-122"/>
                        <a:ea typeface="微软雅黑" panose="020B0503020204020204" charset="-122"/>
                      </a:endParaRPr>
                    </a:p>
                  </a:txBody>
                  <a:tcPr marL="68580" marR="68580" marT="0" marB="0" anchor="ctr">
                    <a:lnL w="12700" cap="flat" cmpd="sng" algn="ctr">
                      <a:solidFill>
                        <a:schemeClr val="accent2"/>
                      </a:solidFill>
                      <a:prstDash val="solid"/>
                      <a:round/>
                      <a:headEnd type="none" w="med" len="med"/>
                      <a:tailEnd type="none" w="med" len="med"/>
                    </a:lnL>
                  </a:tcPr>
                </a:tc>
              </a:tr>
              <a:tr h="295275">
                <a:tc>
                  <a:txBody>
                    <a:bodyPr/>
                    <a:lstStyle/>
                    <a:p>
                      <a:pPr indent="172720" algn="just">
                        <a:lnSpc>
                          <a:spcPts val="1200"/>
                        </a:lnSpc>
                        <a:spcAft>
                          <a:spcPts val="0"/>
                        </a:spcAft>
                      </a:pPr>
                      <a:r>
                        <a:rPr lang="en-US" sz="1600" b="0" kern="100" dirty="0" err="1">
                          <a:effectLst/>
                          <a:latin typeface="微软雅黑" panose="020B0503020204020204" charset="-122"/>
                          <a:ea typeface="微软雅黑" panose="020B0503020204020204" charset="-122"/>
                        </a:rPr>
                        <a:t>href</a:t>
                      </a:r>
                      <a:endParaRPr lang="en-US" sz="1600" b="0" kern="100" dirty="0" err="1">
                        <a:effectLst/>
                        <a:latin typeface="微软雅黑" panose="020B0503020204020204" charset="-122"/>
                        <a:ea typeface="微软雅黑" panose="020B0503020204020204" charset="-122"/>
                      </a:endParaRPr>
                    </a:p>
                  </a:txBody>
                  <a:tcPr marL="68580" marR="68580" marT="0" marB="0" anchor="ctr">
                    <a:lnR w="12700" cap="flat" cmpd="sng" algn="ctr">
                      <a:solidFill>
                        <a:schemeClr val="accent2"/>
                      </a:solidFill>
                      <a:prstDash val="solid"/>
                      <a:round/>
                      <a:headEnd type="none" w="med" len="med"/>
                      <a:tailEnd type="none" w="med" len="med"/>
                    </a:lnR>
                  </a:tcPr>
                </a:tc>
                <a:tc>
                  <a:txBody>
                    <a:bodyPr/>
                    <a:lstStyle/>
                    <a:p>
                      <a:pPr indent="287020" algn="just">
                        <a:lnSpc>
                          <a:spcPts val="1200"/>
                        </a:lnSpc>
                        <a:spcAft>
                          <a:spcPts val="0"/>
                        </a:spcAft>
                      </a:pPr>
                      <a:r>
                        <a:rPr lang="zh-CN" sz="1600" b="0" kern="100" dirty="0">
                          <a:effectLst/>
                          <a:latin typeface="微软雅黑" panose="020B0503020204020204" charset="-122"/>
                          <a:ea typeface="微软雅黑" panose="020B0503020204020204" charset="-122"/>
                        </a:rPr>
                        <a:t>设置或返回完整的</a:t>
                      </a:r>
                      <a:r>
                        <a:rPr lang="en-US" sz="1600" b="0" kern="100" dirty="0">
                          <a:effectLst/>
                          <a:latin typeface="微软雅黑" panose="020B0503020204020204" charset="-122"/>
                          <a:ea typeface="微软雅黑" panose="020B0503020204020204" charset="-122"/>
                        </a:rPr>
                        <a:t>URL</a:t>
                      </a:r>
                      <a:endParaRPr lang="en-US" sz="1600" b="0" kern="100" dirty="0">
                        <a:effectLst/>
                        <a:latin typeface="微软雅黑" panose="020B0503020204020204" charset="-122"/>
                        <a:ea typeface="微软雅黑" panose="020B0503020204020204" charset="-122"/>
                      </a:endParaRPr>
                    </a:p>
                  </a:txBody>
                  <a:tcPr marL="68580" marR="68580" marT="0" marB="0" anchor="ctr">
                    <a:lnL w="12700" cap="flat" cmpd="sng" algn="ctr">
                      <a:solidFill>
                        <a:schemeClr val="accent2"/>
                      </a:solidFill>
                      <a:prstDash val="solid"/>
                      <a:round/>
                      <a:headEnd type="none" w="med" len="med"/>
                      <a:tailEnd type="none" w="med" len="med"/>
                    </a:lnL>
                  </a:tcPr>
                </a:tc>
              </a:tr>
              <a:tr h="295910">
                <a:tc>
                  <a:txBody>
                    <a:bodyPr/>
                    <a:lstStyle/>
                    <a:p>
                      <a:pPr indent="172720" algn="just">
                        <a:lnSpc>
                          <a:spcPts val="1200"/>
                        </a:lnSpc>
                        <a:spcAft>
                          <a:spcPts val="0"/>
                        </a:spcAft>
                      </a:pPr>
                      <a:r>
                        <a:rPr lang="en-US" sz="1600" b="0" kern="100">
                          <a:effectLst/>
                          <a:latin typeface="微软雅黑" panose="020B0503020204020204" charset="-122"/>
                          <a:ea typeface="微软雅黑" panose="020B0503020204020204" charset="-122"/>
                        </a:rPr>
                        <a:t>hostname</a:t>
                      </a:r>
                      <a:endParaRPr lang="en-US" sz="1600" b="0" kern="100">
                        <a:effectLst/>
                        <a:latin typeface="微软雅黑" panose="020B0503020204020204" charset="-122"/>
                        <a:ea typeface="微软雅黑" panose="020B0503020204020204" charset="-122"/>
                      </a:endParaRPr>
                    </a:p>
                  </a:txBody>
                  <a:tcPr marL="68580" marR="68580" marT="0" marB="0" anchor="ctr">
                    <a:lnR w="12700" cap="flat" cmpd="sng" algn="ctr">
                      <a:solidFill>
                        <a:schemeClr val="accent2"/>
                      </a:solidFill>
                      <a:prstDash val="solid"/>
                      <a:round/>
                      <a:headEnd type="none" w="med" len="med"/>
                      <a:tailEnd type="none" w="med" len="med"/>
                    </a:lnR>
                  </a:tcPr>
                </a:tc>
                <a:tc>
                  <a:txBody>
                    <a:bodyPr/>
                    <a:lstStyle/>
                    <a:p>
                      <a:pPr indent="287020" algn="just">
                        <a:lnSpc>
                          <a:spcPts val="1200"/>
                        </a:lnSpc>
                        <a:spcAft>
                          <a:spcPts val="0"/>
                        </a:spcAft>
                      </a:pPr>
                      <a:r>
                        <a:rPr lang="zh-CN" sz="1600" b="0" kern="100" dirty="0">
                          <a:effectLst/>
                          <a:latin typeface="微软雅黑" panose="020B0503020204020204" charset="-122"/>
                          <a:ea typeface="微软雅黑" panose="020B0503020204020204" charset="-122"/>
                        </a:rPr>
                        <a:t>设置或返回</a:t>
                      </a:r>
                      <a:r>
                        <a:rPr lang="en-US" sz="1600" b="0" kern="100" dirty="0">
                          <a:effectLst/>
                          <a:latin typeface="微软雅黑" panose="020B0503020204020204" charset="-122"/>
                          <a:ea typeface="微软雅黑" panose="020B0503020204020204" charset="-122"/>
                        </a:rPr>
                        <a:t>URL</a:t>
                      </a:r>
                      <a:r>
                        <a:rPr lang="zh-CN" sz="1600" b="0" kern="100" dirty="0">
                          <a:effectLst/>
                          <a:latin typeface="微软雅黑" panose="020B0503020204020204" charset="-122"/>
                          <a:ea typeface="微软雅黑" panose="020B0503020204020204" charset="-122"/>
                        </a:rPr>
                        <a:t>中的主机名</a:t>
                      </a:r>
                      <a:endParaRPr lang="zh-CN" sz="1600" b="0" kern="100" dirty="0">
                        <a:effectLst/>
                        <a:latin typeface="微软雅黑" panose="020B0503020204020204" charset="-122"/>
                        <a:ea typeface="微软雅黑" panose="020B0503020204020204" charset="-122"/>
                      </a:endParaRPr>
                    </a:p>
                  </a:txBody>
                  <a:tcPr marL="68580" marR="68580" marT="0" marB="0" anchor="ctr">
                    <a:lnL w="12700" cap="flat" cmpd="sng" algn="ctr">
                      <a:solidFill>
                        <a:schemeClr val="accent2"/>
                      </a:solidFill>
                      <a:prstDash val="solid"/>
                      <a:round/>
                      <a:headEnd type="none" w="med" len="med"/>
                      <a:tailEnd type="none" w="med" len="med"/>
                    </a:lnL>
                  </a:tcPr>
                </a:tc>
              </a:tr>
              <a:tr h="296545">
                <a:tc>
                  <a:txBody>
                    <a:bodyPr/>
                    <a:lstStyle/>
                    <a:p>
                      <a:pPr indent="172720" algn="just">
                        <a:lnSpc>
                          <a:spcPts val="1200"/>
                        </a:lnSpc>
                        <a:spcAft>
                          <a:spcPts val="0"/>
                        </a:spcAft>
                      </a:pPr>
                      <a:r>
                        <a:rPr lang="en-US" sz="1600" b="0" kern="100">
                          <a:effectLst/>
                          <a:latin typeface="微软雅黑" panose="020B0503020204020204" charset="-122"/>
                          <a:ea typeface="微软雅黑" panose="020B0503020204020204" charset="-122"/>
                        </a:rPr>
                        <a:t>protocol</a:t>
                      </a:r>
                      <a:endParaRPr lang="en-US" sz="1600" b="0" kern="100">
                        <a:effectLst/>
                        <a:latin typeface="微软雅黑" panose="020B0503020204020204" charset="-122"/>
                        <a:ea typeface="微软雅黑" panose="020B0503020204020204" charset="-122"/>
                      </a:endParaRPr>
                    </a:p>
                  </a:txBody>
                  <a:tcPr marL="68580" marR="68580" marT="0" marB="0" anchor="ctr">
                    <a:lnR w="12700" cap="flat" cmpd="sng" algn="ctr">
                      <a:solidFill>
                        <a:schemeClr val="accent2"/>
                      </a:solidFill>
                      <a:prstDash val="solid"/>
                      <a:round/>
                      <a:headEnd type="none" w="med" len="med"/>
                      <a:tailEnd type="none" w="med" len="med"/>
                    </a:lnR>
                  </a:tcPr>
                </a:tc>
                <a:tc>
                  <a:txBody>
                    <a:bodyPr/>
                    <a:lstStyle/>
                    <a:p>
                      <a:pPr indent="287020" algn="just">
                        <a:lnSpc>
                          <a:spcPts val="1200"/>
                        </a:lnSpc>
                        <a:spcAft>
                          <a:spcPts val="0"/>
                        </a:spcAft>
                      </a:pPr>
                      <a:r>
                        <a:rPr lang="zh-CN" sz="1600" b="0" kern="100" dirty="0">
                          <a:effectLst/>
                          <a:latin typeface="微软雅黑" panose="020B0503020204020204" charset="-122"/>
                          <a:ea typeface="微软雅黑" panose="020B0503020204020204" charset="-122"/>
                        </a:rPr>
                        <a:t>设置或返回当前</a:t>
                      </a:r>
                      <a:r>
                        <a:rPr lang="en-US" sz="1600" b="0" kern="100" dirty="0">
                          <a:effectLst/>
                          <a:latin typeface="微软雅黑" panose="020B0503020204020204" charset="-122"/>
                          <a:ea typeface="微软雅黑" panose="020B0503020204020204" charset="-122"/>
                        </a:rPr>
                        <a:t>URL</a:t>
                      </a:r>
                      <a:r>
                        <a:rPr lang="zh-CN" sz="1600" b="0" kern="100" dirty="0">
                          <a:effectLst/>
                          <a:latin typeface="微软雅黑" panose="020B0503020204020204" charset="-122"/>
                          <a:ea typeface="微软雅黑" panose="020B0503020204020204" charset="-122"/>
                        </a:rPr>
                        <a:t>的协议</a:t>
                      </a:r>
                      <a:endParaRPr lang="zh-CN" sz="1600" b="0" kern="100" dirty="0">
                        <a:effectLst/>
                        <a:latin typeface="微软雅黑" panose="020B0503020204020204" charset="-122"/>
                        <a:ea typeface="微软雅黑" panose="020B0503020204020204" charset="-122"/>
                      </a:endParaRPr>
                    </a:p>
                  </a:txBody>
                  <a:tcPr marL="68580" marR="68580" marT="0" marB="0" anchor="ctr">
                    <a:lnL w="12700" cap="flat" cmpd="sng" algn="ctr">
                      <a:solidFill>
                        <a:schemeClr val="accent2"/>
                      </a:solidFill>
                      <a:prstDash val="solid"/>
                      <a:round/>
                      <a:headEnd type="none" w="med" len="med"/>
                      <a:tailEnd type="none" w="med" len="med"/>
                    </a:lnL>
                  </a:tcPr>
                </a:tc>
              </a:tr>
              <a:tr h="296545">
                <a:tc>
                  <a:txBody>
                    <a:bodyPr/>
                    <a:lstStyle/>
                    <a:p>
                      <a:pPr indent="172720" algn="just">
                        <a:lnSpc>
                          <a:spcPts val="1200"/>
                        </a:lnSpc>
                        <a:spcAft>
                          <a:spcPts val="0"/>
                        </a:spcAft>
                      </a:pPr>
                      <a:r>
                        <a:rPr lang="en-US" sz="1600" b="0" kern="100" dirty="0">
                          <a:effectLst/>
                          <a:latin typeface="微软雅黑" panose="020B0503020204020204" charset="-122"/>
                          <a:ea typeface="微软雅黑" panose="020B0503020204020204" charset="-122"/>
                        </a:rPr>
                        <a:t>port</a:t>
                      </a:r>
                      <a:endParaRPr lang="en-US" sz="1600" b="0" kern="100" dirty="0">
                        <a:effectLst/>
                        <a:latin typeface="微软雅黑" panose="020B0503020204020204" charset="-122"/>
                        <a:ea typeface="微软雅黑" panose="020B0503020204020204" charset="-122"/>
                      </a:endParaRPr>
                    </a:p>
                  </a:txBody>
                  <a:tcPr marL="68580" marR="68580" marT="0" marB="0" anchor="ctr">
                    <a:lnR w="12700" cap="flat" cmpd="sng" algn="ctr">
                      <a:solidFill>
                        <a:schemeClr val="accent2"/>
                      </a:solidFill>
                      <a:prstDash val="solid"/>
                      <a:round/>
                      <a:headEnd type="none" w="med" len="med"/>
                      <a:tailEnd type="none" w="med" len="med"/>
                    </a:lnR>
                  </a:tcPr>
                </a:tc>
                <a:tc>
                  <a:txBody>
                    <a:bodyPr/>
                    <a:lstStyle/>
                    <a:p>
                      <a:pPr indent="287020" algn="just">
                        <a:lnSpc>
                          <a:spcPts val="1200"/>
                        </a:lnSpc>
                        <a:spcAft>
                          <a:spcPts val="0"/>
                        </a:spcAft>
                      </a:pPr>
                      <a:r>
                        <a:rPr lang="zh-CN" sz="1600" b="0" kern="100" dirty="0">
                          <a:effectLst/>
                          <a:latin typeface="微软雅黑" panose="020B0503020204020204" charset="-122"/>
                          <a:ea typeface="微软雅黑" panose="020B0503020204020204" charset="-122"/>
                        </a:rPr>
                        <a:t>设置或返回当前</a:t>
                      </a:r>
                      <a:r>
                        <a:rPr lang="en-US" sz="1600" b="0" kern="100" dirty="0">
                          <a:effectLst/>
                          <a:latin typeface="微软雅黑" panose="020B0503020204020204" charset="-122"/>
                          <a:ea typeface="微软雅黑" panose="020B0503020204020204" charset="-122"/>
                        </a:rPr>
                        <a:t>URL</a:t>
                      </a:r>
                      <a:r>
                        <a:rPr lang="zh-CN" sz="1600" b="0" kern="100" dirty="0">
                          <a:effectLst/>
                          <a:latin typeface="微软雅黑" panose="020B0503020204020204" charset="-122"/>
                          <a:ea typeface="微软雅黑" panose="020B0503020204020204" charset="-122"/>
                        </a:rPr>
                        <a:t>的端口号</a:t>
                      </a:r>
                      <a:endParaRPr lang="zh-CN" sz="1600" b="0" kern="100" dirty="0">
                        <a:effectLst/>
                        <a:latin typeface="微软雅黑" panose="020B0503020204020204" charset="-122"/>
                        <a:ea typeface="微软雅黑" panose="020B0503020204020204" charset="-122"/>
                      </a:endParaRPr>
                    </a:p>
                  </a:txBody>
                  <a:tcPr marL="68580" marR="68580" marT="0" marB="0" anchor="ctr">
                    <a:lnL w="12700" cap="flat" cmpd="sng" algn="ctr">
                      <a:solidFill>
                        <a:schemeClr val="accent2"/>
                      </a:solidFill>
                      <a:prstDash val="solid"/>
                      <a:round/>
                      <a:headEnd type="none" w="med" len="med"/>
                      <a:tailEnd type="none" w="med" len="med"/>
                    </a:lnL>
                  </a:tcPr>
                </a:tc>
              </a:tr>
              <a:tr h="295275">
                <a:tc>
                  <a:txBody>
                    <a:bodyPr/>
                    <a:lstStyle/>
                    <a:p>
                      <a:pPr indent="172720" algn="just">
                        <a:lnSpc>
                          <a:spcPts val="1200"/>
                        </a:lnSpc>
                        <a:spcAft>
                          <a:spcPts val="0"/>
                        </a:spcAft>
                      </a:pPr>
                      <a:r>
                        <a:rPr lang="en-US" sz="1600" b="0" kern="100" dirty="0" smtClean="0">
                          <a:effectLst/>
                          <a:latin typeface="微软雅黑" panose="020B0503020204020204" charset="-122"/>
                          <a:ea typeface="微软雅黑" panose="020B0503020204020204" charset="-122"/>
                        </a:rPr>
                        <a:t>Pathname</a:t>
                      </a:r>
                      <a:endParaRPr lang="en-US" sz="1600" b="0" kern="100" dirty="0" smtClean="0">
                        <a:effectLst/>
                        <a:latin typeface="微软雅黑" panose="020B0503020204020204" charset="-122"/>
                        <a:ea typeface="微软雅黑" panose="020B0503020204020204" charset="-122"/>
                      </a:endParaRPr>
                    </a:p>
                  </a:txBody>
                  <a:tcPr marL="68580" marR="68580" marT="0" marB="0" anchor="ctr">
                    <a:lnR w="12700" cap="flat" cmpd="sng" algn="ctr">
                      <a:solidFill>
                        <a:schemeClr val="accent2"/>
                      </a:solidFill>
                      <a:prstDash val="solid"/>
                      <a:round/>
                      <a:headEnd type="none" w="med" len="med"/>
                      <a:tailEnd type="none" w="med" len="med"/>
                    </a:lnR>
                  </a:tcPr>
                </a:tc>
                <a:tc>
                  <a:txBody>
                    <a:bodyPr/>
                    <a:lstStyle/>
                    <a:p>
                      <a:pPr indent="287020" algn="just">
                        <a:lnSpc>
                          <a:spcPts val="1200"/>
                        </a:lnSpc>
                        <a:spcAft>
                          <a:spcPts val="0"/>
                        </a:spcAft>
                      </a:pPr>
                      <a:r>
                        <a:rPr lang="zh-CN" sz="1600" b="0" kern="100" dirty="0">
                          <a:effectLst/>
                          <a:latin typeface="微软雅黑" panose="020B0503020204020204" charset="-122"/>
                          <a:ea typeface="微软雅黑" panose="020B0503020204020204" charset="-122"/>
                        </a:rPr>
                        <a:t>设置或返回当前</a:t>
                      </a:r>
                      <a:r>
                        <a:rPr lang="en-US" sz="1600" b="0" kern="100" dirty="0">
                          <a:effectLst/>
                          <a:latin typeface="微软雅黑" panose="020B0503020204020204" charset="-122"/>
                          <a:ea typeface="微软雅黑" panose="020B0503020204020204" charset="-122"/>
                        </a:rPr>
                        <a:t>URL</a:t>
                      </a:r>
                      <a:r>
                        <a:rPr lang="zh-CN" sz="1600" b="0" kern="100" dirty="0">
                          <a:effectLst/>
                          <a:latin typeface="微软雅黑" panose="020B0503020204020204" charset="-122"/>
                          <a:ea typeface="微软雅黑" panose="020B0503020204020204" charset="-122"/>
                        </a:rPr>
                        <a:t>的路径部分</a:t>
                      </a:r>
                      <a:endParaRPr lang="zh-CN" sz="1600" b="0" kern="100" dirty="0">
                        <a:effectLst/>
                        <a:latin typeface="微软雅黑" panose="020B0503020204020204" charset="-122"/>
                        <a:ea typeface="微软雅黑" panose="020B0503020204020204" charset="-122"/>
                      </a:endParaRPr>
                    </a:p>
                  </a:txBody>
                  <a:tcPr marL="68580" marR="68580" marT="0" marB="0" anchor="ctr">
                    <a:lnL w="12700" cap="flat" cmpd="sng" algn="ctr">
                      <a:solidFill>
                        <a:schemeClr val="accent2"/>
                      </a:solidFill>
                      <a:prstDash val="solid"/>
                      <a:round/>
                      <a:headEnd type="none" w="med" len="med"/>
                      <a:tailEnd type="none" w="med" len="med"/>
                    </a:lnL>
                  </a:tcPr>
                </a:tc>
              </a:tr>
              <a:tr h="295910">
                <a:tc>
                  <a:txBody>
                    <a:bodyPr/>
                    <a:lstStyle/>
                    <a:p>
                      <a:pPr indent="172720" algn="just">
                        <a:lnSpc>
                          <a:spcPts val="1200"/>
                        </a:lnSpc>
                        <a:spcAft>
                          <a:spcPts val="0"/>
                        </a:spcAft>
                      </a:pPr>
                      <a:r>
                        <a:rPr lang="en-US" sz="1600" b="0" kern="100" dirty="0" smtClean="0">
                          <a:effectLst/>
                          <a:latin typeface="微软雅黑" panose="020B0503020204020204" charset="-122"/>
                          <a:ea typeface="微软雅黑" panose="020B0503020204020204" charset="-122"/>
                        </a:rPr>
                        <a:t>Host</a:t>
                      </a:r>
                      <a:endParaRPr lang="en-US" sz="1600" b="0" kern="100" dirty="0" smtClean="0">
                        <a:effectLst/>
                        <a:latin typeface="微软雅黑" panose="020B0503020204020204" charset="-122"/>
                        <a:ea typeface="微软雅黑" panose="020B0503020204020204" charset="-122"/>
                      </a:endParaRPr>
                    </a:p>
                  </a:txBody>
                  <a:tcPr marL="68580" marR="68580" marT="0" marB="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tcPr>
                </a:tc>
                <a:tc>
                  <a:txBody>
                    <a:bodyPr/>
                    <a:lstStyle/>
                    <a:p>
                      <a:pPr indent="287020" algn="just">
                        <a:lnSpc>
                          <a:spcPts val="1200"/>
                        </a:lnSpc>
                        <a:spcAft>
                          <a:spcPts val="0"/>
                        </a:spcAft>
                      </a:pPr>
                      <a:r>
                        <a:rPr lang="zh-CN" sz="1600" b="0" kern="100" dirty="0">
                          <a:effectLst/>
                          <a:latin typeface="微软雅黑" panose="020B0503020204020204" charset="-122"/>
                          <a:ea typeface="微软雅黑" panose="020B0503020204020204" charset="-122"/>
                        </a:rPr>
                        <a:t>设置或返回</a:t>
                      </a:r>
                      <a:r>
                        <a:rPr lang="en-US" sz="1600" b="0" kern="100" dirty="0">
                          <a:effectLst/>
                          <a:latin typeface="微软雅黑" panose="020B0503020204020204" charset="-122"/>
                          <a:ea typeface="微软雅黑" panose="020B0503020204020204" charset="-122"/>
                        </a:rPr>
                        <a:t>URL</a:t>
                      </a:r>
                      <a:r>
                        <a:rPr lang="zh-CN" sz="1600" b="0" kern="100" dirty="0">
                          <a:effectLst/>
                          <a:latin typeface="微软雅黑" panose="020B0503020204020204" charset="-122"/>
                          <a:ea typeface="微软雅黑" panose="020B0503020204020204" charset="-122"/>
                        </a:rPr>
                        <a:t>中的主机名和端口号的组合</a:t>
                      </a:r>
                      <a:endParaRPr lang="zh-CN" sz="1600" b="0" kern="100" dirty="0">
                        <a:effectLst/>
                        <a:latin typeface="微软雅黑" panose="020B0503020204020204" charset="-122"/>
                        <a:ea typeface="微软雅黑" panose="020B0503020204020204" charset="-122"/>
                      </a:endParaRPr>
                    </a:p>
                  </a:txBody>
                  <a:tcPr marL="68580" marR="68580" marT="0" marB="0" anchor="ctr">
                    <a:lnL w="12700" cap="flat" cmpd="sng" algn="ctr">
                      <a:solidFill>
                        <a:schemeClr val="accent2"/>
                      </a:solidFill>
                      <a:prstDash val="solid"/>
                      <a:round/>
                      <a:headEnd type="none" w="med" len="med"/>
                      <a:tailEnd type="none" w="med" len="med"/>
                    </a:lnL>
                    <a:lnB w="12700" cap="flat" cmpd="sng" algn="ctr">
                      <a:solidFill>
                        <a:schemeClr val="accent2"/>
                      </a:solidFill>
                      <a:prstDash val="solid"/>
                      <a:round/>
                      <a:headEnd type="none" w="med" len="med"/>
                      <a:tailEnd type="none" w="med" len="med"/>
                    </a:lnB>
                  </a:tcPr>
                </a:tc>
              </a:tr>
              <a:tr h="296545">
                <a:tc>
                  <a:txBody>
                    <a:bodyPr/>
                    <a:lstStyle/>
                    <a:p>
                      <a:pPr indent="172720" algn="just">
                        <a:lnSpc>
                          <a:spcPts val="1200"/>
                        </a:lnSpc>
                        <a:spcAft>
                          <a:spcPts val="0"/>
                        </a:spcAft>
                      </a:pPr>
                      <a:r>
                        <a:rPr lang="en-US" sz="1600" b="0" kern="100" dirty="0" smtClean="0">
                          <a:effectLst/>
                          <a:latin typeface="微软雅黑" panose="020B0503020204020204" charset="-122"/>
                          <a:ea typeface="微软雅黑" panose="020B0503020204020204" charset="-122"/>
                        </a:rPr>
                        <a:t>Search</a:t>
                      </a:r>
                      <a:endParaRPr lang="en-US" sz="1600" b="0" kern="100" dirty="0" smtClean="0">
                        <a:effectLst/>
                        <a:latin typeface="微软雅黑" panose="020B0503020204020204" charset="-122"/>
                        <a:ea typeface="微软雅黑" panose="020B0503020204020204" charset="-122"/>
                      </a:endParaRPr>
                    </a:p>
                  </a:txBody>
                  <a:tcPr marL="68580" marR="68580" marT="0" marB="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indent="285750" algn="just">
                        <a:lnSpc>
                          <a:spcPts val="1200"/>
                        </a:lnSpc>
                        <a:spcAft>
                          <a:spcPts val="0"/>
                        </a:spcAft>
                      </a:pPr>
                      <a:r>
                        <a:rPr lang="zh-CN" sz="1600" b="0" kern="100" dirty="0">
                          <a:effectLst/>
                          <a:latin typeface="微软雅黑" panose="020B0503020204020204" charset="-122"/>
                          <a:ea typeface="微软雅黑" panose="020B0503020204020204" charset="-122"/>
                        </a:rPr>
                        <a:t>设置或返回从问号</a:t>
                      </a:r>
                      <a:r>
                        <a:rPr lang="en-US" sz="1600" b="0" kern="100" dirty="0">
                          <a:effectLst/>
                          <a:latin typeface="微软雅黑" panose="020B0503020204020204" charset="-122"/>
                          <a:ea typeface="微软雅黑" panose="020B0503020204020204" charset="-122"/>
                        </a:rPr>
                        <a:t>(?)</a:t>
                      </a:r>
                      <a:r>
                        <a:rPr lang="zh-CN" sz="1600" b="0" kern="100" dirty="0">
                          <a:effectLst/>
                          <a:latin typeface="微软雅黑" panose="020B0503020204020204" charset="-122"/>
                          <a:ea typeface="微软雅黑" panose="020B0503020204020204" charset="-122"/>
                        </a:rPr>
                        <a:t>开始的</a:t>
                      </a:r>
                      <a:r>
                        <a:rPr lang="en-US" sz="1600" b="0" kern="100" dirty="0">
                          <a:effectLst/>
                          <a:latin typeface="微软雅黑" panose="020B0503020204020204" charset="-122"/>
                          <a:ea typeface="微软雅黑" panose="020B0503020204020204" charset="-122"/>
                        </a:rPr>
                        <a:t> URL(</a:t>
                      </a:r>
                      <a:r>
                        <a:rPr lang="zh-CN" sz="1600" b="0" kern="100" dirty="0">
                          <a:effectLst/>
                          <a:latin typeface="微软雅黑" panose="020B0503020204020204" charset="-122"/>
                          <a:ea typeface="微软雅黑" panose="020B0503020204020204" charset="-122"/>
                        </a:rPr>
                        <a:t>查询部分</a:t>
                      </a:r>
                      <a:r>
                        <a:rPr lang="en-US" sz="1600" b="0" kern="100" dirty="0">
                          <a:effectLst/>
                          <a:latin typeface="微软雅黑" panose="020B0503020204020204" charset="-122"/>
                          <a:ea typeface="微软雅黑" panose="020B0503020204020204" charset="-122"/>
                        </a:rPr>
                        <a:t>)</a:t>
                      </a:r>
                      <a:endParaRPr lang="en-US" sz="1600" b="0" kern="100" dirty="0">
                        <a:effectLst/>
                        <a:latin typeface="微软雅黑" panose="020B0503020204020204" charset="-122"/>
                        <a:ea typeface="微软雅黑" panose="020B0503020204020204" charset="-122"/>
                      </a:endParaRPr>
                    </a:p>
                  </a:txBody>
                  <a:tcPr marL="68580" marR="68580" marT="0"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tcPr>
                </a:tc>
              </a:tr>
            </a:tbl>
          </a:graphicData>
        </a:graphic>
      </p:graphicFrame>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p>
            <a:r>
              <a:rPr lang="en-US" altLang="zh-CN">
                <a:sym typeface="+mn-ea"/>
              </a:rPr>
              <a:t>location</a:t>
            </a:r>
            <a:r>
              <a:rPr smtClean="0">
                <a:sym typeface="+mn-ea"/>
              </a:rPr>
              <a:t>对象</a:t>
            </a:r>
            <a:r>
              <a:rPr lang="en-US" altLang="zh-CN" smtClean="0">
                <a:sym typeface="+mn-ea"/>
              </a:rPr>
              <a:t>-</a:t>
            </a:r>
            <a:r>
              <a:rPr smtClean="0">
                <a:sym typeface="+mn-ea"/>
              </a:rPr>
              <a:t>案例</a:t>
            </a:r>
            <a:endParaRPr lang="zh-CN" altLang="en-US"/>
          </a:p>
        </p:txBody>
      </p:sp>
      <p:sp>
        <p:nvSpPr>
          <p:cNvPr id="3" name="矩形 2"/>
          <p:cNvSpPr/>
          <p:nvPr/>
        </p:nvSpPr>
        <p:spPr>
          <a:xfrm>
            <a:off x="410845" y="1242695"/>
            <a:ext cx="7932420" cy="3784600"/>
          </a:xfrm>
          <a:prstGeom prst="rect">
            <a:avLst/>
          </a:prstGeom>
        </p:spPr>
        <p:txBody>
          <a:bodyPr wrap="square">
            <a:spAutoFit/>
          </a:bodyPr>
          <a:lstStyle/>
          <a:p>
            <a:pPr>
              <a:lnSpc>
                <a:spcPct val="100000"/>
              </a:lnSpc>
              <a:spcBef>
                <a:spcPts val="0"/>
              </a:spcBef>
            </a:pPr>
            <a:r>
              <a:rPr lang="en-US" altLang="zh-CN" sz="1600" b="0" dirty="0">
                <a:latin typeface="Verdana" panose="020B0604030504040204" pitchFamily="34" charset="0"/>
                <a:ea typeface="Verdana" panose="020B0604030504040204" pitchFamily="34" charset="0"/>
                <a:cs typeface="Verdana" panose="020B0604030504040204" pitchFamily="34" charset="0"/>
              </a:rPr>
              <a:t>&lt;html </a:t>
            </a:r>
            <a:r>
              <a:rPr lang="en-US" altLang="zh-CN" sz="1600" b="0" dirty="0" err="1">
                <a:latin typeface="Verdana" panose="020B0604030504040204" pitchFamily="34" charset="0"/>
                <a:ea typeface="Verdana" panose="020B0604030504040204" pitchFamily="34" charset="0"/>
                <a:cs typeface="Verdana" panose="020B0604030504040204" pitchFamily="34" charset="0"/>
              </a:rPr>
              <a:t>lang</a:t>
            </a:r>
            <a:r>
              <a:rPr lang="en-US" altLang="zh-CN" sz="1600" b="0" dirty="0">
                <a:latin typeface="Verdana" panose="020B0604030504040204" pitchFamily="34" charset="0"/>
                <a:ea typeface="Verdana" panose="020B0604030504040204" pitchFamily="34" charset="0"/>
                <a:cs typeface="Verdana" panose="020B0604030504040204" pitchFamily="34" charset="0"/>
              </a:rPr>
              <a:t>="en"&gt;</a:t>
            </a:r>
            <a:endParaRPr lang="en-US" altLang="zh-CN" sz="1600"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a:latin typeface="Verdana" panose="020B0604030504040204" pitchFamily="34" charset="0"/>
                <a:ea typeface="Verdana" panose="020B0604030504040204" pitchFamily="34" charset="0"/>
                <a:cs typeface="Verdana" panose="020B0604030504040204" pitchFamily="34" charset="0"/>
              </a:rPr>
              <a:t>&lt;head&gt;</a:t>
            </a:r>
            <a:endParaRPr lang="en-US" altLang="zh-CN" sz="1600"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600" b="0" dirty="0">
                <a:latin typeface="Verdana" panose="020B0604030504040204" pitchFamily="34" charset="0"/>
                <a:ea typeface="Verdana" panose="020B0604030504040204" pitchFamily="34" charset="0"/>
                <a:cs typeface="Verdana" panose="020B0604030504040204" pitchFamily="34" charset="0"/>
              </a:rPr>
              <a:t>meta charset="UTF-8"&gt;</a:t>
            </a:r>
            <a:endParaRPr lang="en-US" altLang="zh-CN" sz="1600"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600" b="0" dirty="0">
                <a:latin typeface="Verdana" panose="020B0604030504040204" pitchFamily="34" charset="0"/>
                <a:ea typeface="Verdana" panose="020B0604030504040204" pitchFamily="34" charset="0"/>
                <a:cs typeface="Verdana" panose="020B0604030504040204" pitchFamily="34" charset="0"/>
              </a:rPr>
              <a:t>script type="text/</a:t>
            </a:r>
            <a:r>
              <a:rPr lang="en-US" altLang="zh-CN" sz="1600" b="0" dirty="0" err="1">
                <a:latin typeface="Verdana" panose="020B0604030504040204" pitchFamily="34" charset="0"/>
                <a:ea typeface="Verdana" panose="020B0604030504040204" pitchFamily="34" charset="0"/>
                <a:cs typeface="Verdana" panose="020B0604030504040204" pitchFamily="34" charset="0"/>
              </a:rPr>
              <a:t>javascript</a:t>
            </a:r>
            <a:r>
              <a:rPr lang="en-US" altLang="zh-CN" sz="1600" b="0" dirty="0">
                <a:latin typeface="Verdana" panose="020B0604030504040204" pitchFamily="34" charset="0"/>
                <a:ea typeface="Verdana" panose="020B0604030504040204" pitchFamily="34" charset="0"/>
                <a:cs typeface="Verdana" panose="020B0604030504040204" pitchFamily="34" charset="0"/>
              </a:rPr>
              <a:t>"&gt;</a:t>
            </a:r>
            <a:endParaRPr lang="en-US" altLang="zh-CN" sz="1600"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function </a:t>
            </a:r>
            <a:r>
              <a:rPr lang="en-US" altLang="zh-CN" sz="1600" b="0" dirty="0" err="1">
                <a:latin typeface="Verdana" panose="020B0604030504040204" pitchFamily="34" charset="0"/>
                <a:ea typeface="Verdana" panose="020B0604030504040204" pitchFamily="34" charset="0"/>
                <a:cs typeface="Verdana" panose="020B0604030504040204" pitchFamily="34" charset="0"/>
              </a:rPr>
              <a:t>currLocation</a:t>
            </a:r>
            <a:r>
              <a:rPr lang="en-US" altLang="zh-CN" sz="1600" b="0" dirty="0">
                <a:latin typeface="Verdana" panose="020B0604030504040204" pitchFamily="34" charset="0"/>
                <a:ea typeface="Verdana" panose="020B0604030504040204" pitchFamily="34" charset="0"/>
                <a:cs typeface="Verdana" panose="020B0604030504040204" pitchFamily="34" charset="0"/>
              </a:rPr>
              <a:t>(){alert(</a:t>
            </a:r>
            <a:r>
              <a:rPr lang="en-US" altLang="zh-CN" sz="1600" b="0" dirty="0" err="1">
                <a:latin typeface="Verdana" panose="020B0604030504040204" pitchFamily="34" charset="0"/>
                <a:ea typeface="Verdana" panose="020B0604030504040204" pitchFamily="34" charset="0"/>
                <a:cs typeface="Verdana" panose="020B0604030504040204" pitchFamily="34" charset="0"/>
              </a:rPr>
              <a:t>window.location</a:t>
            </a:r>
            <a:r>
              <a:rPr lang="en-US" altLang="zh-CN" sz="1600" b="0" dirty="0">
                <a:latin typeface="Verdana" panose="020B0604030504040204" pitchFamily="34" charset="0"/>
                <a:ea typeface="Verdana" panose="020B0604030504040204" pitchFamily="34" charset="0"/>
                <a:cs typeface="Verdana" panose="020B0604030504040204" pitchFamily="34" charset="0"/>
              </a:rPr>
              <a:t>)}</a:t>
            </a:r>
            <a:endParaRPr lang="en-US" altLang="zh-CN" sz="1600"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function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newLocation</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window.location</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 " http</a:t>
            </a:r>
            <a:r>
              <a:rPr lang="en-US" altLang="zh-CN" sz="1600" b="0" dirty="0">
                <a:latin typeface="Verdana" panose="020B0604030504040204" pitchFamily="34" charset="0"/>
                <a:ea typeface="Verdana" panose="020B0604030504040204" pitchFamily="34" charset="0"/>
                <a:cs typeface="Verdana" panose="020B0604030504040204" pitchFamily="34" charset="0"/>
              </a:rPr>
              <a:t>://</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www.baidu.com "</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endParaRPr lang="en-US" altLang="zh-CN" sz="1600"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600" b="0" dirty="0">
                <a:latin typeface="Verdana" panose="020B0604030504040204" pitchFamily="34" charset="0"/>
                <a:ea typeface="Verdana" panose="020B0604030504040204" pitchFamily="34" charset="0"/>
                <a:cs typeface="Verdana" panose="020B0604030504040204" pitchFamily="34" charset="0"/>
              </a:rPr>
              <a:t>script&gt;</a:t>
            </a:r>
            <a:endParaRPr lang="en-US" altLang="zh-CN" sz="1600"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a:latin typeface="Verdana" panose="020B0604030504040204" pitchFamily="34" charset="0"/>
                <a:ea typeface="Verdana" panose="020B0604030504040204" pitchFamily="34" charset="0"/>
                <a:cs typeface="Verdana" panose="020B0604030504040204" pitchFamily="34" charset="0"/>
              </a:rPr>
              <a:t>&lt;/head</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a:t>
            </a:r>
            <a:r>
              <a:rPr lang="en-US" altLang="zh-CN" sz="1600" b="0" dirty="0">
                <a:latin typeface="Verdana" panose="020B0604030504040204" pitchFamily="34" charset="0"/>
                <a:ea typeface="Verdana" panose="020B0604030504040204" pitchFamily="34" charset="0"/>
                <a:cs typeface="Verdana" panose="020B0604030504040204" pitchFamily="34" charset="0"/>
              </a:rPr>
              <a:t>body&gt;</a:t>
            </a:r>
            <a:endParaRPr lang="en-US" altLang="zh-CN" sz="1600"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600" b="0" dirty="0">
                <a:latin typeface="Verdana" panose="020B0604030504040204" pitchFamily="34" charset="0"/>
                <a:ea typeface="Verdana" panose="020B0604030504040204" pitchFamily="34" charset="0"/>
                <a:cs typeface="Verdana" panose="020B0604030504040204" pitchFamily="34" charset="0"/>
              </a:rPr>
              <a:t>input type="button" </a:t>
            </a:r>
            <a:r>
              <a:rPr lang="en-US" altLang="zh-CN" sz="1600" b="0" dirty="0" err="1">
                <a:latin typeface="Verdana" panose="020B0604030504040204" pitchFamily="34" charset="0"/>
                <a:ea typeface="Verdana" panose="020B0604030504040204" pitchFamily="34" charset="0"/>
                <a:cs typeface="Verdana" panose="020B0604030504040204" pitchFamily="34" charset="0"/>
              </a:rPr>
              <a:t>onclick</a:t>
            </a:r>
            <a:r>
              <a:rPr lang="en-US" altLang="zh-CN" sz="1600" b="0" dirty="0">
                <a:latin typeface="Verdana" panose="020B0604030504040204" pitchFamily="34" charset="0"/>
                <a:ea typeface="Verdana" panose="020B0604030504040204" pitchFamily="34" charset="0"/>
                <a:cs typeface="Verdana" panose="020B0604030504040204" pitchFamily="34" charset="0"/>
              </a:rPr>
              <a:t>="</a:t>
            </a:r>
            <a:r>
              <a:rPr lang="en-US" altLang="zh-CN" sz="1600" b="0" dirty="0" err="1">
                <a:latin typeface="Verdana" panose="020B0604030504040204" pitchFamily="34" charset="0"/>
                <a:ea typeface="Verdana" panose="020B0604030504040204" pitchFamily="34" charset="0"/>
                <a:cs typeface="Verdana" panose="020B0604030504040204" pitchFamily="34" charset="0"/>
              </a:rPr>
              <a:t>currLocation</a:t>
            </a:r>
            <a:r>
              <a:rPr lang="en-US" altLang="zh-CN" sz="1600" b="0" dirty="0">
                <a:latin typeface="Verdana" panose="020B0604030504040204" pitchFamily="34" charset="0"/>
                <a:ea typeface="Verdana" panose="020B0604030504040204" pitchFamily="34" charset="0"/>
                <a:cs typeface="Verdana" panose="020B0604030504040204" pitchFamily="34" charset="0"/>
              </a:rPr>
              <a:t>()" value="</a:t>
            </a:r>
            <a:r>
              <a:rPr lang="zh-CN" altLang="en-US" sz="1600" b="0" dirty="0">
                <a:latin typeface="Verdana" panose="020B0604030504040204" pitchFamily="34" charset="0"/>
                <a:cs typeface="Verdana" panose="020B0604030504040204" pitchFamily="34" charset="0"/>
              </a:rPr>
              <a:t>显示当前 </a:t>
            </a:r>
            <a:r>
              <a:rPr lang="en-US" altLang="zh-CN" sz="1600" b="0" dirty="0">
                <a:latin typeface="Verdana" panose="020B0604030504040204" pitchFamily="34" charset="0"/>
                <a:ea typeface="Verdana" panose="020B0604030504040204" pitchFamily="34" charset="0"/>
                <a:cs typeface="Verdana" panose="020B0604030504040204" pitchFamily="34" charset="0"/>
              </a:rPr>
              <a:t>URL"&gt;</a:t>
            </a:r>
            <a:endParaRPr lang="en-US" altLang="zh-CN" sz="1600"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600" b="0" dirty="0">
                <a:latin typeface="Verdana" panose="020B0604030504040204" pitchFamily="34" charset="0"/>
                <a:ea typeface="Verdana" panose="020B0604030504040204" pitchFamily="34" charset="0"/>
                <a:cs typeface="Verdana" panose="020B0604030504040204" pitchFamily="34" charset="0"/>
              </a:rPr>
              <a:t>input type="button" </a:t>
            </a:r>
            <a:r>
              <a:rPr lang="en-US" altLang="zh-CN" sz="1600" b="0" dirty="0" err="1">
                <a:latin typeface="Verdana" panose="020B0604030504040204" pitchFamily="34" charset="0"/>
                <a:ea typeface="Verdana" panose="020B0604030504040204" pitchFamily="34" charset="0"/>
                <a:cs typeface="Verdana" panose="020B0604030504040204" pitchFamily="34" charset="0"/>
              </a:rPr>
              <a:t>onclick</a:t>
            </a:r>
            <a:r>
              <a:rPr lang="en-US" altLang="zh-CN" sz="1600" b="0" dirty="0">
                <a:latin typeface="Verdana" panose="020B0604030504040204" pitchFamily="34" charset="0"/>
                <a:ea typeface="Verdana" panose="020B0604030504040204" pitchFamily="34" charset="0"/>
                <a:cs typeface="Verdana" panose="020B0604030504040204" pitchFamily="34" charset="0"/>
              </a:rPr>
              <a:t>="</a:t>
            </a:r>
            <a:r>
              <a:rPr lang="en-US" altLang="zh-CN" sz="1600" b="0" dirty="0" err="1">
                <a:latin typeface="Verdana" panose="020B0604030504040204" pitchFamily="34" charset="0"/>
                <a:ea typeface="Verdana" panose="020B0604030504040204" pitchFamily="34" charset="0"/>
                <a:cs typeface="Verdana" panose="020B0604030504040204" pitchFamily="34" charset="0"/>
              </a:rPr>
              <a:t>newLocation</a:t>
            </a:r>
            <a:r>
              <a:rPr lang="en-US" altLang="zh-CN" sz="1600" b="0" dirty="0">
                <a:latin typeface="Verdana" panose="020B0604030504040204" pitchFamily="34" charset="0"/>
                <a:ea typeface="Verdana" panose="020B0604030504040204" pitchFamily="34" charset="0"/>
                <a:cs typeface="Verdana" panose="020B0604030504040204" pitchFamily="34" charset="0"/>
              </a:rPr>
              <a:t>()" value="</a:t>
            </a:r>
            <a:r>
              <a:rPr lang="zh-CN" altLang="en-US" sz="1600" b="0" dirty="0">
                <a:latin typeface="Verdana" panose="020B0604030504040204" pitchFamily="34" charset="0"/>
                <a:cs typeface="Verdana" panose="020B0604030504040204" pitchFamily="34" charset="0"/>
              </a:rPr>
              <a:t>改变 </a:t>
            </a:r>
            <a:r>
              <a:rPr lang="en-US" altLang="zh-CN" sz="1600" b="0" dirty="0">
                <a:latin typeface="Verdana" panose="020B0604030504040204" pitchFamily="34" charset="0"/>
                <a:ea typeface="Verdana" panose="020B0604030504040204" pitchFamily="34" charset="0"/>
                <a:cs typeface="Verdana" panose="020B0604030504040204" pitchFamily="34" charset="0"/>
              </a:rPr>
              <a:t>URL</a:t>
            </a:r>
            <a:r>
              <a:rPr lang="en-US" altLang="zh-CN" sz="1600" b="0" dirty="0">
                <a:latin typeface="Verdana" panose="020B0604030504040204" pitchFamily="34" charset="0"/>
                <a:ea typeface="宋体" panose="02010600030101010101" pitchFamily="2" charset="-122"/>
                <a:cs typeface="Verdana" panose="020B0604030504040204" pitchFamily="34" charset="0"/>
              </a:rPr>
              <a:t>-</a:t>
            </a:r>
            <a:r>
              <a:rPr lang="zh-CN" altLang="en-US" sz="1600" b="0" dirty="0">
                <a:latin typeface="Verdana" panose="020B0604030504040204" pitchFamily="34" charset="0"/>
                <a:cs typeface="Verdana" panose="020B0604030504040204" pitchFamily="34" charset="0"/>
              </a:rPr>
              <a:t>百度</a:t>
            </a:r>
            <a:r>
              <a:rPr lang="en-US" altLang="zh-CN" sz="1600" b="0" dirty="0">
                <a:latin typeface="Verdana" panose="020B0604030504040204" pitchFamily="34" charset="0"/>
                <a:ea typeface="Verdana" panose="020B0604030504040204" pitchFamily="34" charset="0"/>
                <a:cs typeface="Verdana" panose="020B0604030504040204" pitchFamily="34" charset="0"/>
              </a:rPr>
              <a:t>"&gt;</a:t>
            </a:r>
            <a:endParaRPr lang="en-US" altLang="zh-CN" sz="1600" b="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a:latin typeface="Verdana" panose="020B0604030504040204" pitchFamily="34" charset="0"/>
                <a:ea typeface="Verdana" panose="020B0604030504040204" pitchFamily="34" charset="0"/>
                <a:cs typeface="Verdana" panose="020B0604030504040204" pitchFamily="34" charset="0"/>
              </a:rPr>
              <a:t>&lt;/body</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a:t>
            </a:r>
            <a:r>
              <a:rPr lang="en-US" altLang="zh-CN" sz="1600" b="0" dirty="0">
                <a:latin typeface="Verdana" panose="020B0604030504040204" pitchFamily="34" charset="0"/>
                <a:ea typeface="Verdana" panose="020B0604030504040204" pitchFamily="34" charset="0"/>
                <a:cs typeface="Verdana" panose="020B0604030504040204" pitchFamily="34" charset="0"/>
              </a:rPr>
              <a:t>html&gt;</a:t>
            </a:r>
            <a:endParaRPr lang="en-US" altLang="zh-CN" sz="1600" b="0" dirty="0">
              <a:latin typeface="Verdana" panose="020B0604030504040204" pitchFamily="34" charset="0"/>
              <a:ea typeface="Verdana" panose="020B0604030504040204" pitchFamily="34" charset="0"/>
              <a:cs typeface="Verdana" panose="020B0604030504040204" pitchFamily="34" charset="0"/>
            </a:endParaRPr>
          </a:p>
        </p:txBody>
      </p:sp>
      <p:pic>
        <p:nvPicPr>
          <p:cNvPr id="2" name="图片 1"/>
          <p:cNvPicPr>
            <a:picLocks noChangeAspect="1"/>
          </p:cNvPicPr>
          <p:nvPr>
            <p:custDataLst>
              <p:tags r:id="rId1"/>
            </p:custDataLst>
          </p:nvPr>
        </p:nvPicPr>
        <p:blipFill>
          <a:blip r:embed="rId2"/>
          <a:stretch>
            <a:fillRect/>
          </a:stretch>
        </p:blipFill>
        <p:spPr>
          <a:xfrm>
            <a:off x="741045" y="5234940"/>
            <a:ext cx="3091815" cy="59944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069080" y="5234940"/>
            <a:ext cx="3900170" cy="899795"/>
          </a:xfrm>
          <a:prstGeom prst="rect">
            <a:avLst/>
          </a:prstGeom>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dirty="0"/>
              <a:t>Canvas </a:t>
            </a:r>
            <a:r>
              <a:rPr lang="zh-CN" altLang="en-US" dirty="0"/>
              <a:t>画布</a:t>
            </a:r>
            <a:endParaRPr lang="zh-CN" altLang="zh-CN" dirty="0"/>
          </a:p>
        </p:txBody>
      </p:sp>
      <p:sp>
        <p:nvSpPr>
          <p:cNvPr id="101379" name="Rectangle 3"/>
          <p:cNvSpPr>
            <a:spLocks noGrp="1" noChangeArrowheads="1"/>
          </p:cNvSpPr>
          <p:nvPr>
            <p:ph idx="1"/>
          </p:nvPr>
        </p:nvSpPr>
        <p:spPr>
          <a:xfrm>
            <a:off x="417195" y="993696"/>
            <a:ext cx="8534400" cy="3894534"/>
          </a:xfrm>
        </p:spPr>
        <p:txBody>
          <a:bodyPr>
            <a:normAutofit lnSpcReduction="20000"/>
          </a:bodyPr>
          <a:lstStyle/>
          <a:p>
            <a:pPr marL="0" indent="0">
              <a:buNone/>
            </a:pPr>
            <a:r>
              <a:rPr lang="en-US" altLang="zh-CN" sz="1780" dirty="0"/>
              <a:t>canvas</a:t>
            </a:r>
            <a:r>
              <a:rPr lang="zh-CN" altLang="en-US" sz="1780" dirty="0"/>
              <a:t>标记</a:t>
            </a:r>
            <a:r>
              <a:rPr sz="1780">
                <a:sym typeface="+mn-ea"/>
              </a:rPr>
              <a:t>作</a:t>
            </a:r>
            <a:r>
              <a:rPr sz="1780" smtClean="0">
                <a:sym typeface="+mn-ea"/>
              </a:rPr>
              <a:t>为图</a:t>
            </a:r>
            <a:r>
              <a:rPr sz="1780">
                <a:sym typeface="+mn-ea"/>
              </a:rPr>
              <a:t>形的容器，</a:t>
            </a:r>
            <a:r>
              <a:rPr lang="zh-CN" altLang="en-US" sz="1780" dirty="0"/>
              <a:t>通</a:t>
            </a:r>
            <a:r>
              <a:rPr lang="zh-CN" altLang="en-US" sz="1780" dirty="0" smtClean="0"/>
              <a:t>过</a:t>
            </a:r>
            <a:r>
              <a:rPr lang="en-US" altLang="zh-CN" sz="1780" dirty="0"/>
              <a:t>JavaScript</a:t>
            </a:r>
            <a:r>
              <a:rPr sz="1780">
                <a:sym typeface="+mn-ea"/>
              </a:rPr>
              <a:t>绘制路径、盒、圆、字符以及添加图像等</a:t>
            </a:r>
            <a:r>
              <a:rPr lang="zh-CN" altLang="en-US" sz="1780" dirty="0"/>
              <a:t>完成绘图。利用</a:t>
            </a:r>
            <a:r>
              <a:rPr lang="en-US" altLang="zh-CN" sz="1780" dirty="0"/>
              <a:t>canvas</a:t>
            </a:r>
            <a:r>
              <a:rPr lang="zh-CN" altLang="en-US" sz="1780" dirty="0"/>
              <a:t>可</a:t>
            </a:r>
            <a:r>
              <a:rPr altLang="zh-CN" sz="1780">
                <a:sym typeface="+mn-ea"/>
              </a:rPr>
              <a:t>以进行跨平台的动画和游戏的开发，能够实现对图像进行像素级别的操作。</a:t>
            </a:r>
            <a:endParaRPr lang="en-US" altLang="zh-CN" sz="1780" dirty="0" smtClean="0"/>
          </a:p>
          <a:p>
            <a:pPr>
              <a:spcBef>
                <a:spcPts val="0"/>
              </a:spcBef>
              <a:spcAft>
                <a:spcPts val="0"/>
              </a:spcAft>
              <a:buNone/>
            </a:pPr>
            <a:r>
              <a:rPr lang="en-US" altLang="zh-CN" sz="1780" b="1" dirty="0"/>
              <a:t>17.2.1 canvas </a:t>
            </a:r>
            <a:r>
              <a:rPr lang="zh-CN" altLang="en-US" sz="1780" b="1" dirty="0"/>
              <a:t>标记</a:t>
            </a:r>
            <a:endParaRPr lang="zh-CN" altLang="en-US" sz="1780" b="1" dirty="0"/>
          </a:p>
          <a:p>
            <a:pPr>
              <a:spcBef>
                <a:spcPts val="0"/>
              </a:spcBef>
              <a:spcAft>
                <a:spcPts val="0"/>
              </a:spcAft>
              <a:buNone/>
            </a:pPr>
            <a:r>
              <a:rPr lang="en-US" altLang="zh-CN" sz="1780" dirty="0" smtClean="0"/>
              <a:t>      canvas </a:t>
            </a:r>
            <a:r>
              <a:rPr lang="zh-CN" altLang="en-US" sz="1780" dirty="0"/>
              <a:t>标记是双标记，必须设置宽度、高度及</a:t>
            </a:r>
            <a:r>
              <a:rPr lang="en-US" altLang="zh-CN" sz="1780" dirty="0"/>
              <a:t>id</a:t>
            </a:r>
            <a:r>
              <a:rPr lang="zh-CN" altLang="en-US" sz="1780" dirty="0"/>
              <a:t>。</a:t>
            </a:r>
            <a:endParaRPr lang="zh-CN" altLang="en-US" sz="1780" dirty="0"/>
          </a:p>
          <a:p>
            <a:pPr>
              <a:spcBef>
                <a:spcPts val="0"/>
              </a:spcBef>
              <a:spcAft>
                <a:spcPts val="0"/>
              </a:spcAft>
              <a:buNone/>
            </a:pPr>
            <a:r>
              <a:rPr lang="en-US" altLang="zh-CN" sz="1780" b="1" dirty="0"/>
              <a:t>1</a:t>
            </a:r>
            <a:r>
              <a:rPr lang="zh-CN" altLang="en-US" sz="1780" b="1" dirty="0"/>
              <a:t>．基本语法</a:t>
            </a:r>
            <a:endParaRPr lang="zh-CN" altLang="en-US" sz="1780" b="1" dirty="0"/>
          </a:p>
          <a:p>
            <a:pPr>
              <a:spcBef>
                <a:spcPts val="0"/>
              </a:spcBef>
              <a:spcAft>
                <a:spcPts val="0"/>
              </a:spcAft>
              <a:buNone/>
            </a:pPr>
            <a:r>
              <a:rPr lang="en-US" altLang="zh-CN" sz="1780" dirty="0" smtClean="0">
                <a:solidFill>
                  <a:srgbClr val="FF0000"/>
                </a:solidFill>
              </a:rPr>
              <a:t>    &lt;</a:t>
            </a:r>
            <a:r>
              <a:rPr lang="en-US" altLang="zh-CN" sz="1780" dirty="0">
                <a:solidFill>
                  <a:srgbClr val="FF0000"/>
                </a:solidFill>
              </a:rPr>
              <a:t>canvas id="oneCanvas" width="" height=""&gt;&lt;/canvas</a:t>
            </a:r>
            <a:r>
              <a:rPr lang="en-US" altLang="zh-CN" sz="1780" dirty="0" smtClean="0">
                <a:solidFill>
                  <a:srgbClr val="FF0000"/>
                </a:solidFill>
              </a:rPr>
              <a:t>&gt;</a:t>
            </a:r>
            <a:endParaRPr lang="en-US" altLang="zh-CN" sz="1780" dirty="0" smtClean="0">
              <a:solidFill>
                <a:srgbClr val="FF0000"/>
              </a:solidFill>
            </a:endParaRPr>
          </a:p>
          <a:p>
            <a:pPr marL="0" indent="0">
              <a:spcBef>
                <a:spcPts val="0"/>
              </a:spcBef>
              <a:spcAft>
                <a:spcPts val="0"/>
              </a:spcAft>
              <a:buNone/>
            </a:pPr>
            <a:r>
              <a:rPr lang="zh-CN" altLang="en-US" sz="1780" dirty="0" smtClean="0">
                <a:solidFill>
                  <a:schemeClr val="tx1"/>
                </a:solidFill>
              </a:rPr>
              <a:t>         默</a:t>
            </a:r>
            <a:r>
              <a:rPr lang="zh-CN" altLang="en-US" sz="1780" dirty="0">
                <a:solidFill>
                  <a:schemeClr val="tx1"/>
                </a:solidFill>
              </a:rPr>
              <a:t>认情况下</a:t>
            </a:r>
            <a:r>
              <a:rPr lang="en-US" altLang="zh-CN" sz="1780" dirty="0">
                <a:solidFill>
                  <a:schemeClr val="tx1"/>
                </a:solidFill>
              </a:rPr>
              <a:t>canvas </a:t>
            </a:r>
            <a:r>
              <a:rPr lang="zh-CN" altLang="en-US" sz="1780" dirty="0">
                <a:solidFill>
                  <a:schemeClr val="tx1"/>
                </a:solidFill>
              </a:rPr>
              <a:t>标记的</a:t>
            </a:r>
            <a:r>
              <a:rPr lang="en-US" altLang="zh-CN" sz="1780" dirty="0">
                <a:solidFill>
                  <a:schemeClr val="tx1"/>
                </a:solidFill>
              </a:rPr>
              <a:t>width </a:t>
            </a:r>
            <a:r>
              <a:rPr lang="zh-CN" altLang="en-US" sz="1780" dirty="0">
                <a:solidFill>
                  <a:schemeClr val="tx1"/>
                </a:solidFill>
              </a:rPr>
              <a:t>为</a:t>
            </a:r>
            <a:r>
              <a:rPr lang="en-US" altLang="zh-CN" sz="1780" dirty="0">
                <a:solidFill>
                  <a:schemeClr val="tx1"/>
                </a:solidFill>
              </a:rPr>
              <a:t>300px</a:t>
            </a:r>
            <a:r>
              <a:rPr lang="zh-CN" altLang="en-US" sz="1780" dirty="0">
                <a:solidFill>
                  <a:schemeClr val="tx1"/>
                </a:solidFill>
              </a:rPr>
              <a:t>、高度</a:t>
            </a:r>
            <a:r>
              <a:rPr lang="en-US" altLang="zh-CN" sz="1780" dirty="0">
                <a:solidFill>
                  <a:schemeClr val="tx1"/>
                </a:solidFill>
              </a:rPr>
              <a:t>height </a:t>
            </a:r>
            <a:r>
              <a:rPr lang="zh-CN" altLang="en-US" sz="1780" dirty="0">
                <a:solidFill>
                  <a:schemeClr val="tx1"/>
                </a:solidFill>
              </a:rPr>
              <a:t>为</a:t>
            </a:r>
            <a:r>
              <a:rPr lang="en-US" altLang="zh-CN" sz="1780" dirty="0">
                <a:solidFill>
                  <a:schemeClr val="tx1"/>
                </a:solidFill>
              </a:rPr>
              <a:t>200px</a:t>
            </a:r>
            <a:r>
              <a:rPr lang="zh-CN" altLang="en-US" sz="1780" dirty="0">
                <a:solidFill>
                  <a:schemeClr val="tx1"/>
                </a:solidFill>
              </a:rPr>
              <a:t>，页面上没有边框</a:t>
            </a:r>
            <a:r>
              <a:rPr lang="zh-CN" altLang="en-US" sz="1780" dirty="0" smtClean="0">
                <a:solidFill>
                  <a:schemeClr val="tx1"/>
                </a:solidFill>
              </a:rPr>
              <a:t>和内</a:t>
            </a:r>
            <a:r>
              <a:rPr lang="zh-CN" altLang="en-US" sz="1780" dirty="0">
                <a:solidFill>
                  <a:schemeClr val="tx1"/>
                </a:solidFill>
              </a:rPr>
              <a:t>容</a:t>
            </a:r>
            <a:r>
              <a:rPr lang="zh-CN" altLang="en-US" sz="1780" dirty="0" smtClean="0">
                <a:solidFill>
                  <a:schemeClr val="tx1"/>
                </a:solidFill>
              </a:rPr>
              <a:t>。</a:t>
            </a:r>
            <a:endParaRPr lang="zh-CN" altLang="en-US" sz="1780" dirty="0" smtClean="0">
              <a:solidFill>
                <a:schemeClr val="tx1"/>
              </a:solidFill>
            </a:endParaRPr>
          </a:p>
          <a:p>
            <a:pPr marL="0" indent="457200">
              <a:spcBef>
                <a:spcPts val="0"/>
              </a:spcBef>
              <a:spcAft>
                <a:spcPts val="0"/>
              </a:spcAft>
              <a:buNone/>
            </a:pPr>
            <a:r>
              <a:rPr lang="zh-CN" altLang="en-US" sz="1780" dirty="0" smtClean="0"/>
              <a:t>可使用行内样式，利用</a:t>
            </a:r>
            <a:r>
              <a:rPr lang="en-US" altLang="zh-CN" sz="1780" dirty="0" smtClean="0"/>
              <a:t>style=“border:3px solid”</a:t>
            </a:r>
            <a:r>
              <a:rPr sz="1780" dirty="0" smtClean="0"/>
              <a:t>等</a:t>
            </a:r>
            <a:r>
              <a:rPr lang="zh-CN" altLang="en-US" sz="1780" dirty="0" smtClean="0"/>
              <a:t>指定边框样式</a:t>
            </a:r>
            <a:endParaRPr lang="zh-CN" altLang="en-US" sz="1780" dirty="0" smtClean="0"/>
          </a:p>
          <a:p>
            <a:pPr marL="0" indent="457200">
              <a:spcBef>
                <a:spcPts val="0"/>
              </a:spcBef>
              <a:spcAft>
                <a:spcPts val="0"/>
              </a:spcAft>
              <a:buNone/>
            </a:pPr>
            <a:r>
              <a:rPr lang="zh-CN" altLang="en-US" sz="1780" dirty="0" smtClean="0"/>
              <a:t>类似</a:t>
            </a:r>
            <a:r>
              <a:rPr lang="en-US" altLang="zh-CN" sz="1780" dirty="0" smtClean="0"/>
              <a:t>“</a:t>
            </a:r>
            <a:r>
              <a:rPr sz="1780" dirty="0" smtClean="0"/>
              <a:t>选择</a:t>
            </a:r>
            <a:r>
              <a:rPr lang="en-US" altLang="zh-CN" sz="1780" dirty="0" smtClean="0"/>
              <a:t>”+“</a:t>
            </a:r>
            <a:r>
              <a:rPr sz="1780" dirty="0" smtClean="0"/>
              <a:t>应用</a:t>
            </a:r>
            <a:r>
              <a:rPr lang="en-US" altLang="zh-CN" sz="1780" dirty="0" smtClean="0"/>
              <a:t>”</a:t>
            </a:r>
            <a:r>
              <a:rPr sz="1780" dirty="0" smtClean="0"/>
              <a:t>的方式设置画布内容，</a:t>
            </a:r>
            <a:r>
              <a:rPr lang="en-US" altLang="zh-CN" sz="1780" dirty="0" smtClean="0"/>
              <a:t>2</a:t>
            </a:r>
            <a:r>
              <a:rPr sz="1780" dirty="0" smtClean="0"/>
              <a:t>类</a:t>
            </a:r>
            <a:r>
              <a:rPr sz="1780" dirty="0" smtClean="0"/>
              <a:t>选择，</a:t>
            </a:r>
            <a:r>
              <a:rPr lang="en-US" altLang="zh-CN" sz="1780" dirty="0" smtClean="0"/>
              <a:t>fill</a:t>
            </a:r>
            <a:r>
              <a:rPr sz="1780" dirty="0" smtClean="0"/>
              <a:t>和</a:t>
            </a:r>
            <a:r>
              <a:rPr lang="en-US" altLang="zh-CN" sz="1780" dirty="0" smtClean="0"/>
              <a:t>stroke</a:t>
            </a:r>
            <a:endParaRPr sz="1780" dirty="0">
              <a:solidFill>
                <a:srgbClr val="FF0000"/>
              </a:solidFill>
            </a:endParaRPr>
          </a:p>
        </p:txBody>
      </p:sp>
      <p:graphicFrame>
        <p:nvGraphicFramePr>
          <p:cNvPr id="5" name="表格 4"/>
          <p:cNvGraphicFramePr>
            <a:graphicFrameLocks noGrp="1"/>
          </p:cNvGraphicFramePr>
          <p:nvPr>
            <p:custDataLst>
              <p:tags r:id="rId1"/>
            </p:custDataLst>
          </p:nvPr>
        </p:nvGraphicFramePr>
        <p:xfrm>
          <a:off x="1036320" y="4787900"/>
          <a:ext cx="6835775" cy="1706880"/>
        </p:xfrm>
        <a:graphic>
          <a:graphicData uri="http://schemas.openxmlformats.org/drawingml/2006/table">
            <a:tbl>
              <a:tblPr>
                <a:tableStyleId>{5DA37D80-6434-44D0-A028-1B22A696006F}</a:tableStyleId>
              </a:tblPr>
              <a:tblGrid>
                <a:gridCol w="1896745"/>
                <a:gridCol w="4939030"/>
              </a:tblGrid>
              <a:tr h="160020">
                <a:tc>
                  <a:txBody>
                    <a:bodyPr/>
                    <a:p>
                      <a:pPr algn="ctr">
                        <a:lnSpc>
                          <a:spcPct val="100000"/>
                        </a:lnSpc>
                        <a:spcAft>
                          <a:spcPts val="0"/>
                        </a:spcAft>
                      </a:pPr>
                      <a:r>
                        <a:rPr lang="zh-CN" sz="1800" kern="100" dirty="0"/>
                        <a:t>属性</a:t>
                      </a:r>
                      <a:endParaRPr lang="zh-CN" sz="1800" kern="100" dirty="0">
                        <a:latin typeface="微软雅黑" panose="020B0503020204020204" charset="-122"/>
                        <a:ea typeface="微软雅黑" panose="020B0503020204020204" charset="-122"/>
                      </a:endParaRPr>
                    </a:p>
                  </a:txBody>
                  <a:tcPr marL="68580" marR="68580" marT="0" marB="0" anchor="ctr"/>
                </a:tc>
                <a:tc>
                  <a:txBody>
                    <a:bodyPr/>
                    <a:p>
                      <a:pPr algn="ctr">
                        <a:lnSpc>
                          <a:spcPct val="100000"/>
                        </a:lnSpc>
                        <a:spcAft>
                          <a:spcPts val="0"/>
                        </a:spcAft>
                      </a:pPr>
                      <a:r>
                        <a:rPr lang="zh-CN" sz="1800" kern="100"/>
                        <a:t>描述</a:t>
                      </a:r>
                      <a:endParaRPr lang="zh-CN" sz="1800" kern="100">
                        <a:latin typeface="微软雅黑" panose="020B0503020204020204" charset="-122"/>
                        <a:ea typeface="微软雅黑" panose="020B0503020204020204" charset="-122"/>
                      </a:endParaRPr>
                    </a:p>
                  </a:txBody>
                  <a:tcPr marL="68580" marR="68580" marT="0" marB="0" anchor="ctr"/>
                </a:tc>
              </a:tr>
              <a:tr h="243840">
                <a:tc>
                  <a:txBody>
                    <a:bodyPr/>
                    <a:p>
                      <a:pPr indent="174625" algn="just">
                        <a:lnSpc>
                          <a:spcPct val="100000"/>
                        </a:lnSpc>
                        <a:spcAft>
                          <a:spcPts val="0"/>
                        </a:spcAft>
                      </a:pPr>
                      <a:r>
                        <a:rPr lang="en-US" sz="1800" kern="100" dirty="0" err="1"/>
                        <a:t>fillStyle</a:t>
                      </a:r>
                      <a:endParaRPr lang="en-US" sz="1800" kern="100" dirty="0" err="1">
                        <a:latin typeface="微软雅黑" panose="020B0503020204020204" charset="-122"/>
                        <a:ea typeface="微软雅黑" panose="020B0503020204020204" charset="-122"/>
                      </a:endParaRPr>
                    </a:p>
                  </a:txBody>
                  <a:tcPr marL="68580" marR="68580" marT="0" marB="0" anchor="ctr"/>
                </a:tc>
                <a:tc>
                  <a:txBody>
                    <a:bodyPr/>
                    <a:p>
                      <a:pPr indent="177165" algn="just">
                        <a:lnSpc>
                          <a:spcPct val="100000"/>
                        </a:lnSpc>
                        <a:spcAft>
                          <a:spcPts val="0"/>
                        </a:spcAft>
                      </a:pPr>
                      <a:r>
                        <a:rPr lang="zh-CN" sz="1800" kern="100" dirty="0"/>
                        <a:t>设置或返回用于填充绘画的颜色、渐变或模式。</a:t>
                      </a:r>
                      <a:endParaRPr lang="zh-CN" sz="1800" kern="100" dirty="0">
                        <a:latin typeface="微软雅黑" panose="020B0503020204020204" charset="-122"/>
                        <a:ea typeface="微软雅黑" panose="020B0503020204020204" charset="-122"/>
                      </a:endParaRPr>
                    </a:p>
                  </a:txBody>
                  <a:tcPr marL="68580" marR="68580" marT="0" marB="0" anchor="ctr"/>
                </a:tc>
              </a:tr>
              <a:tr h="243840">
                <a:tc>
                  <a:txBody>
                    <a:bodyPr/>
                    <a:p>
                      <a:pPr indent="174625" algn="just">
                        <a:lnSpc>
                          <a:spcPct val="100000"/>
                        </a:lnSpc>
                        <a:spcAft>
                          <a:spcPts val="0"/>
                        </a:spcAft>
                      </a:pPr>
                      <a:r>
                        <a:rPr lang="en-US" sz="1800" kern="100"/>
                        <a:t>strokeStyle   </a:t>
                      </a:r>
                      <a:endParaRPr lang="en-US" sz="1800" kern="100">
                        <a:latin typeface="微软雅黑" panose="020B0503020204020204" charset="-122"/>
                        <a:ea typeface="微软雅黑" panose="020B0503020204020204" charset="-122"/>
                      </a:endParaRPr>
                    </a:p>
                  </a:txBody>
                  <a:tcPr marL="68580" marR="68580" marT="0" marB="0" anchor="ctr"/>
                </a:tc>
                <a:tc>
                  <a:txBody>
                    <a:bodyPr/>
                    <a:p>
                      <a:pPr indent="177165" algn="just">
                        <a:lnSpc>
                          <a:spcPct val="100000"/>
                        </a:lnSpc>
                        <a:spcAft>
                          <a:spcPts val="0"/>
                        </a:spcAft>
                      </a:pPr>
                      <a:r>
                        <a:rPr lang="zh-CN" sz="1800" kern="100" dirty="0"/>
                        <a:t>设置或返回用于笔触的颜色、渐变或模式。</a:t>
                      </a:r>
                      <a:endParaRPr lang="zh-CN" sz="1800" kern="100" dirty="0">
                        <a:latin typeface="微软雅黑" panose="020B0503020204020204" charset="-122"/>
                        <a:ea typeface="微软雅黑" panose="020B0503020204020204" charset="-122"/>
                      </a:endParaRPr>
                    </a:p>
                  </a:txBody>
                  <a:tcPr marL="68580" marR="68580" marT="0" marB="0" anchor="ctr"/>
                </a:tc>
              </a:tr>
              <a:tr h="243840">
                <a:tc>
                  <a:txBody>
                    <a:bodyPr/>
                    <a:p>
                      <a:pPr indent="174625" algn="just">
                        <a:lnSpc>
                          <a:spcPct val="100000"/>
                        </a:lnSpc>
                        <a:spcAft>
                          <a:spcPts val="0"/>
                        </a:spcAft>
                      </a:pPr>
                      <a:r>
                        <a:rPr lang="en-US" sz="1800" kern="100"/>
                        <a:t>shadowColor   </a:t>
                      </a:r>
                      <a:endParaRPr lang="en-US" sz="1800" kern="100">
                        <a:latin typeface="微软雅黑" panose="020B0503020204020204" charset="-122"/>
                        <a:ea typeface="微软雅黑" panose="020B0503020204020204" charset="-122"/>
                      </a:endParaRPr>
                    </a:p>
                  </a:txBody>
                  <a:tcPr marL="68580" marR="68580" marT="0" marB="0" anchor="ctr"/>
                </a:tc>
                <a:tc>
                  <a:txBody>
                    <a:bodyPr/>
                    <a:p>
                      <a:pPr indent="177165" algn="just">
                        <a:lnSpc>
                          <a:spcPct val="100000"/>
                        </a:lnSpc>
                        <a:spcAft>
                          <a:spcPts val="0"/>
                        </a:spcAft>
                      </a:pPr>
                      <a:r>
                        <a:rPr lang="zh-CN" sz="1800" kern="100" dirty="0"/>
                        <a:t>设置或返回用于阴影的颜色。</a:t>
                      </a:r>
                      <a:endParaRPr lang="zh-CN" sz="1800" kern="100" dirty="0">
                        <a:latin typeface="微软雅黑" panose="020B0503020204020204" charset="-122"/>
                        <a:ea typeface="微软雅黑" panose="020B0503020204020204" charset="-122"/>
                      </a:endParaRPr>
                    </a:p>
                  </a:txBody>
                  <a:tcPr marL="68580" marR="68580" marT="0" marB="0" anchor="ctr"/>
                </a:tc>
              </a:tr>
              <a:tr h="274320">
                <a:tc>
                  <a:txBody>
                    <a:bodyPr/>
                    <a:p>
                      <a:pPr indent="174625" algn="just">
                        <a:lnSpc>
                          <a:spcPct val="100000"/>
                        </a:lnSpc>
                        <a:spcAft>
                          <a:spcPts val="0"/>
                        </a:spcAft>
                      </a:pPr>
                      <a:r>
                        <a:rPr lang="en-US" sz="1800" kern="100"/>
                        <a:t>shadowBlur</a:t>
                      </a:r>
                      <a:endParaRPr lang="en-US" sz="1800" kern="100">
                        <a:latin typeface="微软雅黑" panose="020B0503020204020204" charset="-122"/>
                        <a:ea typeface="微软雅黑" panose="020B0503020204020204" charset="-122"/>
                      </a:endParaRPr>
                    </a:p>
                  </a:txBody>
                  <a:tcPr marL="68580" marR="68580" marT="0" marB="0" anchor="ctr"/>
                </a:tc>
                <a:tc>
                  <a:txBody>
                    <a:bodyPr/>
                    <a:p>
                      <a:pPr indent="177165" algn="just">
                        <a:lnSpc>
                          <a:spcPct val="100000"/>
                        </a:lnSpc>
                        <a:spcAft>
                          <a:spcPts val="0"/>
                        </a:spcAft>
                      </a:pPr>
                      <a:r>
                        <a:rPr lang="zh-CN" sz="1800" kern="100" dirty="0"/>
                        <a:t>设置或返回用于阴影的模糊级别。</a:t>
                      </a:r>
                      <a:endParaRPr lang="zh-CN" sz="1800" kern="100" dirty="0">
                        <a:latin typeface="微软雅黑" panose="020B0503020204020204" charset="-122"/>
                        <a:ea typeface="微软雅黑" panose="020B0503020204020204" charset="-122"/>
                      </a:endParaRPr>
                    </a:p>
                  </a:txBody>
                  <a:tcPr marL="68580" marR="68580" marT="0" marB="0" anchor="ctr"/>
                </a:tc>
              </a:tr>
              <a:tr h="243840">
                <a:tc>
                  <a:txBody>
                    <a:bodyPr/>
                    <a:p>
                      <a:pPr indent="174625" algn="just">
                        <a:lnSpc>
                          <a:spcPct val="100000"/>
                        </a:lnSpc>
                        <a:spcAft>
                          <a:spcPts val="0"/>
                        </a:spcAft>
                      </a:pPr>
                      <a:r>
                        <a:rPr lang="en-US" sz="1800" kern="100"/>
                        <a:t>shadowOffsetX</a:t>
                      </a:r>
                      <a:endParaRPr lang="en-US" sz="1800" kern="100">
                        <a:latin typeface="微软雅黑" panose="020B0503020204020204" charset="-122"/>
                        <a:ea typeface="微软雅黑" panose="020B0503020204020204" charset="-122"/>
                      </a:endParaRPr>
                    </a:p>
                  </a:txBody>
                  <a:tcPr marL="68580" marR="68580" marT="0" marB="0" anchor="ctr"/>
                </a:tc>
                <a:tc>
                  <a:txBody>
                    <a:bodyPr/>
                    <a:p>
                      <a:pPr indent="177165" algn="just">
                        <a:lnSpc>
                          <a:spcPct val="100000"/>
                        </a:lnSpc>
                        <a:spcAft>
                          <a:spcPts val="0"/>
                        </a:spcAft>
                      </a:pPr>
                      <a:r>
                        <a:rPr lang="zh-CN" sz="1800" kern="100" dirty="0"/>
                        <a:t>设置或返回阴影与形状的水平距离。</a:t>
                      </a:r>
                      <a:endParaRPr lang="zh-CN" sz="1800" kern="100" dirty="0">
                        <a:latin typeface="微软雅黑" panose="020B0503020204020204" charset="-122"/>
                        <a:ea typeface="微软雅黑" panose="020B0503020204020204" charset="-122"/>
                      </a:endParaRPr>
                    </a:p>
                  </a:txBody>
                  <a:tcPr marL="68580" marR="68580" marT="0" marB="0" anchor="ctr"/>
                </a:tc>
              </a:tr>
              <a:tr h="274320">
                <a:tc>
                  <a:txBody>
                    <a:bodyPr/>
                    <a:p>
                      <a:pPr indent="174625" algn="just">
                        <a:lnSpc>
                          <a:spcPct val="100000"/>
                        </a:lnSpc>
                        <a:spcAft>
                          <a:spcPts val="0"/>
                        </a:spcAft>
                      </a:pPr>
                      <a:r>
                        <a:rPr lang="en-US" sz="1800" kern="100"/>
                        <a:t>shadowOffsetY</a:t>
                      </a:r>
                      <a:endParaRPr lang="en-US" sz="1800" kern="100">
                        <a:latin typeface="微软雅黑" panose="020B0503020204020204" charset="-122"/>
                        <a:ea typeface="微软雅黑" panose="020B0503020204020204" charset="-122"/>
                      </a:endParaRPr>
                    </a:p>
                  </a:txBody>
                  <a:tcPr marL="68580" marR="68580" marT="0" marB="0" anchor="ctr"/>
                </a:tc>
                <a:tc>
                  <a:txBody>
                    <a:bodyPr/>
                    <a:p>
                      <a:pPr indent="177165" algn="just">
                        <a:lnSpc>
                          <a:spcPct val="100000"/>
                        </a:lnSpc>
                        <a:spcAft>
                          <a:spcPts val="0"/>
                        </a:spcAft>
                      </a:pPr>
                      <a:r>
                        <a:rPr lang="zh-CN" sz="1800" kern="100" dirty="0"/>
                        <a:t>设置或返回阴影与形状的垂直距离。</a:t>
                      </a:r>
                      <a:endParaRPr lang="zh-CN" sz="1800" kern="100" dirty="0">
                        <a:latin typeface="微软雅黑" panose="020B0503020204020204" charset="-122"/>
                        <a:ea typeface="微软雅黑" panose="020B0503020204020204" charset="-122"/>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451" y="213383"/>
            <a:ext cx="7761287" cy="757239"/>
          </a:xfrm>
        </p:spPr>
        <p:txBody>
          <a:bodyPr/>
          <a:lstStyle/>
          <a:p>
            <a:r>
              <a:rPr lang="en-US" altLang="zh-CN" dirty="0"/>
              <a:t>Canvas </a:t>
            </a:r>
            <a:r>
              <a:rPr lang="zh-CN" altLang="en-US" dirty="0"/>
              <a:t>画布</a:t>
            </a:r>
            <a:endParaRPr lang="zh-CN" altLang="en-US" dirty="0"/>
          </a:p>
        </p:txBody>
      </p:sp>
      <p:sp>
        <p:nvSpPr>
          <p:cNvPr id="4" name="矩形 3"/>
          <p:cNvSpPr/>
          <p:nvPr/>
        </p:nvSpPr>
        <p:spPr>
          <a:xfrm>
            <a:off x="450850" y="739061"/>
            <a:ext cx="8534400" cy="5277485"/>
          </a:xfrm>
          <a:prstGeom prst="rect">
            <a:avLst/>
          </a:prstGeom>
        </p:spPr>
        <p:txBody>
          <a:bodyPr wrap="square">
            <a:spAutoFit/>
          </a:bodyPr>
          <a:lstStyle/>
          <a:p>
            <a:pPr>
              <a:lnSpc>
                <a:spcPct val="100000"/>
              </a:lnSpc>
              <a:spcBef>
                <a:spcPts val="0"/>
              </a:spcBef>
            </a:pPr>
            <a:r>
              <a:rPr lang="zh-CN" altLang="en-US" dirty="0" smtClean="0">
                <a:latin typeface="微软雅黑" panose="020B0503020204020204" charset="-122"/>
                <a:ea typeface="微软雅黑" panose="020B0503020204020204" charset="-122"/>
                <a:sym typeface="+mn-ea"/>
              </a:rPr>
              <a:t> 利用</a:t>
            </a:r>
            <a:r>
              <a:rPr lang="en-US" altLang="zh-CN" dirty="0" smtClean="0">
                <a:latin typeface="微软雅黑" panose="020B0503020204020204" charset="-122"/>
                <a:ea typeface="微软雅黑" panose="020B0503020204020204" charset="-122"/>
                <a:sym typeface="+mn-ea"/>
              </a:rPr>
              <a:t>canvas </a:t>
            </a:r>
            <a:r>
              <a:rPr lang="zh-CN" altLang="en-US" dirty="0" smtClean="0">
                <a:latin typeface="微软雅黑" panose="020B0503020204020204" charset="-122"/>
                <a:ea typeface="微软雅黑" panose="020B0503020204020204" charset="-122"/>
                <a:sym typeface="+mn-ea"/>
              </a:rPr>
              <a:t>标记绘制图形一般需要经过下列步骤：</a:t>
            </a:r>
            <a:endParaRPr lang="zh-CN" altLang="en-US" b="0" dirty="0" smtClean="0">
              <a:latin typeface="微软雅黑" panose="020B0503020204020204" charset="-122"/>
              <a:ea typeface="微软雅黑" panose="020B0503020204020204" charset="-122"/>
            </a:endParaRPr>
          </a:p>
          <a:p>
            <a:pPr indent="0" fontAlgn="auto">
              <a:lnSpc>
                <a:spcPct val="100000"/>
              </a:lnSpc>
              <a:spcBef>
                <a:spcPts val="600"/>
              </a:spcBef>
            </a:pPr>
            <a:r>
              <a:rPr lang="en-US" altLang="zh-CN" dirty="0" smtClean="0">
                <a:latin typeface="微软雅黑" panose="020B0503020204020204" charset="-122"/>
                <a:ea typeface="微软雅黑" panose="020B0503020204020204" charset="-122"/>
                <a:sym typeface="+mn-ea"/>
              </a:rPr>
              <a:t>      (1)</a:t>
            </a:r>
            <a:r>
              <a:rPr lang="zh-CN" altLang="en-US" dirty="0" smtClean="0">
                <a:latin typeface="微软雅黑" panose="020B0503020204020204" charset="-122"/>
                <a:ea typeface="微软雅黑" panose="020B0503020204020204" charset="-122"/>
                <a:sym typeface="+mn-ea"/>
              </a:rPr>
              <a:t>在</a:t>
            </a:r>
            <a:r>
              <a:rPr lang="en-US" altLang="zh-CN" dirty="0" smtClean="0">
                <a:latin typeface="微软雅黑" panose="020B0503020204020204" charset="-122"/>
                <a:ea typeface="微软雅黑" panose="020B0503020204020204" charset="-122"/>
                <a:sym typeface="+mn-ea"/>
              </a:rPr>
              <a:t>body </a:t>
            </a:r>
            <a:r>
              <a:rPr lang="zh-CN" altLang="en-US" dirty="0" smtClean="0">
                <a:latin typeface="微软雅黑" panose="020B0503020204020204" charset="-122"/>
                <a:ea typeface="微软雅黑" panose="020B0503020204020204" charset="-122"/>
                <a:sym typeface="+mn-ea"/>
              </a:rPr>
              <a:t>标记中插入</a:t>
            </a:r>
            <a:r>
              <a:rPr lang="en-US" altLang="zh-CN" dirty="0" smtClean="0">
                <a:latin typeface="微软雅黑" panose="020B0503020204020204" charset="-122"/>
                <a:ea typeface="微软雅黑" panose="020B0503020204020204" charset="-122"/>
                <a:sym typeface="+mn-ea"/>
              </a:rPr>
              <a:t>canvas </a:t>
            </a:r>
            <a:r>
              <a:rPr lang="zh-CN" altLang="en-US" dirty="0" smtClean="0">
                <a:latin typeface="微软雅黑" panose="020B0503020204020204" charset="-122"/>
                <a:ea typeface="微软雅黑" panose="020B0503020204020204" charset="-122"/>
                <a:sym typeface="+mn-ea"/>
              </a:rPr>
              <a:t>标记，并设置</a:t>
            </a:r>
            <a:r>
              <a:rPr lang="en-US" altLang="zh-CN" dirty="0" smtClean="0">
                <a:latin typeface="微软雅黑" panose="020B0503020204020204" charset="-122"/>
                <a:ea typeface="微软雅黑" panose="020B0503020204020204" charset="-122"/>
                <a:sym typeface="+mn-ea"/>
              </a:rPr>
              <a:t>id</a:t>
            </a:r>
            <a:r>
              <a:rPr lang="zh-CN" altLang="en-US" dirty="0" smtClean="0">
                <a:latin typeface="微软雅黑" panose="020B0503020204020204" charset="-122"/>
                <a:ea typeface="微软雅黑" panose="020B0503020204020204" charset="-122"/>
                <a:sym typeface="+mn-ea"/>
              </a:rPr>
              <a:t>、</a:t>
            </a:r>
            <a:r>
              <a:rPr lang="en-US" altLang="zh-CN" dirty="0" smtClean="0">
                <a:latin typeface="微软雅黑" panose="020B0503020204020204" charset="-122"/>
                <a:ea typeface="微软雅黑" panose="020B0503020204020204" charset="-122"/>
                <a:sym typeface="+mn-ea"/>
              </a:rPr>
              <a:t>width</a:t>
            </a:r>
            <a:r>
              <a:rPr lang="zh-CN" altLang="en-US" dirty="0" smtClean="0">
                <a:latin typeface="微软雅黑" panose="020B0503020204020204" charset="-122"/>
                <a:ea typeface="微软雅黑" panose="020B0503020204020204" charset="-122"/>
                <a:sym typeface="+mn-ea"/>
              </a:rPr>
              <a:t>、</a:t>
            </a:r>
            <a:r>
              <a:rPr lang="en-US" altLang="zh-CN" dirty="0" smtClean="0">
                <a:latin typeface="微软雅黑" panose="020B0503020204020204" charset="-122"/>
                <a:ea typeface="微软雅黑" panose="020B0503020204020204" charset="-122"/>
                <a:sym typeface="+mn-ea"/>
              </a:rPr>
              <a:t>height</a:t>
            </a:r>
            <a:r>
              <a:rPr lang="zh-CN" altLang="en-US" dirty="0" smtClean="0">
                <a:latin typeface="微软雅黑" panose="020B0503020204020204" charset="-122"/>
                <a:ea typeface="微软雅黑" panose="020B0503020204020204" charset="-122"/>
                <a:sym typeface="+mn-ea"/>
              </a:rPr>
              <a:t>。</a:t>
            </a:r>
            <a:endParaRPr lang="en-US" altLang="zh-CN" b="0" dirty="0" smtClean="0">
              <a:latin typeface="微软雅黑" panose="020B0503020204020204" charset="-122"/>
              <a:ea typeface="微软雅黑" panose="020B0503020204020204" charset="-122"/>
            </a:endParaRPr>
          </a:p>
          <a:p>
            <a:pPr>
              <a:lnSpc>
                <a:spcPts val="1800"/>
              </a:lnSpc>
              <a:spcBef>
                <a:spcPts val="0"/>
              </a:spcBef>
            </a:pPr>
            <a:r>
              <a:rPr lang="en-US" altLang="zh-CN" dirty="0" smtClean="0">
                <a:solidFill>
                  <a:srgbClr val="FF0000"/>
                </a:solidFill>
                <a:latin typeface="微软雅黑" panose="020B0503020204020204" charset="-122"/>
                <a:ea typeface="微软雅黑" panose="020B0503020204020204" charset="-122"/>
                <a:sym typeface="+mn-ea"/>
              </a:rPr>
              <a:t>    &lt;canvas id=“</a:t>
            </a:r>
            <a:r>
              <a:rPr lang="en-US" altLang="zh-CN" dirty="0" err="1" smtClean="0">
                <a:solidFill>
                  <a:srgbClr val="FF0000"/>
                </a:solidFill>
                <a:latin typeface="微软雅黑" panose="020B0503020204020204" charset="-122"/>
                <a:ea typeface="微软雅黑" panose="020B0503020204020204" charset="-122"/>
                <a:sym typeface="+mn-ea"/>
              </a:rPr>
              <a:t>aCanvas</a:t>
            </a:r>
            <a:r>
              <a:rPr lang="en-US" altLang="zh-CN" dirty="0" smtClean="0">
                <a:solidFill>
                  <a:srgbClr val="FF0000"/>
                </a:solidFill>
                <a:latin typeface="微软雅黑" panose="020B0503020204020204" charset="-122"/>
                <a:ea typeface="微软雅黑" panose="020B0503020204020204" charset="-122"/>
                <a:sym typeface="+mn-ea"/>
              </a:rPr>
              <a:t>” width=“200” height=“100”&gt;&lt;/canvas&gt;</a:t>
            </a:r>
            <a:endParaRPr lang="en-US" altLang="zh-CN" b="0" dirty="0" smtClean="0">
              <a:solidFill>
                <a:srgbClr val="FF0000"/>
              </a:solidFill>
              <a:latin typeface="微软雅黑" panose="020B0503020204020204" charset="-122"/>
              <a:ea typeface="微软雅黑" panose="020B0503020204020204" charset="-122"/>
            </a:endParaRPr>
          </a:p>
          <a:p>
            <a:pPr indent="0" fontAlgn="auto">
              <a:lnSpc>
                <a:spcPct val="100000"/>
              </a:lnSpc>
              <a:spcBef>
                <a:spcPts val="600"/>
              </a:spcBef>
            </a:pPr>
            <a:r>
              <a:rPr lang="en-US" altLang="zh-CN" dirty="0" smtClean="0">
                <a:latin typeface="微软雅黑" panose="020B0503020204020204" charset="-122"/>
                <a:ea typeface="微软雅黑" panose="020B0503020204020204" charset="-122"/>
                <a:sym typeface="+mn-ea"/>
              </a:rPr>
              <a:t>      (2)</a:t>
            </a:r>
            <a:r>
              <a:rPr lang="zh-CN" altLang="en-US" dirty="0" smtClean="0">
                <a:latin typeface="微软雅黑" panose="020B0503020204020204" charset="-122"/>
                <a:ea typeface="微软雅黑" panose="020B0503020204020204" charset="-122"/>
                <a:sym typeface="+mn-ea"/>
              </a:rPr>
              <a:t>在</a:t>
            </a:r>
            <a:r>
              <a:rPr lang="en-US" altLang="zh-CN" dirty="0" smtClean="0">
                <a:latin typeface="微软雅黑" panose="020B0503020204020204" charset="-122"/>
                <a:ea typeface="微软雅黑" panose="020B0503020204020204" charset="-122"/>
                <a:sym typeface="+mn-ea"/>
              </a:rPr>
              <a:t>body </a:t>
            </a:r>
            <a:r>
              <a:rPr lang="zh-CN" altLang="en-US" dirty="0" smtClean="0">
                <a:latin typeface="微软雅黑" panose="020B0503020204020204" charset="-122"/>
                <a:ea typeface="微软雅黑" panose="020B0503020204020204" charset="-122"/>
                <a:sym typeface="+mn-ea"/>
              </a:rPr>
              <a:t>标记中插入</a:t>
            </a:r>
            <a:r>
              <a:rPr lang="en-US" altLang="zh-CN" dirty="0" smtClean="0">
                <a:latin typeface="微软雅黑" panose="020B0503020204020204" charset="-122"/>
                <a:ea typeface="微软雅黑" panose="020B0503020204020204" charset="-122"/>
                <a:sym typeface="+mn-ea"/>
              </a:rPr>
              <a:t>script </a:t>
            </a:r>
            <a:r>
              <a:rPr lang="zh-CN" altLang="en-US" dirty="0" smtClean="0">
                <a:latin typeface="微软雅黑" panose="020B0503020204020204" charset="-122"/>
                <a:ea typeface="微软雅黑" panose="020B0503020204020204" charset="-122"/>
                <a:sym typeface="+mn-ea"/>
              </a:rPr>
              <a:t>标记，并插入</a:t>
            </a:r>
            <a:r>
              <a:rPr lang="en-US" altLang="zh-CN" dirty="0" smtClean="0">
                <a:latin typeface="微软雅黑" panose="020B0503020204020204" charset="-122"/>
                <a:ea typeface="微软雅黑" panose="020B0503020204020204" charset="-122"/>
                <a:sym typeface="+mn-ea"/>
              </a:rPr>
              <a:t>JavaScript </a:t>
            </a:r>
            <a:r>
              <a:rPr lang="zh-CN" altLang="en-US" dirty="0" smtClean="0">
                <a:latin typeface="微软雅黑" panose="020B0503020204020204" charset="-122"/>
                <a:ea typeface="微软雅黑" panose="020B0503020204020204" charset="-122"/>
                <a:sym typeface="+mn-ea"/>
              </a:rPr>
              <a:t>代码。</a:t>
            </a:r>
            <a:endParaRPr lang="zh-CN" altLang="en-US" b="0" dirty="0" smtClean="0">
              <a:latin typeface="微软雅黑" panose="020B0503020204020204" charset="-122"/>
              <a:ea typeface="微软雅黑" panose="020B0503020204020204" charset="-122"/>
            </a:endParaRPr>
          </a:p>
          <a:p>
            <a:pPr indent="0" fontAlgn="auto">
              <a:lnSpc>
                <a:spcPct val="100000"/>
              </a:lnSpc>
              <a:spcBef>
                <a:spcPts val="600"/>
              </a:spcBef>
            </a:pPr>
            <a:r>
              <a:rPr lang="en-US" altLang="zh-CN" dirty="0" smtClean="0">
                <a:latin typeface="微软雅黑" panose="020B0503020204020204" charset="-122"/>
                <a:ea typeface="微软雅黑" panose="020B0503020204020204" charset="-122"/>
                <a:sym typeface="+mn-ea"/>
              </a:rPr>
              <a:t>      (3)</a:t>
            </a:r>
            <a:r>
              <a:rPr lang="zh-CN" altLang="en-US" dirty="0" smtClean="0">
                <a:latin typeface="微软雅黑" panose="020B0503020204020204" charset="-122"/>
                <a:ea typeface="微软雅黑" panose="020B0503020204020204" charset="-122"/>
                <a:sym typeface="+mn-ea"/>
              </a:rPr>
              <a:t>通过</a:t>
            </a:r>
            <a:r>
              <a:rPr lang="en-US" altLang="zh-CN" dirty="0" smtClean="0">
                <a:latin typeface="微软雅黑" panose="020B0503020204020204" charset="-122"/>
                <a:ea typeface="微软雅黑" panose="020B0503020204020204" charset="-122"/>
                <a:sym typeface="+mn-ea"/>
              </a:rPr>
              <a:t>id </a:t>
            </a:r>
            <a:r>
              <a:rPr lang="zh-CN" altLang="en-US" dirty="0" smtClean="0">
                <a:latin typeface="微软雅黑" panose="020B0503020204020204" charset="-122"/>
                <a:ea typeface="微软雅黑" panose="020B0503020204020204" charset="-122"/>
                <a:sym typeface="+mn-ea"/>
              </a:rPr>
              <a:t>获取页面上</a:t>
            </a:r>
            <a:r>
              <a:rPr lang="en-US" altLang="zh-CN" dirty="0" smtClean="0">
                <a:latin typeface="微软雅黑" panose="020B0503020204020204" charset="-122"/>
                <a:ea typeface="微软雅黑" panose="020B0503020204020204" charset="-122"/>
                <a:sym typeface="+mn-ea"/>
              </a:rPr>
              <a:t>canvas </a:t>
            </a:r>
            <a:r>
              <a:rPr lang="zh-CN" altLang="en-US" dirty="0" smtClean="0">
                <a:latin typeface="微软雅黑" panose="020B0503020204020204" charset="-122"/>
                <a:ea typeface="微软雅黑" panose="020B0503020204020204" charset="-122"/>
                <a:sym typeface="+mn-ea"/>
              </a:rPr>
              <a:t>对象。</a:t>
            </a:r>
            <a:endParaRPr lang="zh-CN" altLang="en-US" b="0" dirty="0">
              <a:latin typeface="微软雅黑" panose="020B0503020204020204" charset="-122"/>
              <a:ea typeface="微软雅黑" panose="020B0503020204020204" charset="-122"/>
            </a:endParaRPr>
          </a:p>
          <a:p>
            <a:pPr>
              <a:lnSpc>
                <a:spcPct val="100000"/>
              </a:lnSpc>
              <a:spcBef>
                <a:spcPts val="0"/>
              </a:spcBef>
            </a:pPr>
            <a:r>
              <a:rPr lang="en-US" altLang="zh-CN" sz="1800" b="0" dirty="0" err="1" smtClean="0">
                <a:solidFill>
                  <a:schemeClr val="tx1"/>
                </a:solidFill>
                <a:latin typeface="微软雅黑" panose="020B0503020204020204" charset="-122"/>
                <a:ea typeface="微软雅黑" panose="020B0503020204020204" charset="-122"/>
              </a:rPr>
              <a:t>      var</a:t>
            </a: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myCanvas</a:t>
            </a:r>
            <a:r>
              <a:rPr lang="en-US" altLang="zh-CN" sz="1800" b="0" dirty="0" smtClean="0">
                <a:solidFill>
                  <a:schemeClr val="tx1"/>
                </a:solidFill>
                <a:latin typeface="微软雅黑" panose="020B0503020204020204" charset="-122"/>
                <a:ea typeface="微软雅黑" panose="020B0503020204020204" charset="-122"/>
              </a:rPr>
              <a:t>=</a:t>
            </a:r>
            <a:r>
              <a:rPr lang="en-US" altLang="zh-CN" sz="1800" b="0" dirty="0" err="1" smtClean="0">
                <a:solidFill>
                  <a:schemeClr val="tx1"/>
                </a:solidFill>
                <a:latin typeface="微软雅黑" panose="020B0503020204020204" charset="-122"/>
                <a:ea typeface="微软雅黑" panose="020B0503020204020204" charset="-122"/>
              </a:rPr>
              <a:t>document.getElementById</a:t>
            </a:r>
            <a:r>
              <a:rPr lang="en-US" altLang="zh-CN" sz="1800" b="0" dirty="0" smtClean="0">
                <a:solidFill>
                  <a:schemeClr val="tx1"/>
                </a:solidFill>
                <a:latin typeface="微软雅黑" panose="020B0503020204020204" charset="-122"/>
                <a:ea typeface="微软雅黑" panose="020B0503020204020204" charset="-122"/>
              </a:rPr>
              <a:t>("</a:t>
            </a:r>
            <a:r>
              <a:rPr lang="en-US" altLang="zh-CN" sz="1800" b="0" dirty="0" err="1" smtClean="0">
                <a:solidFill>
                  <a:schemeClr val="tx1"/>
                </a:solidFill>
                <a:latin typeface="微软雅黑" panose="020B0503020204020204" charset="-122"/>
                <a:ea typeface="微软雅黑" panose="020B0503020204020204" charset="-122"/>
              </a:rPr>
              <a:t>aCanvas</a:t>
            </a:r>
            <a:r>
              <a:rPr lang="en-US" altLang="zh-CN" sz="1800" b="0" dirty="0" smtClean="0">
                <a:solidFill>
                  <a:schemeClr val="tx1"/>
                </a:solidFill>
                <a:latin typeface="微软雅黑" panose="020B0503020204020204" charset="-122"/>
                <a:ea typeface="微软雅黑" panose="020B0503020204020204" charset="-122"/>
              </a:rPr>
              <a:t>"); //</a:t>
            </a:r>
            <a:r>
              <a:rPr lang="zh-CN" altLang="en-US" sz="1800" b="0" dirty="0" smtClean="0">
                <a:solidFill>
                  <a:schemeClr val="tx1"/>
                </a:solidFill>
                <a:latin typeface="微软雅黑" panose="020B0503020204020204" charset="-122"/>
                <a:ea typeface="微软雅黑" panose="020B0503020204020204" charset="-122"/>
              </a:rPr>
              <a:t>获取</a:t>
            </a:r>
            <a:r>
              <a:rPr lang="en-US" altLang="zh-CN" sz="1800" b="0" dirty="0" smtClean="0">
                <a:solidFill>
                  <a:schemeClr val="tx1"/>
                </a:solidFill>
                <a:latin typeface="微软雅黑" panose="020B0503020204020204" charset="-122"/>
                <a:ea typeface="微软雅黑" panose="020B0503020204020204" charset="-122"/>
              </a:rPr>
              <a:t>Canvas</a:t>
            </a:r>
            <a:r>
              <a:rPr lang="zh-CN" altLang="en-US" sz="1800" b="0" dirty="0" smtClean="0">
                <a:solidFill>
                  <a:schemeClr val="tx1"/>
                </a:solidFill>
                <a:latin typeface="微软雅黑" panose="020B0503020204020204" charset="-122"/>
                <a:ea typeface="微软雅黑" panose="020B0503020204020204" charset="-122"/>
              </a:rPr>
              <a:t>对象</a:t>
            </a:r>
            <a:endParaRPr lang="zh-CN" altLang="en-US" sz="1800" b="0" dirty="0" smtClean="0">
              <a:solidFill>
                <a:schemeClr val="tx1"/>
              </a:solidFill>
              <a:latin typeface="微软雅黑" panose="020B0503020204020204" charset="-122"/>
              <a:ea typeface="微软雅黑" panose="020B0503020204020204" charset="-122"/>
            </a:endParaRPr>
          </a:p>
          <a:p>
            <a:pPr indent="0" fontAlgn="auto">
              <a:lnSpc>
                <a:spcPct val="100000"/>
              </a:lnSpc>
              <a:spcBef>
                <a:spcPts val="600"/>
              </a:spcBef>
            </a:pPr>
            <a:r>
              <a:rPr lang="en-US" altLang="zh-CN" sz="1800" b="0" dirty="0" smtClean="0">
                <a:solidFill>
                  <a:schemeClr val="tx1"/>
                </a:solidFill>
                <a:latin typeface="微软雅黑" panose="020B0503020204020204" charset="-122"/>
                <a:ea typeface="微软雅黑" panose="020B0503020204020204" charset="-122"/>
              </a:rPr>
              <a:t>      (4)</a:t>
            </a:r>
            <a:r>
              <a:rPr lang="zh-CN" altLang="en-US" sz="1800" b="0" dirty="0" smtClean="0">
                <a:solidFill>
                  <a:schemeClr val="tx1"/>
                </a:solidFill>
                <a:latin typeface="微软雅黑" panose="020B0503020204020204" charset="-122"/>
                <a:ea typeface="微软雅黑" panose="020B0503020204020204" charset="-122"/>
              </a:rPr>
              <a:t>创建具有绘图功能的环境对象</a:t>
            </a:r>
            <a:r>
              <a:rPr lang="en-US" altLang="zh-CN" sz="1800" b="0" dirty="0" smtClean="0">
                <a:solidFill>
                  <a:schemeClr val="tx1"/>
                </a:solidFill>
                <a:latin typeface="微软雅黑" panose="020B0503020204020204" charset="-122"/>
                <a:ea typeface="微软雅黑" panose="020B0503020204020204" charset="-122"/>
              </a:rPr>
              <a:t>context</a:t>
            </a:r>
            <a:r>
              <a:rPr lang="zh-CN" altLang="en-US" sz="1800" b="0" dirty="0" smtClean="0">
                <a:solidFill>
                  <a:schemeClr val="tx1"/>
                </a:solidFill>
                <a:latin typeface="微软雅黑" panose="020B0503020204020204" charset="-122"/>
                <a:ea typeface="微软雅黑" panose="020B0503020204020204" charset="-122"/>
              </a:rPr>
              <a:t>，参数为</a:t>
            </a:r>
            <a:r>
              <a:rPr lang="en-US" altLang="zh-CN" sz="1800" b="0" dirty="0" smtClean="0">
                <a:solidFill>
                  <a:schemeClr val="tx1"/>
                </a:solidFill>
                <a:latin typeface="微软雅黑" panose="020B0503020204020204" charset="-122"/>
                <a:ea typeface="微软雅黑" panose="020B0503020204020204" charset="-122"/>
              </a:rPr>
              <a:t>2d </a:t>
            </a:r>
            <a:r>
              <a:rPr lang="zh-CN" altLang="en-US" sz="1800" b="0" dirty="0" smtClean="0">
                <a:solidFill>
                  <a:schemeClr val="tx1"/>
                </a:solidFill>
                <a:latin typeface="微软雅黑" panose="020B0503020204020204" charset="-122"/>
                <a:ea typeface="微软雅黑" panose="020B0503020204020204" charset="-122"/>
              </a:rPr>
              <a:t>或</a:t>
            </a:r>
            <a:r>
              <a:rPr lang="en-US" altLang="zh-CN" sz="1800" b="0" dirty="0" smtClean="0">
                <a:solidFill>
                  <a:schemeClr val="tx1"/>
                </a:solidFill>
                <a:latin typeface="微软雅黑" panose="020B0503020204020204" charset="-122"/>
                <a:ea typeface="微软雅黑" panose="020B0503020204020204" charset="-122"/>
              </a:rPr>
              <a:t>3d</a:t>
            </a:r>
            <a:r>
              <a:rPr lang="zh-CN" altLang="en-US" sz="1800" b="0" dirty="0" smtClean="0">
                <a:solidFill>
                  <a:schemeClr val="tx1"/>
                </a:solidFill>
                <a:latin typeface="微软雅黑" panose="020B0503020204020204" charset="-122"/>
                <a:ea typeface="微软雅黑" panose="020B0503020204020204" charset="-122"/>
              </a:rPr>
              <a:t>。</a:t>
            </a:r>
            <a:endParaRPr lang="zh-CN" altLang="en-US" sz="1800" b="0" dirty="0" smtClean="0">
              <a:solidFill>
                <a:schemeClr val="tx1"/>
              </a:solidFill>
              <a:latin typeface="微软雅黑" panose="020B0503020204020204" charset="-122"/>
              <a:ea typeface="微软雅黑" panose="020B0503020204020204" charset="-122"/>
            </a:endParaRPr>
          </a:p>
          <a:p>
            <a:pPr>
              <a:lnSpc>
                <a:spcPct val="100000"/>
              </a:lnSpc>
              <a:spcBef>
                <a:spcPts val="0"/>
              </a:spcBef>
            </a:pP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var</a:t>
            </a: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conText</a:t>
            </a:r>
            <a:r>
              <a:rPr lang="en-US" altLang="zh-CN" sz="1800" b="0" dirty="0" smtClean="0">
                <a:solidFill>
                  <a:schemeClr val="tx1"/>
                </a:solidFill>
                <a:latin typeface="微软雅黑" panose="020B0503020204020204" charset="-122"/>
                <a:ea typeface="微软雅黑" panose="020B0503020204020204" charset="-122"/>
              </a:rPr>
              <a:t>=</a:t>
            </a:r>
            <a:r>
              <a:rPr lang="en-US" altLang="zh-CN" sz="1800" b="0" dirty="0" err="1" smtClean="0">
                <a:solidFill>
                  <a:schemeClr val="tx1"/>
                </a:solidFill>
                <a:latin typeface="微软雅黑" panose="020B0503020204020204" charset="-122"/>
                <a:ea typeface="微软雅黑" panose="020B0503020204020204" charset="-122"/>
              </a:rPr>
              <a:t>myCanvas.getContext</a:t>
            </a:r>
            <a:r>
              <a:rPr lang="en-US" altLang="zh-CN" sz="1800" b="0" dirty="0" smtClean="0">
                <a:solidFill>
                  <a:schemeClr val="tx1"/>
                </a:solidFill>
                <a:latin typeface="微软雅黑" panose="020B0503020204020204" charset="-122"/>
                <a:ea typeface="微软雅黑" panose="020B0503020204020204" charset="-122"/>
              </a:rPr>
              <a:t>("2d"); //</a:t>
            </a:r>
            <a:r>
              <a:rPr lang="zh-CN" altLang="en-US" sz="1800" b="0" dirty="0" smtClean="0">
                <a:solidFill>
                  <a:schemeClr val="tx1"/>
                </a:solidFill>
                <a:latin typeface="微软雅黑" panose="020B0503020204020204" charset="-122"/>
                <a:ea typeface="微软雅黑" panose="020B0503020204020204" charset="-122"/>
              </a:rPr>
              <a:t>获取绘图环境（也称上下文环境）</a:t>
            </a:r>
            <a:endParaRPr lang="zh-CN" altLang="en-US" sz="1800" b="0" dirty="0" smtClean="0">
              <a:solidFill>
                <a:schemeClr val="tx1"/>
              </a:solidFill>
              <a:latin typeface="微软雅黑" panose="020B0503020204020204" charset="-122"/>
              <a:ea typeface="微软雅黑" panose="020B0503020204020204" charset="-122"/>
            </a:endParaRPr>
          </a:p>
          <a:p>
            <a:pPr indent="0" fontAlgn="auto">
              <a:lnSpc>
                <a:spcPct val="100000"/>
              </a:lnSpc>
              <a:spcBef>
                <a:spcPts val="600"/>
              </a:spcBef>
            </a:pPr>
            <a:r>
              <a:rPr lang="en-US" altLang="zh-CN" sz="1800" b="0" dirty="0" smtClean="0">
                <a:solidFill>
                  <a:schemeClr val="tx1"/>
                </a:solidFill>
                <a:latin typeface="微软雅黑" panose="020B0503020204020204" charset="-122"/>
                <a:ea typeface="微软雅黑" panose="020B0503020204020204" charset="-122"/>
              </a:rPr>
              <a:t>      (5)</a:t>
            </a:r>
            <a:r>
              <a:rPr lang="zh-CN" altLang="en-US" sz="1800" b="0" dirty="0" smtClean="0">
                <a:solidFill>
                  <a:schemeClr val="tx1"/>
                </a:solidFill>
                <a:latin typeface="微软雅黑" panose="020B0503020204020204" charset="-122"/>
                <a:ea typeface="微软雅黑" panose="020B0503020204020204" charset="-122"/>
              </a:rPr>
              <a:t>在绘图环境对象内绘图。</a:t>
            </a:r>
            <a:endParaRPr lang="zh-CN" altLang="en-US" sz="1800" b="0" dirty="0" smtClean="0">
              <a:solidFill>
                <a:schemeClr val="tx1"/>
              </a:solidFill>
              <a:latin typeface="微软雅黑" panose="020B0503020204020204" charset="-122"/>
              <a:ea typeface="微软雅黑" panose="020B0503020204020204" charset="-122"/>
            </a:endParaRPr>
          </a:p>
          <a:p>
            <a:pPr marL="358775" indent="358775">
              <a:lnSpc>
                <a:spcPct val="100000"/>
              </a:lnSpc>
              <a:spcBef>
                <a:spcPts val="0"/>
              </a:spcBef>
              <a:buClr>
                <a:schemeClr val="accent2"/>
              </a:buClr>
              <a:buFont typeface="Wingdings" panose="05000000000000000000" pitchFamily="2" charset="2"/>
              <a:buChar char="ü"/>
            </a:pPr>
            <a:r>
              <a:rPr lang="zh-CN" altLang="en-US" sz="1800" b="0" dirty="0" smtClean="0">
                <a:solidFill>
                  <a:schemeClr val="tx1"/>
                </a:solidFill>
                <a:latin typeface="微软雅黑" panose="020B0503020204020204" charset="-122"/>
                <a:ea typeface="微软雅黑" panose="020B0503020204020204" charset="-122"/>
              </a:rPr>
              <a:t>填充。分为填充样式和填充图形。</a:t>
            </a:r>
            <a:endParaRPr lang="en-US" altLang="zh-CN" sz="1800" b="0" dirty="0" smtClean="0">
              <a:solidFill>
                <a:schemeClr val="tx1"/>
              </a:solidFill>
              <a:latin typeface="微软雅黑" panose="020B0503020204020204" charset="-122"/>
              <a:ea typeface="微软雅黑" panose="020B0503020204020204" charset="-122"/>
            </a:endParaRPr>
          </a:p>
          <a:p>
            <a:pPr>
              <a:lnSpc>
                <a:spcPct val="100000"/>
              </a:lnSpc>
              <a:spcBef>
                <a:spcPts val="0"/>
              </a:spcBef>
            </a:pPr>
            <a:r>
              <a:rPr lang="en-US" altLang="zh-CN" sz="1800" dirty="0" smtClean="0">
                <a:solidFill>
                  <a:schemeClr val="tx1"/>
                </a:solidFill>
              </a:rPr>
              <a:t>      </a:t>
            </a:r>
            <a:r>
              <a:rPr lang="en-US" altLang="zh-CN" sz="1800" dirty="0" err="1" smtClean="0">
                <a:solidFill>
                  <a:schemeClr val="tx1"/>
                </a:solidFill>
              </a:rPr>
              <a:t>conText.fillStyle</a:t>
            </a:r>
            <a:r>
              <a:rPr lang="en-US" altLang="zh-CN" sz="1800" dirty="0" smtClean="0">
                <a:solidFill>
                  <a:schemeClr val="tx1"/>
                </a:solidFill>
              </a:rPr>
              <a:t>="#FF0000";    //</a:t>
            </a:r>
            <a:r>
              <a:rPr lang="zh-CN" altLang="en-US" sz="1800" dirty="0" smtClean="0">
                <a:solidFill>
                  <a:schemeClr val="tx1"/>
                </a:solidFill>
              </a:rPr>
              <a:t>设置填充</a:t>
            </a:r>
            <a:endParaRPr lang="en-US" altLang="zh-CN" sz="1800" dirty="0" smtClean="0">
              <a:solidFill>
                <a:schemeClr val="tx1"/>
              </a:solidFill>
            </a:endParaRPr>
          </a:p>
          <a:p>
            <a:pPr>
              <a:lnSpc>
                <a:spcPct val="100000"/>
              </a:lnSpc>
              <a:spcBef>
                <a:spcPts val="0"/>
              </a:spcBef>
            </a:pPr>
            <a:r>
              <a:rPr lang="en-US" altLang="zh-CN" sz="1800" dirty="0" smtClean="0">
                <a:solidFill>
                  <a:schemeClr val="tx1"/>
                </a:solidFill>
              </a:rPr>
              <a:t>      </a:t>
            </a:r>
            <a:r>
              <a:rPr lang="en-US" altLang="zh-CN" sz="1800" dirty="0" err="1" smtClean="0">
                <a:solidFill>
                  <a:schemeClr val="tx1"/>
                </a:solidFill>
              </a:rPr>
              <a:t>conText.fillRect</a:t>
            </a:r>
            <a:r>
              <a:rPr lang="en-US" altLang="zh-CN" sz="1800" dirty="0" smtClean="0">
                <a:solidFill>
                  <a:schemeClr val="tx1"/>
                </a:solidFill>
              </a:rPr>
              <a:t>(10,10,150,75); //</a:t>
            </a:r>
            <a:r>
              <a:rPr lang="zh-CN" altLang="en-US" sz="1800" dirty="0" smtClean="0">
                <a:solidFill>
                  <a:schemeClr val="tx1"/>
                </a:solidFill>
              </a:rPr>
              <a:t>填充矩形</a:t>
            </a:r>
            <a:endParaRPr lang="en-US" altLang="zh-CN" sz="1800" dirty="0" smtClean="0">
              <a:solidFill>
                <a:schemeClr val="tx1"/>
              </a:solidFill>
            </a:endParaRPr>
          </a:p>
          <a:p>
            <a:pPr marL="358775" indent="357505">
              <a:lnSpc>
                <a:spcPct val="100000"/>
              </a:lnSpc>
              <a:spcBef>
                <a:spcPts val="0"/>
              </a:spcBef>
              <a:buClr>
                <a:schemeClr val="accent2"/>
              </a:buClr>
              <a:buFont typeface="Wingdings" panose="05000000000000000000" pitchFamily="2" charset="2"/>
              <a:buChar char="ü"/>
            </a:pPr>
            <a:r>
              <a:rPr lang="zh-CN" altLang="en-US" sz="1800" b="0" dirty="0" smtClean="0">
                <a:solidFill>
                  <a:schemeClr val="tx1"/>
                </a:solidFill>
                <a:latin typeface="微软雅黑" panose="020B0503020204020204" charset="-122"/>
                <a:ea typeface="微软雅黑" panose="020B0503020204020204" charset="-122"/>
              </a:rPr>
              <a:t>绘制边框</a:t>
            </a:r>
            <a:r>
              <a:rPr lang="en-US" altLang="zh-CN" sz="1800" b="0" dirty="0" smtClean="0">
                <a:solidFill>
                  <a:schemeClr val="tx1"/>
                </a:solidFill>
                <a:latin typeface="微软雅黑" panose="020B0503020204020204" charset="-122"/>
                <a:ea typeface="微软雅黑" panose="020B0503020204020204" charset="-122"/>
              </a:rPr>
              <a:t>(</a:t>
            </a:r>
            <a:r>
              <a:rPr lang="zh-CN" altLang="en-US" sz="1800" b="0" dirty="0" smtClean="0">
                <a:solidFill>
                  <a:schemeClr val="tx1"/>
                </a:solidFill>
                <a:latin typeface="微软雅黑" panose="020B0503020204020204" charset="-122"/>
                <a:ea typeface="微软雅黑" panose="020B0503020204020204" charset="-122"/>
              </a:rPr>
              <a:t>外轮廓</a:t>
            </a:r>
            <a:r>
              <a:rPr lang="en-US" altLang="zh-CN" sz="1800" b="0" dirty="0" smtClean="0">
                <a:solidFill>
                  <a:schemeClr val="tx1"/>
                </a:solidFill>
                <a:latin typeface="微软雅黑" panose="020B0503020204020204" charset="-122"/>
                <a:ea typeface="微软雅黑" panose="020B0503020204020204" charset="-122"/>
              </a:rPr>
              <a:t>)</a:t>
            </a:r>
            <a:r>
              <a:rPr lang="zh-CN" altLang="en-US" sz="1800" b="0" dirty="0" smtClean="0">
                <a:solidFill>
                  <a:schemeClr val="tx1"/>
                </a:solidFill>
                <a:latin typeface="微软雅黑" panose="020B0503020204020204" charset="-122"/>
                <a:ea typeface="微软雅黑" panose="020B0503020204020204" charset="-122"/>
              </a:rPr>
              <a:t>。绘制样式和绘制图形及绘制线条的宽度（画笔粗细）。</a:t>
            </a:r>
            <a:endParaRPr lang="zh-CN" altLang="en-US" sz="1800" b="0" dirty="0" smtClean="0">
              <a:solidFill>
                <a:schemeClr val="tx1"/>
              </a:solidFill>
              <a:latin typeface="微软雅黑" panose="020B0503020204020204" charset="-122"/>
              <a:ea typeface="微软雅黑" panose="020B0503020204020204" charset="-122"/>
            </a:endParaRPr>
          </a:p>
          <a:p>
            <a:pPr>
              <a:lnSpc>
                <a:spcPts val="1800"/>
              </a:lnSpc>
              <a:spcBef>
                <a:spcPts val="0"/>
              </a:spcBef>
            </a:pPr>
            <a:r>
              <a:rPr lang="en-US" altLang="zh-CN" sz="1800" dirty="0" smtClean="0">
                <a:solidFill>
                  <a:schemeClr val="tx1"/>
                </a:solidFill>
              </a:rPr>
              <a:t>      </a:t>
            </a:r>
            <a:r>
              <a:rPr lang="en-US" altLang="zh-CN" sz="1800" dirty="0" err="1" smtClean="0">
                <a:solidFill>
                  <a:schemeClr val="tx1"/>
                </a:solidFill>
              </a:rPr>
              <a:t>conText.strokeStyle</a:t>
            </a:r>
            <a:r>
              <a:rPr lang="en-US" altLang="zh-CN" sz="1800" dirty="0" smtClean="0">
                <a:solidFill>
                  <a:schemeClr val="tx1"/>
                </a:solidFill>
              </a:rPr>
              <a:t>="#FF0000"; //</a:t>
            </a:r>
            <a:r>
              <a:rPr lang="zh-CN" altLang="en-US" sz="1800" dirty="0" smtClean="0">
                <a:solidFill>
                  <a:schemeClr val="tx1"/>
                </a:solidFill>
              </a:rPr>
              <a:t>设置边框样式</a:t>
            </a:r>
            <a:endParaRPr lang="zh-CN" altLang="en-US" sz="1800" dirty="0" smtClean="0">
              <a:solidFill>
                <a:schemeClr val="tx1"/>
              </a:solidFill>
            </a:endParaRPr>
          </a:p>
          <a:p>
            <a:pPr>
              <a:lnSpc>
                <a:spcPts val="1800"/>
              </a:lnSpc>
              <a:spcBef>
                <a:spcPts val="0"/>
              </a:spcBef>
            </a:pPr>
            <a:r>
              <a:rPr lang="en-US" altLang="zh-CN" sz="1800" dirty="0" smtClean="0">
                <a:solidFill>
                  <a:schemeClr val="tx1"/>
                </a:solidFill>
              </a:rPr>
              <a:t>      </a:t>
            </a:r>
            <a:r>
              <a:rPr lang="en-US" altLang="zh-CN" sz="1800" dirty="0" err="1" smtClean="0">
                <a:solidFill>
                  <a:schemeClr val="tx1"/>
                </a:solidFill>
              </a:rPr>
              <a:t>conText.lineWidth</a:t>
            </a:r>
            <a:r>
              <a:rPr lang="en-US" altLang="zh-CN" sz="1800" dirty="0" smtClean="0">
                <a:solidFill>
                  <a:schemeClr val="tx1"/>
                </a:solidFill>
              </a:rPr>
              <a:t>=8;           //</a:t>
            </a:r>
            <a:r>
              <a:rPr lang="zh-CN" altLang="en-US" sz="1800" dirty="0" smtClean="0">
                <a:solidFill>
                  <a:schemeClr val="tx1"/>
                </a:solidFill>
              </a:rPr>
              <a:t>图形边框宽度，不加单位</a:t>
            </a:r>
            <a:r>
              <a:rPr lang="en-US" altLang="zh-CN" sz="1800" dirty="0" err="1" smtClean="0">
                <a:solidFill>
                  <a:schemeClr val="tx1"/>
                </a:solidFill>
              </a:rPr>
              <a:t>px</a:t>
            </a:r>
            <a:endParaRPr lang="en-US" altLang="zh-CN" sz="1800" dirty="0" smtClean="0">
              <a:solidFill>
                <a:schemeClr val="tx1"/>
              </a:solidFill>
            </a:endParaRPr>
          </a:p>
          <a:p>
            <a:pPr>
              <a:lnSpc>
                <a:spcPts val="1800"/>
              </a:lnSpc>
              <a:spcBef>
                <a:spcPts val="0"/>
              </a:spcBef>
            </a:pPr>
            <a:r>
              <a:rPr lang="en-US" altLang="zh-CN" sz="1800" dirty="0" smtClean="0">
                <a:solidFill>
                  <a:schemeClr val="tx1"/>
                </a:solidFill>
              </a:rPr>
              <a:t>      </a:t>
            </a:r>
            <a:r>
              <a:rPr lang="en-US" altLang="zh-CN" sz="1800" dirty="0" err="1" smtClean="0">
                <a:solidFill>
                  <a:schemeClr val="tx1"/>
                </a:solidFill>
              </a:rPr>
              <a:t>conText.strokeRect</a:t>
            </a:r>
            <a:r>
              <a:rPr lang="en-US" altLang="zh-CN" sz="1800" dirty="0" smtClean="0">
                <a:solidFill>
                  <a:schemeClr val="tx1"/>
                </a:solidFill>
              </a:rPr>
              <a:t>(0,0,200,100); //</a:t>
            </a:r>
            <a:r>
              <a:rPr lang="zh-CN" altLang="en-US" sz="1800" dirty="0" smtClean="0">
                <a:solidFill>
                  <a:schemeClr val="tx1"/>
                </a:solidFill>
              </a:rPr>
              <a:t>绘制边框</a:t>
            </a:r>
            <a:endParaRPr lang="en-US" altLang="zh-CN" sz="1800" dirty="0" smtClean="0">
              <a:solidFill>
                <a:schemeClr val="tx1"/>
              </a:solidFill>
            </a:endParaRPr>
          </a:p>
          <a:p>
            <a:pPr marL="358775" indent="358775">
              <a:lnSpc>
                <a:spcPct val="100000"/>
              </a:lnSpc>
              <a:spcBef>
                <a:spcPts val="0"/>
              </a:spcBef>
              <a:buClr>
                <a:schemeClr val="accent2"/>
              </a:buClr>
              <a:buFont typeface="Wingdings" panose="05000000000000000000" pitchFamily="2" charset="2"/>
              <a:buChar char="ü"/>
            </a:pPr>
            <a:r>
              <a:rPr lang="zh-CN" altLang="en-US" sz="1800" b="0" dirty="0" smtClean="0">
                <a:solidFill>
                  <a:schemeClr val="tx1"/>
                </a:solidFill>
                <a:latin typeface="微软雅黑" panose="020B0503020204020204" charset="-122"/>
                <a:ea typeface="微软雅黑" panose="020B0503020204020204" charset="-122"/>
              </a:rPr>
              <a:t>清除矩形区域</a:t>
            </a:r>
            <a:endParaRPr lang="zh-CN" altLang="en-US" sz="1800" b="0" dirty="0" smtClean="0">
              <a:solidFill>
                <a:schemeClr val="tx1"/>
              </a:solidFill>
              <a:latin typeface="微软雅黑" panose="020B0503020204020204" charset="-122"/>
              <a:ea typeface="微软雅黑" panose="020B0503020204020204" charset="-122"/>
            </a:endParaRPr>
          </a:p>
          <a:p>
            <a:r>
              <a:rPr lang="en-US" altLang="zh-CN" sz="1800" dirty="0" smtClean="0">
                <a:solidFill>
                  <a:schemeClr val="tx1"/>
                </a:solidFill>
              </a:rPr>
              <a:t>      </a:t>
            </a:r>
            <a:r>
              <a:rPr lang="en-US" altLang="zh-CN" sz="1800" dirty="0" err="1" smtClean="0">
                <a:solidFill>
                  <a:schemeClr val="tx1"/>
                </a:solidFill>
              </a:rPr>
              <a:t>conText.clearRect</a:t>
            </a:r>
            <a:r>
              <a:rPr lang="en-US" altLang="zh-CN" sz="1800" dirty="0" smtClean="0">
                <a:solidFill>
                  <a:schemeClr val="tx1"/>
                </a:solidFill>
              </a:rPr>
              <a:t>(</a:t>
            </a:r>
            <a:r>
              <a:rPr lang="en-US" altLang="zh-CN" sz="1800" dirty="0" err="1" smtClean="0">
                <a:solidFill>
                  <a:schemeClr val="tx1"/>
                </a:solidFill>
              </a:rPr>
              <a:t>x,y,width,height</a:t>
            </a:r>
            <a:r>
              <a:rPr lang="en-US" altLang="zh-CN" sz="1800" dirty="0" smtClean="0">
                <a:solidFill>
                  <a:schemeClr val="tx1"/>
                </a:solidFill>
              </a:rPr>
              <a:t>)</a:t>
            </a:r>
            <a:endParaRPr lang="en-US" altLang="zh-CN" sz="1800" dirty="0" smtClean="0">
              <a:solidFill>
                <a:schemeClr val="tx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8941" y="278788"/>
            <a:ext cx="7761287" cy="757239"/>
          </a:xfrm>
        </p:spPr>
        <p:txBody>
          <a:bodyPr/>
          <a:lstStyle/>
          <a:p>
            <a:r>
              <a:rPr lang="en-US" altLang="zh-CN" dirty="0"/>
              <a:t>HTML5 Canvas </a:t>
            </a:r>
            <a:r>
              <a:rPr lang="zh-CN" altLang="en-US" dirty="0"/>
              <a:t>画布</a:t>
            </a:r>
            <a:endParaRPr lang="zh-CN" altLang="en-US" dirty="0"/>
          </a:p>
        </p:txBody>
      </p:sp>
      <p:pic>
        <p:nvPicPr>
          <p:cNvPr id="67586" name="Picture 2"/>
          <p:cNvPicPr>
            <a:picLocks noChangeAspect="1" noChangeArrowheads="1"/>
          </p:cNvPicPr>
          <p:nvPr/>
        </p:nvPicPr>
        <p:blipFill>
          <a:blip r:embed="rId1" cstate="print"/>
          <a:srcRect/>
          <a:stretch>
            <a:fillRect/>
          </a:stretch>
        </p:blipFill>
        <p:spPr bwMode="auto">
          <a:xfrm>
            <a:off x="2479040" y="4942840"/>
            <a:ext cx="2343278" cy="1616428"/>
          </a:xfrm>
          <a:prstGeom prst="rect">
            <a:avLst/>
          </a:prstGeom>
          <a:noFill/>
          <a:ln w="9525">
            <a:noFill/>
            <a:miter lim="800000"/>
            <a:headEnd/>
            <a:tailEnd/>
          </a:ln>
        </p:spPr>
      </p:pic>
      <p:sp>
        <p:nvSpPr>
          <p:cNvPr id="6" name="矩形 5"/>
          <p:cNvSpPr/>
          <p:nvPr/>
        </p:nvSpPr>
        <p:spPr>
          <a:xfrm>
            <a:off x="487045" y="911860"/>
            <a:ext cx="8169910" cy="4030980"/>
          </a:xfrm>
          <a:prstGeom prst="rect">
            <a:avLst/>
          </a:prstGeom>
        </p:spPr>
        <p:txBody>
          <a:bodyPr wrap="square">
            <a:spAutoFit/>
          </a:bodyPr>
          <a:lstStyle/>
          <a:p>
            <a:pPr>
              <a:lnSpc>
                <a:spcPct val="100000"/>
              </a:lnSpc>
              <a:spcBef>
                <a:spcPts val="0"/>
              </a:spcBef>
            </a:pPr>
            <a:r>
              <a:rPr lang="zh-CN" altLang="en-US" sz="1600" dirty="0" smtClean="0">
                <a:latin typeface="微软雅黑" panose="020B0503020204020204" charset="-122"/>
                <a:ea typeface="微软雅黑" panose="020B0503020204020204" charset="-122"/>
                <a:sym typeface="+mn-ea"/>
              </a:rPr>
              <a:t>用</a:t>
            </a:r>
            <a:r>
              <a:rPr lang="en-US" altLang="zh-CN" sz="1600" dirty="0" smtClean="0">
                <a:latin typeface="微软雅黑" panose="020B0503020204020204" charset="-122"/>
                <a:ea typeface="微软雅黑" panose="020B0503020204020204" charset="-122"/>
                <a:sym typeface="+mn-ea"/>
              </a:rPr>
              <a:t>canvas </a:t>
            </a:r>
            <a:r>
              <a:rPr lang="zh-CN" altLang="en-US" sz="1600" dirty="0" smtClean="0">
                <a:latin typeface="微软雅黑" panose="020B0503020204020204" charset="-122"/>
                <a:ea typeface="微软雅黑" panose="020B0503020204020204" charset="-122"/>
                <a:sym typeface="+mn-ea"/>
              </a:rPr>
              <a:t>标记绘制矩形。</a:t>
            </a:r>
            <a:endParaRPr lang="zh-CN" altLang="en-US" sz="1600" b="0" dirty="0">
              <a:latin typeface="微软雅黑" panose="020B0503020204020204" charset="-122"/>
              <a:ea typeface="微软雅黑" panose="020B0503020204020204" charset="-122"/>
            </a:endParaRPr>
          </a:p>
          <a:p>
            <a:pPr>
              <a:lnSpc>
                <a:spcPct val="100000"/>
              </a:lnSpc>
              <a:spcBef>
                <a:spcPts val="0"/>
              </a:spcBef>
            </a:pP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&lt;canvas id="</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oneCanvas</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 width="" height="" style="border:1px solid blue"&gt;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&lt;/canvas&gt;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&lt;script type="text/</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javascript</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var</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myCanvas</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document.getElementById</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oneCanvas</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zh-CN" altLang="en-US" sz="1600" b="0" dirty="0" smtClean="0">
                <a:latin typeface="Verdana" panose="020B0604030504040204" pitchFamily="34" charset="0"/>
                <a:cs typeface="Verdana" panose="020B0604030504040204" pitchFamily="34" charset="0"/>
              </a:rPr>
              <a:t>获取</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Canvas</a:t>
            </a:r>
            <a:r>
              <a:rPr lang="zh-CN" altLang="en-US" sz="1600" b="0" dirty="0" smtClean="0">
                <a:latin typeface="Verdana" panose="020B0604030504040204" pitchFamily="34" charset="0"/>
                <a:cs typeface="Verdana" panose="020B0604030504040204" pitchFamily="34" charset="0"/>
              </a:rPr>
              <a:t>对象		</a:t>
            </a:r>
            <a:endParaRPr lang="zh-CN" altLang="en-US" sz="16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var</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conText</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myCanvas.getContext</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("2d"); </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zh-CN" altLang="en-US" sz="1600" b="0" dirty="0" smtClean="0">
                <a:latin typeface="Verdana" panose="020B0604030504040204" pitchFamily="34" charset="0"/>
                <a:cs typeface="Verdana" panose="020B0604030504040204" pitchFamily="34" charset="0"/>
              </a:rPr>
              <a:t>获取绘图环境（上下文环境）</a:t>
            </a:r>
            <a:endParaRPr lang="zh-CN" altLang="en-US" sz="16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conText.fillStyle</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="#00FF00"; //</a:t>
            </a:r>
            <a:r>
              <a:rPr lang="zh-CN" altLang="en-US" sz="1600" b="0" dirty="0" smtClean="0">
                <a:latin typeface="Verdana" panose="020B0604030504040204" pitchFamily="34" charset="0"/>
                <a:cs typeface="Verdana" panose="020B0604030504040204" pitchFamily="34" charset="0"/>
              </a:rPr>
              <a:t>设置填充样式</a:t>
            </a:r>
            <a:endParaRPr lang="zh-CN" altLang="en-US" sz="16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conText.fillRect</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(0,0,200,100); //</a:t>
            </a:r>
            <a:r>
              <a:rPr lang="zh-CN" altLang="en-US" sz="1600" b="0" dirty="0" smtClean="0">
                <a:latin typeface="Verdana" panose="020B0604030504040204" pitchFamily="34" charset="0"/>
                <a:ea typeface="Verdana" panose="020B0604030504040204" pitchFamily="34" charset="0"/>
                <a:cs typeface="Verdana" panose="020B0604030504040204" pitchFamily="34" charset="0"/>
              </a:rPr>
              <a:t>填充</a:t>
            </a:r>
            <a:r>
              <a:rPr lang="zh-CN" altLang="en-US" sz="1600" b="0" dirty="0" smtClean="0">
                <a:latin typeface="Verdana" panose="020B0604030504040204" pitchFamily="34" charset="0"/>
                <a:cs typeface="Verdana" panose="020B0604030504040204" pitchFamily="34" charset="0"/>
              </a:rPr>
              <a:t>矩形		</a:t>
            </a:r>
            <a:endParaRPr lang="zh-CN" altLang="en-US" sz="16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conText.strokeStyle</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="#FF0000"; //</a:t>
            </a:r>
            <a:r>
              <a:rPr lang="zh-CN" altLang="en-US" sz="1600" b="0" dirty="0" smtClean="0">
                <a:latin typeface="Verdana" panose="020B0604030504040204" pitchFamily="34" charset="0"/>
                <a:cs typeface="Verdana" panose="020B0604030504040204" pitchFamily="34" charset="0"/>
              </a:rPr>
              <a:t>设置边框样式</a:t>
            </a:r>
            <a:endParaRPr lang="zh-CN" altLang="en-US" sz="16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conText.lineWidth</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=8; //</a:t>
            </a:r>
            <a:r>
              <a:rPr lang="zh-CN" altLang="en-US" sz="1600" b="0" dirty="0" smtClean="0">
                <a:latin typeface="Verdana" panose="020B0604030504040204" pitchFamily="34" charset="0"/>
                <a:cs typeface="Verdana" panose="020B0604030504040204" pitchFamily="34" charset="0"/>
              </a:rPr>
              <a:t>图形边框宽度</a:t>
            </a:r>
            <a:endParaRPr lang="zh-CN" altLang="en-US" sz="16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600" b="0" dirty="0" err="1" smtClean="0">
                <a:latin typeface="Verdana" panose="020B0604030504040204" pitchFamily="34" charset="0"/>
                <a:ea typeface="Verdana" panose="020B0604030504040204" pitchFamily="34" charset="0"/>
                <a:cs typeface="Verdana" panose="020B0604030504040204" pitchFamily="34" charset="0"/>
              </a:rPr>
              <a:t>conText.strokeRect</a:t>
            </a:r>
            <a:r>
              <a:rPr lang="en-US" altLang="zh-CN" sz="1600" b="0" dirty="0" smtClean="0">
                <a:latin typeface="Verdana" panose="020B0604030504040204" pitchFamily="34" charset="0"/>
                <a:ea typeface="Verdana" panose="020B0604030504040204" pitchFamily="34" charset="0"/>
                <a:cs typeface="Verdana" panose="020B0604030504040204" pitchFamily="34" charset="0"/>
              </a:rPr>
              <a:t>(0,0,200,100); //</a:t>
            </a:r>
            <a:r>
              <a:rPr lang="zh-CN" altLang="en-US" sz="1600" b="0" dirty="0" smtClean="0">
                <a:latin typeface="Verdana" panose="020B0604030504040204" pitchFamily="34" charset="0"/>
                <a:cs typeface="Verdana" panose="020B0604030504040204" pitchFamily="34" charset="0"/>
              </a:rPr>
              <a:t>绘制边框	</a:t>
            </a:r>
            <a:endParaRPr lang="zh-CN" altLang="en-US" sz="16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600" b="0" dirty="0" smtClean="0">
                <a:latin typeface="Verdana" panose="020B0604030504040204" pitchFamily="34" charset="0"/>
                <a:ea typeface="Verdana" panose="020B0604030504040204" pitchFamily="34" charset="0"/>
                <a:cs typeface="Verdana" panose="020B0604030504040204" pitchFamily="34" charset="0"/>
              </a:rPr>
              <a:t>&lt;/script&gt;	</a:t>
            </a: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endParaRPr lang="en-US" altLang="zh-CN" sz="1600" b="0" dirty="0" smtClean="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对象 2">
            <a:hlinkClick r:id="" action="ppaction://ole?verb="/>
          </p:cNvPr>
          <p:cNvGraphicFramePr>
            <a:graphicFrameLocks noChangeAspect="1"/>
          </p:cNvGraphicFramePr>
          <p:nvPr/>
        </p:nvGraphicFramePr>
        <p:xfrm>
          <a:off x="6696710" y="5416550"/>
          <a:ext cx="1123950" cy="542925"/>
        </p:xfrm>
        <a:graphic>
          <a:graphicData uri="http://schemas.openxmlformats.org/presentationml/2006/ole">
            <mc:AlternateContent xmlns:mc="http://schemas.openxmlformats.org/markup-compatibility/2006">
              <mc:Choice xmlns:v="urn:schemas-microsoft-com:vml" Requires="v">
                <p:oleObj spid="_x0000_s4097" name="" r:id="rId2" imgW="1123950" imgH="542925" progId="Package">
                  <p:embed/>
                </p:oleObj>
              </mc:Choice>
              <mc:Fallback>
                <p:oleObj name="" r:id="rId2" imgW="1123950" imgH="542925" progId="Package">
                  <p:embed/>
                  <p:pic>
                    <p:nvPicPr>
                      <p:cNvPr id="0" name="图片 4096"/>
                      <p:cNvPicPr/>
                      <p:nvPr/>
                    </p:nvPicPr>
                    <p:blipFill>
                      <a:blip r:embed="rId3"/>
                      <a:stretch>
                        <a:fillRect/>
                      </a:stretch>
                    </p:blipFill>
                    <p:spPr>
                      <a:xfrm>
                        <a:off x="6696710" y="5416550"/>
                        <a:ext cx="1123950" cy="542925"/>
                      </a:xfrm>
                      <a:prstGeom prst="rect">
                        <a:avLst/>
                      </a:prstGeom>
                    </p:spPr>
                  </p:pic>
                </p:oleObj>
              </mc:Fallback>
            </mc:AlternateContent>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961" y="360068"/>
            <a:ext cx="7761287" cy="757239"/>
          </a:xfrm>
        </p:spPr>
        <p:txBody>
          <a:bodyPr/>
          <a:lstStyle/>
          <a:p>
            <a:r>
              <a:rPr lang="en-US" altLang="zh-CN" dirty="0"/>
              <a:t>Canvas </a:t>
            </a:r>
            <a:r>
              <a:rPr lang="zh-CN" altLang="en-US" dirty="0"/>
              <a:t>坐标</a:t>
            </a:r>
            <a:endParaRPr lang="zh-CN" altLang="en-US" dirty="0"/>
          </a:p>
        </p:txBody>
      </p:sp>
      <p:sp>
        <p:nvSpPr>
          <p:cNvPr id="5" name="矩形 4"/>
          <p:cNvSpPr/>
          <p:nvPr/>
        </p:nvSpPr>
        <p:spPr>
          <a:xfrm>
            <a:off x="443230" y="1535430"/>
            <a:ext cx="8534400" cy="1476375"/>
          </a:xfrm>
          <a:prstGeom prst="rect">
            <a:avLst/>
          </a:prstGeom>
        </p:spPr>
        <p:txBody>
          <a:bodyPr wrap="square">
            <a:spAutoFit/>
          </a:bodyPr>
          <a:lstStyle/>
          <a:p>
            <a:r>
              <a:rPr lang="en-US" altLang="zh-CN" b="0" dirty="0" smtClean="0">
                <a:latin typeface="微软雅黑" panose="020B0503020204020204" charset="-122"/>
                <a:ea typeface="微软雅黑" panose="020B0503020204020204" charset="-122"/>
              </a:rPr>
              <a:t>       Canvas </a:t>
            </a:r>
            <a:r>
              <a:rPr lang="zh-CN" altLang="en-US" b="0" dirty="0" smtClean="0">
                <a:latin typeface="微软雅黑" panose="020B0503020204020204" charset="-122"/>
                <a:ea typeface="微软雅黑" panose="020B0503020204020204" charset="-122"/>
              </a:rPr>
              <a:t>画布为二维网格，分</a:t>
            </a:r>
            <a:r>
              <a:rPr lang="en-US" altLang="zh-CN" b="0" dirty="0" smtClean="0">
                <a:latin typeface="微软雅黑" panose="020B0503020204020204" charset="-122"/>
                <a:ea typeface="微软雅黑" panose="020B0503020204020204" charset="-122"/>
              </a:rPr>
              <a:t>X </a:t>
            </a:r>
            <a:r>
              <a:rPr lang="zh-CN" altLang="en-US" b="0" dirty="0" smtClean="0">
                <a:latin typeface="微软雅黑" panose="020B0503020204020204" charset="-122"/>
                <a:ea typeface="微软雅黑" panose="020B0503020204020204" charset="-122"/>
              </a:rPr>
              <a:t>轴和</a:t>
            </a:r>
            <a:r>
              <a:rPr lang="en-US" altLang="zh-CN" b="0" dirty="0" smtClean="0">
                <a:latin typeface="微软雅黑" panose="020B0503020204020204" charset="-122"/>
                <a:ea typeface="微软雅黑" panose="020B0503020204020204" charset="-122"/>
              </a:rPr>
              <a:t>Y </a:t>
            </a:r>
            <a:r>
              <a:rPr lang="zh-CN" altLang="en-US" b="0" dirty="0" smtClean="0">
                <a:latin typeface="微软雅黑" panose="020B0503020204020204" charset="-122"/>
                <a:ea typeface="微软雅黑" panose="020B0503020204020204" charset="-122"/>
              </a:rPr>
              <a:t>轴，其中</a:t>
            </a:r>
            <a:r>
              <a:rPr lang="en-US" altLang="zh-CN" b="0" dirty="0" smtClean="0">
                <a:latin typeface="微软雅黑" panose="020B0503020204020204" charset="-122"/>
                <a:ea typeface="微软雅黑" panose="020B0503020204020204" charset="-122"/>
              </a:rPr>
              <a:t>X </a:t>
            </a:r>
            <a:r>
              <a:rPr lang="zh-CN" altLang="en-US" b="0" dirty="0" smtClean="0">
                <a:latin typeface="微软雅黑" panose="020B0503020204020204" charset="-122"/>
                <a:ea typeface="微软雅黑" panose="020B0503020204020204" charset="-122"/>
              </a:rPr>
              <a:t>轴方向从左向右，</a:t>
            </a:r>
            <a:r>
              <a:rPr lang="en-US" altLang="zh-CN" b="0" dirty="0" smtClean="0">
                <a:latin typeface="微软雅黑" panose="020B0503020204020204" charset="-122"/>
                <a:ea typeface="微软雅黑" panose="020B0503020204020204" charset="-122"/>
              </a:rPr>
              <a:t>Y </a:t>
            </a:r>
            <a:r>
              <a:rPr lang="zh-CN" altLang="en-US" b="0" dirty="0" smtClean="0">
                <a:latin typeface="微软雅黑" panose="020B0503020204020204" charset="-122"/>
                <a:ea typeface="微软雅黑" panose="020B0503020204020204" charset="-122"/>
              </a:rPr>
              <a:t>轴方向从上到下。</a:t>
            </a:r>
            <a:endParaRPr lang="en-US" altLang="zh-CN" b="0" dirty="0" smtClean="0">
              <a:latin typeface="微软雅黑" panose="020B0503020204020204" charset="-122"/>
              <a:ea typeface="微软雅黑" panose="020B0503020204020204" charset="-122"/>
            </a:endParaRPr>
          </a:p>
          <a:p>
            <a:r>
              <a:rPr lang="en-US" altLang="zh-CN" b="0" dirty="0" smtClean="0">
                <a:latin typeface="微软雅黑" panose="020B0503020204020204" charset="-122"/>
                <a:ea typeface="微软雅黑" panose="020B0503020204020204" charset="-122"/>
              </a:rPr>
              <a:t>       </a:t>
            </a:r>
            <a:r>
              <a:rPr lang="zh-CN" altLang="en-US" b="0" dirty="0" smtClean="0">
                <a:latin typeface="微软雅黑" panose="020B0503020204020204" charset="-122"/>
                <a:ea typeface="微软雅黑" panose="020B0503020204020204" charset="-122"/>
              </a:rPr>
              <a:t>填充矩形方法：</a:t>
            </a:r>
            <a:endParaRPr lang="en-US" altLang="zh-CN" b="0" dirty="0" smtClean="0">
              <a:latin typeface="微软雅黑" panose="020B0503020204020204" charset="-122"/>
              <a:ea typeface="微软雅黑" panose="020B0503020204020204" charset="-122"/>
            </a:endParaRPr>
          </a:p>
          <a:p>
            <a:r>
              <a:rPr lang="zh-CN" altLang="en-US" sz="1800" b="0" dirty="0" smtClean="0">
                <a:solidFill>
                  <a:srgbClr val="FF0000"/>
                </a:solidFill>
                <a:latin typeface="微软雅黑" panose="020B0503020204020204" charset="-122"/>
                <a:ea typeface="微软雅黑" panose="020B0503020204020204" charset="-122"/>
              </a:rPr>
              <a:t>        </a:t>
            </a:r>
            <a:r>
              <a:rPr lang="en-US" altLang="zh-CN" sz="1800" b="0" dirty="0" err="1" smtClean="0">
                <a:solidFill>
                  <a:srgbClr val="FF0000"/>
                </a:solidFill>
                <a:latin typeface="微软雅黑" panose="020B0503020204020204" charset="-122"/>
                <a:ea typeface="微软雅黑" panose="020B0503020204020204" charset="-122"/>
              </a:rPr>
              <a:t>fillRect</a:t>
            </a:r>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err="1" smtClean="0">
                <a:solidFill>
                  <a:srgbClr val="FF0000"/>
                </a:solidFill>
                <a:latin typeface="微软雅黑" panose="020B0503020204020204" charset="-122"/>
                <a:ea typeface="微软雅黑" panose="020B0503020204020204" charset="-122"/>
              </a:rPr>
              <a:t>X,Y,width,height</a:t>
            </a:r>
            <a:r>
              <a:rPr lang="en-US" altLang="zh-CN" sz="1800" b="0" dirty="0" smtClean="0">
                <a:solidFill>
                  <a:srgbClr val="FF0000"/>
                </a:solidFill>
                <a:latin typeface="微软雅黑" panose="020B0503020204020204" charset="-122"/>
                <a:ea typeface="微软雅黑" panose="020B0503020204020204" charset="-122"/>
              </a:rPr>
              <a:t>)</a:t>
            </a:r>
            <a:r>
              <a:rPr lang="zh-CN" altLang="en-US" sz="1800" b="0" dirty="0" smtClean="0">
                <a:solidFill>
                  <a:srgbClr val="FF0000"/>
                </a:solidFill>
                <a:latin typeface="微软雅黑" panose="020B0503020204020204" charset="-122"/>
                <a:ea typeface="微软雅黑" panose="020B0503020204020204" charset="-122"/>
              </a:rPr>
              <a:t>；</a:t>
            </a:r>
            <a:r>
              <a:rPr lang="en-US" altLang="zh-CN" sz="1800" b="0" dirty="0" smtClean="0">
                <a:solidFill>
                  <a:srgbClr val="FF0000"/>
                </a:solidFill>
                <a:latin typeface="微软雅黑" panose="020B0503020204020204" charset="-122"/>
                <a:ea typeface="微软雅黑" panose="020B0503020204020204" charset="-122"/>
              </a:rPr>
              <a:t>//X</a:t>
            </a:r>
            <a:r>
              <a:rPr lang="zh-CN" altLang="en-US" sz="1800" b="0" dirty="0" smtClean="0">
                <a:solidFill>
                  <a:srgbClr val="FF0000"/>
                </a:solidFill>
                <a:latin typeface="微软雅黑" panose="020B0503020204020204" charset="-122"/>
                <a:ea typeface="微软雅黑" panose="020B0503020204020204" charset="-122"/>
              </a:rPr>
              <a:t>、</a:t>
            </a:r>
            <a:r>
              <a:rPr lang="en-US" altLang="zh-CN" sz="1800" b="0" dirty="0" smtClean="0">
                <a:solidFill>
                  <a:srgbClr val="FF0000"/>
                </a:solidFill>
                <a:latin typeface="微软雅黑" panose="020B0503020204020204" charset="-122"/>
                <a:ea typeface="微软雅黑" panose="020B0503020204020204" charset="-122"/>
              </a:rPr>
              <a:t>Y</a:t>
            </a:r>
            <a:r>
              <a:rPr lang="zh-CN" altLang="en-US" sz="1800" b="0" dirty="0" smtClean="0">
                <a:solidFill>
                  <a:srgbClr val="FF0000"/>
                </a:solidFill>
                <a:latin typeface="微软雅黑" panose="020B0503020204020204" charset="-122"/>
                <a:ea typeface="微软雅黑" panose="020B0503020204020204" charset="-122"/>
              </a:rPr>
              <a:t>为</a:t>
            </a:r>
            <a:r>
              <a:rPr lang="en-US" altLang="zh-CN" sz="1800" b="0" dirty="0" smtClean="0">
                <a:solidFill>
                  <a:srgbClr val="FF0000"/>
                </a:solidFill>
                <a:latin typeface="微软雅黑" panose="020B0503020204020204" charset="-122"/>
                <a:ea typeface="微软雅黑" panose="020B0503020204020204" charset="-122"/>
              </a:rPr>
              <a:t>X </a:t>
            </a:r>
            <a:r>
              <a:rPr lang="zh-CN" altLang="en-US" sz="1800" b="0" dirty="0" smtClean="0">
                <a:solidFill>
                  <a:srgbClr val="FF0000"/>
                </a:solidFill>
                <a:latin typeface="微软雅黑" panose="020B0503020204020204" charset="-122"/>
                <a:ea typeface="微软雅黑" panose="020B0503020204020204" charset="-122"/>
              </a:rPr>
              <a:t>轴、</a:t>
            </a:r>
            <a:r>
              <a:rPr lang="en-US" altLang="zh-CN" sz="1800" b="0" dirty="0" smtClean="0">
                <a:solidFill>
                  <a:srgbClr val="FF0000"/>
                </a:solidFill>
                <a:latin typeface="微软雅黑" panose="020B0503020204020204" charset="-122"/>
                <a:ea typeface="微软雅黑" panose="020B0503020204020204" charset="-122"/>
              </a:rPr>
              <a:t>Y </a:t>
            </a:r>
            <a:r>
              <a:rPr lang="zh-CN" altLang="en-US" sz="1800" b="0" dirty="0" smtClean="0">
                <a:solidFill>
                  <a:srgbClr val="FF0000"/>
                </a:solidFill>
                <a:latin typeface="微软雅黑" panose="020B0503020204020204" charset="-122"/>
                <a:ea typeface="微软雅黑" panose="020B0503020204020204" charset="-122"/>
              </a:rPr>
              <a:t>轴的坐标，其余两个参数分别表示矩形的宽度和高度。</a:t>
            </a:r>
            <a:endParaRPr lang="zh-CN" altLang="en-US" sz="1800" b="0" dirty="0">
              <a:solidFill>
                <a:srgbClr val="FF0000"/>
              </a:solidFill>
              <a:latin typeface="微软雅黑" panose="020B0503020204020204" charset="-122"/>
              <a:ea typeface="微软雅黑" panose="020B0503020204020204" charset="-122"/>
            </a:endParaRPr>
          </a:p>
        </p:txBody>
      </p:sp>
      <p:pic>
        <p:nvPicPr>
          <p:cNvPr id="68610" name="Picture 2"/>
          <p:cNvPicPr>
            <a:picLocks noChangeAspect="1" noChangeArrowheads="1"/>
          </p:cNvPicPr>
          <p:nvPr/>
        </p:nvPicPr>
        <p:blipFill>
          <a:blip r:embed="rId1" cstate="print"/>
          <a:srcRect/>
          <a:stretch>
            <a:fillRect/>
          </a:stretch>
        </p:blipFill>
        <p:spPr bwMode="auto">
          <a:xfrm>
            <a:off x="2743200" y="3429000"/>
            <a:ext cx="3429000" cy="1781175"/>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3071" y="302918"/>
            <a:ext cx="7761287" cy="757239"/>
          </a:xfrm>
        </p:spPr>
        <p:txBody>
          <a:bodyPr/>
          <a:lstStyle/>
          <a:p>
            <a:r>
              <a:rPr lang="en-US" altLang="zh-CN" dirty="0"/>
              <a:t>Canvas </a:t>
            </a:r>
            <a:r>
              <a:rPr lang="zh-CN" altLang="en-US" dirty="0"/>
              <a:t>路径</a:t>
            </a:r>
            <a:endParaRPr lang="zh-CN" altLang="en-US" dirty="0"/>
          </a:p>
        </p:txBody>
      </p:sp>
      <p:graphicFrame>
        <p:nvGraphicFramePr>
          <p:cNvPr id="4" name="表格 3"/>
          <p:cNvGraphicFramePr>
            <a:graphicFrameLocks noGrp="1"/>
          </p:cNvGraphicFramePr>
          <p:nvPr>
            <p:custDataLst>
              <p:tags r:id="rId1"/>
            </p:custDataLst>
          </p:nvPr>
        </p:nvGraphicFramePr>
        <p:xfrm>
          <a:off x="461010" y="2093599"/>
          <a:ext cx="8222615" cy="3680460"/>
        </p:xfrm>
        <a:graphic>
          <a:graphicData uri="http://schemas.openxmlformats.org/drawingml/2006/table">
            <a:tbl>
              <a:tblPr>
                <a:tableStyleId>{5DA37D80-6434-44D0-A028-1B22A696006F}</a:tableStyleId>
              </a:tblPr>
              <a:tblGrid>
                <a:gridCol w="2282190"/>
                <a:gridCol w="5940425"/>
              </a:tblGrid>
              <a:tr h="278765">
                <a:tc>
                  <a:txBody>
                    <a:bodyPr/>
                    <a:lstStyle/>
                    <a:p>
                      <a:pPr algn="ctr">
                        <a:lnSpc>
                          <a:spcPct val="100000"/>
                        </a:lnSpc>
                        <a:spcAft>
                          <a:spcPts val="0"/>
                        </a:spcAft>
                      </a:pPr>
                      <a:r>
                        <a:rPr lang="zh-CN" sz="1600" kern="100" dirty="0">
                          <a:latin typeface="微软雅黑" panose="020B0503020204020204" charset="-122"/>
                          <a:ea typeface="微软雅黑" panose="020B0503020204020204" charset="-122"/>
                        </a:rPr>
                        <a:t>方法</a:t>
                      </a:r>
                      <a:endParaRPr lang="zh-CN" sz="1600" kern="100" dirty="0">
                        <a:latin typeface="微软雅黑" panose="020B0503020204020204" charset="-122"/>
                        <a:ea typeface="微软雅黑" panose="020B0503020204020204" charset="-122"/>
                      </a:endParaRPr>
                    </a:p>
                  </a:txBody>
                  <a:tcPr marL="68580" marR="68580" marT="0" marB="0" anchor="ctr"/>
                </a:tc>
                <a:tc>
                  <a:txBody>
                    <a:bodyPr/>
                    <a:lstStyle/>
                    <a:p>
                      <a:pPr algn="ctr">
                        <a:lnSpc>
                          <a:spcPct val="100000"/>
                        </a:lnSpc>
                        <a:spcAft>
                          <a:spcPts val="0"/>
                        </a:spcAft>
                      </a:pPr>
                      <a:r>
                        <a:rPr lang="zh-CN" sz="1600" kern="100" dirty="0">
                          <a:latin typeface="微软雅黑" panose="020B0503020204020204" charset="-122"/>
                          <a:ea typeface="微软雅黑" panose="020B0503020204020204" charset="-122"/>
                        </a:rPr>
                        <a:t>描述</a:t>
                      </a:r>
                      <a:endParaRPr lang="zh-CN" sz="1600" kern="100" dirty="0">
                        <a:latin typeface="微软雅黑" panose="020B0503020204020204" charset="-122"/>
                        <a:ea typeface="微软雅黑" panose="020B0503020204020204" charset="-122"/>
                      </a:endParaRPr>
                    </a:p>
                  </a:txBody>
                  <a:tcPr marL="68580" marR="68580" marT="0" marB="0" anchor="ctr"/>
                </a:tc>
              </a:tr>
              <a:tr h="278765">
                <a:tc>
                  <a:txBody>
                    <a:bodyPr/>
                    <a:lstStyle/>
                    <a:p>
                      <a:pPr indent="204470" algn="just">
                        <a:lnSpc>
                          <a:spcPct val="100000"/>
                        </a:lnSpc>
                        <a:spcAft>
                          <a:spcPts val="0"/>
                        </a:spcAft>
                      </a:pPr>
                      <a:r>
                        <a:rPr lang="en-US" sz="1600" kern="100" dirty="0">
                          <a:latin typeface="微软雅黑" panose="020B0503020204020204" charset="-122"/>
                          <a:ea typeface="微软雅黑" panose="020B0503020204020204" charset="-122"/>
                        </a:rPr>
                        <a:t>fill()</a:t>
                      </a:r>
                      <a:endParaRPr lang="en-US" sz="1600" kern="100" dirty="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填充当前绘图（路径）。</a:t>
                      </a:r>
                      <a:endParaRPr lang="zh-CN" sz="1600" kern="100" dirty="0">
                        <a:latin typeface="微软雅黑" panose="020B0503020204020204" charset="-122"/>
                        <a:ea typeface="微软雅黑" panose="020B0503020204020204" charset="-122"/>
                      </a:endParaRPr>
                    </a:p>
                  </a:txBody>
                  <a:tcPr marL="68580" marR="68580" marT="0" marB="0" anchor="ctr"/>
                </a:tc>
              </a:tr>
              <a:tr h="278765">
                <a:tc>
                  <a:txBody>
                    <a:bodyPr/>
                    <a:lstStyle/>
                    <a:p>
                      <a:pPr indent="204470" algn="just">
                        <a:lnSpc>
                          <a:spcPct val="100000"/>
                        </a:lnSpc>
                        <a:spcAft>
                          <a:spcPts val="0"/>
                        </a:spcAft>
                      </a:pPr>
                      <a:r>
                        <a:rPr lang="en-US" sz="1600" kern="100">
                          <a:latin typeface="微软雅黑" panose="020B0503020204020204" charset="-122"/>
                          <a:ea typeface="微软雅黑" panose="020B0503020204020204" charset="-122"/>
                        </a:rPr>
                        <a:t>stroke()</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绘制已定义的路径（边框）。</a:t>
                      </a:r>
                      <a:endParaRPr lang="zh-CN" sz="1600" kern="100" dirty="0">
                        <a:latin typeface="微软雅黑" panose="020B0503020204020204" charset="-122"/>
                        <a:ea typeface="微软雅黑" panose="020B0503020204020204" charset="-122"/>
                      </a:endParaRPr>
                    </a:p>
                  </a:txBody>
                  <a:tcPr marL="68580" marR="68580" marT="0" marB="0" anchor="ctr"/>
                </a:tc>
              </a:tr>
              <a:tr h="278130">
                <a:tc>
                  <a:txBody>
                    <a:bodyPr/>
                    <a:lstStyle/>
                    <a:p>
                      <a:pPr indent="204470" algn="just">
                        <a:lnSpc>
                          <a:spcPct val="100000"/>
                        </a:lnSpc>
                        <a:spcAft>
                          <a:spcPts val="0"/>
                        </a:spcAft>
                      </a:pPr>
                      <a:r>
                        <a:rPr lang="en-US" sz="1600" kern="100" dirty="0" err="1">
                          <a:latin typeface="微软雅黑" panose="020B0503020204020204" charset="-122"/>
                          <a:ea typeface="微软雅黑" panose="020B0503020204020204" charset="-122"/>
                        </a:rPr>
                        <a:t>beginPath</a:t>
                      </a:r>
                      <a:r>
                        <a:rPr lang="en-US" sz="1600" kern="100" dirty="0">
                          <a:latin typeface="微软雅黑" panose="020B0503020204020204" charset="-122"/>
                          <a:ea typeface="微软雅黑" panose="020B0503020204020204" charset="-122"/>
                        </a:rPr>
                        <a:t>()</a:t>
                      </a:r>
                      <a:endParaRPr lang="en-US" sz="1600" kern="100" dirty="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起始一条路径，或重置当前路径。</a:t>
                      </a:r>
                      <a:endParaRPr lang="zh-CN" sz="1600" kern="100" dirty="0">
                        <a:latin typeface="微软雅黑" panose="020B0503020204020204" charset="-122"/>
                        <a:ea typeface="微软雅黑" panose="020B0503020204020204" charset="-122"/>
                      </a:endParaRPr>
                    </a:p>
                  </a:txBody>
                  <a:tcPr marL="68580" marR="68580" marT="0" marB="0" anchor="ctr"/>
                </a:tc>
              </a:tr>
              <a:tr h="278765">
                <a:tc>
                  <a:txBody>
                    <a:bodyPr/>
                    <a:lstStyle/>
                    <a:p>
                      <a:pPr indent="204470" algn="just">
                        <a:lnSpc>
                          <a:spcPct val="100000"/>
                        </a:lnSpc>
                        <a:spcAft>
                          <a:spcPts val="0"/>
                        </a:spcAft>
                      </a:pPr>
                      <a:r>
                        <a:rPr lang="en-US" sz="1600" kern="100">
                          <a:latin typeface="微软雅黑" panose="020B0503020204020204" charset="-122"/>
                          <a:ea typeface="微软雅黑" panose="020B0503020204020204" charset="-122"/>
                        </a:rPr>
                        <a:t>moveTo()</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把路径移动到画布中的指定点，不创建线条。</a:t>
                      </a:r>
                      <a:endParaRPr lang="zh-CN" sz="1600" kern="100" dirty="0">
                        <a:latin typeface="微软雅黑" panose="020B0503020204020204" charset="-122"/>
                        <a:ea typeface="微软雅黑" panose="020B0503020204020204" charset="-122"/>
                      </a:endParaRPr>
                    </a:p>
                  </a:txBody>
                  <a:tcPr marL="68580" marR="68580" marT="0" marB="0" anchor="ctr"/>
                </a:tc>
              </a:tr>
              <a:tr h="278765">
                <a:tc>
                  <a:txBody>
                    <a:bodyPr/>
                    <a:lstStyle/>
                    <a:p>
                      <a:pPr indent="204470" algn="just">
                        <a:lnSpc>
                          <a:spcPct val="100000"/>
                        </a:lnSpc>
                        <a:spcAft>
                          <a:spcPts val="0"/>
                        </a:spcAft>
                      </a:pPr>
                      <a:r>
                        <a:rPr lang="en-US" sz="1600" kern="100">
                          <a:latin typeface="微软雅黑" panose="020B0503020204020204" charset="-122"/>
                          <a:ea typeface="微软雅黑" panose="020B0503020204020204" charset="-122"/>
                        </a:rPr>
                        <a:t>closePath()</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创建从当前点回到起始点的路径。</a:t>
                      </a:r>
                      <a:endParaRPr lang="zh-CN" sz="1600" kern="100" dirty="0">
                        <a:latin typeface="微软雅黑" panose="020B0503020204020204" charset="-122"/>
                        <a:ea typeface="微软雅黑" panose="020B0503020204020204" charset="-122"/>
                      </a:endParaRPr>
                    </a:p>
                  </a:txBody>
                  <a:tcPr marL="68580" marR="68580" marT="0" marB="0" anchor="ctr"/>
                </a:tc>
              </a:tr>
              <a:tr h="336550">
                <a:tc>
                  <a:txBody>
                    <a:bodyPr/>
                    <a:lstStyle/>
                    <a:p>
                      <a:pPr indent="204470" algn="just">
                        <a:lnSpc>
                          <a:spcPct val="100000"/>
                        </a:lnSpc>
                        <a:spcAft>
                          <a:spcPts val="0"/>
                        </a:spcAft>
                      </a:pPr>
                      <a:r>
                        <a:rPr lang="en-US" sz="1600" kern="100">
                          <a:latin typeface="微软雅黑" panose="020B0503020204020204" charset="-122"/>
                          <a:ea typeface="微软雅黑" panose="020B0503020204020204" charset="-122"/>
                        </a:rPr>
                        <a:t>lineTo()</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添加一个新点，然后在画布中创建从该点到最后指定点的线条。</a:t>
                      </a:r>
                      <a:endParaRPr lang="zh-CN" sz="1600" kern="100" dirty="0">
                        <a:latin typeface="微软雅黑" panose="020B0503020204020204" charset="-122"/>
                        <a:ea typeface="微软雅黑" panose="020B0503020204020204" charset="-122"/>
                      </a:endParaRPr>
                    </a:p>
                  </a:txBody>
                  <a:tcPr marL="68580" marR="68580" marT="0" marB="0" anchor="ctr"/>
                </a:tc>
              </a:tr>
              <a:tr h="278765">
                <a:tc>
                  <a:txBody>
                    <a:bodyPr/>
                    <a:lstStyle/>
                    <a:p>
                      <a:pPr indent="204470" algn="just">
                        <a:lnSpc>
                          <a:spcPct val="100000"/>
                        </a:lnSpc>
                        <a:spcAft>
                          <a:spcPts val="0"/>
                        </a:spcAft>
                      </a:pPr>
                      <a:r>
                        <a:rPr lang="en-US" sz="1600" kern="100">
                          <a:latin typeface="微软雅黑" panose="020B0503020204020204" charset="-122"/>
                          <a:ea typeface="微软雅黑" panose="020B0503020204020204" charset="-122"/>
                        </a:rPr>
                        <a:t>clip()</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从原始画布剪切任意形状和尺寸的区域。</a:t>
                      </a:r>
                      <a:endParaRPr lang="zh-CN" sz="1600" kern="100" dirty="0">
                        <a:latin typeface="微软雅黑" panose="020B0503020204020204" charset="-122"/>
                        <a:ea typeface="微软雅黑" panose="020B0503020204020204" charset="-122"/>
                      </a:endParaRPr>
                    </a:p>
                  </a:txBody>
                  <a:tcPr marL="68580" marR="68580" marT="0" marB="0" anchor="ctr"/>
                </a:tc>
              </a:tr>
              <a:tr h="278765">
                <a:tc>
                  <a:txBody>
                    <a:bodyPr/>
                    <a:lstStyle/>
                    <a:p>
                      <a:pPr indent="204470" algn="just">
                        <a:lnSpc>
                          <a:spcPct val="100000"/>
                        </a:lnSpc>
                        <a:spcAft>
                          <a:spcPts val="0"/>
                        </a:spcAft>
                      </a:pPr>
                      <a:r>
                        <a:rPr lang="en-US" sz="1600" kern="100">
                          <a:latin typeface="微软雅黑" panose="020B0503020204020204" charset="-122"/>
                          <a:ea typeface="微软雅黑" panose="020B0503020204020204" charset="-122"/>
                        </a:rPr>
                        <a:t>quadraticCurveTo()</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创建二次贝塞尔曲线。</a:t>
                      </a:r>
                      <a:endParaRPr lang="zh-CN" sz="1600" kern="100" dirty="0">
                        <a:latin typeface="微软雅黑" panose="020B0503020204020204" charset="-122"/>
                        <a:ea typeface="微软雅黑" panose="020B0503020204020204" charset="-122"/>
                      </a:endParaRPr>
                    </a:p>
                  </a:txBody>
                  <a:tcPr marL="68580" marR="68580" marT="0" marB="0" anchor="ctr"/>
                </a:tc>
              </a:tr>
              <a:tr h="278130">
                <a:tc>
                  <a:txBody>
                    <a:bodyPr/>
                    <a:lstStyle/>
                    <a:p>
                      <a:pPr indent="204470" algn="just">
                        <a:lnSpc>
                          <a:spcPct val="100000"/>
                        </a:lnSpc>
                        <a:spcAft>
                          <a:spcPts val="0"/>
                        </a:spcAft>
                      </a:pPr>
                      <a:r>
                        <a:rPr lang="en-US" sz="1600" kern="100">
                          <a:latin typeface="微软雅黑" panose="020B0503020204020204" charset="-122"/>
                          <a:ea typeface="微软雅黑" panose="020B0503020204020204" charset="-122"/>
                        </a:rPr>
                        <a:t>bezierCurveTo()</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创建三次贝塞尔曲线。</a:t>
                      </a:r>
                      <a:endParaRPr lang="zh-CN" sz="1600" kern="100" dirty="0">
                        <a:latin typeface="微软雅黑" panose="020B0503020204020204" charset="-122"/>
                        <a:ea typeface="微软雅黑" panose="020B0503020204020204" charset="-122"/>
                      </a:endParaRPr>
                    </a:p>
                  </a:txBody>
                  <a:tcPr marL="68580" marR="68580" marT="0" marB="0" anchor="ctr"/>
                </a:tc>
              </a:tr>
              <a:tr h="278765">
                <a:tc>
                  <a:txBody>
                    <a:bodyPr/>
                    <a:lstStyle/>
                    <a:p>
                      <a:pPr indent="204470" algn="just">
                        <a:lnSpc>
                          <a:spcPct val="100000"/>
                        </a:lnSpc>
                        <a:spcAft>
                          <a:spcPts val="0"/>
                        </a:spcAft>
                      </a:pPr>
                      <a:r>
                        <a:rPr lang="en-US" sz="1600" kern="100">
                          <a:latin typeface="微软雅黑" panose="020B0503020204020204" charset="-122"/>
                          <a:ea typeface="微软雅黑" panose="020B0503020204020204" charset="-122"/>
                        </a:rPr>
                        <a:t>arc()</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创建弧</a:t>
                      </a:r>
                      <a:r>
                        <a:rPr lang="en-US" sz="1600" kern="100" dirty="0">
                          <a:latin typeface="微软雅黑" panose="020B0503020204020204" charset="-122"/>
                          <a:ea typeface="微软雅黑" panose="020B0503020204020204" charset="-122"/>
                        </a:rPr>
                        <a:t>/</a:t>
                      </a:r>
                      <a:r>
                        <a:rPr lang="zh-CN" sz="1600" kern="100" dirty="0">
                          <a:latin typeface="微软雅黑" panose="020B0503020204020204" charset="-122"/>
                          <a:ea typeface="微软雅黑" panose="020B0503020204020204" charset="-122"/>
                        </a:rPr>
                        <a:t>曲线（用于创建圆形或部分圆）。</a:t>
                      </a:r>
                      <a:endParaRPr lang="zh-CN" sz="1600" kern="100" dirty="0">
                        <a:latin typeface="微软雅黑" panose="020B0503020204020204" charset="-122"/>
                        <a:ea typeface="微软雅黑" panose="020B0503020204020204" charset="-122"/>
                      </a:endParaRPr>
                    </a:p>
                  </a:txBody>
                  <a:tcPr marL="68580" marR="68580" marT="0" marB="0" anchor="ctr"/>
                </a:tc>
              </a:tr>
              <a:tr h="278765">
                <a:tc>
                  <a:txBody>
                    <a:bodyPr/>
                    <a:lstStyle/>
                    <a:p>
                      <a:pPr indent="204470" algn="just">
                        <a:lnSpc>
                          <a:spcPct val="100000"/>
                        </a:lnSpc>
                        <a:spcAft>
                          <a:spcPts val="0"/>
                        </a:spcAft>
                      </a:pPr>
                      <a:r>
                        <a:rPr lang="en-US" sz="1600" kern="100">
                          <a:latin typeface="微软雅黑" panose="020B0503020204020204" charset="-122"/>
                          <a:ea typeface="微软雅黑" panose="020B0503020204020204" charset="-122"/>
                        </a:rPr>
                        <a:t>arcTo()</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创建两切线之间的弧</a:t>
                      </a:r>
                      <a:r>
                        <a:rPr lang="en-US" sz="1600" kern="100" dirty="0">
                          <a:latin typeface="微软雅黑" panose="020B0503020204020204" charset="-122"/>
                          <a:ea typeface="微软雅黑" panose="020B0503020204020204" charset="-122"/>
                        </a:rPr>
                        <a:t>/</a:t>
                      </a:r>
                      <a:r>
                        <a:rPr lang="zh-CN" sz="1600" kern="100" dirty="0">
                          <a:latin typeface="微软雅黑" panose="020B0503020204020204" charset="-122"/>
                          <a:ea typeface="微软雅黑" panose="020B0503020204020204" charset="-122"/>
                        </a:rPr>
                        <a:t>曲线。</a:t>
                      </a:r>
                      <a:endParaRPr lang="zh-CN" sz="1600" kern="100" dirty="0">
                        <a:latin typeface="微软雅黑" panose="020B0503020204020204" charset="-122"/>
                        <a:ea typeface="微软雅黑" panose="020B0503020204020204" charset="-122"/>
                      </a:endParaRPr>
                    </a:p>
                  </a:txBody>
                  <a:tcPr marL="68580" marR="68580" marT="0" marB="0" anchor="ctr"/>
                </a:tc>
              </a:tr>
              <a:tr h="278765">
                <a:tc>
                  <a:txBody>
                    <a:bodyPr/>
                    <a:lstStyle/>
                    <a:p>
                      <a:pPr indent="204470" algn="just">
                        <a:lnSpc>
                          <a:spcPct val="100000"/>
                        </a:lnSpc>
                        <a:spcAft>
                          <a:spcPts val="0"/>
                        </a:spcAft>
                      </a:pPr>
                      <a:r>
                        <a:rPr lang="en-US" sz="1600" kern="100">
                          <a:latin typeface="微软雅黑" panose="020B0503020204020204" charset="-122"/>
                          <a:ea typeface="微软雅黑" panose="020B0503020204020204" charset="-122"/>
                        </a:rPr>
                        <a:t>isPointInPath()</a:t>
                      </a:r>
                      <a:endParaRPr lang="en-US" sz="1600" kern="100">
                        <a:latin typeface="微软雅黑" panose="020B0503020204020204" charset="-122"/>
                        <a:ea typeface="微软雅黑" panose="020B0503020204020204" charset="-122"/>
                      </a:endParaRPr>
                    </a:p>
                  </a:txBody>
                  <a:tcPr marL="68580" marR="68580" marT="0" marB="0" anchor="ctr"/>
                </a:tc>
                <a:tc>
                  <a:txBody>
                    <a:bodyPr/>
                    <a:lstStyle/>
                    <a:p>
                      <a:pPr indent="208280" algn="just">
                        <a:lnSpc>
                          <a:spcPct val="100000"/>
                        </a:lnSpc>
                        <a:spcAft>
                          <a:spcPts val="0"/>
                        </a:spcAft>
                      </a:pPr>
                      <a:r>
                        <a:rPr lang="zh-CN" sz="1600" kern="100" dirty="0">
                          <a:latin typeface="微软雅黑" panose="020B0503020204020204" charset="-122"/>
                          <a:ea typeface="微软雅黑" panose="020B0503020204020204" charset="-122"/>
                        </a:rPr>
                        <a:t>如果指定的点位于当前路径中，则返回</a:t>
                      </a:r>
                      <a:r>
                        <a:rPr lang="en-US" sz="1600" kern="100" dirty="0">
                          <a:latin typeface="微软雅黑" panose="020B0503020204020204" charset="-122"/>
                          <a:ea typeface="微软雅黑" panose="020B0503020204020204" charset="-122"/>
                        </a:rPr>
                        <a:t> true</a:t>
                      </a:r>
                      <a:r>
                        <a:rPr lang="zh-CN" sz="1600" kern="100" dirty="0">
                          <a:latin typeface="微软雅黑" panose="020B0503020204020204" charset="-122"/>
                          <a:ea typeface="微软雅黑" panose="020B0503020204020204" charset="-122"/>
                        </a:rPr>
                        <a:t>，否则返回</a:t>
                      </a:r>
                      <a:r>
                        <a:rPr lang="en-US" sz="1600" kern="100" dirty="0">
                          <a:latin typeface="微软雅黑" panose="020B0503020204020204" charset="-122"/>
                          <a:ea typeface="微软雅黑" panose="020B0503020204020204" charset="-122"/>
                        </a:rPr>
                        <a:t> false</a:t>
                      </a:r>
                      <a:r>
                        <a:rPr lang="zh-CN" sz="1600" kern="100" dirty="0">
                          <a:latin typeface="微软雅黑" panose="020B0503020204020204" charset="-122"/>
                          <a:ea typeface="微软雅黑" panose="020B0503020204020204" charset="-122"/>
                        </a:rPr>
                        <a:t>。</a:t>
                      </a:r>
                      <a:endParaRPr lang="zh-CN" sz="1600" kern="100" dirty="0">
                        <a:latin typeface="微软雅黑" panose="020B0503020204020204" charset="-122"/>
                        <a:ea typeface="微软雅黑" panose="020B0503020204020204" charset="-122"/>
                      </a:endParaRPr>
                    </a:p>
                  </a:txBody>
                  <a:tcPr marL="68580" marR="68580" marT="0" marB="0" anchor="ctr"/>
                </a:tc>
              </a:tr>
            </a:tbl>
          </a:graphicData>
        </a:graphic>
      </p:graphicFrame>
      <p:sp>
        <p:nvSpPr>
          <p:cNvPr id="5" name="矩形 4"/>
          <p:cNvSpPr/>
          <p:nvPr/>
        </p:nvSpPr>
        <p:spPr>
          <a:xfrm>
            <a:off x="533400" y="958215"/>
            <a:ext cx="8534400" cy="922020"/>
          </a:xfrm>
          <a:prstGeom prst="rect">
            <a:avLst/>
          </a:prstGeom>
        </p:spPr>
        <p:txBody>
          <a:bodyPr wrap="square">
            <a:spAutoFit/>
          </a:bodyPr>
          <a:lstStyle/>
          <a:p>
            <a:r>
              <a:rPr lang="zh-CN" altLang="en-US" b="0" dirty="0" smtClean="0">
                <a:latin typeface="微软雅黑" panose="020B0503020204020204" charset="-122"/>
                <a:ea typeface="微软雅黑" panose="020B0503020204020204" charset="-122"/>
              </a:rPr>
              <a:t>       在</a:t>
            </a:r>
            <a:r>
              <a:rPr lang="en-US" altLang="zh-CN" b="0" dirty="0" smtClean="0">
                <a:latin typeface="微软雅黑" panose="020B0503020204020204" charset="-122"/>
                <a:ea typeface="微软雅黑" panose="020B0503020204020204" charset="-122"/>
              </a:rPr>
              <a:t>Canvas </a:t>
            </a:r>
            <a:r>
              <a:rPr lang="zh-CN" altLang="en-US" b="0" dirty="0" smtClean="0">
                <a:latin typeface="微软雅黑" panose="020B0503020204020204" charset="-122"/>
                <a:ea typeface="微软雅黑" panose="020B0503020204020204" charset="-122"/>
              </a:rPr>
              <a:t>上除了绘制矩形、正方形和直线外，需要使用路径来进行绘图。绘制前需要使用</a:t>
            </a:r>
            <a:r>
              <a:rPr lang="en-US" altLang="zh-CN" b="0" dirty="0" err="1" smtClean="0">
                <a:latin typeface="微软雅黑" panose="020B0503020204020204" charset="-122"/>
                <a:ea typeface="微软雅黑" panose="020B0503020204020204" charset="-122"/>
              </a:rPr>
              <a:t>beginPath</a:t>
            </a:r>
            <a:r>
              <a:rPr lang="en-US" altLang="zh-CN" b="0" dirty="0" smtClean="0">
                <a:latin typeface="微软雅黑" panose="020B0503020204020204" charset="-122"/>
                <a:ea typeface="微软雅黑" panose="020B0503020204020204" charset="-122"/>
              </a:rPr>
              <a:t>()</a:t>
            </a:r>
            <a:r>
              <a:rPr lang="zh-CN" altLang="en-US" b="0" dirty="0" smtClean="0">
                <a:latin typeface="微软雅黑" panose="020B0503020204020204" charset="-122"/>
                <a:ea typeface="微软雅黑" panose="020B0503020204020204" charset="-122"/>
              </a:rPr>
              <a:t>方法开始路径，然后形成绘制路径，结束后需要使用</a:t>
            </a:r>
            <a:r>
              <a:rPr lang="en-US" altLang="zh-CN" b="0" dirty="0" err="1" smtClean="0">
                <a:latin typeface="微软雅黑" panose="020B0503020204020204" charset="-122"/>
                <a:ea typeface="微软雅黑" panose="020B0503020204020204" charset="-122"/>
              </a:rPr>
              <a:t>closePath</a:t>
            </a:r>
            <a:r>
              <a:rPr lang="en-US" altLang="zh-CN" b="0" dirty="0" smtClean="0">
                <a:latin typeface="微软雅黑" panose="020B0503020204020204" charset="-122"/>
                <a:ea typeface="微软雅黑" panose="020B0503020204020204" charset="-122"/>
              </a:rPr>
              <a:t>()</a:t>
            </a:r>
            <a:r>
              <a:rPr lang="zh-CN" altLang="en-US" b="0" dirty="0" smtClean="0">
                <a:latin typeface="微软雅黑" panose="020B0503020204020204" charset="-122"/>
                <a:ea typeface="微软雅黑" panose="020B0503020204020204" charset="-122"/>
              </a:rPr>
              <a:t>方法关闭路径。最后才开始填充或绘制。</a:t>
            </a:r>
            <a:endParaRPr lang="zh-CN" altLang="en-US" b="0" dirty="0">
              <a:latin typeface="微软雅黑" panose="020B0503020204020204" charset="-122"/>
              <a:ea typeface="微软雅黑" panose="020B0503020204020204"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8941" y="408963"/>
            <a:ext cx="7761287" cy="757239"/>
          </a:xfrm>
        </p:spPr>
        <p:txBody>
          <a:bodyPr/>
          <a:lstStyle/>
          <a:p>
            <a:r>
              <a:rPr lang="en-US" altLang="zh-CN" dirty="0"/>
              <a:t>Canvas</a:t>
            </a:r>
            <a:r>
              <a:rPr lang="zh-CN" altLang="en-US" dirty="0"/>
              <a:t>中</a:t>
            </a:r>
            <a:r>
              <a:rPr lang="zh-CN" altLang="en-US" dirty="0" smtClean="0"/>
              <a:t>绘图步</a:t>
            </a:r>
            <a:r>
              <a:rPr lang="zh-CN" altLang="en-US" dirty="0"/>
              <a:t>骤</a:t>
            </a:r>
            <a:endParaRPr lang="zh-CN" altLang="en-US" dirty="0"/>
          </a:p>
        </p:txBody>
      </p:sp>
      <p:sp>
        <p:nvSpPr>
          <p:cNvPr id="4" name="矩形 3"/>
          <p:cNvSpPr/>
          <p:nvPr/>
        </p:nvSpPr>
        <p:spPr>
          <a:xfrm>
            <a:off x="533400" y="1661583"/>
            <a:ext cx="8534400" cy="4610735"/>
          </a:xfrm>
          <a:prstGeom prst="rect">
            <a:avLst/>
          </a:prstGeom>
        </p:spPr>
        <p:txBody>
          <a:bodyPr wrap="square">
            <a:spAutoFit/>
          </a:bodyPr>
          <a:lstStyle/>
          <a:p>
            <a:r>
              <a:rPr lang="zh-CN" altLang="en-US" dirty="0" smtClean="0">
                <a:solidFill>
                  <a:schemeClr val="tx1"/>
                </a:solidFill>
              </a:rPr>
              <a:t>（</a:t>
            </a:r>
            <a:r>
              <a:rPr lang="en-US" altLang="zh-CN" dirty="0" smtClean="0">
                <a:solidFill>
                  <a:schemeClr val="tx1"/>
                </a:solidFill>
              </a:rPr>
              <a:t>1</a:t>
            </a:r>
            <a:r>
              <a:rPr lang="zh-CN" altLang="en-US" dirty="0" smtClean="0">
                <a:solidFill>
                  <a:schemeClr val="tx1"/>
                </a:solidFill>
              </a:rPr>
              <a:t>）开始路径。方法为</a:t>
            </a:r>
            <a:r>
              <a:rPr lang="en-US" altLang="zh-CN" sz="1800" dirty="0" err="1" smtClean="0">
                <a:solidFill>
                  <a:schemeClr val="tx1"/>
                </a:solidFill>
              </a:rPr>
              <a:t>conText.beginPath</a:t>
            </a:r>
            <a:r>
              <a:rPr lang="en-US" altLang="zh-CN" sz="1800" dirty="0" smtClean="0">
                <a:solidFill>
                  <a:schemeClr val="tx1"/>
                </a:solidFill>
              </a:rPr>
              <a:t>()</a:t>
            </a:r>
            <a:r>
              <a:rPr lang="zh-CN" altLang="en-US" dirty="0" smtClean="0">
                <a:solidFill>
                  <a:schemeClr val="tx1"/>
                </a:solidFill>
              </a:rPr>
              <a:t>。</a:t>
            </a:r>
            <a:endParaRPr lang="zh-CN" altLang="en-US" dirty="0" smtClean="0">
              <a:solidFill>
                <a:schemeClr val="tx1"/>
              </a:solidFill>
            </a:endParaRPr>
          </a:p>
          <a:p>
            <a:r>
              <a:rPr lang="zh-CN" altLang="en-US" dirty="0" smtClean="0">
                <a:solidFill>
                  <a:schemeClr val="tx1"/>
                </a:solidFill>
              </a:rPr>
              <a:t>（</a:t>
            </a:r>
            <a:r>
              <a:rPr lang="en-US" altLang="zh-CN" dirty="0" smtClean="0">
                <a:solidFill>
                  <a:schemeClr val="tx1"/>
                </a:solidFill>
              </a:rPr>
              <a:t>2</a:t>
            </a:r>
            <a:r>
              <a:rPr lang="zh-CN" altLang="en-US" dirty="0" smtClean="0">
                <a:solidFill>
                  <a:schemeClr val="tx1"/>
                </a:solidFill>
              </a:rPr>
              <a:t>）绘制路径。方法如下：</a:t>
            </a:r>
            <a:r>
              <a:rPr lang="en-US" altLang="zh-CN" sz="1600" dirty="0" err="1" smtClean="0">
                <a:solidFill>
                  <a:schemeClr val="tx1"/>
                </a:solidFill>
              </a:rPr>
              <a:t>conText.arc</a:t>
            </a:r>
            <a:r>
              <a:rPr lang="en-US" altLang="zh-CN" sz="1600" dirty="0" smtClean="0">
                <a:solidFill>
                  <a:schemeClr val="tx1"/>
                </a:solidFill>
              </a:rPr>
              <a:t>(150, 150, 100, 0, </a:t>
            </a:r>
            <a:r>
              <a:rPr lang="en-US" altLang="zh-CN" sz="1600" dirty="0" err="1" smtClean="0">
                <a:solidFill>
                  <a:schemeClr val="tx1"/>
                </a:solidFill>
              </a:rPr>
              <a:t>Math.PI</a:t>
            </a:r>
            <a:r>
              <a:rPr lang="en-US" altLang="zh-CN" sz="1600" dirty="0" smtClean="0">
                <a:solidFill>
                  <a:schemeClr val="tx1"/>
                </a:solidFill>
              </a:rPr>
              <a:t> * 2, true); //</a:t>
            </a:r>
            <a:r>
              <a:rPr lang="zh-CN" altLang="en-US" sz="1600" dirty="0" smtClean="0">
                <a:solidFill>
                  <a:schemeClr val="tx1"/>
                </a:solidFill>
              </a:rPr>
              <a:t>绘制路径</a:t>
            </a:r>
            <a:endParaRPr lang="zh-CN" altLang="en-US" dirty="0" smtClean="0">
              <a:solidFill>
                <a:schemeClr val="tx1"/>
              </a:solidFill>
            </a:endParaRPr>
          </a:p>
          <a:p>
            <a:r>
              <a:rPr lang="zh-CN" altLang="en-US" dirty="0" smtClean="0">
                <a:solidFill>
                  <a:schemeClr val="tx1"/>
                </a:solidFill>
              </a:rPr>
              <a:t>（</a:t>
            </a:r>
            <a:r>
              <a:rPr lang="en-US" altLang="zh-CN" dirty="0" smtClean="0">
                <a:solidFill>
                  <a:schemeClr val="tx1"/>
                </a:solidFill>
              </a:rPr>
              <a:t>3</a:t>
            </a:r>
            <a:r>
              <a:rPr lang="zh-CN" altLang="en-US" dirty="0" smtClean="0">
                <a:solidFill>
                  <a:schemeClr val="tx1"/>
                </a:solidFill>
              </a:rPr>
              <a:t>）关闭路径。方法为</a:t>
            </a:r>
            <a:r>
              <a:rPr lang="en-US" altLang="zh-CN" sz="1800" dirty="0" err="1" smtClean="0">
                <a:solidFill>
                  <a:schemeClr val="tx1"/>
                </a:solidFill>
              </a:rPr>
              <a:t>conText.closePath</a:t>
            </a:r>
            <a:r>
              <a:rPr lang="en-US" altLang="zh-CN" sz="1800" dirty="0" smtClean="0">
                <a:solidFill>
                  <a:schemeClr val="tx1"/>
                </a:solidFill>
              </a:rPr>
              <a:t>()</a:t>
            </a:r>
            <a:r>
              <a:rPr lang="zh-CN" altLang="en-US" dirty="0" smtClean="0">
                <a:solidFill>
                  <a:schemeClr val="tx1"/>
                </a:solidFill>
              </a:rPr>
              <a:t>。</a:t>
            </a:r>
            <a:endParaRPr lang="zh-CN" altLang="en-US" dirty="0" smtClean="0">
              <a:solidFill>
                <a:schemeClr val="tx1"/>
              </a:solidFill>
            </a:endParaRPr>
          </a:p>
          <a:p>
            <a:r>
              <a:rPr lang="zh-CN" altLang="en-US" dirty="0" smtClean="0">
                <a:solidFill>
                  <a:schemeClr val="tx1"/>
                </a:solidFill>
              </a:rPr>
              <a:t>（</a:t>
            </a:r>
            <a:r>
              <a:rPr lang="en-US" altLang="zh-CN" dirty="0" smtClean="0">
                <a:solidFill>
                  <a:schemeClr val="tx1"/>
                </a:solidFill>
              </a:rPr>
              <a:t>4</a:t>
            </a:r>
            <a:r>
              <a:rPr lang="zh-CN" altLang="en-US" dirty="0" smtClean="0">
                <a:solidFill>
                  <a:schemeClr val="tx1"/>
                </a:solidFill>
              </a:rPr>
              <a:t>）绘图。分为填充和绘制圆形边框，与绘制矩形类似。</a:t>
            </a:r>
            <a:endParaRPr lang="en-US" altLang="zh-CN" dirty="0" smtClean="0">
              <a:solidFill>
                <a:schemeClr val="tx1"/>
              </a:solidFill>
            </a:endParaRPr>
          </a:p>
          <a:p>
            <a:pPr>
              <a:lnSpc>
                <a:spcPts val="1900"/>
              </a:lnSpc>
              <a:spcBef>
                <a:spcPts val="0"/>
              </a:spcBef>
            </a:pP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conText.fillStyle</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 '</a:t>
            </a: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rgba</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(255,0,0,0.75)';  //</a:t>
            </a:r>
            <a:r>
              <a:rPr lang="zh-CN" altLang="en-US" sz="1800" b="0" dirty="0" smtClean="0">
                <a:solidFill>
                  <a:schemeClr val="tx1"/>
                </a:solidFill>
                <a:latin typeface="Verdana" panose="020B0604030504040204" pitchFamily="34" charset="0"/>
                <a:cs typeface="Verdana" panose="020B0604030504040204" pitchFamily="34" charset="0"/>
              </a:rPr>
              <a:t>填充样式</a:t>
            </a:r>
            <a:endParaRPr lang="zh-CN" altLang="en-US" sz="1800" b="0" dirty="0" smtClean="0">
              <a:solidFill>
                <a:schemeClr val="tx1"/>
              </a:solidFill>
              <a:latin typeface="Verdana" panose="020B0604030504040204" pitchFamily="34" charset="0"/>
              <a:cs typeface="Verdana" panose="020B0604030504040204" pitchFamily="34" charset="0"/>
            </a:endParaRPr>
          </a:p>
          <a:p>
            <a:pPr>
              <a:lnSpc>
                <a:spcPts val="1900"/>
              </a:lnSpc>
              <a:spcBef>
                <a:spcPts val="0"/>
              </a:spcBef>
            </a:pP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conText.fill</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zh-CN" altLang="en-US" sz="1800" b="0" dirty="0" smtClean="0">
                <a:solidFill>
                  <a:schemeClr val="tx1"/>
                </a:solidFill>
                <a:latin typeface="Verdana" panose="020B0604030504040204" pitchFamily="34" charset="0"/>
                <a:cs typeface="Verdana" panose="020B0604030504040204" pitchFamily="34" charset="0"/>
              </a:rPr>
              <a:t>填充绘图</a:t>
            </a:r>
            <a:endParaRPr lang="zh-CN" altLang="en-US" sz="1800" b="0" dirty="0" smtClean="0">
              <a:solidFill>
                <a:schemeClr val="tx1"/>
              </a:solidFill>
              <a:latin typeface="Verdana" panose="020B0604030504040204" pitchFamily="34" charset="0"/>
              <a:cs typeface="Verdana" panose="020B0604030504040204" pitchFamily="34" charset="0"/>
            </a:endParaRPr>
          </a:p>
          <a:p>
            <a:pPr>
              <a:lnSpc>
                <a:spcPts val="1900"/>
              </a:lnSpc>
              <a:spcBef>
                <a:spcPts val="0"/>
              </a:spcBef>
            </a:pP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conText.strokeStyle</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 '</a:t>
            </a: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rgba</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(0,255,0,0.50)'; //</a:t>
            </a:r>
            <a:r>
              <a:rPr lang="zh-CN" altLang="en-US" sz="1800" b="0" dirty="0" smtClean="0">
                <a:solidFill>
                  <a:schemeClr val="tx1"/>
                </a:solidFill>
                <a:latin typeface="Verdana" panose="020B0604030504040204" pitchFamily="34" charset="0"/>
                <a:cs typeface="Verdana" panose="020B0604030504040204" pitchFamily="34" charset="0"/>
              </a:rPr>
              <a:t>绘图样式</a:t>
            </a:r>
            <a:endParaRPr lang="zh-CN" altLang="en-US" sz="1800" b="0" dirty="0" smtClean="0">
              <a:solidFill>
                <a:schemeClr val="tx1"/>
              </a:solidFill>
              <a:latin typeface="Verdana" panose="020B0604030504040204" pitchFamily="34" charset="0"/>
              <a:cs typeface="Verdana" panose="020B0604030504040204" pitchFamily="34" charset="0"/>
            </a:endParaRPr>
          </a:p>
          <a:p>
            <a:pPr>
              <a:lnSpc>
                <a:spcPts val="1900"/>
              </a:lnSpc>
              <a:spcBef>
                <a:spcPts val="0"/>
              </a:spcBef>
            </a:pP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conText.lineWidth</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=20;               //</a:t>
            </a:r>
            <a:r>
              <a:rPr lang="zh-CN" altLang="en-US" sz="1800" b="0" dirty="0" smtClean="0">
                <a:solidFill>
                  <a:schemeClr val="tx1"/>
                </a:solidFill>
                <a:latin typeface="Verdana" panose="020B0604030504040204" pitchFamily="34" charset="0"/>
                <a:cs typeface="Verdana" panose="020B0604030504040204" pitchFamily="34" charset="0"/>
              </a:rPr>
              <a:t>绘制边框宽度</a:t>
            </a:r>
            <a:endParaRPr lang="zh-CN" altLang="en-US" sz="1800" b="0" dirty="0" smtClean="0">
              <a:solidFill>
                <a:schemeClr val="tx1"/>
              </a:solidFill>
              <a:latin typeface="Verdana" panose="020B0604030504040204" pitchFamily="34" charset="0"/>
              <a:cs typeface="Verdana" panose="020B0604030504040204" pitchFamily="34" charset="0"/>
            </a:endParaRPr>
          </a:p>
          <a:p>
            <a:pPr>
              <a:lnSpc>
                <a:spcPts val="1900"/>
              </a:lnSpc>
              <a:spcBef>
                <a:spcPts val="0"/>
              </a:spcBef>
            </a:pP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conText.stroke</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zh-CN" altLang="en-US" sz="1800" b="0" dirty="0" smtClean="0">
                <a:solidFill>
                  <a:schemeClr val="tx1"/>
                </a:solidFill>
                <a:latin typeface="Verdana" panose="020B0604030504040204" pitchFamily="34" charset="0"/>
                <a:cs typeface="Verdana" panose="020B0604030504040204" pitchFamily="34" charset="0"/>
              </a:rPr>
              <a:t>绘图</a:t>
            </a:r>
            <a:endParaRPr lang="en-US" altLang="zh-CN" sz="1800" b="0" dirty="0" smtClean="0">
              <a:solidFill>
                <a:schemeClr val="tx1"/>
              </a:solidFill>
              <a:latin typeface="Verdana" panose="020B0604030504040204" pitchFamily="34" charset="0"/>
              <a:cs typeface="Verdana" panose="020B0604030504040204" pitchFamily="34" charset="0"/>
            </a:endParaRPr>
          </a:p>
          <a:p>
            <a:pPr>
              <a:lnSpc>
                <a:spcPts val="1900"/>
              </a:lnSpc>
              <a:spcBef>
                <a:spcPts val="0"/>
              </a:spcBef>
            </a:pPr>
            <a:endParaRPr lang="zh-CN" altLang="en-US" sz="1800" dirty="0" smtClean="0">
              <a:solidFill>
                <a:schemeClr val="tx1"/>
              </a:solidFill>
            </a:endParaRPr>
          </a:p>
          <a:p>
            <a:pPr>
              <a:lnSpc>
                <a:spcPts val="1900"/>
              </a:lnSpc>
              <a:spcBef>
                <a:spcPts val="0"/>
              </a:spcBef>
            </a:pPr>
            <a:r>
              <a:rPr lang="en-US" altLang="zh-CN" dirty="0">
                <a:sym typeface="+mn-ea"/>
              </a:rPr>
              <a:t>beginPath()</a:t>
            </a:r>
            <a:r>
              <a:rPr lang="zh-CN" altLang="en-US" dirty="0">
                <a:sym typeface="+mn-ea"/>
              </a:rPr>
              <a:t>，开始或重置路径，</a:t>
            </a:r>
            <a:r>
              <a:rPr lang="en-US" altLang="zh-CN" dirty="0">
                <a:sym typeface="+mn-ea"/>
              </a:rPr>
              <a:t>closePath</a:t>
            </a:r>
            <a:r>
              <a:rPr lang="zh-CN" altLang="en-US" dirty="0">
                <a:sym typeface="+mn-ea"/>
              </a:rPr>
              <a:t>（）如果已经闭合则不起作用，否则从当前点</a:t>
            </a:r>
            <a:r>
              <a:rPr lang="en-US" altLang="zh-CN" dirty="0">
                <a:sym typeface="+mn-ea"/>
              </a:rPr>
              <a:t>lineto</a:t>
            </a:r>
            <a:r>
              <a:rPr lang="zh-CN" altLang="en-US" dirty="0">
                <a:sym typeface="+mn-ea"/>
              </a:rPr>
              <a:t>开始点（省略了开始点的入参）</a:t>
            </a:r>
            <a:endParaRPr lang="zh-CN" altLang="en-US" dirty="0">
              <a:sym typeface="+mn-ea"/>
            </a:endParaRPr>
          </a:p>
          <a:p>
            <a:pPr>
              <a:lnSpc>
                <a:spcPts val="1900"/>
              </a:lnSpc>
              <a:spcBef>
                <a:spcPts val="0"/>
              </a:spcBef>
            </a:pPr>
            <a:endParaRPr lang="en-US" altLang="zh-CN" dirty="0">
              <a:sym typeface="+mn-ea"/>
            </a:endParaRPr>
          </a:p>
          <a:p>
            <a:pPr>
              <a:lnSpc>
                <a:spcPts val="1900"/>
              </a:lnSpc>
              <a:spcBef>
                <a:spcPts val="0"/>
              </a:spcBef>
            </a:pPr>
            <a:r>
              <a:rPr lang="en-US" altLang="zh-CN" dirty="0">
                <a:sym typeface="+mn-ea"/>
              </a:rPr>
              <a:t>arc(x, y, r, </a:t>
            </a:r>
            <a:r>
              <a:rPr lang="en-US" altLang="zh-CN" dirty="0" err="1">
                <a:sym typeface="+mn-ea"/>
              </a:rPr>
              <a:t>sAngle</a:t>
            </a:r>
            <a:r>
              <a:rPr lang="en-US" altLang="zh-CN" dirty="0">
                <a:sym typeface="+mn-ea"/>
              </a:rPr>
              <a:t>, </a:t>
            </a:r>
            <a:r>
              <a:rPr lang="en-US" altLang="zh-CN" dirty="0" err="1">
                <a:sym typeface="+mn-ea"/>
              </a:rPr>
              <a:t>eAngle</a:t>
            </a:r>
            <a:r>
              <a:rPr lang="en-US" altLang="zh-CN" dirty="0">
                <a:sym typeface="+mn-ea"/>
              </a:rPr>
              <a:t>, counterclockwise) , true</a:t>
            </a:r>
            <a:r>
              <a:rPr lang="zh-CN" altLang="en-US" dirty="0">
                <a:sym typeface="+mn-ea"/>
              </a:rPr>
              <a:t>为逆时针</a:t>
            </a:r>
            <a:endParaRPr lang="en-US" altLang="zh-CN" dirty="0"/>
          </a:p>
          <a:p>
            <a:pPr>
              <a:lnSpc>
                <a:spcPts val="1900"/>
              </a:lnSpc>
              <a:spcBef>
                <a:spcPts val="0"/>
              </a:spcBef>
            </a:pPr>
            <a:endParaRPr lang="zh-CN" altLang="en-US" sz="1800" dirty="0" smtClean="0">
              <a:solidFill>
                <a:schemeClr val="tx1"/>
              </a:solidFill>
            </a:endParaRPr>
          </a:p>
          <a:p>
            <a:pPr>
              <a:lnSpc>
                <a:spcPts val="1900"/>
              </a:lnSpc>
              <a:spcBef>
                <a:spcPts val="0"/>
              </a:spcBef>
            </a:pPr>
            <a:r>
              <a:rPr lang="en-US" altLang="zh-CN" dirty="0" err="1" smtClean="0">
                <a:sym typeface="+mn-ea"/>
              </a:rPr>
              <a:t>rgba</a:t>
            </a:r>
            <a:r>
              <a:rPr lang="en-US" altLang="zh-CN" dirty="0" smtClean="0">
                <a:sym typeface="+mn-ea"/>
              </a:rPr>
              <a:t>(red, green, blue, opacity)</a:t>
            </a:r>
            <a:endParaRPr lang="en-US" altLang="zh-CN" dirty="0" smtClean="0">
              <a:solidFill>
                <a:schemeClr val="tx1"/>
              </a:solidFill>
            </a:endParaRPr>
          </a:p>
          <a:p>
            <a:pPr>
              <a:lnSpc>
                <a:spcPts val="1900"/>
              </a:lnSpc>
              <a:spcBef>
                <a:spcPts val="0"/>
              </a:spcBef>
            </a:pPr>
            <a:r>
              <a:rPr lang="en-US" altLang="zh-CN" dirty="0" smtClean="0">
                <a:sym typeface="+mn-ea"/>
              </a:rPr>
              <a:t>     //opacity </a:t>
            </a:r>
            <a:r>
              <a:rPr lang="zh-CN" altLang="en-US" dirty="0" smtClean="0">
                <a:sym typeface="+mn-ea"/>
              </a:rPr>
              <a:t>属性表示透明度。允许的值为</a:t>
            </a:r>
            <a:r>
              <a:rPr lang="en-US" altLang="zh-CN" dirty="0" smtClean="0">
                <a:sym typeface="+mn-ea"/>
              </a:rPr>
              <a:t>0</a:t>
            </a:r>
            <a:r>
              <a:rPr lang="zh-CN" altLang="en-US" dirty="0" smtClean="0">
                <a:sym typeface="+mn-ea"/>
              </a:rPr>
              <a:t>～</a:t>
            </a:r>
            <a:r>
              <a:rPr lang="en-US" altLang="zh-CN" dirty="0" smtClean="0">
                <a:sym typeface="+mn-ea"/>
              </a:rPr>
              <a:t>1 </a:t>
            </a:r>
            <a:r>
              <a:rPr lang="zh-CN" altLang="en-US" dirty="0" smtClean="0">
                <a:sym typeface="+mn-ea"/>
              </a:rPr>
              <a:t>之间带有小数的数值。</a:t>
            </a:r>
            <a:endParaRPr lang="zh-CN" altLang="en-US" dirty="0" smtClean="0">
              <a:solidFill>
                <a:schemeClr val="tx1"/>
              </a:solidFill>
            </a:endParaRPr>
          </a:p>
          <a:p>
            <a:pPr>
              <a:lnSpc>
                <a:spcPts val="1900"/>
              </a:lnSpc>
              <a:spcBef>
                <a:spcPts val="0"/>
              </a:spcBef>
            </a:pPr>
            <a:endParaRPr lang="zh-CN" altLang="en-US" sz="1800" dirty="0" smtClean="0">
              <a:solidFill>
                <a:schemeClr val="tx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zh-CN" dirty="0"/>
              <a:t> </a:t>
            </a:r>
            <a:endParaRPr lang="en-US" altLang="zh-CN" dirty="0"/>
          </a:p>
        </p:txBody>
      </p:sp>
      <p:sp>
        <p:nvSpPr>
          <p:cNvPr id="102405" name="Rectangle 5"/>
          <p:cNvSpPr>
            <a:spLocks noChangeArrowheads="1"/>
          </p:cNvSpPr>
          <p:nvPr/>
        </p:nvSpPr>
        <p:spPr bwMode="auto">
          <a:xfrm>
            <a:off x="347663" y="521335"/>
            <a:ext cx="7761287" cy="567929"/>
          </a:xfrm>
          <a:prstGeom prst="rect">
            <a:avLst/>
          </a:prstGeom>
          <a:noFill/>
          <a:ln w="12700">
            <a:noFill/>
            <a:miter lim="800000"/>
          </a:ln>
          <a:effectLst/>
        </p:spPr>
        <p:txBody>
          <a:bodyPr lIns="90488" tIns="44450" rIns="90488" bIns="44450" anchor="ctr"/>
          <a:lstStyle/>
          <a:p>
            <a:pPr algn="l"/>
            <a:r>
              <a:rPr lang="en-US" altLang="zh-CN" b="1" dirty="0" smtClean="0"/>
              <a:t>Canvas</a:t>
            </a:r>
            <a:r>
              <a:rPr lang="zh-CN" altLang="en-US" b="1" dirty="0" smtClean="0"/>
              <a:t>绘制圆形案例</a:t>
            </a:r>
            <a:endParaRPr lang="zh-CN" altLang="zh-CN" b="1" dirty="0"/>
          </a:p>
        </p:txBody>
      </p:sp>
      <p:pic>
        <p:nvPicPr>
          <p:cNvPr id="1026" name="Picture 2"/>
          <p:cNvPicPr>
            <a:picLocks noChangeAspect="1" noChangeArrowheads="1"/>
          </p:cNvPicPr>
          <p:nvPr/>
        </p:nvPicPr>
        <p:blipFill>
          <a:blip r:embed="rId1" cstate="print"/>
          <a:srcRect/>
          <a:stretch>
            <a:fillRect/>
          </a:stretch>
        </p:blipFill>
        <p:spPr bwMode="auto">
          <a:xfrm>
            <a:off x="6918960" y="4381500"/>
            <a:ext cx="1647983" cy="2112203"/>
          </a:xfrm>
          <a:prstGeom prst="rect">
            <a:avLst/>
          </a:prstGeom>
          <a:noFill/>
          <a:ln w="9525">
            <a:noFill/>
            <a:miter lim="800000"/>
            <a:headEnd/>
            <a:tailEnd/>
          </a:ln>
        </p:spPr>
      </p:pic>
      <p:sp>
        <p:nvSpPr>
          <p:cNvPr id="7" name="矩形 6"/>
          <p:cNvSpPr/>
          <p:nvPr/>
        </p:nvSpPr>
        <p:spPr>
          <a:xfrm>
            <a:off x="347345" y="1315720"/>
            <a:ext cx="8294370" cy="3753485"/>
          </a:xfrm>
          <a:prstGeom prst="rect">
            <a:avLst/>
          </a:prstGeom>
        </p:spPr>
        <p:txBody>
          <a:bodyPr wrap="square">
            <a:spAutoFit/>
          </a:bodyPr>
          <a:lstStyle/>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&lt;canvas id="</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oneCanvas</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width="300" height="300" style="background:#F0F0F0;"&gt; &lt;/canvas&gt;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&lt;script type="text/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javascript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myCanvas</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document.getElementById</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oneCanvas</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zh-CN" altLang="en-US" sz="1400" b="0" dirty="0" smtClean="0">
                <a:latin typeface="Verdana" panose="020B0604030504040204" pitchFamily="34" charset="0"/>
                <a:cs typeface="Verdana" panose="020B0604030504040204" pitchFamily="34" charset="0"/>
              </a:rPr>
              <a:t>获取</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Canvas</a:t>
            </a:r>
            <a:r>
              <a:rPr lang="zh-CN" altLang="en-US" sz="1400" b="0" dirty="0" smtClean="0">
                <a:latin typeface="Verdana" panose="020B0604030504040204" pitchFamily="34" charset="0"/>
                <a:cs typeface="Verdana" panose="020B0604030504040204" pitchFamily="34" charset="0"/>
              </a:rPr>
              <a:t>对象		</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conText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myCanvas.getContext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(“2d”);  //</a:t>
            </a:r>
            <a:r>
              <a:rPr lang="zh-CN" altLang="en-US" sz="1400" b="0" dirty="0" smtClean="0">
                <a:latin typeface="Verdana" panose="020B0604030504040204" pitchFamily="34" charset="0"/>
                <a:cs typeface="Verdana" panose="020B0604030504040204" pitchFamily="34" charset="0"/>
              </a:rPr>
              <a:t>获取绘图环境</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conText.beginPath</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zh-CN" altLang="en-US" sz="1400" b="0" dirty="0" smtClean="0">
                <a:latin typeface="Verdana" panose="020B0604030504040204" pitchFamily="34" charset="0"/>
                <a:cs typeface="Verdana" panose="020B0604030504040204" pitchFamily="34" charset="0"/>
              </a:rPr>
              <a:t>开始路径</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conText.arc</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(150, 150, 100, 0,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Math.PI</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 2, true);//</a:t>
            </a:r>
            <a:r>
              <a:rPr lang="zh-CN" altLang="en-US" sz="1400" b="0" dirty="0" smtClean="0">
                <a:latin typeface="Verdana" panose="020B0604030504040204" pitchFamily="34" charset="0"/>
                <a:cs typeface="Verdana" panose="020B0604030504040204" pitchFamily="34" charset="0"/>
              </a:rPr>
              <a:t>绘制路径</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conText.closePath</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zh-CN" altLang="en-US" sz="1400" b="0" dirty="0" smtClean="0">
                <a:latin typeface="Verdana" panose="020B0604030504040204" pitchFamily="34" charset="0"/>
                <a:cs typeface="Verdana" panose="020B0604030504040204" pitchFamily="34" charset="0"/>
              </a:rPr>
              <a:t>关闭路径</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conText.fillStyle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rgba</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(255,0,0,0.75)';   //</a:t>
            </a:r>
            <a:r>
              <a:rPr lang="zh-CN" altLang="en-US" sz="1400" b="0" dirty="0" smtClean="0">
                <a:latin typeface="Verdana" panose="020B0604030504040204" pitchFamily="34" charset="0"/>
                <a:cs typeface="Verdana" panose="020B0604030504040204" pitchFamily="34" charset="0"/>
              </a:rPr>
              <a:t>设置填充样式，第</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4</a:t>
            </a:r>
            <a:r>
              <a:rPr lang="zh-CN" altLang="en-US" sz="1400" b="0" dirty="0" smtClean="0">
                <a:latin typeface="Verdana" panose="020B0604030504040204" pitchFamily="34" charset="0"/>
                <a:cs typeface="Verdana" panose="020B0604030504040204" pitchFamily="34" charset="0"/>
              </a:rPr>
              <a:t>个参数表示透明度</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conText.fill</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zh-CN" altLang="en-US" sz="1400" b="0" dirty="0" smtClean="0">
                <a:latin typeface="Verdana" panose="020B0604030504040204" pitchFamily="34" charset="0"/>
                <a:cs typeface="Verdana" panose="020B0604030504040204" pitchFamily="34" charset="0"/>
              </a:rPr>
              <a:t>填充绘图</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conText.strokeStyle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rgba</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(0,255,0,0.50)';   //</a:t>
            </a:r>
            <a:r>
              <a:rPr lang="zh-CN" altLang="en-US" sz="1400" b="0" dirty="0" smtClean="0">
                <a:latin typeface="Verdana" panose="020B0604030504040204" pitchFamily="34" charset="0"/>
                <a:cs typeface="Verdana" panose="020B0604030504040204" pitchFamily="34" charset="0"/>
              </a:rPr>
              <a:t>设置绘图样式，第</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4</a:t>
            </a:r>
            <a:r>
              <a:rPr lang="zh-CN" altLang="en-US" sz="1400" b="0" dirty="0" smtClean="0">
                <a:latin typeface="Verdana" panose="020B0604030504040204" pitchFamily="34" charset="0"/>
                <a:cs typeface="Verdana" panose="020B0604030504040204" pitchFamily="34" charset="0"/>
              </a:rPr>
              <a:t>个参数表示透明度</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conText.lineWidth</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=20;  //</a:t>
            </a:r>
            <a:r>
              <a:rPr lang="zh-CN" altLang="en-US" sz="1400" b="0" dirty="0" smtClean="0">
                <a:latin typeface="Verdana" panose="020B0604030504040204" pitchFamily="34" charset="0"/>
                <a:cs typeface="Verdana" panose="020B0604030504040204" pitchFamily="34" charset="0"/>
              </a:rPr>
              <a:t>绘制边框宽度</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conText.stroke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zh-CN" altLang="en-US" sz="1400" b="0" dirty="0" smtClean="0">
                <a:latin typeface="Verdana" panose="020B0604030504040204" pitchFamily="34" charset="0"/>
                <a:cs typeface="Verdana" panose="020B0604030504040204" pitchFamily="34" charset="0"/>
              </a:rPr>
              <a:t>绘图</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&lt;/script&gt;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endParaRPr lang="zh-CN" altLang="en-US" sz="1400" b="0" dirty="0">
              <a:latin typeface="Verdana" panose="020B0604030504040204" pitchFamily="34" charset="0"/>
              <a:cs typeface="Verdana" panose="020B0604030504040204" pitchFamily="34" charset="0"/>
            </a:endParaRPr>
          </a:p>
        </p:txBody>
      </p:sp>
      <p:graphicFrame>
        <p:nvGraphicFramePr>
          <p:cNvPr id="2" name="对象 1">
            <a:hlinkClick r:id="" action="ppaction://ole?verb="/>
          </p:cNvPr>
          <p:cNvGraphicFramePr>
            <a:graphicFrameLocks noChangeAspect="1"/>
          </p:cNvGraphicFramePr>
          <p:nvPr/>
        </p:nvGraphicFramePr>
        <p:xfrm>
          <a:off x="5485765" y="5845175"/>
          <a:ext cx="1123950" cy="542925"/>
        </p:xfrm>
        <a:graphic>
          <a:graphicData uri="http://schemas.openxmlformats.org/presentationml/2006/ole">
            <mc:AlternateContent xmlns:mc="http://schemas.openxmlformats.org/markup-compatibility/2006">
              <mc:Choice xmlns:v="urn:schemas-microsoft-com:vml" Requires="v">
                <p:oleObj spid="_x0000_s5121" name="" r:id="rId2" imgW="1123950" imgH="542925" progId="Package">
                  <p:embed/>
                </p:oleObj>
              </mc:Choice>
              <mc:Fallback>
                <p:oleObj name="" r:id="rId2" imgW="1123950" imgH="542925" progId="Package">
                  <p:embed/>
                  <p:pic>
                    <p:nvPicPr>
                      <p:cNvPr id="0" name="图片 5120"/>
                      <p:cNvPicPr/>
                      <p:nvPr/>
                    </p:nvPicPr>
                    <p:blipFill>
                      <a:blip r:embed="rId3"/>
                      <a:stretch>
                        <a:fillRect/>
                      </a:stretch>
                    </p:blipFill>
                    <p:spPr>
                      <a:xfrm>
                        <a:off x="5485765" y="5845175"/>
                        <a:ext cx="1123950" cy="542925"/>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443230" y="1624330"/>
            <a:ext cx="8325485" cy="3931920"/>
          </a:xfrm>
        </p:spPr>
        <p:txBody>
          <a:bodyPr/>
          <a:lstStyle/>
          <a:p>
            <a:pPr>
              <a:spcBef>
                <a:spcPts val="0"/>
              </a:spcBef>
              <a:spcAft>
                <a:spcPts val="0"/>
              </a:spcAft>
              <a:buFont typeface="Wingdings" panose="05000000000000000000" pitchFamily="2" charset="2"/>
              <a:buNone/>
            </a:pPr>
            <a:r>
              <a:rPr lang="en-US" altLang="zh-CN" sz="1800" dirty="0" smtClean="0"/>
              <a:t>1.</a:t>
            </a:r>
            <a:r>
              <a:rPr lang="zh-CN" altLang="en-US" sz="1800" dirty="0" smtClean="0"/>
              <a:t>标识符命名规范</a:t>
            </a:r>
            <a:endParaRPr lang="zh-CN" altLang="en-US" sz="1800" dirty="0" smtClean="0"/>
          </a:p>
          <a:p>
            <a:pPr marL="0" indent="0">
              <a:spcBef>
                <a:spcPts val="0"/>
              </a:spcBef>
              <a:spcAft>
                <a:spcPts val="0"/>
              </a:spcAft>
              <a:buNone/>
            </a:pPr>
            <a:r>
              <a:rPr lang="zh-CN" altLang="en-US" sz="1800" dirty="0" smtClean="0"/>
              <a:t>       标识符是用来表示变量名、函数名等的</a:t>
            </a:r>
            <a:r>
              <a:rPr lang="zh-CN" altLang="en-US" sz="1800" u="sng" dirty="0" smtClean="0">
                <a:solidFill>
                  <a:srgbClr val="FF0000"/>
                </a:solidFill>
              </a:rPr>
              <a:t>有效字符序列</a:t>
            </a:r>
            <a:r>
              <a:rPr lang="zh-CN" altLang="en-US" sz="1800" dirty="0" smtClean="0"/>
              <a:t>，</a:t>
            </a:r>
            <a:r>
              <a:rPr lang="en-US" altLang="zh-CN" sz="1800" dirty="0" smtClean="0"/>
              <a:t>JavaScript</a:t>
            </a:r>
            <a:r>
              <a:rPr lang="zh-CN" altLang="en-US" sz="1800" dirty="0" smtClean="0"/>
              <a:t>关于标识符的规定如下：</a:t>
            </a:r>
            <a:endParaRPr lang="zh-CN" altLang="en-US" sz="1800" dirty="0" smtClean="0"/>
          </a:p>
          <a:p>
            <a:pPr marL="0" indent="0">
              <a:spcBef>
                <a:spcPts val="0"/>
              </a:spcBef>
              <a:spcAft>
                <a:spcPts val="0"/>
              </a:spcAft>
              <a:buNone/>
            </a:pPr>
            <a:endParaRPr lang="zh-CN" altLang="en-US" sz="1800" dirty="0" smtClean="0"/>
          </a:p>
          <a:p>
            <a:pPr marL="525145" indent="0">
              <a:spcBef>
                <a:spcPts val="0"/>
              </a:spcBef>
              <a:spcAft>
                <a:spcPts val="0"/>
              </a:spcAft>
              <a:buFont typeface="Wingdings" panose="05000000000000000000" pitchFamily="2" charset="2"/>
              <a:buNone/>
            </a:pPr>
            <a:r>
              <a:rPr lang="en-US" altLang="zh-CN" sz="1800" dirty="0" smtClean="0"/>
              <a:t>(1)</a:t>
            </a:r>
            <a:r>
              <a:rPr lang="zh-CN" altLang="en-US" sz="1800" dirty="0" smtClean="0"/>
              <a:t>必须使用字母或者下划线和</a:t>
            </a:r>
            <a:r>
              <a:rPr lang="en-US" altLang="zh-CN" sz="1800" dirty="0" smtClean="0"/>
              <a:t>$</a:t>
            </a:r>
            <a:r>
              <a:rPr lang="zh-CN" altLang="en-US" sz="1800" dirty="0" smtClean="0"/>
              <a:t>开始。</a:t>
            </a:r>
            <a:endParaRPr lang="zh-CN" altLang="en-US" sz="1800" dirty="0" smtClean="0"/>
          </a:p>
          <a:p>
            <a:pPr marL="525145" indent="0">
              <a:spcBef>
                <a:spcPts val="0"/>
              </a:spcBef>
              <a:spcAft>
                <a:spcPts val="0"/>
              </a:spcAft>
              <a:buFont typeface="Wingdings" panose="05000000000000000000" pitchFamily="2" charset="2"/>
              <a:buNone/>
            </a:pPr>
            <a:r>
              <a:rPr lang="en-US" altLang="zh-CN" sz="1800" dirty="0" smtClean="0"/>
              <a:t>(2)</a:t>
            </a:r>
            <a:r>
              <a:rPr lang="zh-CN" altLang="en-US" sz="1800" dirty="0" smtClean="0"/>
              <a:t>必须使用英文字母、数字、下划线组成，不能出现空格或制表符。</a:t>
            </a:r>
            <a:endParaRPr lang="zh-CN" altLang="en-US" sz="1800" dirty="0" smtClean="0"/>
          </a:p>
          <a:p>
            <a:pPr marL="525145" indent="0">
              <a:spcBef>
                <a:spcPts val="0"/>
              </a:spcBef>
              <a:spcAft>
                <a:spcPts val="0"/>
              </a:spcAft>
              <a:buFont typeface="Wingdings" panose="05000000000000000000" pitchFamily="2" charset="2"/>
              <a:buNone/>
            </a:pPr>
            <a:r>
              <a:rPr lang="en-US" altLang="zh-CN" sz="1800" dirty="0" smtClean="0"/>
              <a:t>(3)</a:t>
            </a:r>
            <a:r>
              <a:rPr lang="zh-CN" altLang="en-US" sz="1800" dirty="0" smtClean="0"/>
              <a:t>不能使用</a:t>
            </a:r>
            <a:r>
              <a:rPr lang="en-US" altLang="zh-CN" sz="1800" dirty="0" smtClean="0"/>
              <a:t>JavaScript</a:t>
            </a:r>
            <a:r>
              <a:rPr sz="1800" smtClean="0">
                <a:sym typeface="+mn-ea"/>
              </a:rPr>
              <a:t>保留、</a:t>
            </a:r>
            <a:r>
              <a:rPr lang="zh-CN" altLang="en-US" sz="1800" dirty="0" smtClean="0"/>
              <a:t>关键字。</a:t>
            </a:r>
            <a:endParaRPr lang="zh-CN" altLang="en-US" sz="1800" dirty="0" smtClean="0"/>
          </a:p>
          <a:p>
            <a:pPr marL="525145" indent="0">
              <a:spcBef>
                <a:spcPts val="0"/>
              </a:spcBef>
              <a:spcAft>
                <a:spcPts val="0"/>
              </a:spcAft>
              <a:buFont typeface="Wingdings" panose="05000000000000000000" pitchFamily="2" charset="2"/>
              <a:buNone/>
            </a:pPr>
            <a:r>
              <a:rPr lang="en-US" altLang="zh-CN" sz="1800" dirty="0" smtClean="0"/>
              <a:t>(4)</a:t>
            </a:r>
            <a:r>
              <a:rPr lang="zh-CN" altLang="en-US" sz="1800" dirty="0" smtClean="0"/>
              <a:t>不能使用</a:t>
            </a:r>
            <a:r>
              <a:rPr lang="en-US" altLang="zh-CN" sz="1800" dirty="0" smtClean="0"/>
              <a:t>JavaScript</a:t>
            </a:r>
            <a:r>
              <a:rPr lang="zh-CN" altLang="en-US" sz="1800" dirty="0" smtClean="0"/>
              <a:t>语言内部的单词，比如</a:t>
            </a:r>
            <a:r>
              <a:rPr lang="en-US" altLang="zh-CN" sz="1800" dirty="0" smtClean="0"/>
              <a:t>Infinity</a:t>
            </a:r>
            <a:r>
              <a:rPr lang="zh-CN" altLang="en-US" sz="1800" dirty="0" smtClean="0"/>
              <a:t>，</a:t>
            </a:r>
            <a:r>
              <a:rPr lang="en-US" altLang="zh-CN" sz="1800" dirty="0" err="1" smtClean="0"/>
              <a:t>NaN</a:t>
            </a:r>
            <a:r>
              <a:rPr lang="zh-CN" altLang="en-US" sz="1800" dirty="0" smtClean="0"/>
              <a:t>，</a:t>
            </a:r>
            <a:r>
              <a:rPr lang="en-US" altLang="zh-CN" sz="1800" dirty="0" smtClean="0"/>
              <a:t>undefined</a:t>
            </a:r>
            <a:r>
              <a:rPr lang="zh-CN" altLang="en-US" sz="1800" dirty="0" smtClean="0"/>
              <a:t>等。</a:t>
            </a:r>
            <a:endParaRPr lang="zh-CN" altLang="en-US" sz="1800" dirty="0" smtClean="0"/>
          </a:p>
          <a:p>
            <a:pPr marL="525145" indent="0">
              <a:spcBef>
                <a:spcPts val="0"/>
              </a:spcBef>
              <a:spcAft>
                <a:spcPts val="0"/>
              </a:spcAft>
              <a:buFont typeface="Wingdings" panose="05000000000000000000" pitchFamily="2" charset="2"/>
              <a:buNone/>
            </a:pPr>
            <a:r>
              <a:rPr lang="en-US" altLang="zh-CN" sz="1800" dirty="0" smtClean="0"/>
              <a:t>(5)</a:t>
            </a:r>
            <a:r>
              <a:rPr lang="zh-CN" altLang="en-US" sz="1800" dirty="0" smtClean="0"/>
              <a:t>大小写敏感，如</a:t>
            </a:r>
            <a:r>
              <a:rPr lang="en-US" altLang="zh-CN" sz="1800" dirty="0" smtClean="0"/>
              <a:t>name</a:t>
            </a:r>
            <a:r>
              <a:rPr lang="zh-CN" altLang="en-US" sz="1800" dirty="0" smtClean="0"/>
              <a:t>和</a:t>
            </a:r>
            <a:r>
              <a:rPr lang="en-US" altLang="zh-CN" sz="1800" dirty="0" smtClean="0"/>
              <a:t>Name</a:t>
            </a:r>
            <a:r>
              <a:rPr lang="zh-CN" altLang="en-US" sz="1800" dirty="0" smtClean="0"/>
              <a:t>是不同的两个标识符。 </a:t>
            </a:r>
            <a:endParaRPr lang="zh-CN" altLang="en-US" sz="1800" dirty="0" smtClean="0"/>
          </a:p>
        </p:txBody>
      </p:sp>
      <p:sp>
        <p:nvSpPr>
          <p:cNvPr id="14337" name="Rectangle 2"/>
          <p:cNvSpPr>
            <a:spLocks noGrp="1" noChangeArrowheads="1"/>
          </p:cNvSpPr>
          <p:nvPr/>
        </p:nvSpPr>
        <p:spPr>
          <a:xfrm>
            <a:off x="629412" y="570234"/>
            <a:ext cx="8139178" cy="441964"/>
          </a:xfrm>
          <a:prstGeom prst="rect">
            <a:avLst/>
          </a:prstGeom>
        </p:spPr>
        <p:txBody>
          <a:bodyPr vert="horz" lIns="90000" tIns="46800" rIns="90000" bIns="46800" rtlCol="0" anchor="t" anchorCtr="0">
            <a:norm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dirty="0" smtClean="0"/>
              <a:t>标识符和变量</a:t>
            </a:r>
            <a:endParaRPr lang="zh-CN" altLang="en-US" dirty="0"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Canvas </a:t>
            </a:r>
            <a:r>
              <a:rPr lang="zh-CN" altLang="en-US" dirty="0"/>
              <a:t>绘制线段</a:t>
            </a:r>
            <a:endParaRPr lang="zh-CN" altLang="en-US" dirty="0"/>
          </a:p>
        </p:txBody>
      </p:sp>
      <p:sp>
        <p:nvSpPr>
          <p:cNvPr id="3" name="内容占位符 2"/>
          <p:cNvSpPr>
            <a:spLocks noGrp="1"/>
          </p:cNvSpPr>
          <p:nvPr>
            <p:ph idx="1"/>
          </p:nvPr>
        </p:nvSpPr>
        <p:spPr>
          <a:xfrm>
            <a:off x="377825" y="1524001"/>
            <a:ext cx="8509000" cy="3810000"/>
          </a:xfrm>
        </p:spPr>
        <p:txBody>
          <a:bodyPr>
            <a:normAutofit/>
          </a:bodyPr>
          <a:lstStyle/>
          <a:p>
            <a:pPr marL="0" indent="0">
              <a:spcBef>
                <a:spcPts val="0"/>
              </a:spcBef>
              <a:spcAft>
                <a:spcPts val="0"/>
              </a:spcAft>
              <a:buNone/>
            </a:pPr>
            <a:r>
              <a:rPr lang="zh-CN" altLang="en-US" sz="1600" dirty="0" smtClean="0">
                <a:solidFill>
                  <a:schemeClr val="tx1"/>
                </a:solidFill>
              </a:rPr>
              <a:t>       利</a:t>
            </a:r>
            <a:r>
              <a:rPr lang="zh-CN" altLang="en-US" sz="1600" dirty="0">
                <a:solidFill>
                  <a:schemeClr val="tx1"/>
                </a:solidFill>
              </a:rPr>
              <a:t>用</a:t>
            </a:r>
            <a:r>
              <a:rPr lang="en-US" altLang="zh-CN" sz="1600" dirty="0">
                <a:solidFill>
                  <a:schemeClr val="tx1"/>
                </a:solidFill>
              </a:rPr>
              <a:t>Canvas </a:t>
            </a:r>
            <a:r>
              <a:rPr lang="zh-CN" altLang="en-US" sz="1600" dirty="0">
                <a:solidFill>
                  <a:schemeClr val="tx1"/>
                </a:solidFill>
              </a:rPr>
              <a:t>标记可以绘制线段。常用的方法有</a:t>
            </a:r>
            <a:r>
              <a:rPr lang="en-US" altLang="zh-CN" sz="1600" dirty="0">
                <a:solidFill>
                  <a:schemeClr val="tx1"/>
                </a:solidFill>
              </a:rPr>
              <a:t>moveTo(x,y)</a:t>
            </a:r>
            <a:r>
              <a:rPr lang="zh-CN" altLang="en-US" sz="1600" dirty="0">
                <a:solidFill>
                  <a:schemeClr val="tx1"/>
                </a:solidFill>
              </a:rPr>
              <a:t>和</a:t>
            </a:r>
            <a:r>
              <a:rPr lang="en-US" altLang="zh-CN" sz="1600" dirty="0">
                <a:solidFill>
                  <a:schemeClr val="tx1"/>
                </a:solidFill>
              </a:rPr>
              <a:t>lineTo(x,y)</a:t>
            </a:r>
            <a:r>
              <a:rPr lang="zh-CN" altLang="en-US" sz="1600" dirty="0">
                <a:solidFill>
                  <a:schemeClr val="tx1"/>
                </a:solidFill>
              </a:rPr>
              <a:t>。</a:t>
            </a:r>
            <a:endParaRPr lang="zh-CN" altLang="en-US" sz="1600" dirty="0">
              <a:solidFill>
                <a:schemeClr val="tx1"/>
              </a:solidFill>
            </a:endParaRPr>
          </a:p>
          <a:p>
            <a:pPr>
              <a:spcBef>
                <a:spcPts val="0"/>
              </a:spcBef>
              <a:spcAft>
                <a:spcPts val="0"/>
              </a:spcAft>
              <a:buNone/>
            </a:pPr>
            <a:r>
              <a:rPr lang="en-US" altLang="zh-CN" sz="1600" b="1" dirty="0">
                <a:solidFill>
                  <a:schemeClr val="tx1"/>
                </a:solidFill>
              </a:rPr>
              <a:t>1</a:t>
            </a:r>
            <a:r>
              <a:rPr lang="zh-CN" altLang="en-US" sz="1600" b="1" dirty="0">
                <a:solidFill>
                  <a:schemeClr val="tx1"/>
                </a:solidFill>
              </a:rPr>
              <a:t>．基本语法</a:t>
            </a:r>
            <a:endParaRPr lang="zh-CN" altLang="en-US" sz="1600" b="1" dirty="0">
              <a:solidFill>
                <a:schemeClr val="tx1"/>
              </a:solidFill>
            </a:endParaRPr>
          </a:p>
          <a:p>
            <a:pPr>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context.moveto</a:t>
            </a:r>
            <a:r>
              <a:rPr lang="en-US" altLang="zh-CN" sz="1600" dirty="0" smtClean="0">
                <a:solidFill>
                  <a:schemeClr val="tx1"/>
                </a:solidFill>
              </a:rPr>
              <a:t>(</a:t>
            </a:r>
            <a:r>
              <a:rPr lang="en-US" altLang="zh-CN" sz="1600" dirty="0" err="1" smtClean="0">
                <a:solidFill>
                  <a:schemeClr val="tx1"/>
                </a:solidFill>
              </a:rPr>
              <a:t>x,y</a:t>
            </a:r>
            <a:r>
              <a:rPr lang="en-US" altLang="zh-CN" sz="1600" dirty="0">
                <a:solidFill>
                  <a:schemeClr val="tx1"/>
                </a:solidFill>
              </a:rPr>
              <a:t>) //</a:t>
            </a:r>
            <a:r>
              <a:rPr lang="zh-CN" altLang="en-US" sz="1600" dirty="0">
                <a:solidFill>
                  <a:schemeClr val="tx1"/>
                </a:solidFill>
              </a:rPr>
              <a:t>定义线段开始坐标，</a:t>
            </a:r>
            <a:r>
              <a:rPr lang="en-US" altLang="zh-CN" sz="1600" dirty="0">
                <a:solidFill>
                  <a:schemeClr val="tx1"/>
                </a:solidFill>
              </a:rPr>
              <a:t>x</a:t>
            </a:r>
            <a:r>
              <a:rPr lang="zh-CN" altLang="en-US" sz="1600" dirty="0">
                <a:solidFill>
                  <a:schemeClr val="tx1"/>
                </a:solidFill>
              </a:rPr>
              <a:t>为</a:t>
            </a:r>
            <a:r>
              <a:rPr lang="en-US" altLang="zh-CN" sz="1600" dirty="0">
                <a:solidFill>
                  <a:schemeClr val="tx1"/>
                </a:solidFill>
              </a:rPr>
              <a:t>X</a:t>
            </a:r>
            <a:r>
              <a:rPr lang="zh-CN" altLang="en-US" sz="1600" dirty="0">
                <a:solidFill>
                  <a:schemeClr val="tx1"/>
                </a:solidFill>
              </a:rPr>
              <a:t>轴坐标，</a:t>
            </a:r>
            <a:r>
              <a:rPr lang="en-US" altLang="zh-CN" sz="1600" dirty="0">
                <a:solidFill>
                  <a:schemeClr val="tx1"/>
                </a:solidFill>
              </a:rPr>
              <a:t>y</a:t>
            </a:r>
            <a:r>
              <a:rPr lang="zh-CN" altLang="en-US" sz="1600" dirty="0">
                <a:solidFill>
                  <a:schemeClr val="tx1"/>
                </a:solidFill>
              </a:rPr>
              <a:t>为</a:t>
            </a:r>
            <a:r>
              <a:rPr lang="en-US" altLang="zh-CN" sz="1600" dirty="0">
                <a:solidFill>
                  <a:schemeClr val="tx1"/>
                </a:solidFill>
              </a:rPr>
              <a:t>Y</a:t>
            </a:r>
            <a:r>
              <a:rPr lang="zh-CN" altLang="en-US" sz="1600" dirty="0">
                <a:solidFill>
                  <a:schemeClr val="tx1"/>
                </a:solidFill>
              </a:rPr>
              <a:t>轴坐标</a:t>
            </a:r>
            <a:endParaRPr lang="zh-CN" altLang="en-US" sz="1600" dirty="0">
              <a:solidFill>
                <a:schemeClr val="tx1"/>
              </a:solidFill>
            </a:endParaRPr>
          </a:p>
          <a:p>
            <a:pPr>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context.lineto</a:t>
            </a:r>
            <a:r>
              <a:rPr lang="en-US" altLang="zh-CN" sz="1600" dirty="0" smtClean="0">
                <a:solidFill>
                  <a:schemeClr val="tx1"/>
                </a:solidFill>
              </a:rPr>
              <a:t>(</a:t>
            </a:r>
            <a:r>
              <a:rPr lang="en-US" altLang="zh-CN" sz="1600" dirty="0" err="1" smtClean="0">
                <a:solidFill>
                  <a:schemeClr val="tx1"/>
                </a:solidFill>
              </a:rPr>
              <a:t>x,y</a:t>
            </a:r>
            <a:r>
              <a:rPr lang="en-US" altLang="zh-CN" sz="1600" dirty="0">
                <a:solidFill>
                  <a:schemeClr val="tx1"/>
                </a:solidFill>
              </a:rPr>
              <a:t>) </a:t>
            </a:r>
            <a:r>
              <a:rPr lang="en-US" altLang="zh-CN" sz="1600" dirty="0" smtClean="0">
                <a:solidFill>
                  <a:schemeClr val="tx1"/>
                </a:solidFill>
              </a:rPr>
              <a:t>   //</a:t>
            </a:r>
            <a:r>
              <a:rPr lang="zh-CN" altLang="en-US" sz="1600" dirty="0">
                <a:solidFill>
                  <a:schemeClr val="tx1"/>
                </a:solidFill>
              </a:rPr>
              <a:t>定义线段结束坐标，</a:t>
            </a:r>
            <a:r>
              <a:rPr lang="en-US" altLang="zh-CN" sz="1600" dirty="0">
                <a:solidFill>
                  <a:schemeClr val="tx1"/>
                </a:solidFill>
              </a:rPr>
              <a:t>x</a:t>
            </a:r>
            <a:r>
              <a:rPr lang="zh-CN" altLang="en-US" sz="1600" dirty="0">
                <a:solidFill>
                  <a:schemeClr val="tx1"/>
                </a:solidFill>
              </a:rPr>
              <a:t>为</a:t>
            </a:r>
            <a:r>
              <a:rPr lang="en-US" altLang="zh-CN" sz="1600" dirty="0">
                <a:solidFill>
                  <a:schemeClr val="tx1"/>
                </a:solidFill>
              </a:rPr>
              <a:t>X</a:t>
            </a:r>
            <a:r>
              <a:rPr lang="zh-CN" altLang="en-US" sz="1600" dirty="0">
                <a:solidFill>
                  <a:schemeClr val="tx1"/>
                </a:solidFill>
              </a:rPr>
              <a:t>轴坐标，</a:t>
            </a:r>
            <a:r>
              <a:rPr lang="en-US" altLang="zh-CN" sz="1600" dirty="0">
                <a:solidFill>
                  <a:schemeClr val="tx1"/>
                </a:solidFill>
              </a:rPr>
              <a:t>y</a:t>
            </a:r>
            <a:r>
              <a:rPr lang="zh-CN" altLang="en-US" sz="1600" dirty="0">
                <a:solidFill>
                  <a:schemeClr val="tx1"/>
                </a:solidFill>
              </a:rPr>
              <a:t>为</a:t>
            </a:r>
            <a:r>
              <a:rPr lang="en-US" altLang="zh-CN" sz="1600" dirty="0">
                <a:solidFill>
                  <a:schemeClr val="tx1"/>
                </a:solidFill>
              </a:rPr>
              <a:t>Y</a:t>
            </a:r>
            <a:r>
              <a:rPr lang="zh-CN" altLang="en-US" sz="1600" dirty="0">
                <a:solidFill>
                  <a:schemeClr val="tx1"/>
                </a:solidFill>
              </a:rPr>
              <a:t>轴坐标</a:t>
            </a:r>
            <a:endParaRPr lang="zh-CN" altLang="en-US" sz="1600" dirty="0">
              <a:solidFill>
                <a:schemeClr val="tx1"/>
              </a:solidFill>
            </a:endParaRPr>
          </a:p>
          <a:p>
            <a:pPr>
              <a:spcBef>
                <a:spcPts val="0"/>
              </a:spcBef>
              <a:spcAft>
                <a:spcPts val="0"/>
              </a:spcAft>
              <a:buNone/>
            </a:pPr>
            <a:r>
              <a:rPr lang="en-US" altLang="zh-CN" sz="1600" b="1" dirty="0" smtClean="0">
                <a:solidFill>
                  <a:schemeClr val="tx1"/>
                </a:solidFill>
              </a:rPr>
              <a:t>2</a:t>
            </a:r>
            <a:r>
              <a:rPr lang="zh-CN" altLang="en-US" sz="1600" b="1" dirty="0">
                <a:solidFill>
                  <a:schemeClr val="tx1"/>
                </a:solidFill>
              </a:rPr>
              <a:t>．语法说明</a:t>
            </a:r>
            <a:endParaRPr lang="zh-CN" altLang="en-US" sz="1600" b="1" dirty="0">
              <a:solidFill>
                <a:schemeClr val="tx1"/>
              </a:solidFill>
            </a:endParaRPr>
          </a:p>
          <a:p>
            <a:pPr marL="0" indent="0">
              <a:spcBef>
                <a:spcPts val="0"/>
              </a:spcBef>
              <a:spcAft>
                <a:spcPts val="0"/>
              </a:spcAft>
              <a:buNone/>
            </a:pPr>
            <a:r>
              <a:rPr lang="zh-CN" altLang="en-US" sz="1600" dirty="0" smtClean="0">
                <a:solidFill>
                  <a:schemeClr val="tx1"/>
                </a:solidFill>
              </a:rPr>
              <a:t>       两</a:t>
            </a:r>
            <a:r>
              <a:rPr lang="zh-CN" altLang="en-US" sz="1600" dirty="0">
                <a:solidFill>
                  <a:schemeClr val="tx1"/>
                </a:solidFill>
              </a:rPr>
              <a:t>个方法的参数相同，</a:t>
            </a:r>
            <a:r>
              <a:rPr lang="en-US" altLang="zh-CN" sz="1600" dirty="0">
                <a:solidFill>
                  <a:schemeClr val="tx1"/>
                </a:solidFill>
              </a:rPr>
              <a:t>x </a:t>
            </a:r>
            <a:r>
              <a:rPr lang="zh-CN" altLang="en-US" sz="1600" dirty="0">
                <a:solidFill>
                  <a:schemeClr val="tx1"/>
                </a:solidFill>
              </a:rPr>
              <a:t>为</a:t>
            </a:r>
            <a:r>
              <a:rPr lang="en-US" altLang="zh-CN" sz="1600" dirty="0">
                <a:solidFill>
                  <a:schemeClr val="tx1"/>
                </a:solidFill>
              </a:rPr>
              <a:t>X </a:t>
            </a:r>
            <a:r>
              <a:rPr lang="zh-CN" altLang="en-US" sz="1600" dirty="0">
                <a:solidFill>
                  <a:schemeClr val="tx1"/>
                </a:solidFill>
              </a:rPr>
              <a:t>轴坐标，</a:t>
            </a:r>
            <a:r>
              <a:rPr lang="en-US" altLang="zh-CN" sz="1600" dirty="0">
                <a:solidFill>
                  <a:schemeClr val="tx1"/>
                </a:solidFill>
              </a:rPr>
              <a:t>y </a:t>
            </a:r>
            <a:r>
              <a:rPr lang="zh-CN" altLang="en-US" sz="1600" dirty="0">
                <a:solidFill>
                  <a:schemeClr val="tx1"/>
                </a:solidFill>
              </a:rPr>
              <a:t>为</a:t>
            </a:r>
            <a:r>
              <a:rPr lang="en-US" altLang="zh-CN" sz="1600" dirty="0">
                <a:solidFill>
                  <a:schemeClr val="tx1"/>
                </a:solidFill>
              </a:rPr>
              <a:t>Y </a:t>
            </a:r>
            <a:r>
              <a:rPr lang="zh-CN" altLang="en-US" sz="1600" dirty="0">
                <a:solidFill>
                  <a:schemeClr val="tx1"/>
                </a:solidFill>
              </a:rPr>
              <a:t>轴坐标。</a:t>
            </a:r>
            <a:r>
              <a:rPr lang="en-US" altLang="zh-CN" sz="1600" dirty="0">
                <a:solidFill>
                  <a:schemeClr val="tx1"/>
                </a:solidFill>
              </a:rPr>
              <a:t>moveTo()</a:t>
            </a:r>
            <a:r>
              <a:rPr lang="zh-CN" altLang="en-US" sz="1600" dirty="0">
                <a:solidFill>
                  <a:schemeClr val="tx1"/>
                </a:solidFill>
              </a:rPr>
              <a:t>表示设置线段的起点</a:t>
            </a:r>
            <a:r>
              <a:rPr lang="zh-CN" altLang="en-US" sz="1600" dirty="0" smtClean="0">
                <a:solidFill>
                  <a:schemeClr val="tx1"/>
                </a:solidFill>
              </a:rPr>
              <a:t>；</a:t>
            </a:r>
            <a:r>
              <a:rPr lang="en-US" altLang="zh-CN" sz="1600" dirty="0">
                <a:solidFill>
                  <a:schemeClr val="tx1"/>
                </a:solidFill>
              </a:rPr>
              <a:t>lineTo()</a:t>
            </a:r>
            <a:r>
              <a:rPr lang="zh-CN" altLang="en-US" sz="1600" dirty="0">
                <a:solidFill>
                  <a:schemeClr val="tx1"/>
                </a:solidFill>
              </a:rPr>
              <a:t>表示设置线段的终点</a:t>
            </a:r>
            <a:r>
              <a:rPr lang="zh-CN" altLang="en-US" sz="1600" dirty="0" smtClean="0">
                <a:solidFill>
                  <a:schemeClr val="tx1"/>
                </a:solidFill>
              </a:rPr>
              <a:t>。</a:t>
            </a:r>
            <a:endParaRPr lang="en-US" altLang="zh-CN" sz="1600" dirty="0" smtClean="0">
              <a:solidFill>
                <a:schemeClr val="tx1"/>
              </a:solidFill>
            </a:endParaRPr>
          </a:p>
          <a:p>
            <a:pPr marL="0" indent="0">
              <a:spcBef>
                <a:spcPts val="0"/>
              </a:spcBef>
              <a:spcAft>
                <a:spcPts val="0"/>
              </a:spcAft>
              <a:buNone/>
            </a:pPr>
            <a:endParaRPr lang="zh-CN" altLang="en-US" sz="1600" b="1" dirty="0">
              <a:solidFill>
                <a:schemeClr val="tx1"/>
              </a:solidFill>
            </a:endParaRPr>
          </a:p>
        </p:txBody>
      </p:sp>
      <p:graphicFrame>
        <p:nvGraphicFramePr>
          <p:cNvPr id="4" name="对象 3">
            <a:hlinkClick r:id="" action="ppaction://ole?verb="/>
          </p:cNvPr>
          <p:cNvGraphicFramePr>
            <a:graphicFrameLocks noChangeAspect="1"/>
          </p:cNvGraphicFramePr>
          <p:nvPr/>
        </p:nvGraphicFramePr>
        <p:xfrm>
          <a:off x="6689090" y="5852160"/>
          <a:ext cx="1123950" cy="542925"/>
        </p:xfrm>
        <a:graphic>
          <a:graphicData uri="http://schemas.openxmlformats.org/presentationml/2006/ole">
            <mc:AlternateContent xmlns:mc="http://schemas.openxmlformats.org/markup-compatibility/2006">
              <mc:Choice xmlns:v="urn:schemas-microsoft-com:vml" Requires="v">
                <p:oleObj spid="_x0000_s6145" name="" r:id="rId1" imgW="1123950" imgH="542925" progId="Package">
                  <p:embed/>
                </p:oleObj>
              </mc:Choice>
              <mc:Fallback>
                <p:oleObj name="" r:id="rId1" imgW="1123950" imgH="542925" progId="Package">
                  <p:embed/>
                  <p:pic>
                    <p:nvPicPr>
                      <p:cNvPr id="0" name="图片 6144"/>
                      <p:cNvPicPr/>
                      <p:nvPr/>
                    </p:nvPicPr>
                    <p:blipFill>
                      <a:blip r:embed="rId2"/>
                      <a:stretch>
                        <a:fillRect/>
                      </a:stretch>
                    </p:blipFill>
                    <p:spPr>
                      <a:xfrm>
                        <a:off x="6689090" y="5852160"/>
                        <a:ext cx="1123950" cy="542925"/>
                      </a:xfrm>
                      <a:prstGeom prst="rect">
                        <a:avLst/>
                      </a:prstGeom>
                    </p:spPr>
                  </p:pic>
                </p:oleObj>
              </mc:Fallback>
            </mc:AlternateContent>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a:t>
            </a:r>
            <a:r>
              <a:rPr lang="en-US" altLang="zh-CN" dirty="0"/>
              <a:t>Canvas </a:t>
            </a:r>
            <a:r>
              <a:rPr lang="zh-CN" altLang="en-US" dirty="0"/>
              <a:t>标记绘制直线</a:t>
            </a:r>
            <a:endParaRPr lang="zh-CN" altLang="en-US" dirty="0"/>
          </a:p>
        </p:txBody>
      </p:sp>
      <p:sp>
        <p:nvSpPr>
          <p:cNvPr id="3" name="内容占位符 2"/>
          <p:cNvSpPr>
            <a:spLocks noGrp="1"/>
          </p:cNvSpPr>
          <p:nvPr>
            <p:ph idx="1"/>
          </p:nvPr>
        </p:nvSpPr>
        <p:spPr>
          <a:xfrm>
            <a:off x="502285" y="1316355"/>
            <a:ext cx="8016240" cy="3657600"/>
          </a:xfrm>
        </p:spPr>
        <p:txBody>
          <a:bodyPr>
            <a:normAutofit lnSpcReduction="10000"/>
          </a:bodyPr>
          <a:lstStyle/>
          <a:p>
            <a:pPr>
              <a:lnSpc>
                <a:spcPct val="100000"/>
              </a:lnSpc>
              <a:spcBef>
                <a:spcPts val="0"/>
              </a:spcBef>
              <a:spcAft>
                <a:spcPts val="0"/>
              </a:spcAft>
              <a:buNone/>
            </a:pPr>
            <a:r>
              <a:rPr lang="en-US" altLang="zh-CN" sz="1400" dirty="0"/>
              <a:t>&lt;canvas id="</a:t>
            </a:r>
            <a:r>
              <a:rPr lang="en-US" altLang="zh-CN" sz="1400" dirty="0" err="1"/>
              <a:t>oneCanvas</a:t>
            </a:r>
            <a:r>
              <a:rPr lang="en-US" altLang="zh-CN" sz="1400" dirty="0"/>
              <a:t>" width="400" height="200" style="background:#F0F0F0;"&gt;&lt;/canvas&gt;</a:t>
            </a:r>
            <a:endParaRPr lang="en-US" altLang="zh-CN" sz="1400" dirty="0"/>
          </a:p>
          <a:p>
            <a:pPr>
              <a:lnSpc>
                <a:spcPct val="100000"/>
              </a:lnSpc>
              <a:spcBef>
                <a:spcPts val="0"/>
              </a:spcBef>
              <a:spcAft>
                <a:spcPts val="0"/>
              </a:spcAft>
              <a:buNone/>
            </a:pPr>
            <a:endParaRPr lang="en-US" altLang="zh-CN" sz="1400" dirty="0"/>
          </a:p>
          <a:p>
            <a:pPr>
              <a:lnSpc>
                <a:spcPct val="100000"/>
              </a:lnSpc>
              <a:spcBef>
                <a:spcPts val="0"/>
              </a:spcBef>
              <a:spcAft>
                <a:spcPts val="0"/>
              </a:spcAft>
              <a:buNone/>
            </a:pPr>
            <a:r>
              <a:rPr lang="en-US" altLang="zh-CN" sz="1400" dirty="0"/>
              <a:t>&lt;script type="text/</a:t>
            </a:r>
            <a:r>
              <a:rPr lang="en-US" altLang="zh-CN" sz="1400" dirty="0" err="1"/>
              <a:t>javascript</a:t>
            </a:r>
            <a:r>
              <a:rPr lang="en-US" altLang="zh-CN" sz="1400" dirty="0"/>
              <a:t>"&gt;</a:t>
            </a:r>
            <a:endParaRPr lang="en-US" altLang="zh-CN" sz="1400" dirty="0"/>
          </a:p>
          <a:p>
            <a:pPr>
              <a:lnSpc>
                <a:spcPct val="100000"/>
              </a:lnSpc>
              <a:spcBef>
                <a:spcPts val="0"/>
              </a:spcBef>
              <a:spcAft>
                <a:spcPts val="0"/>
              </a:spcAft>
              <a:buNone/>
            </a:pPr>
            <a:r>
              <a:rPr lang="en-US" altLang="zh-CN" sz="1400" dirty="0" err="1"/>
              <a:t>  var</a:t>
            </a:r>
            <a:r>
              <a:rPr lang="en-US" altLang="zh-CN" sz="1400" dirty="0"/>
              <a:t> </a:t>
            </a:r>
            <a:r>
              <a:rPr lang="en-US" altLang="zh-CN" sz="1400" dirty="0" err="1"/>
              <a:t>myCanvas</a:t>
            </a:r>
            <a:r>
              <a:rPr lang="en-US" altLang="zh-CN" sz="1400" dirty="0"/>
              <a:t>=</a:t>
            </a:r>
            <a:r>
              <a:rPr lang="en-US" altLang="zh-CN" sz="1400" dirty="0" err="1"/>
              <a:t>document.getElementById</a:t>
            </a:r>
            <a:r>
              <a:rPr lang="en-US" altLang="zh-CN" sz="1400" dirty="0" smtClean="0"/>
              <a:t>(“</a:t>
            </a:r>
            <a:r>
              <a:rPr lang="en-US" altLang="zh-CN" sz="1400" dirty="0" err="1" smtClean="0"/>
              <a:t>oneCanvas</a:t>
            </a:r>
            <a:r>
              <a:rPr lang="en-US" altLang="zh-CN" sz="1400" dirty="0" smtClean="0"/>
              <a:t>”);</a:t>
            </a:r>
            <a:endParaRPr lang="zh-CN" altLang="en-US" sz="1400" dirty="0"/>
          </a:p>
          <a:p>
            <a:pPr>
              <a:lnSpc>
                <a:spcPct val="100000"/>
              </a:lnSpc>
              <a:spcBef>
                <a:spcPts val="0"/>
              </a:spcBef>
              <a:spcAft>
                <a:spcPts val="0"/>
              </a:spcAft>
              <a:buNone/>
            </a:pPr>
            <a:r>
              <a:rPr lang="en-US" altLang="zh-CN" sz="1400" dirty="0" err="1"/>
              <a:t>  var</a:t>
            </a:r>
            <a:r>
              <a:rPr lang="en-US" altLang="zh-CN" sz="1400" dirty="0"/>
              <a:t> </a:t>
            </a:r>
            <a:r>
              <a:rPr lang="en-US" altLang="zh-CN" sz="1400" dirty="0" err="1"/>
              <a:t>conText</a:t>
            </a:r>
            <a:r>
              <a:rPr lang="en-US" altLang="zh-CN" sz="1400" dirty="0"/>
              <a:t>=</a:t>
            </a:r>
            <a:r>
              <a:rPr lang="en-US" altLang="zh-CN" sz="1400" dirty="0" err="1"/>
              <a:t>myCanvas.getContext</a:t>
            </a:r>
            <a:r>
              <a:rPr lang="en-US" altLang="zh-CN" sz="1400" dirty="0" smtClean="0"/>
              <a:t>(“2d”);  </a:t>
            </a:r>
            <a:r>
              <a:rPr lang="en-US" altLang="zh-CN" sz="1400" dirty="0"/>
              <a:t>//</a:t>
            </a:r>
            <a:r>
              <a:rPr lang="zh-CN" altLang="en-US" sz="1400" dirty="0"/>
              <a:t>获取绘图环</a:t>
            </a:r>
            <a:r>
              <a:rPr lang="zh-CN" altLang="en-US" sz="1400" dirty="0" smtClean="0"/>
              <a:t>境</a:t>
            </a:r>
            <a:endParaRPr lang="zh-CN" altLang="en-US" sz="1400" dirty="0"/>
          </a:p>
          <a:p>
            <a:pPr>
              <a:lnSpc>
                <a:spcPct val="100000"/>
              </a:lnSpc>
              <a:spcBef>
                <a:spcPts val="0"/>
              </a:spcBef>
              <a:spcAft>
                <a:spcPts val="0"/>
              </a:spcAft>
              <a:buNone/>
            </a:pPr>
            <a:r>
              <a:rPr lang="en-US" altLang="zh-CN" sz="1400" dirty="0" err="1"/>
              <a:t>  conText.strokeStyle</a:t>
            </a:r>
            <a:r>
              <a:rPr lang="en-US" altLang="zh-CN" sz="1400" dirty="0"/>
              <a:t> = "</a:t>
            </a:r>
            <a:r>
              <a:rPr lang="en-US" altLang="zh-CN" sz="1400" dirty="0" err="1"/>
              <a:t>rgb</a:t>
            </a:r>
            <a:r>
              <a:rPr lang="en-US" altLang="zh-CN" sz="1400" dirty="0"/>
              <a:t>(250,0,0)";</a:t>
            </a:r>
            <a:endParaRPr lang="en-US" altLang="zh-CN" sz="1400" dirty="0"/>
          </a:p>
          <a:p>
            <a:pPr>
              <a:lnSpc>
                <a:spcPct val="100000"/>
              </a:lnSpc>
              <a:spcBef>
                <a:spcPts val="0"/>
              </a:spcBef>
              <a:spcAft>
                <a:spcPts val="0"/>
              </a:spcAft>
              <a:buNone/>
            </a:pPr>
            <a:r>
              <a:rPr lang="en-US" altLang="zh-CN" sz="1400" dirty="0" err="1"/>
              <a:t>  conText.fillStyle</a:t>
            </a:r>
            <a:r>
              <a:rPr lang="en-US" altLang="zh-CN" sz="1400" dirty="0"/>
              <a:t> = "</a:t>
            </a:r>
            <a:r>
              <a:rPr lang="en-US" altLang="zh-CN" sz="1400" dirty="0" err="1"/>
              <a:t>rgb</a:t>
            </a:r>
            <a:r>
              <a:rPr lang="en-US" altLang="zh-CN" sz="1400" dirty="0"/>
              <a:t>(250,0,0)"</a:t>
            </a:r>
            <a:endParaRPr lang="en-US" altLang="zh-CN" sz="1400" dirty="0"/>
          </a:p>
          <a:p>
            <a:pPr>
              <a:lnSpc>
                <a:spcPct val="100000"/>
              </a:lnSpc>
              <a:spcBef>
                <a:spcPts val="0"/>
              </a:spcBef>
              <a:spcAft>
                <a:spcPts val="0"/>
              </a:spcAft>
              <a:buNone/>
            </a:pPr>
            <a:r>
              <a:rPr lang="en-US" altLang="zh-CN" sz="1400" dirty="0" err="1"/>
              <a:t>  conText.moveTo</a:t>
            </a:r>
            <a:r>
              <a:rPr lang="en-US" altLang="zh-CN" sz="1400" dirty="0"/>
              <a:t>(10,10);//</a:t>
            </a:r>
            <a:r>
              <a:rPr lang="zh-CN" altLang="en-US" sz="1400" dirty="0"/>
              <a:t>第</a:t>
            </a:r>
            <a:r>
              <a:rPr lang="en-US" altLang="zh-CN" sz="1400" dirty="0"/>
              <a:t>1</a:t>
            </a:r>
            <a:r>
              <a:rPr lang="zh-CN" altLang="en-US" sz="1400" dirty="0"/>
              <a:t>条线起点</a:t>
            </a:r>
            <a:endParaRPr lang="zh-CN" altLang="en-US" sz="1400" dirty="0"/>
          </a:p>
          <a:p>
            <a:pPr>
              <a:lnSpc>
                <a:spcPct val="100000"/>
              </a:lnSpc>
              <a:spcBef>
                <a:spcPts val="0"/>
              </a:spcBef>
              <a:spcAft>
                <a:spcPts val="0"/>
              </a:spcAft>
              <a:buNone/>
            </a:pPr>
            <a:r>
              <a:rPr lang="en-US" altLang="zh-CN" sz="1400" dirty="0" err="1"/>
              <a:t>  conText.lineTo</a:t>
            </a:r>
            <a:r>
              <a:rPr lang="en-US" altLang="zh-CN" sz="1400" dirty="0"/>
              <a:t>(10,150); //</a:t>
            </a:r>
            <a:r>
              <a:rPr lang="zh-CN" altLang="en-US" sz="1400" dirty="0"/>
              <a:t>第</a:t>
            </a:r>
            <a:r>
              <a:rPr lang="en-US" altLang="zh-CN" sz="1400" dirty="0"/>
              <a:t>1</a:t>
            </a:r>
            <a:r>
              <a:rPr lang="zh-CN" altLang="en-US" sz="1400" dirty="0"/>
              <a:t>条线终点</a:t>
            </a:r>
            <a:endParaRPr lang="zh-CN" altLang="en-US" sz="1400" dirty="0"/>
          </a:p>
          <a:p>
            <a:pPr>
              <a:lnSpc>
                <a:spcPct val="100000"/>
              </a:lnSpc>
              <a:spcBef>
                <a:spcPts val="0"/>
              </a:spcBef>
              <a:spcAft>
                <a:spcPts val="0"/>
              </a:spcAft>
              <a:buNone/>
            </a:pPr>
            <a:r>
              <a:rPr lang="en-US" altLang="zh-CN" sz="1400" dirty="0" err="1"/>
              <a:t>  conText.moveTo</a:t>
            </a:r>
            <a:r>
              <a:rPr lang="en-US" altLang="zh-CN" sz="1400" dirty="0"/>
              <a:t>(10,150);//</a:t>
            </a:r>
            <a:r>
              <a:rPr lang="zh-CN" altLang="en-US" sz="1400" dirty="0"/>
              <a:t>第</a:t>
            </a:r>
            <a:r>
              <a:rPr lang="en-US" altLang="zh-CN" sz="1400" dirty="0"/>
              <a:t>2</a:t>
            </a:r>
            <a:r>
              <a:rPr lang="zh-CN" altLang="en-US" sz="1400" dirty="0"/>
              <a:t>条线起点</a:t>
            </a:r>
            <a:endParaRPr lang="zh-CN" altLang="en-US" sz="1400" dirty="0"/>
          </a:p>
          <a:p>
            <a:pPr>
              <a:lnSpc>
                <a:spcPct val="100000"/>
              </a:lnSpc>
              <a:spcBef>
                <a:spcPts val="0"/>
              </a:spcBef>
              <a:spcAft>
                <a:spcPts val="0"/>
              </a:spcAft>
              <a:buNone/>
            </a:pPr>
            <a:r>
              <a:rPr lang="en-US" altLang="zh-CN" sz="1400" dirty="0" err="1"/>
              <a:t>  conText.lineTo</a:t>
            </a:r>
            <a:r>
              <a:rPr lang="en-US" altLang="zh-CN" sz="1400" dirty="0"/>
              <a:t>(100,180); //</a:t>
            </a:r>
            <a:r>
              <a:rPr lang="zh-CN" altLang="en-US" sz="1400" dirty="0"/>
              <a:t>第</a:t>
            </a:r>
            <a:r>
              <a:rPr lang="en-US" altLang="zh-CN" sz="1400" dirty="0"/>
              <a:t>2</a:t>
            </a:r>
            <a:r>
              <a:rPr lang="zh-CN" altLang="en-US" sz="1400" dirty="0"/>
              <a:t>条线终点</a:t>
            </a:r>
            <a:endParaRPr lang="zh-CN" altLang="en-US" sz="1400" dirty="0"/>
          </a:p>
          <a:p>
            <a:pPr>
              <a:lnSpc>
                <a:spcPct val="100000"/>
              </a:lnSpc>
              <a:spcBef>
                <a:spcPts val="0"/>
              </a:spcBef>
              <a:spcAft>
                <a:spcPts val="0"/>
              </a:spcAft>
              <a:buNone/>
            </a:pPr>
            <a:r>
              <a:rPr lang="en-US" altLang="zh-CN" sz="1400" dirty="0" err="1"/>
              <a:t>  conText.lineTo</a:t>
            </a:r>
            <a:r>
              <a:rPr lang="en-US" altLang="zh-CN" sz="1400" dirty="0"/>
              <a:t>(200,10); //</a:t>
            </a:r>
            <a:r>
              <a:rPr lang="zh-CN" altLang="en-US" sz="1400" dirty="0"/>
              <a:t>第</a:t>
            </a:r>
            <a:r>
              <a:rPr lang="en-US" altLang="zh-CN" sz="1400" dirty="0"/>
              <a:t>3</a:t>
            </a:r>
            <a:r>
              <a:rPr lang="zh-CN" altLang="en-US" sz="1400" dirty="0"/>
              <a:t>条以第</a:t>
            </a:r>
            <a:r>
              <a:rPr lang="en-US" altLang="zh-CN" sz="1400" dirty="0"/>
              <a:t>2</a:t>
            </a:r>
            <a:r>
              <a:rPr lang="zh-CN" altLang="en-US" sz="1400" dirty="0"/>
              <a:t>条的终点为起点</a:t>
            </a:r>
            <a:r>
              <a:rPr lang="en-US" altLang="zh-CN" sz="1400" dirty="0"/>
              <a:t>-</a:t>
            </a:r>
            <a:r>
              <a:rPr lang="zh-CN" altLang="en-US" sz="1400" dirty="0"/>
              <a:t>终点</a:t>
            </a:r>
            <a:endParaRPr lang="zh-CN" altLang="en-US" sz="1400" dirty="0"/>
          </a:p>
          <a:p>
            <a:pPr>
              <a:lnSpc>
                <a:spcPct val="100000"/>
              </a:lnSpc>
              <a:spcBef>
                <a:spcPts val="0"/>
              </a:spcBef>
              <a:spcAft>
                <a:spcPts val="0"/>
              </a:spcAft>
              <a:buNone/>
            </a:pPr>
            <a:r>
              <a:rPr lang="en-US" altLang="zh-CN" sz="1400" dirty="0" err="1"/>
              <a:t>  conText.lineTo</a:t>
            </a:r>
            <a:r>
              <a:rPr lang="en-US" altLang="zh-CN" sz="1400" dirty="0"/>
              <a:t>(400,100); //</a:t>
            </a:r>
            <a:r>
              <a:rPr lang="zh-CN" altLang="en-US" sz="1400" dirty="0"/>
              <a:t>第</a:t>
            </a:r>
            <a:r>
              <a:rPr lang="en-US" altLang="zh-CN" sz="1400" dirty="0"/>
              <a:t>4</a:t>
            </a:r>
            <a:r>
              <a:rPr lang="zh-CN" altLang="en-US" sz="1400" dirty="0"/>
              <a:t>条以第</a:t>
            </a:r>
            <a:r>
              <a:rPr lang="en-US" altLang="zh-CN" sz="1400" dirty="0"/>
              <a:t>3</a:t>
            </a:r>
            <a:r>
              <a:rPr lang="zh-CN" altLang="en-US" sz="1400" dirty="0"/>
              <a:t>条的终点为起点</a:t>
            </a:r>
            <a:r>
              <a:rPr lang="en-US" altLang="zh-CN" sz="1400" dirty="0"/>
              <a:t>-</a:t>
            </a:r>
            <a:r>
              <a:rPr lang="zh-CN" altLang="en-US" sz="1400" dirty="0"/>
              <a:t>终点</a:t>
            </a:r>
            <a:endParaRPr lang="zh-CN" altLang="en-US" sz="1400" dirty="0"/>
          </a:p>
          <a:p>
            <a:pPr>
              <a:lnSpc>
                <a:spcPct val="100000"/>
              </a:lnSpc>
              <a:spcBef>
                <a:spcPts val="0"/>
              </a:spcBef>
              <a:spcAft>
                <a:spcPts val="0"/>
              </a:spcAft>
              <a:buNone/>
            </a:pPr>
            <a:r>
              <a:rPr lang="en-US" altLang="zh-CN" sz="1400" dirty="0" err="1"/>
              <a:t>  conText.lineWidth</a:t>
            </a:r>
            <a:r>
              <a:rPr lang="en-US" altLang="zh-CN" sz="1400" dirty="0"/>
              <a:t>=8;</a:t>
            </a:r>
            <a:endParaRPr lang="en-US" altLang="zh-CN" sz="1400" dirty="0"/>
          </a:p>
          <a:p>
            <a:pPr>
              <a:lnSpc>
                <a:spcPct val="100000"/>
              </a:lnSpc>
              <a:spcBef>
                <a:spcPts val="0"/>
              </a:spcBef>
              <a:spcAft>
                <a:spcPts val="0"/>
              </a:spcAft>
              <a:buNone/>
            </a:pPr>
            <a:r>
              <a:rPr lang="en-US" altLang="zh-CN" sz="1400" dirty="0" err="1"/>
              <a:t>  conText.stroke</a:t>
            </a:r>
            <a:r>
              <a:rPr lang="en-US" altLang="zh-CN" sz="1400" dirty="0"/>
              <a:t>();</a:t>
            </a:r>
            <a:endParaRPr lang="en-US" altLang="zh-CN" sz="1400" dirty="0"/>
          </a:p>
          <a:p>
            <a:pPr>
              <a:lnSpc>
                <a:spcPct val="100000"/>
              </a:lnSpc>
              <a:spcBef>
                <a:spcPts val="0"/>
              </a:spcBef>
              <a:spcAft>
                <a:spcPts val="0"/>
              </a:spcAft>
              <a:buNone/>
            </a:pPr>
            <a:r>
              <a:rPr lang="en-US" altLang="zh-CN" sz="1400" dirty="0"/>
              <a:t>&lt;/script</a:t>
            </a:r>
            <a:r>
              <a:rPr lang="en-US" altLang="zh-CN" sz="1400" dirty="0" smtClean="0"/>
              <a:t>&gt;</a:t>
            </a:r>
            <a:endParaRPr lang="en-US" altLang="zh-CN" sz="1400" dirty="0" smtClean="0"/>
          </a:p>
          <a:p>
            <a:pPr>
              <a:lnSpc>
                <a:spcPct val="100000"/>
              </a:lnSpc>
              <a:spcBef>
                <a:spcPts val="0"/>
              </a:spcBef>
              <a:spcAft>
                <a:spcPts val="0"/>
              </a:spcAft>
              <a:buNone/>
            </a:pPr>
            <a:endParaRPr lang="zh-CN" altLang="en-US" sz="1400" dirty="0"/>
          </a:p>
        </p:txBody>
      </p:sp>
      <p:pic>
        <p:nvPicPr>
          <p:cNvPr id="2050" name="Picture 2"/>
          <p:cNvPicPr>
            <a:picLocks noChangeAspect="1" noChangeArrowheads="1"/>
          </p:cNvPicPr>
          <p:nvPr/>
        </p:nvPicPr>
        <p:blipFill>
          <a:blip r:embed="rId1" cstate="print"/>
          <a:srcRect/>
          <a:stretch>
            <a:fillRect/>
          </a:stretch>
        </p:blipFill>
        <p:spPr bwMode="auto">
          <a:xfrm>
            <a:off x="2786380" y="4924425"/>
            <a:ext cx="2438400" cy="1689171"/>
          </a:xfrm>
          <a:prstGeom prst="rect">
            <a:avLst/>
          </a:prstGeom>
          <a:noFill/>
          <a:ln w="9525">
            <a:noFill/>
            <a:miter lim="800000"/>
            <a:headEnd/>
            <a:tailEnd/>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Canvas </a:t>
            </a:r>
            <a:r>
              <a:rPr lang="zh-CN" altLang="en-US" dirty="0"/>
              <a:t>绘制文本</a:t>
            </a:r>
            <a:endParaRPr lang="zh-CN" altLang="en-US" dirty="0"/>
          </a:p>
        </p:txBody>
      </p:sp>
      <p:sp>
        <p:nvSpPr>
          <p:cNvPr id="3" name="内容占位符 2"/>
          <p:cNvSpPr>
            <a:spLocks noGrp="1"/>
          </p:cNvSpPr>
          <p:nvPr>
            <p:ph idx="1"/>
          </p:nvPr>
        </p:nvSpPr>
        <p:spPr>
          <a:xfrm>
            <a:off x="533400" y="1676401"/>
            <a:ext cx="8509000" cy="3810000"/>
          </a:xfrm>
        </p:spPr>
        <p:txBody>
          <a:bodyPr>
            <a:normAutofit lnSpcReduction="10000"/>
          </a:bodyPr>
          <a:lstStyle/>
          <a:p>
            <a:pPr marL="0">
              <a:spcBef>
                <a:spcPts val="0"/>
              </a:spcBef>
              <a:spcAft>
                <a:spcPts val="0"/>
              </a:spcAft>
              <a:buNone/>
            </a:pPr>
            <a:r>
              <a:rPr lang="zh-CN" altLang="en-US" sz="1555" dirty="0" smtClean="0">
                <a:solidFill>
                  <a:schemeClr val="tx1"/>
                </a:solidFill>
              </a:rPr>
              <a:t>     利</a:t>
            </a:r>
            <a:r>
              <a:rPr lang="zh-CN" altLang="en-US" sz="1555" dirty="0">
                <a:solidFill>
                  <a:schemeClr val="tx1"/>
                </a:solidFill>
              </a:rPr>
              <a:t>用</a:t>
            </a:r>
            <a:r>
              <a:rPr lang="en-US" altLang="zh-CN" sz="1555" dirty="0">
                <a:solidFill>
                  <a:schemeClr val="tx1"/>
                </a:solidFill>
              </a:rPr>
              <a:t>Canvas </a:t>
            </a:r>
            <a:r>
              <a:rPr lang="zh-CN" altLang="en-US" sz="1555" dirty="0">
                <a:solidFill>
                  <a:schemeClr val="tx1"/>
                </a:solidFill>
              </a:rPr>
              <a:t>除了可以绘制矩形、圆形等，还可以绘制文本。</a:t>
            </a:r>
            <a:endParaRPr lang="zh-CN" altLang="en-US" sz="1555" dirty="0">
              <a:solidFill>
                <a:schemeClr val="tx1"/>
              </a:solidFill>
            </a:endParaRPr>
          </a:p>
          <a:p>
            <a:pPr marL="0">
              <a:spcBef>
                <a:spcPts val="0"/>
              </a:spcBef>
              <a:spcAft>
                <a:spcPts val="0"/>
              </a:spcAft>
              <a:buNone/>
            </a:pPr>
            <a:r>
              <a:rPr lang="en-US" altLang="zh-CN" sz="1555" b="1" dirty="0">
                <a:solidFill>
                  <a:schemeClr val="tx1"/>
                </a:solidFill>
              </a:rPr>
              <a:t>1</a:t>
            </a:r>
            <a:r>
              <a:rPr lang="zh-CN" altLang="en-US" sz="1555" b="1" dirty="0">
                <a:solidFill>
                  <a:schemeClr val="tx1"/>
                </a:solidFill>
              </a:rPr>
              <a:t>．基本语法</a:t>
            </a:r>
            <a:endParaRPr lang="zh-CN" altLang="en-US" sz="1555" b="1" dirty="0">
              <a:solidFill>
                <a:schemeClr val="tx1"/>
              </a:solidFill>
            </a:endParaRPr>
          </a:p>
          <a:p>
            <a:pPr marL="0">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context.fillText</a:t>
            </a:r>
            <a:r>
              <a:rPr lang="en-US" altLang="zh-CN" sz="1555" dirty="0" smtClean="0">
                <a:solidFill>
                  <a:schemeClr val="tx1"/>
                </a:solidFill>
              </a:rPr>
              <a:t>(</a:t>
            </a:r>
            <a:r>
              <a:rPr lang="en-US" altLang="zh-CN" sz="1555" dirty="0" err="1" smtClean="0">
                <a:solidFill>
                  <a:schemeClr val="tx1"/>
                </a:solidFill>
              </a:rPr>
              <a:t>text,x,y</a:t>
            </a:r>
            <a:r>
              <a:rPr lang="en-US" altLang="zh-CN" sz="1555" dirty="0" smtClean="0">
                <a:solidFill>
                  <a:schemeClr val="tx1"/>
                </a:solidFill>
              </a:rPr>
              <a:t>); </a:t>
            </a:r>
            <a:r>
              <a:rPr lang="en-US" altLang="zh-CN" sz="1555" dirty="0">
                <a:solidFill>
                  <a:schemeClr val="tx1"/>
                </a:solidFill>
              </a:rPr>
              <a:t>//</a:t>
            </a:r>
            <a:r>
              <a:rPr lang="zh-CN" altLang="en-US" sz="1555" dirty="0">
                <a:solidFill>
                  <a:schemeClr val="tx1"/>
                </a:solidFill>
              </a:rPr>
              <a:t>在</a:t>
            </a:r>
            <a:r>
              <a:rPr lang="en-US" altLang="zh-CN" sz="1555" dirty="0">
                <a:solidFill>
                  <a:schemeClr val="tx1"/>
                </a:solidFill>
              </a:rPr>
              <a:t>canvas</a:t>
            </a:r>
            <a:r>
              <a:rPr lang="zh-CN" altLang="en-US" sz="1555" dirty="0">
                <a:solidFill>
                  <a:schemeClr val="tx1"/>
                </a:solidFill>
              </a:rPr>
              <a:t>上绘制实心的文本</a:t>
            </a:r>
            <a:endParaRPr lang="zh-CN" altLang="en-US" sz="1555" dirty="0">
              <a:solidFill>
                <a:schemeClr val="tx1"/>
              </a:solidFill>
            </a:endParaRPr>
          </a:p>
          <a:p>
            <a:pPr marL="0">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context.strokeText</a:t>
            </a:r>
            <a:r>
              <a:rPr lang="en-US" altLang="zh-CN" sz="1555" dirty="0" smtClean="0">
                <a:solidFill>
                  <a:schemeClr val="tx1"/>
                </a:solidFill>
              </a:rPr>
              <a:t>(</a:t>
            </a:r>
            <a:r>
              <a:rPr lang="en-US" altLang="zh-CN" sz="1555" dirty="0" err="1" smtClean="0">
                <a:solidFill>
                  <a:schemeClr val="tx1"/>
                </a:solidFill>
              </a:rPr>
              <a:t>text,x,y</a:t>
            </a:r>
            <a:r>
              <a:rPr lang="en-US" altLang="zh-CN" sz="1555" dirty="0" smtClean="0">
                <a:solidFill>
                  <a:schemeClr val="tx1"/>
                </a:solidFill>
              </a:rPr>
              <a:t>); </a:t>
            </a:r>
            <a:r>
              <a:rPr lang="en-US" altLang="zh-CN" sz="1555" dirty="0">
                <a:solidFill>
                  <a:schemeClr val="tx1"/>
                </a:solidFill>
              </a:rPr>
              <a:t>//</a:t>
            </a:r>
            <a:r>
              <a:rPr lang="zh-CN" altLang="en-US" sz="1555" dirty="0">
                <a:solidFill>
                  <a:schemeClr val="tx1"/>
                </a:solidFill>
              </a:rPr>
              <a:t>在</a:t>
            </a:r>
            <a:r>
              <a:rPr lang="en-US" altLang="zh-CN" sz="1555" dirty="0">
                <a:solidFill>
                  <a:schemeClr val="tx1"/>
                </a:solidFill>
              </a:rPr>
              <a:t>canvas</a:t>
            </a:r>
            <a:r>
              <a:rPr lang="zh-CN" altLang="en-US" sz="1555" dirty="0">
                <a:solidFill>
                  <a:schemeClr val="tx1"/>
                </a:solidFill>
              </a:rPr>
              <a:t>上绘制空心的文本</a:t>
            </a:r>
            <a:endParaRPr lang="zh-CN" altLang="en-US" sz="1555" dirty="0">
              <a:solidFill>
                <a:schemeClr val="tx1"/>
              </a:solidFill>
            </a:endParaRPr>
          </a:p>
          <a:p>
            <a:pPr marL="0">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context.font</a:t>
            </a:r>
            <a:r>
              <a:rPr lang="en-US" altLang="zh-CN" sz="1555" dirty="0">
                <a:solidFill>
                  <a:schemeClr val="tx1"/>
                </a:solidFill>
              </a:rPr>
              <a:t>="font-style font-weight font-variant font-size/line-height</a:t>
            </a:r>
            <a:endParaRPr lang="en-US" altLang="zh-CN" sz="1555" dirty="0">
              <a:solidFill>
                <a:schemeClr val="tx1"/>
              </a:solidFill>
            </a:endParaRPr>
          </a:p>
          <a:p>
            <a:pPr marL="0">
              <a:spcBef>
                <a:spcPts val="0"/>
              </a:spcBef>
              <a:spcAft>
                <a:spcPts val="0"/>
              </a:spcAft>
              <a:buNone/>
            </a:pPr>
            <a:r>
              <a:rPr lang="en-US" altLang="zh-CN" sz="1555" dirty="0" smtClean="0">
                <a:solidFill>
                  <a:schemeClr val="tx1"/>
                </a:solidFill>
              </a:rPr>
              <a:t>     font-family“;</a:t>
            </a:r>
            <a:endParaRPr lang="en-US" altLang="zh-CN" sz="1555" dirty="0">
              <a:solidFill>
                <a:schemeClr val="tx1"/>
              </a:solidFill>
            </a:endParaRPr>
          </a:p>
          <a:p>
            <a:pPr marL="0">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context.textAlign</a:t>
            </a:r>
            <a:r>
              <a:rPr lang="en-US" altLang="zh-CN" sz="1555" dirty="0">
                <a:solidFill>
                  <a:schemeClr val="tx1"/>
                </a:solidFill>
              </a:rPr>
              <a:t>="</a:t>
            </a:r>
            <a:r>
              <a:rPr lang="en-US" altLang="zh-CN" sz="1555" dirty="0" err="1" smtClean="0">
                <a:solidFill>
                  <a:schemeClr val="tx1"/>
                </a:solidFill>
              </a:rPr>
              <a:t>start|end|left|right|center</a:t>
            </a:r>
            <a:r>
              <a:rPr lang="en-US" altLang="zh-CN" sz="1555" dirty="0" smtClean="0">
                <a:solidFill>
                  <a:schemeClr val="tx1"/>
                </a:solidFill>
              </a:rPr>
              <a:t>“; </a:t>
            </a:r>
            <a:r>
              <a:rPr lang="en-US" altLang="zh-CN" sz="1555" dirty="0">
                <a:solidFill>
                  <a:schemeClr val="tx1"/>
                </a:solidFill>
              </a:rPr>
              <a:t>//</a:t>
            </a:r>
            <a:r>
              <a:rPr lang="zh-CN" altLang="en-US" sz="1555" dirty="0">
                <a:solidFill>
                  <a:schemeClr val="tx1"/>
                </a:solidFill>
              </a:rPr>
              <a:t>水平对齐</a:t>
            </a:r>
            <a:endParaRPr lang="zh-CN" altLang="en-US" sz="1555" dirty="0">
              <a:solidFill>
                <a:schemeClr val="tx1"/>
              </a:solidFill>
            </a:endParaRPr>
          </a:p>
          <a:p>
            <a:pPr marL="0">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ontext.textBaseline</a:t>
            </a:r>
            <a:r>
              <a:rPr lang="en-US" altLang="zh-CN" sz="1555" dirty="0">
                <a:solidFill>
                  <a:schemeClr val="tx1"/>
                </a:solidFill>
              </a:rPr>
              <a:t>="alphabetic|top|hanging|middle|ideographic|bottom";</a:t>
            </a:r>
            <a:endParaRPr lang="en-US" altLang="zh-CN" sz="1555" dirty="0">
              <a:solidFill>
                <a:schemeClr val="tx1"/>
              </a:solidFill>
            </a:endParaRPr>
          </a:p>
          <a:p>
            <a:pPr marL="0">
              <a:spcBef>
                <a:spcPts val="0"/>
              </a:spcBef>
              <a:spcAft>
                <a:spcPts val="0"/>
              </a:spcAft>
              <a:buNone/>
            </a:pPr>
            <a:r>
              <a:rPr lang="en-US" altLang="zh-CN" sz="1555" dirty="0">
                <a:solidFill>
                  <a:schemeClr val="tx1"/>
                </a:solidFill>
              </a:rPr>
              <a:t>     //</a:t>
            </a:r>
            <a:r>
              <a:rPr lang="zh-CN" altLang="en-US" sz="1555" dirty="0">
                <a:solidFill>
                  <a:schemeClr val="tx1"/>
                </a:solidFill>
              </a:rPr>
              <a:t>垂直对</a:t>
            </a:r>
            <a:r>
              <a:rPr lang="zh-CN" altLang="en-US" sz="1555" dirty="0" smtClean="0">
                <a:solidFill>
                  <a:schemeClr val="tx1"/>
                </a:solidFill>
              </a:rPr>
              <a:t>齐</a:t>
            </a:r>
            <a:endParaRPr lang="en-US" altLang="zh-CN" sz="1555" dirty="0" smtClean="0">
              <a:solidFill>
                <a:schemeClr val="tx1"/>
              </a:solidFill>
            </a:endParaRPr>
          </a:p>
          <a:p>
            <a:pPr>
              <a:spcBef>
                <a:spcPts val="0"/>
              </a:spcBef>
              <a:spcAft>
                <a:spcPts val="0"/>
              </a:spcAft>
              <a:buNone/>
            </a:pPr>
            <a:r>
              <a:rPr lang="en-US" altLang="zh-CN" sz="1555" b="1" dirty="0">
                <a:solidFill>
                  <a:schemeClr val="tx1"/>
                </a:solidFill>
              </a:rPr>
              <a:t>2</a:t>
            </a:r>
            <a:r>
              <a:rPr lang="zh-CN" altLang="en-US" sz="1555" b="1" dirty="0">
                <a:solidFill>
                  <a:schemeClr val="tx1"/>
                </a:solidFill>
              </a:rPr>
              <a:t>．语法说明</a:t>
            </a:r>
            <a:endParaRPr lang="zh-CN" altLang="en-US" sz="1555" b="1" dirty="0">
              <a:solidFill>
                <a:schemeClr val="tx1"/>
              </a:solidFill>
            </a:endParaRPr>
          </a:p>
          <a:p>
            <a:pPr>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context.fillText</a:t>
            </a:r>
            <a:r>
              <a:rPr lang="en-US" altLang="zh-CN" sz="1555" dirty="0" smtClean="0">
                <a:solidFill>
                  <a:schemeClr val="tx1"/>
                </a:solidFill>
              </a:rPr>
              <a:t>(</a:t>
            </a:r>
            <a:r>
              <a:rPr lang="en-US" altLang="zh-CN" sz="1555" dirty="0" err="1" smtClean="0">
                <a:solidFill>
                  <a:schemeClr val="tx1"/>
                </a:solidFill>
              </a:rPr>
              <a:t>text,x,y</a:t>
            </a:r>
            <a:r>
              <a:rPr lang="en-US" altLang="zh-CN" sz="1555" dirty="0">
                <a:solidFill>
                  <a:schemeClr val="tx1"/>
                </a:solidFill>
              </a:rPr>
              <a:t>)</a:t>
            </a:r>
            <a:r>
              <a:rPr lang="zh-CN" altLang="en-US" sz="1555" dirty="0">
                <a:solidFill>
                  <a:schemeClr val="tx1"/>
                </a:solidFill>
              </a:rPr>
              <a:t>：填充文本。</a:t>
            </a:r>
            <a:endParaRPr lang="zh-CN" altLang="en-US" sz="1555" dirty="0">
              <a:solidFill>
                <a:schemeClr val="tx1"/>
              </a:solidFill>
            </a:endParaRPr>
          </a:p>
          <a:p>
            <a:pPr>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context.strokeText</a:t>
            </a:r>
            <a:r>
              <a:rPr lang="en-US" altLang="zh-CN" sz="1555" dirty="0" smtClean="0">
                <a:solidFill>
                  <a:schemeClr val="tx1"/>
                </a:solidFill>
              </a:rPr>
              <a:t>(</a:t>
            </a:r>
            <a:r>
              <a:rPr lang="en-US" altLang="zh-CN" sz="1555" dirty="0" err="1" smtClean="0">
                <a:solidFill>
                  <a:schemeClr val="tx1"/>
                </a:solidFill>
              </a:rPr>
              <a:t>text,x,y</a:t>
            </a:r>
            <a:r>
              <a:rPr lang="en-US" altLang="zh-CN" sz="1555" dirty="0">
                <a:solidFill>
                  <a:schemeClr val="tx1"/>
                </a:solidFill>
              </a:rPr>
              <a:t>)</a:t>
            </a:r>
            <a:r>
              <a:rPr lang="zh-CN" altLang="en-US" sz="1555" dirty="0">
                <a:solidFill>
                  <a:schemeClr val="tx1"/>
                </a:solidFill>
              </a:rPr>
              <a:t>：绘制文本轮廓</a:t>
            </a:r>
            <a:r>
              <a:rPr lang="zh-CN" altLang="en-US" sz="1555" dirty="0" smtClean="0">
                <a:solidFill>
                  <a:schemeClr val="tx1"/>
                </a:solidFill>
              </a:rPr>
              <a:t>。</a:t>
            </a:r>
            <a:r>
              <a:rPr lang="en-US" altLang="zh-CN" sz="1555" dirty="0" smtClean="0">
                <a:solidFill>
                  <a:schemeClr val="tx1"/>
                </a:solidFill>
              </a:rPr>
              <a:t>text</a:t>
            </a:r>
            <a:r>
              <a:rPr lang="zh-CN" altLang="en-US" sz="1555" dirty="0" smtClean="0">
                <a:solidFill>
                  <a:schemeClr val="tx1"/>
                </a:solidFill>
              </a:rPr>
              <a:t>表</a:t>
            </a:r>
            <a:r>
              <a:rPr lang="zh-CN" altLang="en-US" sz="1555" dirty="0">
                <a:solidFill>
                  <a:schemeClr val="tx1"/>
                </a:solidFill>
              </a:rPr>
              <a:t>示要绘制的文本</a:t>
            </a:r>
            <a:r>
              <a:rPr lang="zh-CN" altLang="en-US" sz="1555" dirty="0" smtClean="0">
                <a:solidFill>
                  <a:schemeClr val="tx1"/>
                </a:solidFill>
              </a:rPr>
              <a:t>；</a:t>
            </a:r>
            <a:r>
              <a:rPr lang="en-US" altLang="zh-CN" sz="1555" dirty="0" smtClean="0">
                <a:solidFill>
                  <a:schemeClr val="tx1"/>
                </a:solidFill>
              </a:rPr>
              <a:t>x</a:t>
            </a:r>
            <a:endParaRPr lang="en-US" altLang="zh-CN" sz="1555" dirty="0">
              <a:solidFill>
                <a:schemeClr val="tx1"/>
              </a:solidFill>
            </a:endParaRPr>
          </a:p>
          <a:p>
            <a:pPr>
              <a:spcBef>
                <a:spcPts val="0"/>
              </a:spcBef>
              <a:spcAft>
                <a:spcPts val="0"/>
              </a:spcAft>
              <a:buNone/>
            </a:pPr>
            <a:r>
              <a:rPr lang="zh-CN" altLang="en-US" sz="1555" dirty="0">
                <a:solidFill>
                  <a:schemeClr val="tx1"/>
                </a:solidFill>
              </a:rPr>
              <a:t>表示文本起点的</a:t>
            </a:r>
            <a:r>
              <a:rPr lang="en-US" altLang="zh-CN" sz="1555" dirty="0">
                <a:solidFill>
                  <a:schemeClr val="tx1"/>
                </a:solidFill>
              </a:rPr>
              <a:t>X </a:t>
            </a:r>
            <a:r>
              <a:rPr lang="zh-CN" altLang="en-US" sz="1555" dirty="0">
                <a:solidFill>
                  <a:schemeClr val="tx1"/>
                </a:solidFill>
              </a:rPr>
              <a:t>坐标轴；</a:t>
            </a:r>
            <a:r>
              <a:rPr lang="en-US" altLang="zh-CN" sz="1555" dirty="0">
                <a:solidFill>
                  <a:schemeClr val="tx1"/>
                </a:solidFill>
              </a:rPr>
              <a:t>y </a:t>
            </a:r>
            <a:r>
              <a:rPr lang="zh-CN" altLang="en-US" sz="1555" dirty="0">
                <a:solidFill>
                  <a:schemeClr val="tx1"/>
                </a:solidFill>
              </a:rPr>
              <a:t>表示文本起点的</a:t>
            </a:r>
            <a:r>
              <a:rPr lang="en-US" altLang="zh-CN" sz="1555" dirty="0">
                <a:solidFill>
                  <a:schemeClr val="tx1"/>
                </a:solidFill>
              </a:rPr>
              <a:t>Y </a:t>
            </a:r>
            <a:r>
              <a:rPr lang="zh-CN" altLang="en-US" sz="1555" dirty="0">
                <a:solidFill>
                  <a:schemeClr val="tx1"/>
                </a:solidFill>
              </a:rPr>
              <a:t>坐标轴</a:t>
            </a:r>
            <a:r>
              <a:rPr lang="zh-CN" altLang="en-US" sz="1555" dirty="0" smtClean="0">
                <a:solidFill>
                  <a:schemeClr val="tx1"/>
                </a:solidFill>
              </a:rPr>
              <a:t>。</a:t>
            </a:r>
            <a:endParaRPr lang="zh-CN" altLang="en-US" sz="1555" dirty="0" smtClean="0">
              <a:solidFill>
                <a:schemeClr val="tx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Canvas </a:t>
            </a:r>
            <a:r>
              <a:rPr lang="zh-CN" altLang="en-US" dirty="0"/>
              <a:t>绘制文本</a:t>
            </a:r>
            <a:endParaRPr lang="zh-CN" altLang="en-US" dirty="0"/>
          </a:p>
        </p:txBody>
      </p:sp>
      <p:sp>
        <p:nvSpPr>
          <p:cNvPr id="3" name="内容占位符 2"/>
          <p:cNvSpPr>
            <a:spLocks noGrp="1"/>
          </p:cNvSpPr>
          <p:nvPr>
            <p:ph idx="1"/>
          </p:nvPr>
        </p:nvSpPr>
        <p:spPr>
          <a:xfrm>
            <a:off x="443230" y="1275715"/>
            <a:ext cx="8509000" cy="4882515"/>
          </a:xfrm>
        </p:spPr>
        <p:txBody>
          <a:bodyPr>
            <a:normAutofit/>
          </a:bodyPr>
          <a:lstStyle/>
          <a:p>
            <a:pPr>
              <a:spcBef>
                <a:spcPts val="0"/>
              </a:spcBef>
              <a:spcAft>
                <a:spcPts val="0"/>
              </a:spcAft>
              <a:buNone/>
            </a:pPr>
            <a:r>
              <a:rPr lang="en-US" altLang="zh-CN" sz="1600" dirty="0" err="1">
                <a:solidFill>
                  <a:schemeClr val="tx1"/>
                </a:solidFill>
              </a:rPr>
              <a:t>context.font</a:t>
            </a:r>
            <a:r>
              <a:rPr lang="zh-CN" altLang="en-US" sz="1600" dirty="0">
                <a:solidFill>
                  <a:schemeClr val="tx1"/>
                </a:solidFill>
              </a:rPr>
              <a:t>：设置字体样式。设置方法与</a:t>
            </a:r>
            <a:r>
              <a:rPr lang="en-US" altLang="zh-CN" sz="1600" dirty="0">
                <a:solidFill>
                  <a:schemeClr val="tx1"/>
                </a:solidFill>
              </a:rPr>
              <a:t>CSS </a:t>
            </a:r>
            <a:r>
              <a:rPr lang="zh-CN" altLang="en-US" sz="1600" dirty="0">
                <a:solidFill>
                  <a:schemeClr val="tx1"/>
                </a:solidFill>
              </a:rPr>
              <a:t>的</a:t>
            </a:r>
            <a:r>
              <a:rPr lang="en-US" altLang="zh-CN" sz="1600" dirty="0">
                <a:solidFill>
                  <a:schemeClr val="tx1"/>
                </a:solidFill>
              </a:rPr>
              <a:t>font </a:t>
            </a:r>
            <a:r>
              <a:rPr lang="zh-CN" altLang="en-US" sz="1600" dirty="0">
                <a:solidFill>
                  <a:schemeClr val="tx1"/>
                </a:solidFill>
              </a:rPr>
              <a:t>属性方法相同。</a:t>
            </a:r>
            <a:endParaRPr lang="zh-CN" altLang="en-US" sz="1600" dirty="0">
              <a:solidFill>
                <a:schemeClr val="tx1"/>
              </a:solidFill>
            </a:endParaRPr>
          </a:p>
          <a:p>
            <a:pPr>
              <a:spcBef>
                <a:spcPts val="0"/>
              </a:spcBef>
              <a:spcAft>
                <a:spcPts val="0"/>
              </a:spcAft>
              <a:buNone/>
            </a:pPr>
            <a:endParaRPr lang="en-US" altLang="zh-CN" sz="1600" dirty="0" err="1">
              <a:solidFill>
                <a:schemeClr val="tx1"/>
              </a:solidFill>
            </a:endParaRPr>
          </a:p>
          <a:p>
            <a:pPr>
              <a:spcBef>
                <a:spcPts val="0"/>
              </a:spcBef>
              <a:spcAft>
                <a:spcPts val="0"/>
              </a:spcAft>
              <a:buNone/>
            </a:pPr>
            <a:r>
              <a:rPr lang="en-US" altLang="zh-CN" sz="1600" dirty="0" err="1">
                <a:solidFill>
                  <a:schemeClr val="tx1"/>
                </a:solidFill>
              </a:rPr>
              <a:t>context.textAlign</a:t>
            </a:r>
            <a:r>
              <a:rPr lang="zh-CN" altLang="en-US" sz="1600" dirty="0">
                <a:solidFill>
                  <a:schemeClr val="tx1"/>
                </a:solidFill>
              </a:rPr>
              <a:t>：设置或返回文本内容的当前对齐方式。其值可设置为</a:t>
            </a:r>
            <a:r>
              <a:rPr lang="en-US" altLang="zh-CN" sz="1600" dirty="0">
                <a:solidFill>
                  <a:schemeClr val="tx1"/>
                </a:solidFill>
              </a:rPr>
              <a:t>start</a:t>
            </a:r>
            <a:r>
              <a:rPr lang="zh-CN" altLang="en-US" sz="1600" dirty="0">
                <a:solidFill>
                  <a:schemeClr val="tx1"/>
                </a:solidFill>
              </a:rPr>
              <a:t>（文本</a:t>
            </a:r>
            <a:r>
              <a:rPr lang="zh-CN" altLang="en-US" sz="1600" dirty="0" smtClean="0">
                <a:solidFill>
                  <a:schemeClr val="tx1"/>
                </a:solidFill>
              </a:rPr>
              <a:t>在指</a:t>
            </a:r>
            <a:r>
              <a:rPr lang="zh-CN" altLang="en-US" sz="1600" dirty="0">
                <a:solidFill>
                  <a:schemeClr val="tx1"/>
                </a:solidFill>
              </a:rPr>
              <a:t>定的位置开始）、</a:t>
            </a:r>
            <a:r>
              <a:rPr lang="en-US" altLang="zh-CN" sz="1600" dirty="0">
                <a:solidFill>
                  <a:schemeClr val="tx1"/>
                </a:solidFill>
              </a:rPr>
              <a:t>end</a:t>
            </a:r>
            <a:r>
              <a:rPr lang="zh-CN" altLang="en-US" sz="1600" dirty="0">
                <a:solidFill>
                  <a:schemeClr val="tx1"/>
                </a:solidFill>
              </a:rPr>
              <a:t>（文本在指定的位置结束）、</a:t>
            </a:r>
            <a:r>
              <a:rPr lang="en-US" altLang="zh-CN" sz="1600" dirty="0">
                <a:solidFill>
                  <a:schemeClr val="tx1"/>
                </a:solidFill>
              </a:rPr>
              <a:t>left</a:t>
            </a:r>
            <a:r>
              <a:rPr lang="zh-CN" altLang="en-US" sz="1600" dirty="0">
                <a:solidFill>
                  <a:schemeClr val="tx1"/>
                </a:solidFill>
              </a:rPr>
              <a:t>（文本左对齐）、</a:t>
            </a:r>
            <a:r>
              <a:rPr lang="en-US" altLang="zh-CN" sz="1600" dirty="0">
                <a:solidFill>
                  <a:schemeClr val="tx1"/>
                </a:solidFill>
              </a:rPr>
              <a:t>center</a:t>
            </a:r>
            <a:r>
              <a:rPr lang="zh-CN" altLang="en-US" sz="1600" dirty="0">
                <a:solidFill>
                  <a:schemeClr val="tx1"/>
                </a:solidFill>
              </a:rPr>
              <a:t>（文本的</a:t>
            </a:r>
            <a:r>
              <a:rPr lang="zh-CN" altLang="en-US" sz="1600" dirty="0" smtClean="0">
                <a:solidFill>
                  <a:schemeClr val="tx1"/>
                </a:solidFill>
              </a:rPr>
              <a:t>中心</a:t>
            </a:r>
            <a:r>
              <a:rPr lang="zh-CN" altLang="en-US" sz="1600" dirty="0">
                <a:solidFill>
                  <a:schemeClr val="tx1"/>
                </a:solidFill>
              </a:rPr>
              <a:t>被放置在指定的位置）、</a:t>
            </a:r>
            <a:r>
              <a:rPr lang="en-US" altLang="zh-CN" sz="1600" dirty="0">
                <a:solidFill>
                  <a:schemeClr val="tx1"/>
                </a:solidFill>
              </a:rPr>
              <a:t>right</a:t>
            </a:r>
            <a:r>
              <a:rPr lang="zh-CN" altLang="en-US" sz="1600" dirty="0">
                <a:solidFill>
                  <a:schemeClr val="tx1"/>
                </a:solidFill>
              </a:rPr>
              <a:t>（文本右对齐）。</a:t>
            </a:r>
            <a:endParaRPr lang="zh-CN" altLang="en-US" sz="1000" dirty="0">
              <a:solidFill>
                <a:schemeClr val="tx1"/>
              </a:solidFill>
            </a:endParaRPr>
          </a:p>
          <a:p>
            <a:pPr>
              <a:buNone/>
            </a:pPr>
            <a:endParaRPr lang="en-US" altLang="zh-CN" sz="1600" dirty="0">
              <a:solidFill>
                <a:schemeClr val="tx1"/>
              </a:solidFill>
            </a:endParaRPr>
          </a:p>
          <a:p>
            <a:pPr>
              <a:buNone/>
            </a:pPr>
            <a:r>
              <a:rPr lang="en-US" altLang="zh-CN" sz="1600" dirty="0">
                <a:solidFill>
                  <a:schemeClr val="tx1"/>
                </a:solidFill>
              </a:rPr>
              <a:t>context.textBaseline</a:t>
            </a:r>
            <a:r>
              <a:rPr lang="zh-CN" altLang="en-US" sz="1600" dirty="0">
                <a:solidFill>
                  <a:schemeClr val="tx1"/>
                </a:solidFill>
              </a:rPr>
              <a:t>：设置或返回在绘制文本时使用的当前文本基线（垂直对齐方式</a:t>
            </a:r>
            <a:r>
              <a:rPr lang="zh-CN" altLang="en-US" sz="1600" dirty="0" smtClean="0">
                <a:solidFill>
                  <a:schemeClr val="tx1"/>
                </a:solidFill>
              </a:rPr>
              <a:t>）。其</a:t>
            </a:r>
            <a:r>
              <a:rPr lang="zh-CN" altLang="en-US" sz="1600" dirty="0">
                <a:solidFill>
                  <a:schemeClr val="tx1"/>
                </a:solidFill>
              </a:rPr>
              <a:t>值可设置为</a:t>
            </a:r>
            <a:r>
              <a:rPr lang="en-US" altLang="zh-CN" sz="1600" dirty="0">
                <a:solidFill>
                  <a:schemeClr val="tx1"/>
                </a:solidFill>
              </a:rPr>
              <a:t>top</a:t>
            </a:r>
            <a:r>
              <a:rPr lang="zh-CN" altLang="en-US" sz="1600" dirty="0">
                <a:solidFill>
                  <a:schemeClr val="tx1"/>
                </a:solidFill>
              </a:rPr>
              <a:t>（顶部）、</a:t>
            </a:r>
            <a:r>
              <a:rPr lang="en-US" altLang="zh-CN" sz="1600" dirty="0">
                <a:solidFill>
                  <a:schemeClr val="tx1"/>
                </a:solidFill>
              </a:rPr>
              <a:t>hanging</a:t>
            </a:r>
            <a:r>
              <a:rPr lang="zh-CN" altLang="en-US" sz="1600" dirty="0">
                <a:solidFill>
                  <a:schemeClr val="tx1"/>
                </a:solidFill>
              </a:rPr>
              <a:t>（悬挂，比</a:t>
            </a:r>
            <a:r>
              <a:rPr lang="en-US" altLang="zh-CN" sz="1600" dirty="0">
                <a:solidFill>
                  <a:schemeClr val="tx1"/>
                </a:solidFill>
              </a:rPr>
              <a:t>top </a:t>
            </a:r>
            <a:r>
              <a:rPr lang="zh-CN" altLang="en-US" sz="1600" dirty="0">
                <a:solidFill>
                  <a:schemeClr val="tx1"/>
                </a:solidFill>
              </a:rPr>
              <a:t>略高些）、</a:t>
            </a:r>
            <a:r>
              <a:rPr lang="en-US" altLang="zh-CN" sz="1600" dirty="0">
                <a:solidFill>
                  <a:schemeClr val="tx1"/>
                </a:solidFill>
              </a:rPr>
              <a:t>middle</a:t>
            </a:r>
            <a:r>
              <a:rPr lang="zh-CN" altLang="en-US" sz="1600" dirty="0">
                <a:solidFill>
                  <a:schemeClr val="tx1"/>
                </a:solidFill>
              </a:rPr>
              <a:t>（中部）、</a:t>
            </a:r>
            <a:r>
              <a:rPr lang="en-US" altLang="zh-CN" sz="1600" dirty="0">
                <a:solidFill>
                  <a:schemeClr val="tx1"/>
                </a:solidFill>
              </a:rPr>
              <a:t>alphabetic</a:t>
            </a:r>
            <a:r>
              <a:rPr lang="zh-CN" altLang="en-US" sz="1600" dirty="0">
                <a:solidFill>
                  <a:schemeClr val="tx1"/>
                </a:solidFill>
              </a:rPr>
              <a:t>（</a:t>
            </a:r>
            <a:r>
              <a:rPr lang="zh-CN" altLang="en-US" sz="1600" dirty="0" smtClean="0">
                <a:solidFill>
                  <a:schemeClr val="tx1"/>
                </a:solidFill>
              </a:rPr>
              <a:t>默认</a:t>
            </a:r>
            <a:r>
              <a:rPr lang="zh-CN" altLang="en-US" sz="1600" dirty="0">
                <a:solidFill>
                  <a:schemeClr val="tx1"/>
                </a:solidFill>
              </a:rPr>
              <a:t>，普通的字母基线）、</a:t>
            </a:r>
            <a:r>
              <a:rPr lang="en-US" altLang="zh-CN" sz="1600" dirty="0">
                <a:solidFill>
                  <a:schemeClr val="tx1"/>
                </a:solidFill>
              </a:rPr>
              <a:t>ideographic</a:t>
            </a:r>
            <a:r>
              <a:rPr lang="zh-CN" altLang="en-US" sz="1600" dirty="0">
                <a:solidFill>
                  <a:schemeClr val="tx1"/>
                </a:solidFill>
              </a:rPr>
              <a:t>（表意基线，与</a:t>
            </a:r>
            <a:r>
              <a:rPr lang="en-US" altLang="zh-CN" sz="1600" dirty="0">
                <a:solidFill>
                  <a:schemeClr val="tx1"/>
                </a:solidFill>
              </a:rPr>
              <a:t>bottom </a:t>
            </a:r>
            <a:r>
              <a:rPr lang="zh-CN" altLang="en-US" sz="1600" dirty="0">
                <a:solidFill>
                  <a:schemeClr val="tx1"/>
                </a:solidFill>
              </a:rPr>
              <a:t>同效果）、</a:t>
            </a:r>
            <a:r>
              <a:rPr lang="en-US" altLang="zh-CN" sz="1600" dirty="0">
                <a:solidFill>
                  <a:schemeClr val="tx1"/>
                </a:solidFill>
              </a:rPr>
              <a:t>bottom</a:t>
            </a:r>
            <a:r>
              <a:rPr lang="zh-CN" altLang="en-US" sz="1600" dirty="0">
                <a:solidFill>
                  <a:schemeClr val="tx1"/>
                </a:solidFill>
              </a:rPr>
              <a:t>（底部）。</a:t>
            </a:r>
            <a:r>
              <a:rPr lang="en-US" altLang="zh-CN" sz="1600" dirty="0" err="1" smtClean="0">
                <a:solidFill>
                  <a:schemeClr val="tx1"/>
                </a:solidFill>
              </a:rPr>
              <a:t>textBaseline</a:t>
            </a:r>
            <a:r>
              <a:rPr lang="zh-CN" altLang="en-US" sz="1600" dirty="0" smtClean="0">
                <a:solidFill>
                  <a:schemeClr val="tx1"/>
                </a:solidFill>
              </a:rPr>
              <a:t>属</a:t>
            </a:r>
            <a:r>
              <a:rPr lang="zh-CN" altLang="en-US" sz="1600" dirty="0">
                <a:solidFill>
                  <a:schemeClr val="tx1"/>
                </a:solidFill>
              </a:rPr>
              <a:t>性在不同的浏览器上效果不同，特别是使</a:t>
            </a:r>
            <a:r>
              <a:rPr lang="zh-CN" altLang="en-US" sz="1600" dirty="0" smtClean="0">
                <a:solidFill>
                  <a:schemeClr val="tx1"/>
                </a:solidFill>
              </a:rPr>
              <a:t>用</a:t>
            </a:r>
            <a:r>
              <a:rPr lang="en-US" altLang="zh-CN" sz="1600" dirty="0" smtClean="0">
                <a:solidFill>
                  <a:schemeClr val="tx1"/>
                </a:solidFill>
              </a:rPr>
              <a:t>“hanging”</a:t>
            </a:r>
            <a:r>
              <a:rPr lang="zh-CN" altLang="en-US" sz="1600" dirty="0" smtClean="0">
                <a:solidFill>
                  <a:schemeClr val="tx1"/>
                </a:solidFill>
              </a:rPr>
              <a:t>或</a:t>
            </a:r>
            <a:r>
              <a:rPr lang="en-US" altLang="zh-CN" sz="1600" dirty="0" smtClean="0">
                <a:solidFill>
                  <a:schemeClr val="tx1"/>
                </a:solidFill>
              </a:rPr>
              <a:t>“ideographic”</a:t>
            </a:r>
            <a:r>
              <a:rPr lang="zh-CN" altLang="en-US" sz="1600" dirty="0" smtClean="0">
                <a:solidFill>
                  <a:schemeClr val="tx1"/>
                </a:solidFill>
              </a:rPr>
              <a:t>时</a:t>
            </a:r>
            <a:r>
              <a:rPr lang="zh-CN" altLang="en-US" sz="1600" dirty="0">
                <a:solidFill>
                  <a:schemeClr val="tx1"/>
                </a:solidFill>
              </a:rPr>
              <a:t>，在不同浏览</a:t>
            </a:r>
            <a:r>
              <a:rPr lang="zh-CN" altLang="en-US" sz="1600" dirty="0" smtClean="0">
                <a:solidFill>
                  <a:schemeClr val="tx1"/>
                </a:solidFill>
              </a:rPr>
              <a:t>器中效果不同。</a:t>
            </a:r>
            <a:endParaRPr lang="en-US" altLang="zh-CN" sz="1600" dirty="0" smtClean="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context.textAlign</a:t>
            </a:r>
            <a:r>
              <a:rPr lang="en-US" altLang="zh-CN" sz="1600" dirty="0">
                <a:solidFill>
                  <a:schemeClr val="tx1"/>
                </a:solidFill>
              </a:rPr>
              <a:t>="start"; //</a:t>
            </a:r>
            <a:r>
              <a:rPr lang="zh-CN" altLang="en-US" sz="1600" dirty="0">
                <a:solidFill>
                  <a:schemeClr val="tx1"/>
                </a:solidFill>
              </a:rPr>
              <a:t>设置提示信息水平对齐方法</a:t>
            </a:r>
            <a:endParaRPr lang="zh-CN" altLang="en-US"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context.font</a:t>
            </a:r>
            <a:r>
              <a:rPr lang="en-US" altLang="zh-CN" sz="1600" dirty="0">
                <a:solidFill>
                  <a:schemeClr val="tx1"/>
                </a:solidFill>
              </a:rPr>
              <a:t>="24px </a:t>
            </a:r>
            <a:r>
              <a:rPr lang="zh-CN" altLang="en-US" sz="1600" dirty="0">
                <a:solidFill>
                  <a:schemeClr val="tx1"/>
                </a:solidFill>
              </a:rPr>
              <a:t>黑体</a:t>
            </a:r>
            <a:r>
              <a:rPr lang="en-US" altLang="zh-CN" sz="1600" dirty="0">
                <a:solidFill>
                  <a:schemeClr val="tx1"/>
                </a:solidFill>
              </a:rPr>
              <a:t>"; //</a:t>
            </a:r>
            <a:r>
              <a:rPr lang="zh-CN" altLang="en-US" sz="1600" dirty="0">
                <a:solidFill>
                  <a:schemeClr val="tx1"/>
                </a:solidFill>
              </a:rPr>
              <a:t>设置提示信息字体</a:t>
            </a:r>
            <a:endParaRPr lang="zh-CN" altLang="en-US"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context.fillText</a:t>
            </a:r>
            <a:r>
              <a:rPr lang="en-US" altLang="zh-CN" sz="1600" dirty="0">
                <a:solidFill>
                  <a:schemeClr val="tx1"/>
                </a:solidFill>
              </a:rPr>
              <a:t>("</a:t>
            </a:r>
            <a:r>
              <a:rPr lang="zh-CN" altLang="en-US" sz="1600" dirty="0">
                <a:solidFill>
                  <a:schemeClr val="tx1"/>
                </a:solidFill>
              </a:rPr>
              <a:t>文本基线位置：</a:t>
            </a:r>
            <a:r>
              <a:rPr lang="en-US" altLang="zh-CN" sz="1600" dirty="0">
                <a:solidFill>
                  <a:schemeClr val="tx1"/>
                </a:solidFill>
              </a:rPr>
              <a:t>",0,220); //</a:t>
            </a:r>
            <a:r>
              <a:rPr lang="zh-CN" altLang="en-US" sz="1600" dirty="0">
                <a:solidFill>
                  <a:schemeClr val="tx1"/>
                </a:solidFill>
              </a:rPr>
              <a:t>设置提示信息</a:t>
            </a:r>
            <a:endParaRPr lang="zh-CN" altLang="en-US" sz="1600" dirty="0">
              <a:solidFill>
                <a:schemeClr val="tx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lvl="2"/>
            <a:r>
              <a:rPr lang="en-US" altLang="zh-CN" sz="1800" b="1" dirty="0" smtClean="0">
                <a:solidFill>
                  <a:schemeClr val="tx1"/>
                </a:solidFill>
                <a:latin typeface="微软雅黑" panose="020B0503020204020204" charset="-122"/>
                <a:ea typeface="微软雅黑" panose="020B0503020204020204" charset="-122"/>
              </a:rPr>
              <a:t>Canvas</a:t>
            </a:r>
            <a:r>
              <a:rPr lang="zh-CN" altLang="zh-CN" sz="1800" b="1" dirty="0" smtClean="0">
                <a:solidFill>
                  <a:schemeClr val="tx1"/>
                </a:solidFill>
                <a:latin typeface="微软雅黑" panose="020B0503020204020204" charset="-122"/>
                <a:ea typeface="微软雅黑" panose="020B0503020204020204" charset="-122"/>
              </a:rPr>
              <a:t>渐变</a:t>
            </a:r>
            <a:endParaRPr lang="zh-CN" altLang="zh-CN" sz="1800" b="1" dirty="0" smtClean="0">
              <a:solidFill>
                <a:schemeClr val="tx1"/>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7500" y="1209040"/>
            <a:ext cx="8509000" cy="5281930"/>
          </a:xfrm>
        </p:spPr>
        <p:txBody>
          <a:bodyPr>
            <a:normAutofit fontScale="90000" lnSpcReduction="10000"/>
          </a:bodyPr>
          <a:lstStyle/>
          <a:p>
            <a:pPr marL="0" indent="0">
              <a:spcBef>
                <a:spcPts val="0"/>
              </a:spcBef>
              <a:spcAft>
                <a:spcPts val="0"/>
              </a:spcAft>
              <a:buNone/>
            </a:pPr>
            <a:r>
              <a:rPr lang="zh-CN" altLang="en-US" sz="1555" dirty="0" smtClean="0"/>
              <a:t>       渐</a:t>
            </a:r>
            <a:r>
              <a:rPr lang="zh-CN" altLang="en-US" sz="1555" dirty="0"/>
              <a:t>变可以填充在矩形、圆形、线条、文本等。各种形状可以自己定义不同的颜色。</a:t>
            </a:r>
            <a:endParaRPr lang="zh-CN" altLang="en-US" sz="1555" dirty="0"/>
          </a:p>
          <a:p>
            <a:pPr marL="0" indent="0">
              <a:spcBef>
                <a:spcPts val="0"/>
              </a:spcBef>
              <a:spcAft>
                <a:spcPts val="0"/>
              </a:spcAft>
              <a:buNone/>
            </a:pPr>
            <a:r>
              <a:rPr lang="en-US" altLang="zh-CN" sz="1555" b="1" dirty="0"/>
              <a:t>1</a:t>
            </a:r>
            <a:r>
              <a:rPr lang="zh-CN" altLang="en-US" sz="1555" b="1" dirty="0"/>
              <a:t>．基本语法</a:t>
            </a:r>
            <a:endParaRPr lang="zh-CN" altLang="en-US" sz="1555" b="1" dirty="0"/>
          </a:p>
          <a:p>
            <a:pPr marL="0" indent="0">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var</a:t>
            </a:r>
            <a:r>
              <a:rPr lang="en-US" altLang="zh-CN" sz="1555" dirty="0" smtClean="0">
                <a:solidFill>
                  <a:schemeClr val="tx1"/>
                </a:solidFill>
              </a:rPr>
              <a:t> </a:t>
            </a:r>
            <a:r>
              <a:rPr lang="en-US" altLang="zh-CN" sz="1555" dirty="0">
                <a:solidFill>
                  <a:schemeClr val="tx1"/>
                </a:solidFill>
              </a:rPr>
              <a:t>grad=context.createLinearGradient(xstart,ystart,xend,yend);</a:t>
            </a:r>
            <a:endParaRPr lang="en-US" altLang="zh-CN" sz="1555" dirty="0">
              <a:solidFill>
                <a:schemeClr val="tx1"/>
              </a:solidFill>
            </a:endParaRPr>
          </a:p>
          <a:p>
            <a:pPr marL="0" indent="0">
              <a:spcBef>
                <a:spcPts val="0"/>
              </a:spcBef>
              <a:spcAft>
                <a:spcPts val="0"/>
              </a:spcAft>
              <a:buNone/>
            </a:pPr>
            <a:r>
              <a:rPr lang="en-US" altLang="zh-CN" sz="1555" dirty="0">
                <a:solidFill>
                  <a:schemeClr val="tx1"/>
                </a:solidFill>
              </a:rPr>
              <a:t>//</a:t>
            </a:r>
            <a:r>
              <a:rPr lang="zh-CN" altLang="en-US" sz="1555" dirty="0">
                <a:solidFill>
                  <a:schemeClr val="tx1"/>
                </a:solidFill>
              </a:rPr>
              <a:t>创建线条渐变</a:t>
            </a:r>
            <a:endParaRPr lang="zh-CN" altLang="en-US" sz="1555" dirty="0">
              <a:solidFill>
                <a:schemeClr val="tx1"/>
              </a:solidFill>
            </a:endParaRPr>
          </a:p>
          <a:p>
            <a:pPr marL="0" indent="0">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grad.addColorStop</a:t>
            </a:r>
            <a:r>
              <a:rPr lang="en-US" altLang="zh-CN" sz="1555" dirty="0" smtClean="0">
                <a:solidFill>
                  <a:schemeClr val="tx1"/>
                </a:solidFill>
              </a:rPr>
              <a:t>(</a:t>
            </a:r>
            <a:r>
              <a:rPr lang="en-US" altLang="zh-CN" sz="1555" dirty="0" err="1" smtClean="0">
                <a:solidFill>
                  <a:schemeClr val="tx1"/>
                </a:solidFill>
              </a:rPr>
              <a:t>offset,color</a:t>
            </a:r>
            <a:r>
              <a:rPr lang="en-US" altLang="zh-CN" sz="1555" dirty="0">
                <a:solidFill>
                  <a:schemeClr val="tx1"/>
                </a:solidFill>
              </a:rPr>
              <a:t>); //</a:t>
            </a:r>
            <a:r>
              <a:rPr lang="zh-CN" altLang="en-US" sz="1555" dirty="0">
                <a:solidFill>
                  <a:schemeClr val="tx1"/>
                </a:solidFill>
              </a:rPr>
              <a:t>指定颜色停止</a:t>
            </a:r>
            <a:r>
              <a:rPr lang="en-US" altLang="zh-CN" sz="1555" dirty="0">
                <a:solidFill>
                  <a:schemeClr val="tx1"/>
                </a:solidFill>
              </a:rPr>
              <a:t>,offset</a:t>
            </a:r>
            <a:r>
              <a:rPr lang="zh-CN" altLang="en-US" sz="1555" dirty="0">
                <a:solidFill>
                  <a:schemeClr val="tx1"/>
                </a:solidFill>
              </a:rPr>
              <a:t>可以是</a:t>
            </a:r>
            <a:r>
              <a:rPr lang="en-US" altLang="zh-CN" sz="1555" dirty="0">
                <a:solidFill>
                  <a:schemeClr val="tx1"/>
                </a:solidFill>
              </a:rPr>
              <a:t>0</a:t>
            </a:r>
            <a:r>
              <a:rPr lang="zh-CN" altLang="en-US" sz="1555" dirty="0">
                <a:solidFill>
                  <a:schemeClr val="tx1"/>
                </a:solidFill>
              </a:rPr>
              <a:t>至</a:t>
            </a:r>
            <a:r>
              <a:rPr lang="en-US" altLang="zh-CN" sz="1555" dirty="0">
                <a:solidFill>
                  <a:schemeClr val="tx1"/>
                </a:solidFill>
              </a:rPr>
              <a:t>1</a:t>
            </a:r>
            <a:endParaRPr lang="en-US" altLang="zh-CN" sz="1555" dirty="0">
              <a:solidFill>
                <a:schemeClr val="tx1"/>
              </a:solidFill>
            </a:endParaRPr>
          </a:p>
          <a:p>
            <a:pPr marL="0" indent="0">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var</a:t>
            </a:r>
            <a:r>
              <a:rPr lang="en-US" altLang="zh-CN" sz="1555" dirty="0" smtClean="0">
                <a:solidFill>
                  <a:schemeClr val="tx1"/>
                </a:solidFill>
              </a:rPr>
              <a:t> </a:t>
            </a:r>
            <a:r>
              <a:rPr lang="en-US" altLang="zh-CN" sz="1555" dirty="0">
                <a:solidFill>
                  <a:schemeClr val="tx1"/>
                </a:solidFill>
              </a:rPr>
              <a:t>grad=context.createRadialGradient(xstart,ystart,radiusstart,xend,</a:t>
            </a:r>
            <a:endParaRPr lang="en-US" altLang="zh-CN" sz="1555" dirty="0">
              <a:solidFill>
                <a:schemeClr val="tx1"/>
              </a:solidFill>
            </a:endParaRPr>
          </a:p>
          <a:p>
            <a:pPr marL="0" indent="0">
              <a:spcBef>
                <a:spcPts val="0"/>
              </a:spcBef>
              <a:spcAft>
                <a:spcPts val="0"/>
              </a:spcAft>
              <a:buNone/>
            </a:pPr>
            <a:r>
              <a:rPr lang="en-US" altLang="zh-CN" sz="1555" dirty="0" err="1">
                <a:solidFill>
                  <a:schemeClr val="tx1"/>
                </a:solidFill>
              </a:rPr>
              <a:t>yend,radiusend</a:t>
            </a:r>
            <a:r>
              <a:rPr lang="en-US" altLang="zh-CN" sz="1555" dirty="0" smtClean="0">
                <a:solidFill>
                  <a:schemeClr val="tx1"/>
                </a:solidFill>
              </a:rPr>
              <a:t>);//</a:t>
            </a:r>
            <a:r>
              <a:rPr lang="zh-CN" altLang="en-US" sz="1555" dirty="0">
                <a:solidFill>
                  <a:schemeClr val="tx1"/>
                </a:solidFill>
              </a:rPr>
              <a:t>圆径向渐变</a:t>
            </a:r>
            <a:endParaRPr lang="zh-CN" altLang="en-US" sz="1555" dirty="0">
              <a:solidFill>
                <a:schemeClr val="tx1"/>
              </a:solidFill>
            </a:endParaRPr>
          </a:p>
          <a:p>
            <a:pPr marL="0" indent="0">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context.fillStyle</a:t>
            </a:r>
            <a:r>
              <a:rPr lang="en-US" altLang="zh-CN" sz="1555" dirty="0" smtClean="0">
                <a:solidFill>
                  <a:schemeClr val="tx1"/>
                </a:solidFill>
              </a:rPr>
              <a:t>=grad;//</a:t>
            </a:r>
            <a:r>
              <a:rPr lang="zh-CN" altLang="en-US" sz="1555" dirty="0" smtClean="0">
                <a:solidFill>
                  <a:schemeClr val="tx1"/>
                </a:solidFill>
              </a:rPr>
              <a:t>渐</a:t>
            </a:r>
            <a:r>
              <a:rPr lang="zh-CN" altLang="en-US" sz="1555" dirty="0">
                <a:solidFill>
                  <a:schemeClr val="tx1"/>
                </a:solidFill>
              </a:rPr>
              <a:t>变对象变</a:t>
            </a:r>
            <a:r>
              <a:rPr lang="zh-CN" altLang="en-US" sz="1555" dirty="0" smtClean="0">
                <a:solidFill>
                  <a:schemeClr val="tx1"/>
                </a:solidFill>
              </a:rPr>
              <a:t>量</a:t>
            </a:r>
            <a:endParaRPr lang="en-US" altLang="zh-CN" sz="1555" dirty="0">
              <a:solidFill>
                <a:schemeClr val="tx1"/>
              </a:solidFill>
            </a:endParaRPr>
          </a:p>
          <a:p>
            <a:pPr marL="0" indent="0">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context.fillRect</a:t>
            </a:r>
            <a:r>
              <a:rPr lang="en-US" altLang="zh-CN" sz="1555" dirty="0" smtClean="0">
                <a:solidFill>
                  <a:schemeClr val="tx1"/>
                </a:solidFill>
              </a:rPr>
              <a:t>(</a:t>
            </a:r>
            <a:r>
              <a:rPr lang="en-US" altLang="zh-CN" sz="1555" dirty="0" err="1" smtClean="0">
                <a:solidFill>
                  <a:schemeClr val="tx1"/>
                </a:solidFill>
              </a:rPr>
              <a:t>x,y,width,height</a:t>
            </a:r>
            <a:r>
              <a:rPr lang="en-US" altLang="zh-CN" sz="1555" dirty="0">
                <a:solidFill>
                  <a:schemeClr val="tx1"/>
                </a:solidFill>
              </a:rPr>
              <a:t>)</a:t>
            </a:r>
            <a:r>
              <a:rPr lang="zh-CN" altLang="en-US" sz="1555" dirty="0" smtClean="0">
                <a:solidFill>
                  <a:schemeClr val="tx1"/>
                </a:solidFill>
              </a:rPr>
              <a:t>；</a:t>
            </a:r>
            <a:endParaRPr lang="en-US" altLang="zh-CN" sz="1555" dirty="0" smtClean="0">
              <a:solidFill>
                <a:schemeClr val="tx1"/>
              </a:solidFill>
            </a:endParaRPr>
          </a:p>
          <a:p>
            <a:pPr>
              <a:spcBef>
                <a:spcPts val="0"/>
              </a:spcBef>
              <a:spcAft>
                <a:spcPts val="0"/>
              </a:spcAft>
              <a:buNone/>
            </a:pPr>
            <a:r>
              <a:rPr lang="en-US" altLang="zh-CN" sz="1555" b="1" dirty="0">
                <a:solidFill>
                  <a:schemeClr val="tx1"/>
                </a:solidFill>
              </a:rPr>
              <a:t>2</a:t>
            </a:r>
            <a:r>
              <a:rPr lang="zh-CN" altLang="en-US" sz="1555" b="1" dirty="0">
                <a:solidFill>
                  <a:schemeClr val="tx1"/>
                </a:solidFill>
              </a:rPr>
              <a:t>．语法说明</a:t>
            </a:r>
            <a:endParaRPr lang="zh-CN" altLang="en-US" sz="1555" b="1" dirty="0">
              <a:solidFill>
                <a:schemeClr val="tx1"/>
              </a:solidFill>
            </a:endParaRPr>
          </a:p>
          <a:p>
            <a:pPr marL="0" indent="0">
              <a:spcBef>
                <a:spcPts val="0"/>
              </a:spcBef>
              <a:spcAft>
                <a:spcPts val="0"/>
              </a:spcAft>
              <a:buNone/>
            </a:pPr>
            <a:r>
              <a:rPr lang="zh-CN" altLang="en-US" sz="1555" dirty="0" smtClean="0"/>
              <a:t>    线</a:t>
            </a:r>
            <a:r>
              <a:rPr lang="zh-CN" altLang="en-US" sz="1555" dirty="0"/>
              <a:t>条渐变</a:t>
            </a:r>
            <a:r>
              <a:rPr lang="en-US" altLang="zh-CN" sz="1555" dirty="0"/>
              <a:t>createLinearGradient()</a:t>
            </a:r>
            <a:r>
              <a:rPr lang="zh-CN" altLang="en-US" sz="1555" dirty="0"/>
              <a:t>中参数</a:t>
            </a:r>
            <a:r>
              <a:rPr lang="en-US" altLang="zh-CN" sz="1555" dirty="0"/>
              <a:t>xstart </a:t>
            </a:r>
            <a:r>
              <a:rPr lang="zh-CN" altLang="en-US" sz="1555" dirty="0"/>
              <a:t>表示渐变开始点</a:t>
            </a:r>
            <a:r>
              <a:rPr lang="en-US" altLang="zh-CN" sz="1555" dirty="0"/>
              <a:t>x </a:t>
            </a:r>
            <a:r>
              <a:rPr lang="zh-CN" altLang="en-US" sz="1555" dirty="0"/>
              <a:t>坐标；</a:t>
            </a:r>
            <a:r>
              <a:rPr lang="en-US" altLang="zh-CN" sz="1555" dirty="0"/>
              <a:t>ystart </a:t>
            </a:r>
            <a:r>
              <a:rPr lang="zh-CN" altLang="en-US" sz="1555" dirty="0"/>
              <a:t>表示渐</a:t>
            </a:r>
            <a:r>
              <a:rPr lang="zh-CN" altLang="en-US" sz="1555" dirty="0" smtClean="0"/>
              <a:t>变开</a:t>
            </a:r>
            <a:r>
              <a:rPr lang="zh-CN" altLang="en-US" sz="1555" dirty="0"/>
              <a:t>始点</a:t>
            </a:r>
            <a:r>
              <a:rPr lang="en-US" altLang="zh-CN" sz="1555" dirty="0"/>
              <a:t>y </a:t>
            </a:r>
            <a:r>
              <a:rPr lang="zh-CN" altLang="en-US" sz="1555" dirty="0"/>
              <a:t>坐标；</a:t>
            </a:r>
            <a:r>
              <a:rPr lang="en-US" altLang="zh-CN" sz="1555" dirty="0"/>
              <a:t>xEnd </a:t>
            </a:r>
            <a:r>
              <a:rPr lang="zh-CN" altLang="en-US" sz="1555" dirty="0"/>
              <a:t>表示渐变结束点</a:t>
            </a:r>
            <a:r>
              <a:rPr lang="en-US" altLang="zh-CN" sz="1555" dirty="0"/>
              <a:t>x </a:t>
            </a:r>
            <a:r>
              <a:rPr lang="zh-CN" altLang="en-US" sz="1555" dirty="0"/>
              <a:t>坐标；</a:t>
            </a:r>
            <a:r>
              <a:rPr lang="en-US" altLang="zh-CN" sz="1555" dirty="0"/>
              <a:t>yEnd </a:t>
            </a:r>
            <a:r>
              <a:rPr lang="zh-CN" altLang="en-US" sz="1555" dirty="0"/>
              <a:t>表示渐变结束点</a:t>
            </a:r>
            <a:r>
              <a:rPr lang="en-US" altLang="zh-CN" sz="1555" dirty="0"/>
              <a:t>y </a:t>
            </a:r>
            <a:r>
              <a:rPr lang="zh-CN" altLang="en-US" sz="1555" dirty="0" smtClean="0"/>
              <a:t>坐</a:t>
            </a:r>
            <a:r>
              <a:rPr sz="1555">
                <a:sym typeface="+mn-ea"/>
              </a:rPr>
              <a:t>标。</a:t>
            </a:r>
            <a:endParaRPr sz="1555">
              <a:sym typeface="+mn-ea"/>
            </a:endParaRPr>
          </a:p>
          <a:p>
            <a:pPr marL="0" indent="0">
              <a:spcBef>
                <a:spcPts val="0"/>
              </a:spcBef>
              <a:spcAft>
                <a:spcPts val="0"/>
              </a:spcAft>
              <a:buNone/>
            </a:pPr>
            <a:r>
              <a:rPr sz="1555">
                <a:sym typeface="+mn-ea"/>
              </a:rPr>
              <a:t>    </a:t>
            </a:r>
            <a:r>
              <a:rPr lang="en-US" altLang="zh-CN" sz="1555" dirty="0" err="1">
                <a:sym typeface="+mn-ea"/>
              </a:rPr>
              <a:t>addColorStop</a:t>
            </a:r>
            <a:r>
              <a:rPr lang="en-US" altLang="zh-CN" sz="1555" smtClean="0">
                <a:sym typeface="+mn-ea"/>
              </a:rPr>
              <a:t>()</a:t>
            </a:r>
            <a:r>
              <a:rPr sz="1555">
                <a:sym typeface="+mn-ea"/>
              </a:rPr>
              <a:t>中参数</a:t>
            </a:r>
            <a:r>
              <a:rPr lang="en-US" altLang="zh-CN" sz="1555">
                <a:sym typeface="+mn-ea"/>
              </a:rPr>
              <a:t>offset </a:t>
            </a:r>
            <a:r>
              <a:rPr sz="1555">
                <a:sym typeface="+mn-ea"/>
              </a:rPr>
              <a:t>表示设定的颜色离渐变结束点的偏移量</a:t>
            </a:r>
            <a:r>
              <a:rPr lang="en-US" altLang="zh-CN" sz="1555">
                <a:sym typeface="+mn-ea"/>
              </a:rPr>
              <a:t>(0</a:t>
            </a:r>
            <a:r>
              <a:rPr sz="1555">
                <a:sym typeface="+mn-ea"/>
              </a:rPr>
              <a:t>～</a:t>
            </a:r>
            <a:r>
              <a:rPr lang="en-US" altLang="zh-CN" sz="1555">
                <a:sym typeface="+mn-ea"/>
              </a:rPr>
              <a:t>1)</a:t>
            </a:r>
            <a:r>
              <a:rPr sz="1555">
                <a:sym typeface="+mn-ea"/>
              </a:rPr>
              <a:t>；</a:t>
            </a:r>
            <a:r>
              <a:rPr lang="en-US" altLang="zh-CN" sz="1555">
                <a:sym typeface="+mn-ea"/>
              </a:rPr>
              <a:t>color </a:t>
            </a:r>
            <a:r>
              <a:rPr sz="1555">
                <a:sym typeface="+mn-ea"/>
              </a:rPr>
              <a:t>表示绘制时要使用的颜色。</a:t>
            </a:r>
            <a:endParaRPr lang="zh-CN" altLang="en-US" sz="1555" dirty="0"/>
          </a:p>
          <a:p>
            <a:pPr marL="0" indent="0">
              <a:spcBef>
                <a:spcPts val="0"/>
              </a:spcBef>
              <a:spcAft>
                <a:spcPts val="0"/>
              </a:spcAft>
              <a:buNone/>
            </a:pPr>
            <a:r>
              <a:rPr lang="en-US" altLang="zh-CN" sz="1555" smtClean="0">
                <a:sym typeface="+mn-ea"/>
              </a:rPr>
              <a:t>    </a:t>
            </a:r>
            <a:r>
              <a:rPr lang="en-US" altLang="zh-CN" sz="1555" dirty="0" err="1" smtClean="0">
                <a:sym typeface="+mn-ea"/>
              </a:rPr>
              <a:t>createRadialGradient</a:t>
            </a:r>
            <a:r>
              <a:rPr lang="en-US" altLang="zh-CN" sz="1555">
                <a:sym typeface="+mn-ea"/>
              </a:rPr>
              <a:t>()</a:t>
            </a:r>
            <a:r>
              <a:rPr sz="1555">
                <a:sym typeface="+mn-ea"/>
              </a:rPr>
              <a:t>中参数有</a:t>
            </a:r>
            <a:r>
              <a:rPr lang="en-US" altLang="zh-CN" sz="1555">
                <a:sym typeface="+mn-ea"/>
              </a:rPr>
              <a:t>6 </a:t>
            </a:r>
            <a:r>
              <a:rPr sz="1555">
                <a:sym typeface="+mn-ea"/>
              </a:rPr>
              <a:t>个，前</a:t>
            </a:r>
            <a:r>
              <a:rPr lang="en-US" altLang="zh-CN" sz="1555">
                <a:sym typeface="+mn-ea"/>
              </a:rPr>
              <a:t>3</a:t>
            </a:r>
            <a:r>
              <a:rPr sz="1555">
                <a:sym typeface="+mn-ea"/>
              </a:rPr>
              <a:t>个参数表示径向渐变开始圆心坐标和半径</a:t>
            </a:r>
            <a:r>
              <a:rPr sz="1555" smtClean="0">
                <a:sym typeface="+mn-ea"/>
              </a:rPr>
              <a:t>；后</a:t>
            </a:r>
            <a:r>
              <a:rPr lang="en-US" altLang="zh-CN" sz="1555">
                <a:sym typeface="+mn-ea"/>
              </a:rPr>
              <a:t>3 </a:t>
            </a:r>
            <a:r>
              <a:rPr sz="1555">
                <a:sym typeface="+mn-ea"/>
              </a:rPr>
              <a:t>个参数表示径向渐变结束圆心坐标和半径</a:t>
            </a:r>
            <a:r>
              <a:rPr sz="1555" smtClean="0">
                <a:sym typeface="+mn-ea"/>
              </a:rPr>
              <a:t>。</a:t>
            </a:r>
            <a:endParaRPr lang="en-US" altLang="zh-CN" sz="1555" dirty="0" smtClean="0"/>
          </a:p>
          <a:p>
            <a:pPr marL="0" indent="0">
              <a:spcBef>
                <a:spcPts val="0"/>
              </a:spcBef>
              <a:spcAft>
                <a:spcPts val="0"/>
              </a:spcAft>
              <a:buNone/>
            </a:pPr>
            <a:endParaRPr sz="1555">
              <a:sym typeface="+mn-ea"/>
            </a:endParaRPr>
          </a:p>
          <a:p>
            <a:pPr marL="0" indent="0">
              <a:spcBef>
                <a:spcPts val="0"/>
              </a:spcBef>
              <a:spcAft>
                <a:spcPts val="0"/>
              </a:spcAft>
              <a:buNone/>
            </a:pPr>
            <a:r>
              <a:rPr sz="1555">
                <a:sym typeface="+mn-ea"/>
              </a:rPr>
              <a:t>    当使用渐变对象时，必须使用两种或两种以上的停止颜色，设</a:t>
            </a:r>
            <a:r>
              <a:rPr sz="1555" smtClean="0">
                <a:sym typeface="+mn-ea"/>
              </a:rPr>
              <a:t>置制</a:t>
            </a:r>
            <a:r>
              <a:rPr sz="1555">
                <a:sym typeface="+mn-ea"/>
              </a:rPr>
              <a:t>形状，如矩形、文本或一条线</a:t>
            </a:r>
            <a:r>
              <a:rPr sz="1555" smtClean="0">
                <a:sym typeface="+mn-ea"/>
              </a:rPr>
              <a:t>。</a:t>
            </a:r>
            <a:r>
              <a:rPr lang="en-US" altLang="zh-CN" sz="1555" dirty="0" err="1">
                <a:sym typeface="+mn-ea"/>
              </a:rPr>
              <a:t>fillStyle</a:t>
            </a:r>
            <a:r>
              <a:rPr lang="en-US" altLang="zh-CN" sz="1555">
                <a:sym typeface="+mn-ea"/>
              </a:rPr>
              <a:t> </a:t>
            </a:r>
            <a:r>
              <a:rPr sz="1555">
                <a:sym typeface="+mn-ea"/>
              </a:rPr>
              <a:t>或</a:t>
            </a:r>
            <a:r>
              <a:rPr lang="en-US" altLang="zh-CN" sz="1555" dirty="0" err="1">
                <a:sym typeface="+mn-ea"/>
              </a:rPr>
              <a:t>strokeStyle</a:t>
            </a:r>
            <a:r>
              <a:rPr sz="1555">
                <a:sym typeface="+mn-ea"/>
              </a:rPr>
              <a:t>的值为渐变</a:t>
            </a:r>
            <a:r>
              <a:rPr lang="en-US" altLang="zh-CN" sz="1555">
                <a:sym typeface="+mn-ea"/>
              </a:rPr>
              <a:t>.</a:t>
            </a:r>
            <a:endParaRPr lang="zh-CN" altLang="en-US" sz="1555" dirty="0">
              <a:solidFill>
                <a:srgbClr val="FF0000"/>
              </a:solidFill>
            </a:endParaRPr>
          </a:p>
          <a:p>
            <a:pPr marL="0" indent="0">
              <a:spcBef>
                <a:spcPts val="0"/>
              </a:spcBef>
              <a:spcAft>
                <a:spcPts val="0"/>
              </a:spcAft>
              <a:buNone/>
            </a:pPr>
            <a:endParaRPr lang="zh-CN" altLang="en-US" sz="1555" dirty="0">
              <a:solidFill>
                <a:srgbClr val="FF000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a:ea typeface="宋体" panose="02010600030101010101" pitchFamily="2" charset="-122"/>
              </a:rPr>
              <a:t>图形变换</a:t>
            </a:r>
            <a:endParaRPr>
              <a:ea typeface="宋体" panose="02010600030101010101" pitchFamily="2" charset="-122"/>
            </a:endParaRPr>
          </a:p>
        </p:txBody>
      </p:sp>
      <p:sp>
        <p:nvSpPr>
          <p:cNvPr id="29699" name="Content Placeholder 2"/>
          <p:cNvSpPr>
            <a:spLocks noGrp="1"/>
          </p:cNvSpPr>
          <p:nvPr>
            <p:ph idx="1"/>
          </p:nvPr>
        </p:nvSpPr>
        <p:spPr>
          <a:xfrm>
            <a:off x="502412" y="952508"/>
            <a:ext cx="8139178" cy="1092835"/>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altLang="zh-CN">
                <a:sym typeface="+mn-ea"/>
              </a:rPr>
              <a:t>利用图形变换</a:t>
            </a:r>
            <a:r>
              <a:rPr altLang="zh-CN">
                <a:sym typeface="+mn-ea"/>
              </a:rPr>
              <a:t>（移动、缩放、旋转、变形等）</a:t>
            </a:r>
            <a:r>
              <a:rPr altLang="zh-CN">
                <a:sym typeface="+mn-ea"/>
              </a:rPr>
              <a:t>可以绘制出大量复杂多变的图形。</a:t>
            </a:r>
            <a:endParaRPr lang="en-US" altLang="zh-CN" dirty="0"/>
          </a:p>
          <a:p>
            <a:pPr marL="285750" indent="-285750">
              <a:lnSpc>
                <a:spcPct val="120000"/>
              </a:lnSpc>
              <a:spcAft>
                <a:spcPts val="300"/>
              </a:spcAft>
              <a:buClr>
                <a:srgbClr val="FF6600"/>
              </a:buClr>
              <a:buSzPct val="68000"/>
              <a:buFont typeface="Wingdings" panose="05000000000000000000" pitchFamily="2" charset="2"/>
              <a:buChar char="u"/>
            </a:pPr>
            <a:endParaRPr lang="en-US" altLang="zh-CN"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dirty="0"/>
              <a:t>canvas</a:t>
            </a:r>
            <a:r>
              <a:rPr lang="zh-CN" altLang="zh-CN" dirty="0"/>
              <a:t>状态是用栈来保存的，每次调用</a:t>
            </a:r>
            <a:r>
              <a:rPr lang="en-US" altLang="zh-CN" dirty="0"/>
              <a:t>save()</a:t>
            </a:r>
            <a:r>
              <a:rPr lang="zh-CN" altLang="zh-CN" dirty="0"/>
              <a:t>方法，就把当前状态入栈保存，当前状态成为栈顶；</a:t>
            </a:r>
            <a:endParaRPr lang="en-US" altLang="zh-CN" dirty="0"/>
          </a:p>
          <a:p>
            <a:pPr marL="285750" indent="-285750">
              <a:lnSpc>
                <a:spcPct val="120000"/>
              </a:lnSpc>
              <a:spcAft>
                <a:spcPts val="300"/>
              </a:spcAft>
              <a:buClr>
                <a:srgbClr val="FF6600"/>
              </a:buClr>
              <a:buSzPct val="68000"/>
              <a:buFont typeface="Wingdings" panose="05000000000000000000" pitchFamily="2" charset="2"/>
              <a:buChar char="u"/>
            </a:pPr>
            <a:r>
              <a:rPr lang="zh-CN" altLang="zh-CN" dirty="0"/>
              <a:t>每次调用</a:t>
            </a:r>
            <a:r>
              <a:rPr lang="en-US" altLang="zh-CN" dirty="0"/>
              <a:t>restore()</a:t>
            </a:r>
            <a:r>
              <a:rPr lang="zh-CN" altLang="zh-CN" dirty="0"/>
              <a:t>方法，就把栈顶的状态取出来，并将画布恢复到这个状态。</a:t>
            </a:r>
            <a:endParaRPr lang="en-US" altLang="zh-CN" dirty="0"/>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30722" name="Content Placeholder 2"/>
          <p:cNvSpPr>
            <a:spLocks noGrp="1"/>
          </p:cNvSpPr>
          <p:nvPr>
            <p:custDataLst>
              <p:tags r:id="rId1"/>
            </p:custDataLst>
          </p:nvPr>
        </p:nvSpPr>
        <p:spPr>
          <a:xfrm>
            <a:off x="573405" y="2208530"/>
            <a:ext cx="4076065" cy="4417695"/>
          </a:xfrm>
          <a:prstGeom prst="rect">
            <a:avLst/>
          </a:prstGeom>
          <a:solidFill>
            <a:srgbClr val="E1FFE1"/>
          </a:solidFill>
          <a:ln cap="flat" algn="ctr">
            <a:solidFill>
              <a:srgbClr val="993300"/>
            </a:solidFill>
            <a:miter lim="800000"/>
          </a:ln>
        </p:spPr>
        <p:txBody>
          <a:bodyPr vert="horz" lIns="90000" tIns="46800" rIns="90000" bIns="4680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00000"/>
              </a:lnSpc>
              <a:spcBef>
                <a:spcPct val="0"/>
              </a:spcBef>
              <a:spcAft>
                <a:spcPts val="0"/>
              </a:spcAft>
              <a:buNone/>
            </a:pPr>
            <a:r>
              <a:rPr lang="en-US" altLang="zh-CN" sz="1400" dirty="0">
                <a:ea typeface="宋体" panose="02010600030101010101" pitchFamily="2" charset="-122"/>
              </a:rPr>
              <a:t>var context = </a:t>
            </a:r>
            <a:r>
              <a:rPr lang="en-US" altLang="zh-CN" sz="1400" dirty="0" err="1">
                <a:ea typeface="宋体" panose="02010600030101010101" pitchFamily="2" charset="-122"/>
              </a:rPr>
              <a:t>canvas.getContext</a:t>
            </a:r>
            <a:r>
              <a:rPr lang="en-US" altLang="zh-CN" sz="1400" dirty="0">
                <a:ea typeface="宋体" panose="02010600030101010101" pitchFamily="2" charset="-122"/>
              </a:rPr>
              <a:t>("2d");</a:t>
            </a: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context.fillStyle</a:t>
            </a:r>
            <a:r>
              <a:rPr lang="en-US" altLang="zh-CN" sz="1400" dirty="0">
                <a:ea typeface="宋体" panose="02010600030101010101" pitchFamily="2" charset="-122"/>
              </a:rPr>
              <a:t> = "yellow";</a:t>
            </a: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context.fillRect</a:t>
            </a:r>
            <a:r>
              <a:rPr lang="en-US" altLang="zh-CN" sz="1400" dirty="0">
                <a:ea typeface="宋体" panose="02010600030101010101" pitchFamily="2" charset="-122"/>
              </a:rPr>
              <a:t>(10, 10, 230, 230);</a:t>
            </a: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context.fill</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100000"/>
              </a:lnSpc>
              <a:spcBef>
                <a:spcPct val="0"/>
              </a:spcBef>
              <a:spcAft>
                <a:spcPts val="0"/>
              </a:spcAft>
              <a:buNone/>
            </a:pP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context.save</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context.fillStyle</a:t>
            </a:r>
            <a:r>
              <a:rPr lang="en-US" altLang="zh-CN" sz="1400" dirty="0">
                <a:ea typeface="宋体" panose="02010600030101010101" pitchFamily="2" charset="-122"/>
              </a:rPr>
              <a:t> = "aquamarine";</a:t>
            </a: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context.fillRect</a:t>
            </a:r>
            <a:r>
              <a:rPr lang="en-US" altLang="zh-CN" sz="1400" dirty="0">
                <a:ea typeface="宋体" panose="02010600030101010101" pitchFamily="2" charset="-122"/>
              </a:rPr>
              <a:t>(30, 30, 190, 190);</a:t>
            </a:r>
            <a:endParaRPr lang="en-US" altLang="zh-CN" sz="1400" dirty="0">
              <a:ea typeface="宋体" panose="02010600030101010101" pitchFamily="2" charset="-122"/>
            </a:endParaRPr>
          </a:p>
          <a:p>
            <a:pPr marL="457200" indent="-457200">
              <a:lnSpc>
                <a:spcPct val="100000"/>
              </a:lnSpc>
              <a:spcBef>
                <a:spcPct val="0"/>
              </a:spcBef>
              <a:spcAft>
                <a:spcPts val="0"/>
              </a:spcAft>
              <a:buNone/>
            </a:pP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context.save</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context.fillStyle</a:t>
            </a:r>
            <a:r>
              <a:rPr lang="en-US" altLang="zh-CN" sz="1400" dirty="0">
                <a:ea typeface="宋体" panose="02010600030101010101" pitchFamily="2" charset="-122"/>
              </a:rPr>
              <a:t> = "</a:t>
            </a:r>
            <a:r>
              <a:rPr lang="en-US" altLang="zh-CN" sz="1400" dirty="0" err="1">
                <a:ea typeface="宋体" panose="02010600030101010101" pitchFamily="2" charset="-122"/>
              </a:rPr>
              <a:t>cornflowerblue</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context.fillRect</a:t>
            </a:r>
            <a:r>
              <a:rPr lang="en-US" altLang="zh-CN" sz="1400" dirty="0">
                <a:ea typeface="宋体" panose="02010600030101010101" pitchFamily="2" charset="-122"/>
              </a:rPr>
              <a:t>(50, 50, 150, 150);</a:t>
            </a:r>
            <a:endParaRPr lang="en-US" altLang="zh-CN" sz="1400" dirty="0">
              <a:ea typeface="宋体" panose="02010600030101010101" pitchFamily="2" charset="-122"/>
            </a:endParaRPr>
          </a:p>
          <a:p>
            <a:pPr marL="457200" indent="-457200">
              <a:lnSpc>
                <a:spcPct val="100000"/>
              </a:lnSpc>
              <a:spcBef>
                <a:spcPct val="0"/>
              </a:spcBef>
              <a:spcAft>
                <a:spcPts val="0"/>
              </a:spcAft>
              <a:buNone/>
            </a:pP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context.restore</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context.beginPath</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context.fillRect</a:t>
            </a:r>
            <a:r>
              <a:rPr lang="en-US" altLang="zh-CN" sz="1400" dirty="0">
                <a:ea typeface="宋体" panose="02010600030101010101" pitchFamily="2" charset="-122"/>
              </a:rPr>
              <a:t>(70, 70, 110, 110);                              </a:t>
            </a:r>
            <a:endParaRPr lang="en-US" altLang="zh-CN" sz="1400" dirty="0">
              <a:ea typeface="宋体" panose="02010600030101010101" pitchFamily="2" charset="-122"/>
            </a:endParaRPr>
          </a:p>
          <a:p>
            <a:pPr marL="457200" indent="-457200">
              <a:lnSpc>
                <a:spcPct val="100000"/>
              </a:lnSpc>
              <a:spcBef>
                <a:spcPct val="0"/>
              </a:spcBef>
              <a:spcAft>
                <a:spcPts val="0"/>
              </a:spcAft>
              <a:buNone/>
            </a:pP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context.restore</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context.fillRect</a:t>
            </a:r>
            <a:r>
              <a:rPr lang="en-US" altLang="zh-CN" sz="1400" dirty="0">
                <a:ea typeface="宋体" panose="02010600030101010101" pitchFamily="2" charset="-122"/>
              </a:rPr>
              <a:t>(90, 90, 80, 80);</a:t>
            </a:r>
            <a:endParaRPr lang="en-US" altLang="zh-CN" sz="1400" dirty="0">
              <a:ea typeface="宋体" panose="02010600030101010101" pitchFamily="2" charset="-122"/>
            </a:endParaRPr>
          </a:p>
          <a:p>
            <a:pPr marL="457200" indent="-457200">
              <a:lnSpc>
                <a:spcPct val="100000"/>
              </a:lnSpc>
              <a:spcBef>
                <a:spcPct val="0"/>
              </a:spcBef>
              <a:spcAft>
                <a:spcPts val="0"/>
              </a:spcAft>
              <a:buNone/>
            </a:pPr>
            <a:r>
              <a:rPr lang="en-US" altLang="zh-CN" sz="1400" dirty="0" err="1">
                <a:ea typeface="宋体" panose="02010600030101010101" pitchFamily="2" charset="-122"/>
              </a:rPr>
              <a:t>context.fill</a:t>
            </a:r>
            <a:r>
              <a:rPr lang="en-US" altLang="zh-CN" sz="1400" dirty="0">
                <a:ea typeface="宋体" panose="02010600030101010101" pitchFamily="2" charset="-122"/>
              </a:rPr>
              <a:t>();</a:t>
            </a:r>
            <a:endParaRPr lang="en-US" altLang="zh-CN" sz="1400" dirty="0">
              <a:ea typeface="宋体" panose="02010600030101010101" pitchFamily="2" charset="-122"/>
            </a:endParaRPr>
          </a:p>
        </p:txBody>
      </p:sp>
      <p:pic>
        <p:nvPicPr>
          <p:cNvPr id="31746" name="Picture 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5415915" y="2777490"/>
            <a:ext cx="2753360" cy="327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29699" grpId="0" build="p"/>
      <p:bldP spid="30722" grpId="0" bldLvl="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a:t>
            </a:r>
            <a:endParaRPr lang="zh-CN" altLang="en-US"/>
          </a:p>
        </p:txBody>
      </p:sp>
      <p:sp>
        <p:nvSpPr>
          <p:cNvPr id="3" name="内容占位符 2"/>
          <p:cNvSpPr>
            <a:spLocks noGrp="1"/>
          </p:cNvSpPr>
          <p:nvPr>
            <p:ph idx="1"/>
          </p:nvPr>
        </p:nvSpPr>
        <p:spPr/>
        <p:txBody>
          <a:bodyPr/>
          <a:p>
            <a:r>
              <a:rPr altLang="zh-CN">
                <a:sym typeface="+mn-ea"/>
              </a:rPr>
              <a:t>在绘制图形时，可以使用</a:t>
            </a:r>
            <a:r>
              <a:rPr lang="en-US" altLang="zh-CN">
                <a:sym typeface="+mn-ea"/>
              </a:rPr>
              <a:t>Context</a:t>
            </a:r>
            <a:r>
              <a:rPr altLang="zh-CN">
                <a:sym typeface="+mn-ea"/>
              </a:rPr>
              <a:t>对象的</a:t>
            </a:r>
            <a:r>
              <a:rPr lang="en-US" altLang="zh-CN">
                <a:sym typeface="+mn-ea"/>
              </a:rPr>
              <a:t>translate()</a:t>
            </a:r>
            <a:r>
              <a:rPr altLang="zh-CN">
                <a:sym typeface="+mn-ea"/>
              </a:rPr>
              <a:t>方法移动坐标空间，使画布的坐标空间发生水平和垂直方向的偏移，</a:t>
            </a:r>
            <a:r>
              <a:rPr lang="en-US" altLang="zh-CN">
                <a:sym typeface="+mn-ea"/>
              </a:rPr>
              <a:t>translate(dx, </a:t>
            </a:r>
            <a:r>
              <a:rPr lang="en-US" altLang="zh-CN" dirty="0" err="1">
                <a:sym typeface="+mn-ea"/>
              </a:rPr>
              <a:t>dy</a:t>
            </a:r>
            <a:r>
              <a:rPr lang="en-US" altLang="zh-CN">
                <a:sym typeface="+mn-ea"/>
              </a:rPr>
              <a:t>)</a:t>
            </a:r>
            <a:r>
              <a:rPr altLang="zh-CN">
                <a:sym typeface="+mn-ea"/>
              </a:rPr>
              <a:t>中</a:t>
            </a:r>
            <a:r>
              <a:rPr lang="en-US" altLang="zh-CN">
                <a:sym typeface="+mn-ea"/>
              </a:rPr>
              <a:t>dx</a:t>
            </a:r>
            <a:r>
              <a:rPr altLang="zh-CN">
                <a:sym typeface="+mn-ea"/>
              </a:rPr>
              <a:t>为水平方向的偏移量，</a:t>
            </a:r>
            <a:r>
              <a:rPr lang="en-US" altLang="zh-CN" dirty="0" err="1">
                <a:sym typeface="+mn-ea"/>
              </a:rPr>
              <a:t>dy</a:t>
            </a:r>
            <a:r>
              <a:rPr altLang="zh-CN">
                <a:sym typeface="+mn-ea"/>
              </a:rPr>
              <a:t>为垂直方向的偏移量。</a:t>
            </a:r>
            <a:endParaRPr lang="en-US" altLang="zh-CN" dirty="0"/>
          </a:p>
          <a:p>
            <a:endParaRPr lang="zh-CN" altLang="en-US"/>
          </a:p>
        </p:txBody>
      </p:sp>
      <p:sp>
        <p:nvSpPr>
          <p:cNvPr id="33794" name="Content Placeholder 2"/>
          <p:cNvSpPr>
            <a:spLocks noGrp="1"/>
          </p:cNvSpPr>
          <p:nvPr>
            <p:custDataLst>
              <p:tags r:id="rId1"/>
            </p:custDataLst>
          </p:nvPr>
        </p:nvSpPr>
        <p:spPr>
          <a:xfrm>
            <a:off x="741045" y="1743075"/>
            <a:ext cx="4779645" cy="1978660"/>
          </a:xfrm>
          <a:prstGeom prst="rect">
            <a:avLst/>
          </a:prstGeom>
          <a:solidFill>
            <a:srgbClr val="E1FFE1"/>
          </a:solidFill>
          <a:ln cap="flat" algn="ctr">
            <a:solidFill>
              <a:srgbClr val="993300"/>
            </a:solidFill>
            <a:miter lim="800000"/>
          </a:ln>
        </p:spPr>
        <p:txBody>
          <a:bodyPr vert="horz" lIns="90000" tIns="46800" rIns="90000" bIns="46800" rtlCol="0">
            <a:normAutofit lnSpcReduction="10000"/>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00000"/>
              </a:lnSpc>
              <a:spcBef>
                <a:spcPct val="0"/>
              </a:spcBef>
              <a:spcAft>
                <a:spcPts val="0"/>
              </a:spcAft>
              <a:buNone/>
            </a:pPr>
            <a:r>
              <a:rPr lang="en-US" altLang="zh-CN" sz="1200" dirty="0">
                <a:ea typeface="宋体" panose="02010600030101010101" pitchFamily="2" charset="-122"/>
              </a:rPr>
              <a:t>var canvas = </a:t>
            </a:r>
            <a:r>
              <a:rPr lang="en-US" altLang="zh-CN" sz="1200" dirty="0" err="1">
                <a:ea typeface="宋体" panose="02010600030101010101" pitchFamily="2" charset="-122"/>
              </a:rPr>
              <a:t>document.getElementById</a:t>
            </a:r>
            <a:r>
              <a:rPr lang="en-US" altLang="zh-CN" sz="1200" dirty="0">
                <a:ea typeface="宋体" panose="02010600030101010101" pitchFamily="2" charset="-122"/>
              </a:rPr>
              <a:t>("</a:t>
            </a:r>
            <a:r>
              <a:rPr lang="en-US" altLang="zh-CN" sz="1200" dirty="0" err="1">
                <a:ea typeface="宋体" panose="02010600030101010101" pitchFamily="2" charset="-122"/>
              </a:rPr>
              <a:t>myCanvas</a:t>
            </a: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lnSpc>
                <a:spcPct val="100000"/>
              </a:lnSpc>
              <a:spcBef>
                <a:spcPct val="0"/>
              </a:spcBef>
              <a:spcAft>
                <a:spcPts val="0"/>
              </a:spcAft>
              <a:buNone/>
            </a:pPr>
            <a:r>
              <a:rPr lang="en-US" altLang="zh-CN" sz="1200" dirty="0">
                <a:ea typeface="宋体" panose="02010600030101010101" pitchFamily="2" charset="-122"/>
              </a:rPr>
              <a:t>var context = </a:t>
            </a:r>
            <a:r>
              <a:rPr lang="en-US" altLang="zh-CN" sz="1200" dirty="0" err="1">
                <a:ea typeface="宋体" panose="02010600030101010101" pitchFamily="2" charset="-122"/>
              </a:rPr>
              <a:t>canvas.getContext</a:t>
            </a:r>
            <a:r>
              <a:rPr lang="en-US" altLang="zh-CN" sz="1200" dirty="0">
                <a:ea typeface="宋体" panose="02010600030101010101" pitchFamily="2" charset="-122"/>
              </a:rPr>
              <a:t>("2d");</a:t>
            </a:r>
            <a:endParaRPr lang="en-US" altLang="zh-CN" sz="1200" dirty="0">
              <a:ea typeface="宋体" panose="02010600030101010101" pitchFamily="2" charset="-122"/>
            </a:endParaRPr>
          </a:p>
          <a:p>
            <a:pPr marL="457200" indent="-457200">
              <a:lnSpc>
                <a:spcPct val="100000"/>
              </a:lnSpc>
              <a:spcBef>
                <a:spcPct val="0"/>
              </a:spcBef>
              <a:spcAft>
                <a:spcPts val="0"/>
              </a:spcAft>
              <a:buNone/>
            </a:pPr>
            <a:r>
              <a:rPr lang="en-US" altLang="zh-CN" sz="1200" dirty="0" err="1">
                <a:ea typeface="宋体" panose="02010600030101010101" pitchFamily="2" charset="-122"/>
              </a:rPr>
              <a:t>context.fillStyle</a:t>
            </a:r>
            <a:r>
              <a:rPr lang="en-US" altLang="zh-CN" sz="1200" dirty="0">
                <a:ea typeface="宋体" panose="02010600030101010101" pitchFamily="2" charset="-122"/>
              </a:rPr>
              <a:t> = "orange";</a:t>
            </a:r>
            <a:endParaRPr lang="en-US" altLang="zh-CN" sz="1200" dirty="0">
              <a:ea typeface="宋体" panose="02010600030101010101" pitchFamily="2" charset="-122"/>
            </a:endParaRPr>
          </a:p>
          <a:p>
            <a:pPr marL="457200" indent="-457200">
              <a:lnSpc>
                <a:spcPct val="100000"/>
              </a:lnSpc>
              <a:spcBef>
                <a:spcPct val="0"/>
              </a:spcBef>
              <a:spcAft>
                <a:spcPts val="0"/>
              </a:spcAft>
              <a:buNone/>
            </a:pPr>
            <a:r>
              <a:rPr lang="en-US" altLang="zh-CN" sz="1200" dirty="0">
                <a:ea typeface="宋体" panose="02010600030101010101" pitchFamily="2" charset="-122"/>
              </a:rPr>
              <a:t>for(var </a:t>
            </a:r>
            <a:r>
              <a:rPr lang="en-US" altLang="zh-CN" sz="1200" dirty="0" err="1">
                <a:ea typeface="宋体" panose="02010600030101010101" pitchFamily="2" charset="-122"/>
              </a:rPr>
              <a:t>i</a:t>
            </a:r>
            <a:r>
              <a:rPr lang="en-US" altLang="zh-CN" sz="1200" dirty="0">
                <a:ea typeface="宋体" panose="02010600030101010101" pitchFamily="2" charset="-122"/>
              </a:rPr>
              <a:t> = 1; </a:t>
            </a:r>
            <a:r>
              <a:rPr lang="en-US" altLang="zh-CN" sz="1200" dirty="0" err="1">
                <a:ea typeface="宋体" panose="02010600030101010101" pitchFamily="2" charset="-122"/>
              </a:rPr>
              <a:t>i</a:t>
            </a:r>
            <a:r>
              <a:rPr lang="en-US" altLang="zh-CN" sz="1200" dirty="0">
                <a:ea typeface="宋体" panose="02010600030101010101" pitchFamily="2" charset="-122"/>
              </a:rPr>
              <a:t> &lt; 10; </a:t>
            </a:r>
            <a:r>
              <a:rPr lang="en-US" altLang="zh-CN" sz="1200" dirty="0" err="1">
                <a:ea typeface="宋体" panose="02010600030101010101" pitchFamily="2" charset="-122"/>
              </a:rPr>
              <a:t>i</a:t>
            </a:r>
            <a:r>
              <a:rPr lang="en-US" altLang="zh-CN" sz="1200" dirty="0">
                <a:ea typeface="宋体" panose="02010600030101010101" pitchFamily="2" charset="-122"/>
              </a:rPr>
              <a:t>++) {</a:t>
            </a:r>
            <a:endParaRPr lang="en-US" altLang="zh-CN" sz="1200" dirty="0">
              <a:ea typeface="宋体" panose="02010600030101010101" pitchFamily="2" charset="-122"/>
            </a:endParaRPr>
          </a:p>
          <a:p>
            <a:pPr marL="457200" indent="-457200">
              <a:lnSpc>
                <a:spcPct val="100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context.save</a:t>
            </a: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lnSpc>
                <a:spcPct val="100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context.beginPath</a:t>
            </a: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lnSpc>
                <a:spcPct val="100000"/>
              </a:lnSpc>
              <a:spcBef>
                <a:spcPct val="0"/>
              </a:spcBef>
              <a:spcAft>
                <a:spcPts val="0"/>
              </a:spcAft>
              <a:buNone/>
            </a:pPr>
            <a:r>
              <a:rPr lang="en-US" altLang="zh-CN" sz="1200" dirty="0">
                <a:ea typeface="宋体" panose="02010600030101010101" pitchFamily="2" charset="-122"/>
              </a:rPr>
              <a:t>	context.arc(40, 40, 20, 0, </a:t>
            </a:r>
            <a:r>
              <a:rPr lang="en-US" altLang="zh-CN" sz="1200" dirty="0" err="1">
                <a:ea typeface="宋体" panose="02010600030101010101" pitchFamily="2" charset="-122"/>
              </a:rPr>
              <a:t>Math.PI</a:t>
            </a:r>
            <a:r>
              <a:rPr lang="en-US" altLang="zh-CN" sz="1200" dirty="0">
                <a:ea typeface="宋体" panose="02010600030101010101" pitchFamily="2" charset="-122"/>
              </a:rPr>
              <a:t> * 2);</a:t>
            </a:r>
            <a:endParaRPr lang="en-US" altLang="zh-CN" sz="1200" dirty="0">
              <a:ea typeface="宋体" panose="02010600030101010101" pitchFamily="2" charset="-122"/>
            </a:endParaRPr>
          </a:p>
          <a:p>
            <a:pPr marL="457200" indent="-457200">
              <a:lnSpc>
                <a:spcPct val="100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context.closePath</a:t>
            </a: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lnSpc>
                <a:spcPct val="100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context.fill</a:t>
            </a: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lnSpc>
                <a:spcPct val="100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context.translate</a:t>
            </a:r>
            <a:r>
              <a:rPr lang="en-US" altLang="zh-CN" sz="1200" dirty="0">
                <a:ea typeface="宋体" panose="02010600030101010101" pitchFamily="2" charset="-122"/>
              </a:rPr>
              <a:t>(40, 0);</a:t>
            </a:r>
            <a:endParaRPr lang="en-US" altLang="zh-CN" sz="1200" dirty="0">
              <a:ea typeface="宋体" panose="02010600030101010101" pitchFamily="2" charset="-122"/>
            </a:endParaRPr>
          </a:p>
          <a:p>
            <a:pPr marL="457200" indent="-457200">
              <a:lnSpc>
                <a:spcPct val="100000"/>
              </a:lnSpc>
              <a:spcBef>
                <a:spcPct val="0"/>
              </a:spcBef>
              <a:spcAft>
                <a:spcPts val="0"/>
              </a:spcAft>
              <a:buNone/>
            </a:pP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lnSpc>
                <a:spcPct val="100000"/>
              </a:lnSpc>
              <a:spcBef>
                <a:spcPct val="0"/>
              </a:spcBef>
              <a:spcAft>
                <a:spcPts val="0"/>
              </a:spcAft>
              <a:buNone/>
            </a:pPr>
            <a:endParaRPr lang="en-US" altLang="zh-CN" sz="1200" dirty="0">
              <a:ea typeface="宋体" panose="02010600030101010101" pitchFamily="2" charset="-122"/>
            </a:endParaRPr>
          </a:p>
        </p:txBody>
      </p:sp>
      <p:pic>
        <p:nvPicPr>
          <p:cNvPr id="34818" name="Picture 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3177580" y="4073550"/>
            <a:ext cx="5567363"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bldLst>
      <p:bldP spid="33794" grpId="0" bldLvl="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zh-CN" altLang="en-US">
                <a:latin typeface="黑体" panose="02010609060101010101" charset="-122"/>
                <a:ea typeface="黑体" panose="02010609060101010101" charset="-122"/>
              </a:rPr>
              <a:t>缩放</a:t>
            </a:r>
            <a:endParaRPr lang="zh-CN" altLang="en-US">
              <a:latin typeface="黑体" panose="02010609060101010101" charset="-122"/>
              <a:ea typeface="黑体" panose="02010609060101010101" charset="-122"/>
            </a:endParaRPr>
          </a:p>
        </p:txBody>
      </p:sp>
      <p:sp>
        <p:nvSpPr>
          <p:cNvPr id="35843" name="Content Placeholder 2"/>
          <p:cNvSpPr>
            <a:spLocks noGrp="1"/>
          </p:cNvSpPr>
          <p:nvPr>
            <p:ph idx="1"/>
          </p:nvPr>
        </p:nvSpPr>
        <p:spPr>
          <a:xfrm>
            <a:off x="502412" y="952508"/>
            <a:ext cx="8139178" cy="867410"/>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a:t>scale</a:t>
            </a:r>
            <a:r>
              <a:rPr lang="pt-BR" altLang="zh-CN" sz="1400" dirty="0"/>
              <a:t>()</a:t>
            </a:r>
            <a:r>
              <a:rPr lang="zh-CN" altLang="zh-CN" sz="1400" dirty="0"/>
              <a:t>方法用于图形或图像的放大或缩小，</a:t>
            </a:r>
            <a:r>
              <a:rPr lang="en-US" altLang="zh-CN" sz="1400" dirty="0" err="1"/>
              <a:t>context.scale</a:t>
            </a:r>
            <a:r>
              <a:rPr lang="en-US" altLang="zh-CN" sz="1400" dirty="0"/>
              <a:t>(</a:t>
            </a:r>
            <a:r>
              <a:rPr lang="en-US" altLang="zh-CN" sz="1400" dirty="0" err="1"/>
              <a:t>sx</a:t>
            </a:r>
            <a:r>
              <a:rPr lang="en-US" altLang="zh-CN" sz="1400" dirty="0"/>
              <a:t>, </a:t>
            </a:r>
            <a:r>
              <a:rPr lang="en-US" altLang="zh-CN" sz="1400" dirty="0" err="1"/>
              <a:t>sy</a:t>
            </a:r>
            <a:r>
              <a:rPr lang="en-US" altLang="zh-CN" sz="1400" dirty="0"/>
              <a:t>)</a:t>
            </a:r>
            <a:r>
              <a:rPr lang="zh-CN" altLang="zh-CN" sz="1400" dirty="0"/>
              <a:t>中的</a:t>
            </a:r>
            <a:r>
              <a:rPr lang="en-US" altLang="zh-CN" sz="1400" dirty="0" err="1"/>
              <a:t>sx</a:t>
            </a:r>
            <a:r>
              <a:rPr lang="zh-CN" altLang="zh-CN" sz="1400" dirty="0"/>
              <a:t>为</a:t>
            </a:r>
            <a:r>
              <a:rPr lang="en-US" altLang="zh-CN" sz="1400" dirty="0"/>
              <a:t>x</a:t>
            </a:r>
            <a:r>
              <a:rPr lang="zh-CN" altLang="zh-CN" sz="1400" dirty="0"/>
              <a:t>轴的缩放因子，</a:t>
            </a:r>
            <a:r>
              <a:rPr lang="en-US" altLang="zh-CN" sz="1400" dirty="0" err="1"/>
              <a:t>sy</a:t>
            </a:r>
            <a:r>
              <a:rPr lang="zh-CN" altLang="zh-CN" sz="1400" dirty="0"/>
              <a:t>为</a:t>
            </a:r>
            <a:r>
              <a:rPr lang="en-US" altLang="zh-CN" sz="1400" dirty="0"/>
              <a:t>y</a:t>
            </a:r>
            <a:r>
              <a:rPr lang="zh-CN" altLang="zh-CN" sz="1400" dirty="0"/>
              <a:t>轴的缩放因子，它们的值必须是正数，如果值大于</a:t>
            </a:r>
            <a:r>
              <a:rPr lang="en-US" altLang="zh-CN" sz="1400" dirty="0"/>
              <a:t>1</a:t>
            </a:r>
            <a:r>
              <a:rPr lang="zh-CN" altLang="zh-CN" sz="1400" dirty="0"/>
              <a:t>则为放大图形，如果值小于</a:t>
            </a:r>
            <a:r>
              <a:rPr lang="en-US" altLang="zh-CN" sz="1400" dirty="0"/>
              <a:t>1</a:t>
            </a:r>
            <a:r>
              <a:rPr lang="zh-CN" altLang="zh-CN" sz="1400" dirty="0"/>
              <a:t>则为缩小图形。</a:t>
            </a:r>
            <a:endParaRPr lang="zh-CN" altLang="zh-CN" sz="1400" dirty="0"/>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36866" name="Content Placeholder 2"/>
          <p:cNvSpPr>
            <a:spLocks noGrp="1"/>
          </p:cNvSpPr>
          <p:nvPr>
            <p:custDataLst>
              <p:tags r:id="rId1"/>
            </p:custDataLst>
          </p:nvPr>
        </p:nvSpPr>
        <p:spPr>
          <a:xfrm>
            <a:off x="590550" y="2021205"/>
            <a:ext cx="4775835" cy="2421890"/>
          </a:xfrm>
          <a:prstGeom prst="rect">
            <a:avLst/>
          </a:prstGeom>
          <a:solidFill>
            <a:srgbClr val="E1FFE1"/>
          </a:solidFill>
          <a:ln cap="flat" algn="ctr">
            <a:solidFill>
              <a:srgbClr val="993300"/>
            </a:solidFill>
            <a:miter lim="800000"/>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00000"/>
              </a:lnSpc>
              <a:spcBef>
                <a:spcPct val="0"/>
              </a:spcBef>
              <a:spcAft>
                <a:spcPts val="0"/>
              </a:spcAft>
              <a:buNone/>
            </a:pPr>
            <a:r>
              <a:rPr lang="en-US" altLang="zh-CN" sz="1200">
                <a:ea typeface="宋体" panose="02010600030101010101" pitchFamily="2" charset="-122"/>
              </a:rPr>
              <a:t>var canvas = document.getElementById("myCanvas");</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var context = canvas.getContext("2d");</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context.fillStyle = "orange";</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for(var i = 1; i &lt; 15; i++) {</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context.save();</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context.beginPath();</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context.arc(40, 40, 20, 0, Math.PI * 2);</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context.closePath();</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context.fill();</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context.translate(40, 0);</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context.scale(0.9,0.9);</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a:t>
            </a:r>
            <a:endParaRPr lang="en-US" altLang="zh-CN" sz="1200">
              <a:ea typeface="宋体" panose="02010600030101010101" pitchFamily="2" charset="-122"/>
            </a:endParaRPr>
          </a:p>
        </p:txBody>
      </p:sp>
      <p:pic>
        <p:nvPicPr>
          <p:cNvPr id="37890" name="Picture 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3043475" y="4290085"/>
            <a:ext cx="5598319"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35843" grpId="0" build="p"/>
      <p:bldP spid="36866" grpId="0" bldLvl="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旋转</a:t>
            </a:r>
          </a:p>
        </p:txBody>
      </p:sp>
      <p:sp>
        <p:nvSpPr>
          <p:cNvPr id="3" name="内容占位符 2"/>
          <p:cNvSpPr>
            <a:spLocks noGrp="1"/>
          </p:cNvSpPr>
          <p:nvPr>
            <p:ph idx="1"/>
          </p:nvPr>
        </p:nvSpPr>
        <p:spPr/>
        <p:txBody>
          <a:bodyPr/>
          <a:p>
            <a:r>
              <a:rPr lang="en-US" altLang="zh-CN">
                <a:sym typeface="+mn-ea"/>
              </a:rPr>
              <a:t>Context</a:t>
            </a:r>
            <a:r>
              <a:rPr altLang="zh-CN">
                <a:sym typeface="+mn-ea"/>
              </a:rPr>
              <a:t>对象的</a:t>
            </a:r>
            <a:r>
              <a:rPr lang="en-US" altLang="zh-CN">
                <a:sym typeface="+mn-ea"/>
              </a:rPr>
              <a:t>rotate()</a:t>
            </a:r>
            <a:r>
              <a:rPr altLang="zh-CN">
                <a:sym typeface="+mn-ea"/>
              </a:rPr>
              <a:t>方法用于以原点为中心旋转上下文对象的坐标空间，</a:t>
            </a:r>
            <a:r>
              <a:rPr lang="en-US" altLang="zh-CN" dirty="0" err="1">
                <a:sym typeface="+mn-ea"/>
              </a:rPr>
              <a:t>context.rotate</a:t>
            </a:r>
            <a:r>
              <a:rPr lang="en-US" altLang="zh-CN">
                <a:sym typeface="+mn-ea"/>
              </a:rPr>
              <a:t>(angle)</a:t>
            </a:r>
            <a:r>
              <a:rPr altLang="zh-CN">
                <a:sym typeface="+mn-ea"/>
              </a:rPr>
              <a:t>方法中的</a:t>
            </a:r>
            <a:r>
              <a:rPr lang="en-US" altLang="zh-CN">
                <a:sym typeface="+mn-ea"/>
              </a:rPr>
              <a:t>angle</a:t>
            </a:r>
            <a:r>
              <a:rPr altLang="zh-CN">
                <a:sym typeface="+mn-ea"/>
              </a:rPr>
              <a:t>参数指以弧度计的顺时针方向的旋转角度。</a:t>
            </a:r>
            <a:endParaRPr lang="en-US" altLang="zh-CN" dirty="0"/>
          </a:p>
          <a:p>
            <a:endParaRPr lang="zh-CN" altLang="en-US"/>
          </a:p>
        </p:txBody>
      </p:sp>
      <p:sp>
        <p:nvSpPr>
          <p:cNvPr id="39938" name="Content Placeholder 2"/>
          <p:cNvSpPr>
            <a:spLocks noGrp="1"/>
          </p:cNvSpPr>
          <p:nvPr>
            <p:custDataLst>
              <p:tags r:id="rId1"/>
            </p:custDataLst>
          </p:nvPr>
        </p:nvSpPr>
        <p:spPr>
          <a:xfrm>
            <a:off x="700405" y="1774190"/>
            <a:ext cx="4851400" cy="2557145"/>
          </a:xfrm>
          <a:prstGeom prst="rect">
            <a:avLst/>
          </a:prstGeom>
          <a:solidFill>
            <a:srgbClr val="E1FFE1"/>
          </a:solidFill>
          <a:ln cap="flat" algn="ctr">
            <a:solidFill>
              <a:srgbClr val="993300"/>
            </a:solidFill>
            <a:miter lim="800000"/>
          </a:ln>
        </p:spPr>
        <p:txBody>
          <a:bodyPr vert="horz" lIns="90000" tIns="46800" rIns="90000" bIns="46800" rtlCol="0">
            <a:normAutofit lnSpcReduction="10000"/>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00000"/>
              </a:lnSpc>
              <a:spcBef>
                <a:spcPct val="0"/>
              </a:spcBef>
              <a:spcAft>
                <a:spcPts val="0"/>
              </a:spcAft>
              <a:buNone/>
            </a:pPr>
            <a:r>
              <a:rPr lang="en-US" altLang="zh-CN" sz="1200">
                <a:ea typeface="宋体" panose="02010600030101010101" pitchFamily="2" charset="-122"/>
              </a:rPr>
              <a:t>var canvas = document.getElementById("myCanvas");</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var context = canvas.getContext("2d");</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context.translate(150,150);</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context.fillStyle = "orange";</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for(var i = 0; i &lt; 8; i++) {</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context.save();</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context.rotate(Math.PI*(2/4+i/4));</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context.translate(0,-100);</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context.beginPath();</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context.arc(100, 40,20, 0, Math.PI * 2);</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context.closePath();</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context.fill();</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context.restore();		</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a:t>
            </a:r>
            <a:endParaRPr lang="en-US" altLang="zh-CN" sz="1200">
              <a:ea typeface="宋体" panose="02010600030101010101" pitchFamily="2" charset="-122"/>
            </a:endParaRPr>
          </a:p>
          <a:p>
            <a:pPr marL="457200" indent="-457200">
              <a:lnSpc>
                <a:spcPct val="100000"/>
              </a:lnSpc>
              <a:spcBef>
                <a:spcPct val="0"/>
              </a:spcBef>
              <a:spcAft>
                <a:spcPts val="0"/>
              </a:spcAft>
              <a:buNone/>
            </a:pPr>
            <a:endParaRPr lang="en-US" altLang="zh-CN" sz="1200">
              <a:ea typeface="宋体" panose="02010600030101010101" pitchFamily="2" charset="-122"/>
            </a:endParaRPr>
          </a:p>
        </p:txBody>
      </p:sp>
      <p:pic>
        <p:nvPicPr>
          <p:cNvPr id="40962" name="Picture 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5684416" y="2718842"/>
            <a:ext cx="3024188" cy="348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bldLst>
      <p:bldP spid="39938" grpId="0" bldLvl="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变形</a:t>
            </a:r>
            <a:endParaRPr lang="zh-CN" altLang="en-US"/>
          </a:p>
        </p:txBody>
      </p:sp>
      <p:sp>
        <p:nvSpPr>
          <p:cNvPr id="3" name="内容占位符 2"/>
          <p:cNvSpPr>
            <a:spLocks noGrp="1"/>
          </p:cNvSpPr>
          <p:nvPr>
            <p:ph idx="1"/>
          </p:nvPr>
        </p:nvSpPr>
        <p:spPr/>
        <p:txBody>
          <a:bodyPr/>
          <a:p>
            <a:pPr marL="285750" indent="-285750">
              <a:lnSpc>
                <a:spcPct val="120000"/>
              </a:lnSpc>
              <a:spcAft>
                <a:spcPts val="300"/>
              </a:spcAft>
              <a:buClr>
                <a:srgbClr val="FF6600"/>
              </a:buClr>
              <a:buSzPct val="68000"/>
              <a:buFont typeface="Wingdings" panose="05000000000000000000" pitchFamily="2" charset="2"/>
              <a:buChar char="u"/>
            </a:pPr>
            <a:r>
              <a:rPr lang="en-US" altLang="zh-CN">
                <a:sym typeface="+mn-ea"/>
              </a:rPr>
              <a:t>Context</a:t>
            </a:r>
            <a:r>
              <a:rPr altLang="zh-CN">
                <a:sym typeface="+mn-ea"/>
              </a:rPr>
              <a:t>对象的</a:t>
            </a:r>
            <a:r>
              <a:rPr lang="en-US" altLang="zh-CN">
                <a:sym typeface="+mn-ea"/>
              </a:rPr>
              <a:t>transform</a:t>
            </a:r>
            <a:r>
              <a:rPr lang="pt-BR" altLang="zh-CN">
                <a:sym typeface="+mn-ea"/>
              </a:rPr>
              <a:t>()</a:t>
            </a:r>
            <a:r>
              <a:rPr altLang="zh-CN">
                <a:sym typeface="+mn-ea"/>
              </a:rPr>
              <a:t>方法用于直接修改变换矩阵。矩阵变换常用于坐标变换不能达到预期效果的情况，能够实现比普通的坐标变换更加复杂的效果。</a:t>
            </a:r>
            <a:endParaRPr lang="en-US" altLang="zh-CN" dirty="0"/>
          </a:p>
          <a:p>
            <a:pPr marL="285750" indent="-285750">
              <a:lnSpc>
                <a:spcPct val="120000"/>
              </a:lnSpc>
              <a:spcAft>
                <a:spcPts val="300"/>
              </a:spcAft>
              <a:buClr>
                <a:srgbClr val="FF6600"/>
              </a:buClr>
              <a:buSzPct val="68000"/>
              <a:buFont typeface="Wingdings" panose="05000000000000000000" pitchFamily="2" charset="2"/>
              <a:buChar char="u"/>
            </a:pPr>
            <a:r>
              <a:rPr lang="pt-BR" altLang="zh-CN">
                <a:sym typeface="+mn-ea"/>
              </a:rPr>
              <a:t>context.transform(a, b, c, d, e, f);</a:t>
            </a:r>
            <a:endParaRPr lang="en-US" altLang="zh-CN" dirty="0"/>
          </a:p>
          <a:p>
            <a:pPr marL="457200" lvl="1"/>
            <a:r>
              <a:rPr altLang="zh-CN">
                <a:sym typeface="+mn-ea"/>
              </a:rPr>
              <a:t>各参数的含义为：</a:t>
            </a:r>
            <a:endParaRPr lang="en-US" altLang="zh-CN" dirty="0"/>
          </a:p>
          <a:p>
            <a:pPr marL="914400" lvl="2"/>
            <a:r>
              <a:rPr lang="pt-BR" altLang="zh-CN">
                <a:sym typeface="+mn-ea"/>
              </a:rPr>
              <a:t>a</a:t>
            </a:r>
            <a:r>
              <a:rPr altLang="zh-CN">
                <a:sym typeface="+mn-ea"/>
              </a:rPr>
              <a:t>：水平缩放绘图；</a:t>
            </a:r>
            <a:endParaRPr lang="en-US" altLang="zh-CN" dirty="0"/>
          </a:p>
          <a:p>
            <a:pPr marL="914400" lvl="2"/>
            <a:r>
              <a:rPr lang="pt-BR" altLang="zh-CN">
                <a:sym typeface="+mn-ea"/>
              </a:rPr>
              <a:t>b</a:t>
            </a:r>
            <a:r>
              <a:rPr altLang="zh-CN">
                <a:sym typeface="+mn-ea"/>
              </a:rPr>
              <a:t>：水平倾斜绘图；</a:t>
            </a:r>
            <a:endParaRPr lang="en-US" altLang="zh-CN" dirty="0"/>
          </a:p>
          <a:p>
            <a:pPr marL="914400" lvl="2"/>
            <a:r>
              <a:rPr lang="pt-BR" altLang="zh-CN">
                <a:sym typeface="+mn-ea"/>
              </a:rPr>
              <a:t>c</a:t>
            </a:r>
            <a:r>
              <a:rPr altLang="zh-CN">
                <a:sym typeface="+mn-ea"/>
              </a:rPr>
              <a:t>：垂直倾斜绘图；</a:t>
            </a:r>
            <a:endParaRPr lang="en-US" altLang="zh-CN" dirty="0"/>
          </a:p>
          <a:p>
            <a:pPr marL="914400" lvl="2"/>
            <a:r>
              <a:rPr lang="pt-BR" altLang="zh-CN">
                <a:sym typeface="+mn-ea"/>
              </a:rPr>
              <a:t>d</a:t>
            </a:r>
            <a:r>
              <a:rPr altLang="zh-CN">
                <a:sym typeface="+mn-ea"/>
              </a:rPr>
              <a:t>：垂直缩放绘图；</a:t>
            </a:r>
            <a:endParaRPr lang="en-US" altLang="zh-CN" dirty="0"/>
          </a:p>
          <a:p>
            <a:pPr marL="914400" lvl="2"/>
            <a:r>
              <a:rPr lang="pt-BR" altLang="zh-CN">
                <a:sym typeface="+mn-ea"/>
              </a:rPr>
              <a:t>e</a:t>
            </a:r>
            <a:r>
              <a:rPr altLang="zh-CN">
                <a:sym typeface="+mn-ea"/>
              </a:rPr>
              <a:t>：水平移动绘图；</a:t>
            </a:r>
            <a:endParaRPr lang="en-US" altLang="zh-CN" dirty="0"/>
          </a:p>
          <a:p>
            <a:pPr marL="914400" lvl="2"/>
            <a:r>
              <a:rPr lang="pt-BR" altLang="zh-CN">
                <a:sym typeface="+mn-ea"/>
              </a:rPr>
              <a:t>f</a:t>
            </a:r>
            <a:r>
              <a:rPr altLang="zh-CN">
                <a:sym typeface="+mn-ea"/>
              </a:rPr>
              <a:t>：垂直移动绘图；</a:t>
            </a:r>
            <a:endParaRPr lang="en-US" altLang="zh-CN" dirty="0"/>
          </a:p>
          <a:p>
            <a:endParaRPr lang="zh-CN" altLang="en-US"/>
          </a:p>
        </p:txBody>
      </p:sp>
      <p:sp>
        <p:nvSpPr>
          <p:cNvPr id="43010" name="Content Placeholder 2"/>
          <p:cNvSpPr>
            <a:spLocks noGrp="1"/>
          </p:cNvSpPr>
          <p:nvPr>
            <p:custDataLst>
              <p:tags r:id="rId1"/>
            </p:custDataLst>
          </p:nvPr>
        </p:nvSpPr>
        <p:spPr>
          <a:xfrm>
            <a:off x="719455" y="4244340"/>
            <a:ext cx="4438650" cy="2424430"/>
          </a:xfrm>
          <a:prstGeom prst="rect">
            <a:avLst/>
          </a:prstGeom>
          <a:solidFill>
            <a:srgbClr val="E1FFE1"/>
          </a:solidFill>
          <a:ln cap="flat" algn="ctr">
            <a:solidFill>
              <a:srgbClr val="993300"/>
            </a:solidFill>
            <a:miter lim="800000"/>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00000"/>
              </a:lnSpc>
              <a:spcBef>
                <a:spcPct val="0"/>
              </a:spcBef>
              <a:spcAft>
                <a:spcPts val="0"/>
              </a:spcAft>
              <a:buNone/>
            </a:pPr>
            <a:r>
              <a:rPr lang="en-US" altLang="zh-CN" sz="1200">
                <a:ea typeface="宋体" panose="02010600030101010101" pitchFamily="2" charset="-122"/>
              </a:rPr>
              <a:t>context.translate(200, 20);</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for(var i = 1; i &lt; 100; i++) {</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context.save();</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context.transform(0.95, 0, 0, 0.95, 30, 30);</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context.rotate(Math.PI / 12);</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context.beginPath();</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context.fillStyle = "orange";</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context.globalAlpha = "0.7";</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context.arc(0, 0, 55, 0, Math.PI, true);</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context.closePath();</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	context.fill();</a:t>
            </a:r>
            <a:endParaRPr lang="en-US" altLang="zh-CN" sz="1200">
              <a:ea typeface="宋体" panose="02010600030101010101" pitchFamily="2" charset="-122"/>
            </a:endParaRPr>
          </a:p>
          <a:p>
            <a:pPr marL="457200" indent="-457200">
              <a:lnSpc>
                <a:spcPct val="100000"/>
              </a:lnSpc>
              <a:spcBef>
                <a:spcPct val="0"/>
              </a:spcBef>
              <a:spcAft>
                <a:spcPts val="0"/>
              </a:spcAft>
              <a:buNone/>
            </a:pPr>
            <a:r>
              <a:rPr lang="en-US" altLang="zh-CN" sz="1200">
                <a:ea typeface="宋体" panose="02010600030101010101" pitchFamily="2" charset="-122"/>
              </a:rPr>
              <a:t>}</a:t>
            </a:r>
            <a:endParaRPr lang="en-US" altLang="zh-CN" sz="1200">
              <a:ea typeface="宋体" panose="02010600030101010101" pitchFamily="2" charset="-122"/>
            </a:endParaRPr>
          </a:p>
          <a:p>
            <a:pPr marL="457200" indent="-457200">
              <a:lnSpc>
                <a:spcPct val="100000"/>
              </a:lnSpc>
              <a:spcBef>
                <a:spcPct val="0"/>
              </a:spcBef>
              <a:spcAft>
                <a:spcPts val="0"/>
              </a:spcAft>
              <a:buNone/>
            </a:pPr>
            <a:endParaRPr lang="en-US" altLang="zh-CN" sz="1200">
              <a:ea typeface="宋体" panose="02010600030101010101" pitchFamily="2" charset="-122"/>
            </a:endParaRPr>
          </a:p>
        </p:txBody>
      </p:sp>
      <p:pic>
        <p:nvPicPr>
          <p:cNvPr id="44034" name="Picture 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5663084" y="1993106"/>
            <a:ext cx="2603421" cy="298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bldLst>
      <p:bldP spid="43010"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zh-CN" altLang="en-US" kern="1200" dirty="0">
                <a:solidFill>
                  <a:schemeClr val="tx1"/>
                </a:solidFill>
                <a:cs typeface="+mn-cs"/>
                <a:sym typeface="+mn-ea"/>
              </a:rPr>
              <a:t>命名规范</a:t>
            </a:r>
            <a:endParaRPr lang="zh-CN" altLang="en-US" kern="1200" dirty="0">
              <a:solidFill>
                <a:schemeClr val="tx1"/>
              </a:solidFill>
              <a:cs typeface="+mn-cs"/>
              <a:sym typeface="+mn-ea"/>
            </a:endParaRPr>
          </a:p>
        </p:txBody>
      </p:sp>
      <p:sp>
        <p:nvSpPr>
          <p:cNvPr id="3" name="文本框 2"/>
          <p:cNvSpPr txBox="1"/>
          <p:nvPr/>
        </p:nvSpPr>
        <p:spPr>
          <a:xfrm>
            <a:off x="954405" y="1592580"/>
            <a:ext cx="5052695" cy="2891790"/>
          </a:xfrm>
          <a:prstGeom prst="rect">
            <a:avLst/>
          </a:prstGeom>
          <a:noFill/>
        </p:spPr>
        <p:txBody>
          <a:bodyPr wrap="square" rtlCol="0" anchor="t">
            <a:spAutoFit/>
          </a:bodyPr>
          <a:p>
            <a:r>
              <a:rPr lang="zh-CN" altLang="en-US" sz="1400">
                <a:solidFill>
                  <a:schemeClr val="tx1"/>
                </a:solidFill>
                <a:latin typeface="+mj-lt"/>
                <a:cs typeface="+mj-lt"/>
              </a:rPr>
              <a:t>abstract	arguments	boolean	break	byte</a:t>
            </a:r>
            <a:endParaRPr lang="zh-CN" altLang="en-US" sz="1400">
              <a:solidFill>
                <a:schemeClr val="tx1"/>
              </a:solidFill>
              <a:latin typeface="+mj-lt"/>
              <a:cs typeface="+mj-lt"/>
            </a:endParaRPr>
          </a:p>
          <a:p>
            <a:r>
              <a:rPr lang="zh-CN" altLang="en-US" sz="1400">
                <a:solidFill>
                  <a:schemeClr val="tx1"/>
                </a:solidFill>
                <a:latin typeface="+mj-lt"/>
                <a:cs typeface="+mj-lt"/>
              </a:rPr>
              <a:t>case	catch	char	class	const</a:t>
            </a:r>
            <a:endParaRPr lang="zh-CN" altLang="en-US" sz="1400">
              <a:solidFill>
                <a:schemeClr val="tx1"/>
              </a:solidFill>
              <a:latin typeface="+mj-lt"/>
              <a:cs typeface="+mj-lt"/>
            </a:endParaRPr>
          </a:p>
          <a:p>
            <a:r>
              <a:rPr lang="zh-CN" altLang="en-US" sz="1400">
                <a:solidFill>
                  <a:schemeClr val="tx1"/>
                </a:solidFill>
                <a:latin typeface="+mj-lt"/>
                <a:cs typeface="+mj-lt"/>
              </a:rPr>
              <a:t>continue	debugger	default	delete	do</a:t>
            </a:r>
            <a:endParaRPr lang="zh-CN" altLang="en-US" sz="1400">
              <a:solidFill>
                <a:schemeClr val="tx1"/>
              </a:solidFill>
              <a:latin typeface="+mj-lt"/>
              <a:cs typeface="+mj-lt"/>
            </a:endParaRPr>
          </a:p>
          <a:p>
            <a:r>
              <a:rPr lang="zh-CN" altLang="en-US" sz="1400">
                <a:solidFill>
                  <a:schemeClr val="tx1"/>
                </a:solidFill>
                <a:latin typeface="+mj-lt"/>
                <a:cs typeface="+mj-lt"/>
              </a:rPr>
              <a:t>double	else	enum	eval	export</a:t>
            </a:r>
            <a:endParaRPr lang="zh-CN" altLang="en-US" sz="1400">
              <a:solidFill>
                <a:schemeClr val="tx1"/>
              </a:solidFill>
              <a:latin typeface="+mj-lt"/>
              <a:cs typeface="+mj-lt"/>
            </a:endParaRPr>
          </a:p>
          <a:p>
            <a:r>
              <a:rPr lang="zh-CN" altLang="en-US" sz="1400">
                <a:solidFill>
                  <a:schemeClr val="tx1"/>
                </a:solidFill>
                <a:latin typeface="+mj-lt"/>
                <a:cs typeface="+mj-lt"/>
              </a:rPr>
              <a:t>extends	false	final	finally	float</a:t>
            </a:r>
            <a:endParaRPr lang="zh-CN" altLang="en-US" sz="1400">
              <a:solidFill>
                <a:schemeClr val="tx1"/>
              </a:solidFill>
              <a:latin typeface="+mj-lt"/>
              <a:cs typeface="+mj-lt"/>
            </a:endParaRPr>
          </a:p>
          <a:p>
            <a:r>
              <a:rPr lang="zh-CN" altLang="en-US" sz="1400">
                <a:solidFill>
                  <a:schemeClr val="tx1"/>
                </a:solidFill>
                <a:latin typeface="+mj-lt"/>
                <a:cs typeface="+mj-lt"/>
              </a:rPr>
              <a:t>for	function	goto	if	implements</a:t>
            </a:r>
            <a:endParaRPr lang="zh-CN" altLang="en-US" sz="1400">
              <a:solidFill>
                <a:schemeClr val="tx1"/>
              </a:solidFill>
              <a:latin typeface="+mj-lt"/>
              <a:cs typeface="+mj-lt"/>
            </a:endParaRPr>
          </a:p>
          <a:p>
            <a:r>
              <a:rPr lang="zh-CN" altLang="en-US" sz="1400">
                <a:solidFill>
                  <a:schemeClr val="tx1"/>
                </a:solidFill>
                <a:latin typeface="+mj-lt"/>
                <a:cs typeface="+mj-lt"/>
              </a:rPr>
              <a:t>import	in	instanceof	int	interface</a:t>
            </a:r>
            <a:endParaRPr lang="zh-CN" altLang="en-US" sz="1400">
              <a:solidFill>
                <a:schemeClr val="tx1"/>
              </a:solidFill>
              <a:latin typeface="+mj-lt"/>
              <a:cs typeface="+mj-lt"/>
            </a:endParaRPr>
          </a:p>
          <a:p>
            <a:r>
              <a:rPr lang="zh-CN" altLang="en-US" sz="1400">
                <a:solidFill>
                  <a:schemeClr val="tx1"/>
                </a:solidFill>
                <a:latin typeface="+mj-lt"/>
                <a:cs typeface="+mj-lt"/>
              </a:rPr>
              <a:t>let	long	native	new	null</a:t>
            </a:r>
            <a:endParaRPr lang="zh-CN" altLang="en-US" sz="1400">
              <a:solidFill>
                <a:schemeClr val="tx1"/>
              </a:solidFill>
              <a:latin typeface="+mj-lt"/>
              <a:cs typeface="+mj-lt"/>
            </a:endParaRPr>
          </a:p>
          <a:p>
            <a:r>
              <a:rPr lang="zh-CN" altLang="en-US" sz="1400">
                <a:solidFill>
                  <a:schemeClr val="tx1"/>
                </a:solidFill>
                <a:latin typeface="+mj-lt"/>
                <a:cs typeface="+mj-lt"/>
              </a:rPr>
              <a:t>package	private	protected	public	return</a:t>
            </a:r>
            <a:endParaRPr lang="zh-CN" altLang="en-US" sz="1400">
              <a:solidFill>
                <a:schemeClr val="tx1"/>
              </a:solidFill>
              <a:latin typeface="+mj-lt"/>
              <a:cs typeface="+mj-lt"/>
            </a:endParaRPr>
          </a:p>
          <a:p>
            <a:r>
              <a:rPr lang="zh-CN" altLang="en-US" sz="1400">
                <a:solidFill>
                  <a:schemeClr val="tx1"/>
                </a:solidFill>
                <a:latin typeface="+mj-lt"/>
                <a:cs typeface="+mj-lt"/>
              </a:rPr>
              <a:t>short	static	super	switch	synchronized</a:t>
            </a:r>
            <a:endParaRPr lang="zh-CN" altLang="en-US" sz="1400">
              <a:solidFill>
                <a:schemeClr val="tx1"/>
              </a:solidFill>
              <a:latin typeface="+mj-lt"/>
              <a:cs typeface="+mj-lt"/>
            </a:endParaRPr>
          </a:p>
          <a:p>
            <a:r>
              <a:rPr lang="zh-CN" altLang="en-US" sz="1400">
                <a:solidFill>
                  <a:schemeClr val="tx1"/>
                </a:solidFill>
                <a:latin typeface="+mj-lt"/>
                <a:cs typeface="+mj-lt"/>
              </a:rPr>
              <a:t>this	throw	throws	transient	true</a:t>
            </a:r>
            <a:endParaRPr lang="zh-CN" altLang="en-US" sz="1400">
              <a:solidFill>
                <a:schemeClr val="tx1"/>
              </a:solidFill>
              <a:latin typeface="+mj-lt"/>
              <a:cs typeface="+mj-lt"/>
            </a:endParaRPr>
          </a:p>
          <a:p>
            <a:r>
              <a:rPr lang="zh-CN" altLang="en-US" sz="1400">
                <a:solidFill>
                  <a:schemeClr val="tx1"/>
                </a:solidFill>
                <a:latin typeface="+mj-lt"/>
                <a:cs typeface="+mj-lt"/>
              </a:rPr>
              <a:t>try	typeof	var	void	volatile</a:t>
            </a:r>
            <a:endParaRPr lang="zh-CN" altLang="en-US" sz="1400">
              <a:solidFill>
                <a:schemeClr val="tx1"/>
              </a:solidFill>
              <a:latin typeface="+mj-lt"/>
              <a:cs typeface="+mj-lt"/>
            </a:endParaRPr>
          </a:p>
          <a:p>
            <a:r>
              <a:rPr lang="zh-CN" altLang="en-US" sz="1400">
                <a:solidFill>
                  <a:schemeClr val="tx1"/>
                </a:solidFill>
                <a:latin typeface="+mj-lt"/>
                <a:cs typeface="+mj-lt"/>
              </a:rPr>
              <a:t>while	with	yield		</a:t>
            </a:r>
            <a:endParaRPr lang="zh-CN" altLang="en-US" sz="1400">
              <a:solidFill>
                <a:schemeClr val="tx1"/>
              </a:solidFill>
              <a:latin typeface="+mj-lt"/>
              <a:cs typeface="+mj-lt"/>
            </a:endParaRPr>
          </a:p>
        </p:txBody>
      </p:sp>
      <p:sp>
        <p:nvSpPr>
          <p:cNvPr id="5" name="文本框 4"/>
          <p:cNvSpPr txBox="1"/>
          <p:nvPr/>
        </p:nvSpPr>
        <p:spPr>
          <a:xfrm>
            <a:off x="560705" y="1127760"/>
            <a:ext cx="8014335" cy="368300"/>
          </a:xfrm>
          <a:prstGeom prst="rect">
            <a:avLst/>
          </a:prstGeom>
          <a:noFill/>
        </p:spPr>
        <p:txBody>
          <a:bodyPr wrap="square" rtlCol="0" anchor="t">
            <a:spAutoFit/>
          </a:bodyPr>
          <a:p>
            <a:pPr>
              <a:spcBef>
                <a:spcPts val="0"/>
              </a:spcBef>
              <a:spcAft>
                <a:spcPts val="0"/>
              </a:spcAft>
              <a:buFont typeface="Wingdings" panose="05000000000000000000" pitchFamily="2" charset="2"/>
              <a:buNone/>
            </a:pPr>
            <a:r>
              <a:rPr lang="zh-CN" altLang="en-US" dirty="0" smtClean="0">
                <a:sym typeface="+mn-ea"/>
              </a:rPr>
              <a:t>保留关键字：</a:t>
            </a:r>
            <a:endParaRPr lang="zh-CN" altLang="en-US" dirty="0" smtClean="0">
              <a:sym typeface="+mn-ea"/>
            </a:endParaRPr>
          </a:p>
        </p:txBody>
      </p:sp>
      <p:sp>
        <p:nvSpPr>
          <p:cNvPr id="6" name="文本框 5"/>
          <p:cNvSpPr txBox="1"/>
          <p:nvPr/>
        </p:nvSpPr>
        <p:spPr>
          <a:xfrm>
            <a:off x="954405" y="5153025"/>
            <a:ext cx="5355590" cy="953135"/>
          </a:xfrm>
          <a:prstGeom prst="rect">
            <a:avLst/>
          </a:prstGeom>
          <a:noFill/>
        </p:spPr>
        <p:txBody>
          <a:bodyPr wrap="square" rtlCol="0" anchor="t">
            <a:spAutoFit/>
          </a:bodyPr>
          <a:p>
            <a:r>
              <a:rPr lang="en-US" altLang="zh-CN" sz="1400"/>
              <a:t>Ar</a:t>
            </a:r>
            <a:r>
              <a:rPr lang="zh-CN" altLang="en-US" sz="1400"/>
              <a:t>ray	Date	</a:t>
            </a:r>
            <a:r>
              <a:rPr lang="zh-CN" altLang="en-US" sz="1400" b="1">
                <a:solidFill>
                  <a:srgbClr val="FF0000"/>
                </a:solidFill>
              </a:rPr>
              <a:t>eval</a:t>
            </a:r>
            <a:r>
              <a:rPr lang="zh-CN" altLang="en-US" sz="1400"/>
              <a:t>	function	hasOwnProperty</a:t>
            </a:r>
            <a:endParaRPr lang="zh-CN" altLang="en-US" sz="1400"/>
          </a:p>
          <a:p>
            <a:r>
              <a:rPr lang="zh-CN" altLang="en-US" sz="1400"/>
              <a:t>Infinity	isFinite	isNaN	isPrototypeOf	length</a:t>
            </a:r>
            <a:endParaRPr lang="zh-CN" altLang="en-US" sz="1400"/>
          </a:p>
          <a:p>
            <a:r>
              <a:rPr lang="zh-CN" altLang="en-US" sz="1400"/>
              <a:t>Math	NaN	name	Number	Object</a:t>
            </a:r>
            <a:endParaRPr lang="zh-CN" altLang="en-US" sz="1400"/>
          </a:p>
          <a:p>
            <a:r>
              <a:rPr lang="zh-CN" altLang="en-US" sz="1400"/>
              <a:t>prototype	String	toString	undefined	valueOf</a:t>
            </a:r>
            <a:endParaRPr lang="zh-CN" altLang="en-US" sz="1400"/>
          </a:p>
        </p:txBody>
      </p:sp>
      <p:sp>
        <p:nvSpPr>
          <p:cNvPr id="7" name="文本框 6"/>
          <p:cNvSpPr txBox="1"/>
          <p:nvPr/>
        </p:nvSpPr>
        <p:spPr>
          <a:xfrm>
            <a:off x="560705" y="4716780"/>
            <a:ext cx="2697480" cy="368300"/>
          </a:xfrm>
          <a:prstGeom prst="rect">
            <a:avLst/>
          </a:prstGeom>
          <a:noFill/>
        </p:spPr>
        <p:txBody>
          <a:bodyPr wrap="none" rtlCol="0" anchor="t">
            <a:spAutoFit/>
          </a:bodyPr>
          <a:p>
            <a:r>
              <a:rPr lang="zh-CN" altLang="en-US" dirty="0" smtClean="0">
                <a:sym typeface="+mn-ea"/>
              </a:rPr>
              <a:t>内置对象、属性和方法：</a:t>
            </a:r>
            <a:endParaRPr lang="zh-CN"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线</a:t>
            </a:r>
            <a:r>
              <a:rPr lang="zh-CN" altLang="en-US"/>
              <a:t>型</a:t>
            </a:r>
            <a:endParaRPr lang="zh-CN" altLang="en-US"/>
          </a:p>
        </p:txBody>
      </p:sp>
      <p:sp>
        <p:nvSpPr>
          <p:cNvPr id="3" name="内容占位符 2"/>
          <p:cNvSpPr>
            <a:spLocks noGrp="1"/>
          </p:cNvSpPr>
          <p:nvPr>
            <p:ph idx="1"/>
          </p:nvPr>
        </p:nvSpPr>
        <p:spPr/>
        <p:txBody>
          <a:bodyPr/>
          <a:p>
            <a:pPr marL="285750" indent="-285750">
              <a:lnSpc>
                <a:spcPct val="120000"/>
              </a:lnSpc>
              <a:spcAft>
                <a:spcPts val="300"/>
              </a:spcAft>
              <a:buClr>
                <a:srgbClr val="FF6600"/>
              </a:buClr>
              <a:buSzPct val="68000"/>
              <a:buFont typeface="Wingdings" panose="05000000000000000000" pitchFamily="2" charset="2"/>
              <a:buChar char="u"/>
            </a:pPr>
            <a:r>
              <a:rPr lang="en-US" altLang="zh-CN">
                <a:sym typeface="+mn-ea"/>
              </a:rPr>
              <a:t>Context</a:t>
            </a:r>
            <a:r>
              <a:rPr altLang="zh-CN">
                <a:sym typeface="+mn-ea"/>
              </a:rPr>
              <a:t>对象的</a:t>
            </a:r>
            <a:r>
              <a:rPr lang="en-US" altLang="zh-CN" dirty="0" err="1">
                <a:sym typeface="+mn-ea"/>
              </a:rPr>
              <a:t>lineWidth</a:t>
            </a:r>
            <a:r>
              <a:rPr altLang="zh-CN">
                <a:sym typeface="+mn-ea"/>
              </a:rPr>
              <a:t>、</a:t>
            </a:r>
            <a:r>
              <a:rPr lang="en-US" altLang="zh-CN" dirty="0" err="1">
                <a:sym typeface="+mn-ea"/>
              </a:rPr>
              <a:t>lineCap</a:t>
            </a:r>
            <a:r>
              <a:rPr altLang="zh-CN">
                <a:sym typeface="+mn-ea"/>
              </a:rPr>
              <a:t>、</a:t>
            </a:r>
            <a:r>
              <a:rPr lang="en-US" altLang="zh-CN" dirty="0" err="1">
                <a:sym typeface="+mn-ea"/>
              </a:rPr>
              <a:t>lineJoin</a:t>
            </a:r>
            <a:r>
              <a:rPr altLang="zh-CN">
                <a:sym typeface="+mn-ea"/>
              </a:rPr>
              <a:t>、</a:t>
            </a:r>
            <a:r>
              <a:rPr lang="en-US" altLang="zh-CN" dirty="0" err="1">
                <a:sym typeface="+mn-ea"/>
              </a:rPr>
              <a:t>miterLimit</a:t>
            </a:r>
            <a:r>
              <a:rPr altLang="zh-CN">
                <a:sym typeface="+mn-ea"/>
              </a:rPr>
              <a:t>属性分别用于设置线条的粗细、端点样式、两条线端连接处的样式以及绘制交点的方式。</a:t>
            </a:r>
            <a:endParaRPr lang="en-US" altLang="zh-CN" dirty="0"/>
          </a:p>
          <a:p>
            <a:pPr marL="685800" lvl="1">
              <a:lnSpc>
                <a:spcPct val="120000"/>
              </a:lnSpc>
              <a:spcAft>
                <a:spcPts val="300"/>
              </a:spcAft>
              <a:buClr>
                <a:srgbClr val="FF6600"/>
              </a:buClr>
              <a:buSzPct val="68000"/>
              <a:buFont typeface="Wingdings" panose="05000000000000000000" pitchFamily="2" charset="2"/>
              <a:buChar char="u"/>
            </a:pPr>
            <a:r>
              <a:rPr lang="en-US" altLang="zh-CN">
                <a:sym typeface="+mn-ea"/>
              </a:rPr>
              <a:t>1</a:t>
            </a:r>
            <a:r>
              <a:rPr altLang="zh-CN">
                <a:sym typeface="+mn-ea"/>
              </a:rPr>
              <a:t>．</a:t>
            </a:r>
            <a:r>
              <a:rPr lang="en-US" altLang="zh-CN" dirty="0" err="1">
                <a:sym typeface="+mn-ea"/>
              </a:rPr>
              <a:t>lineWidth</a:t>
            </a:r>
            <a:r>
              <a:rPr>
                <a:sym typeface="+mn-ea"/>
              </a:rPr>
              <a:t>：</a:t>
            </a:r>
            <a:r>
              <a:rPr altLang="zh-CN">
                <a:sym typeface="+mn-ea"/>
              </a:rPr>
              <a:t>属性的值必须为正数，单位为像素，默认值为</a:t>
            </a:r>
            <a:r>
              <a:rPr lang="en-US" altLang="zh-CN">
                <a:sym typeface="+mn-ea"/>
              </a:rPr>
              <a:t>1.0</a:t>
            </a:r>
            <a:r>
              <a:rPr altLang="zh-CN">
                <a:sym typeface="+mn-ea"/>
              </a:rPr>
              <a:t>。</a:t>
            </a:r>
            <a:endParaRPr lang="en-US" altLang="zh-CN" dirty="0"/>
          </a:p>
          <a:p>
            <a:pPr marL="685800" lvl="1">
              <a:lnSpc>
                <a:spcPct val="120000"/>
              </a:lnSpc>
              <a:spcAft>
                <a:spcPts val="300"/>
              </a:spcAft>
              <a:buClr>
                <a:srgbClr val="FF6600"/>
              </a:buClr>
              <a:buSzPct val="68000"/>
              <a:buFont typeface="Wingdings" panose="05000000000000000000" pitchFamily="2" charset="2"/>
              <a:buChar char="u"/>
            </a:pPr>
            <a:r>
              <a:rPr lang="en-US" altLang="zh-CN">
                <a:sym typeface="+mn-ea"/>
              </a:rPr>
              <a:t>2</a:t>
            </a:r>
            <a:r>
              <a:rPr altLang="zh-CN">
                <a:sym typeface="+mn-ea"/>
              </a:rPr>
              <a:t>．</a:t>
            </a:r>
            <a:r>
              <a:rPr lang="en-US" altLang="zh-CN" dirty="0" err="1">
                <a:sym typeface="+mn-ea"/>
              </a:rPr>
              <a:t>lineCap</a:t>
            </a:r>
            <a:r>
              <a:rPr>
                <a:sym typeface="+mn-ea"/>
              </a:rPr>
              <a:t>：</a:t>
            </a:r>
            <a:r>
              <a:rPr altLang="zh-CN">
                <a:sym typeface="+mn-ea"/>
              </a:rPr>
              <a:t>属性可取值</a:t>
            </a:r>
            <a:r>
              <a:rPr lang="en-US" altLang="zh-CN">
                <a:sym typeface="+mn-ea"/>
              </a:rPr>
              <a:t>butt</a:t>
            </a:r>
            <a:r>
              <a:rPr altLang="zh-CN">
                <a:sym typeface="+mn-ea"/>
              </a:rPr>
              <a:t>、</a:t>
            </a:r>
            <a:r>
              <a:rPr lang="en-US" altLang="zh-CN">
                <a:sym typeface="+mn-ea"/>
              </a:rPr>
              <a:t>round</a:t>
            </a:r>
            <a:r>
              <a:rPr altLang="zh-CN">
                <a:sym typeface="+mn-ea"/>
              </a:rPr>
              <a:t>、</a:t>
            </a:r>
            <a:r>
              <a:rPr lang="en-US" altLang="zh-CN">
                <a:sym typeface="+mn-ea"/>
              </a:rPr>
              <a:t>square</a:t>
            </a:r>
            <a:r>
              <a:rPr altLang="zh-CN">
                <a:sym typeface="+mn-ea"/>
              </a:rPr>
              <a:t>，默认值为</a:t>
            </a:r>
            <a:r>
              <a:rPr lang="en-US" altLang="zh-CN">
                <a:sym typeface="+mn-ea"/>
              </a:rPr>
              <a:t>butt</a:t>
            </a:r>
            <a:r>
              <a:rPr altLang="zh-CN">
                <a:sym typeface="+mn-ea"/>
              </a:rPr>
              <a:t>，</a:t>
            </a:r>
            <a:r>
              <a:rPr lang="en-US" altLang="zh-CN">
                <a:sym typeface="+mn-ea"/>
              </a:rPr>
              <a:t>butt</a:t>
            </a:r>
            <a:r>
              <a:rPr altLang="zh-CN">
                <a:sym typeface="+mn-ea"/>
              </a:rPr>
              <a:t>表示向线条的每个末端添加平直的边缘；</a:t>
            </a:r>
            <a:r>
              <a:rPr lang="en-US" altLang="zh-CN">
                <a:sym typeface="+mn-ea"/>
              </a:rPr>
              <a:t>round</a:t>
            </a:r>
            <a:r>
              <a:rPr altLang="zh-CN">
                <a:sym typeface="+mn-ea"/>
              </a:rPr>
              <a:t>表示向线条的每个末端添加圆形线帽；</a:t>
            </a:r>
            <a:r>
              <a:rPr lang="en-US" altLang="zh-CN">
                <a:sym typeface="+mn-ea"/>
              </a:rPr>
              <a:t>square</a:t>
            </a:r>
            <a:r>
              <a:rPr altLang="zh-CN">
                <a:sym typeface="+mn-ea"/>
              </a:rPr>
              <a:t>表示向线条的每个末端添加正方形线帽。</a:t>
            </a:r>
            <a:endParaRPr altLang="zh-CN">
              <a:sym typeface="+mn-ea"/>
            </a:endParaRPr>
          </a:p>
          <a:p>
            <a:pPr marL="685800" lvl="1">
              <a:lnSpc>
                <a:spcPct val="120000"/>
              </a:lnSpc>
              <a:spcAft>
                <a:spcPts val="300"/>
              </a:spcAft>
              <a:buClr>
                <a:srgbClr val="FF6600"/>
              </a:buClr>
              <a:buSzPct val="68000"/>
              <a:buFont typeface="Wingdings" panose="05000000000000000000" pitchFamily="2" charset="2"/>
              <a:buChar char="u"/>
            </a:pPr>
            <a:r>
              <a:rPr lang="en-US" altLang="zh-CN">
                <a:sym typeface="+mn-ea"/>
              </a:rPr>
              <a:t>3</a:t>
            </a:r>
            <a:r>
              <a:rPr altLang="zh-CN">
                <a:sym typeface="+mn-ea"/>
              </a:rPr>
              <a:t>．</a:t>
            </a:r>
            <a:r>
              <a:rPr lang="en-US" altLang="zh-CN" dirty="0" err="1">
                <a:sym typeface="+mn-ea"/>
              </a:rPr>
              <a:t>lineJoin</a:t>
            </a:r>
            <a:r>
              <a:rPr>
                <a:sym typeface="+mn-ea"/>
              </a:rPr>
              <a:t>：</a:t>
            </a:r>
            <a:r>
              <a:rPr altLang="zh-CN">
                <a:sym typeface="+mn-ea"/>
              </a:rPr>
              <a:t>用于设置两条线段连接处的样式，可取值</a:t>
            </a:r>
            <a:r>
              <a:rPr lang="en-US" altLang="zh-CN">
                <a:sym typeface="+mn-ea"/>
              </a:rPr>
              <a:t>round</a:t>
            </a:r>
            <a:r>
              <a:rPr altLang="zh-CN">
                <a:sym typeface="+mn-ea"/>
              </a:rPr>
              <a:t>、</a:t>
            </a:r>
            <a:r>
              <a:rPr lang="en-US" altLang="zh-CN">
                <a:sym typeface="+mn-ea"/>
              </a:rPr>
              <a:t>bevel</a:t>
            </a:r>
            <a:r>
              <a:rPr altLang="zh-CN">
                <a:sym typeface="+mn-ea"/>
              </a:rPr>
              <a:t>、</a:t>
            </a:r>
            <a:r>
              <a:rPr lang="en-US" altLang="zh-CN">
                <a:sym typeface="+mn-ea"/>
              </a:rPr>
              <a:t>miter</a:t>
            </a:r>
            <a:r>
              <a:rPr altLang="zh-CN">
                <a:sym typeface="+mn-ea"/>
              </a:rPr>
              <a:t>，默认值为</a:t>
            </a:r>
            <a:r>
              <a:rPr lang="en-US" altLang="zh-CN">
                <a:sym typeface="+mn-ea"/>
              </a:rPr>
              <a:t>miter</a:t>
            </a:r>
            <a:r>
              <a:rPr altLang="zh-CN">
                <a:sym typeface="+mn-ea"/>
              </a:rPr>
              <a:t>。</a:t>
            </a:r>
            <a:r>
              <a:rPr lang="en-US" altLang="zh-CN">
                <a:sym typeface="+mn-ea"/>
              </a:rPr>
              <a:t>round</a:t>
            </a:r>
            <a:r>
              <a:rPr altLang="zh-CN">
                <a:sym typeface="+mn-ea"/>
              </a:rPr>
              <a:t>为圆角，</a:t>
            </a:r>
            <a:r>
              <a:rPr lang="en-US" altLang="zh-CN">
                <a:sym typeface="+mn-ea"/>
              </a:rPr>
              <a:t>bevel</a:t>
            </a:r>
            <a:r>
              <a:rPr altLang="zh-CN">
                <a:sym typeface="+mn-ea"/>
              </a:rPr>
              <a:t>表示边角，</a:t>
            </a:r>
            <a:r>
              <a:rPr lang="en-US" altLang="zh-CN">
                <a:sym typeface="+mn-ea"/>
              </a:rPr>
              <a:t>miter</a:t>
            </a:r>
            <a:r>
              <a:rPr altLang="zh-CN">
                <a:sym typeface="+mn-ea"/>
              </a:rPr>
              <a:t>为尖角。</a:t>
            </a:r>
            <a:endParaRPr lang="en-US" altLang="zh-CN" dirty="0"/>
          </a:p>
          <a:p>
            <a:pPr marL="685800" lvl="1">
              <a:lnSpc>
                <a:spcPct val="120000"/>
              </a:lnSpc>
              <a:spcAft>
                <a:spcPts val="300"/>
              </a:spcAft>
              <a:buClr>
                <a:srgbClr val="FF6600"/>
              </a:buClr>
              <a:buSzPct val="68000"/>
              <a:buFont typeface="Wingdings" panose="05000000000000000000" pitchFamily="2" charset="2"/>
              <a:buChar char="u"/>
            </a:pPr>
            <a:r>
              <a:rPr lang="en-US" altLang="zh-CN">
                <a:sym typeface="+mn-ea"/>
              </a:rPr>
              <a:t>4</a:t>
            </a:r>
            <a:r>
              <a:rPr altLang="zh-CN">
                <a:sym typeface="+mn-ea"/>
              </a:rPr>
              <a:t>．</a:t>
            </a:r>
            <a:r>
              <a:rPr lang="en-US" altLang="zh-CN" dirty="0" err="1">
                <a:sym typeface="+mn-ea"/>
              </a:rPr>
              <a:t>miterLimit</a:t>
            </a:r>
            <a:r>
              <a:rPr>
                <a:sym typeface="+mn-ea"/>
              </a:rPr>
              <a:t>：</a:t>
            </a:r>
            <a:r>
              <a:rPr altLang="zh-CN">
                <a:sym typeface="+mn-ea"/>
              </a:rPr>
              <a:t>用来设置或返回最大斜接长度，斜接长度指的是在两条线交汇处内角和外角之间的距离。</a:t>
            </a:r>
            <a:endParaRPr lang="en-US" altLang="zh-CN" dirty="0"/>
          </a:p>
          <a:p>
            <a:pPr marL="685800" lvl="1">
              <a:lnSpc>
                <a:spcPct val="120000"/>
              </a:lnSpc>
              <a:spcAft>
                <a:spcPts val="300"/>
              </a:spcAft>
              <a:buClr>
                <a:srgbClr val="FF6600"/>
              </a:buClr>
              <a:buSzPct val="68000"/>
              <a:buFont typeface="Wingdings" panose="05000000000000000000" pitchFamily="2" charset="2"/>
              <a:buChar char="u"/>
            </a:pPr>
            <a:endParaRPr lang="zh-CN" altLang="en-US"/>
          </a:p>
        </p:txBody>
      </p:sp>
      <p:sp>
        <p:nvSpPr>
          <p:cNvPr id="51202" name="Content Placeholder 2"/>
          <p:cNvSpPr>
            <a:spLocks noGrp="1"/>
          </p:cNvSpPr>
          <p:nvPr>
            <p:custDataLst>
              <p:tags r:id="rId1"/>
            </p:custDataLst>
          </p:nvPr>
        </p:nvSpPr>
        <p:spPr>
          <a:xfrm>
            <a:off x="696595" y="3818890"/>
            <a:ext cx="3270250" cy="2030095"/>
          </a:xfrm>
          <a:prstGeom prst="rect">
            <a:avLst/>
          </a:prstGeom>
          <a:solidFill>
            <a:srgbClr val="E1FFE1"/>
          </a:solidFill>
          <a:ln cap="flat" algn="ctr">
            <a:solidFill>
              <a:srgbClr val="993300"/>
            </a:solidFill>
            <a:miter lim="800000"/>
          </a:ln>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lang="zh-CN" altLang="en-US" sz="1800" b="1" kern="1200" dirty="0">
                <a:solidFill>
                  <a:srgbClr val="000000"/>
                </a:solidFill>
                <a:latin typeface="华文楷体" panose="02010600040101010101" pitchFamily="2" charset="-122"/>
                <a:ea typeface="华文楷体" panose="02010600040101010101" pitchFamily="2" charset="-122"/>
                <a:cs typeface="+mn-cs"/>
              </a:defRPr>
            </a:lvl1pPr>
            <a:lvl2pPr marL="742950" indent="-28575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spcBef>
                <a:spcPct val="0"/>
              </a:spcBef>
              <a:buNone/>
            </a:pPr>
            <a:r>
              <a:rPr lang="en-US" altLang="zh-CN" sz="1400" b="0">
                <a:ea typeface="宋体" panose="02010600030101010101" pitchFamily="2" charset="-122"/>
              </a:rPr>
              <a:t>for(var i=1;i&lt;=14;i++){</a:t>
            </a:r>
            <a:endParaRPr lang="en-US" altLang="zh-CN" sz="1400" b="0">
              <a:ea typeface="宋体" panose="02010600030101010101" pitchFamily="2" charset="-122"/>
            </a:endParaRPr>
          </a:p>
          <a:p>
            <a:pPr marL="457200" indent="-457200">
              <a:spcBef>
                <a:spcPct val="0"/>
              </a:spcBef>
              <a:buNone/>
            </a:pPr>
            <a:r>
              <a:rPr lang="en-US" altLang="zh-CN" sz="1400" b="0">
                <a:ea typeface="宋体" panose="02010600030101010101" pitchFamily="2" charset="-122"/>
              </a:rPr>
              <a:t>	context.strokeStyle="green";</a:t>
            </a:r>
            <a:endParaRPr lang="en-US" altLang="zh-CN" sz="1400" b="0">
              <a:ea typeface="宋体" panose="02010600030101010101" pitchFamily="2" charset="-122"/>
            </a:endParaRPr>
          </a:p>
          <a:p>
            <a:pPr marL="457200" indent="-457200">
              <a:spcBef>
                <a:spcPct val="0"/>
              </a:spcBef>
              <a:buNone/>
            </a:pPr>
            <a:r>
              <a:rPr lang="en-US" altLang="zh-CN" sz="1400" b="0">
                <a:ea typeface="宋体" panose="02010600030101010101" pitchFamily="2" charset="-122"/>
              </a:rPr>
              <a:t>	context.lineWidth=i;</a:t>
            </a:r>
            <a:endParaRPr lang="en-US" altLang="zh-CN" sz="1400" b="0">
              <a:ea typeface="宋体" panose="02010600030101010101" pitchFamily="2" charset="-122"/>
            </a:endParaRPr>
          </a:p>
          <a:p>
            <a:pPr marL="457200" indent="-457200">
              <a:spcBef>
                <a:spcPct val="0"/>
              </a:spcBef>
              <a:buNone/>
            </a:pPr>
            <a:r>
              <a:rPr lang="en-US" altLang="zh-CN" sz="1400" b="0">
                <a:ea typeface="宋体" panose="02010600030101010101" pitchFamily="2" charset="-122"/>
              </a:rPr>
              <a:t>	context.lineCap="round";</a:t>
            </a:r>
            <a:endParaRPr lang="en-US" altLang="zh-CN" sz="1400" b="0">
              <a:ea typeface="宋体" panose="02010600030101010101" pitchFamily="2" charset="-122"/>
            </a:endParaRPr>
          </a:p>
          <a:p>
            <a:pPr marL="457200" indent="-457200">
              <a:spcBef>
                <a:spcPct val="0"/>
              </a:spcBef>
              <a:buNone/>
            </a:pPr>
            <a:r>
              <a:rPr lang="en-US" altLang="zh-CN" sz="1400" b="0">
                <a:ea typeface="宋体" panose="02010600030101010101" pitchFamily="2" charset="-122"/>
              </a:rPr>
              <a:t>	context.beginPath();</a:t>
            </a:r>
            <a:endParaRPr lang="en-US" altLang="zh-CN" sz="1400" b="0">
              <a:ea typeface="宋体" panose="02010600030101010101" pitchFamily="2" charset="-122"/>
            </a:endParaRPr>
          </a:p>
          <a:p>
            <a:pPr marL="457200" indent="-457200">
              <a:spcBef>
                <a:spcPct val="0"/>
              </a:spcBef>
              <a:buNone/>
            </a:pPr>
            <a:r>
              <a:rPr lang="en-US" altLang="zh-CN" sz="1400" b="0">
                <a:ea typeface="宋体" panose="02010600030101010101" pitchFamily="2" charset="-122"/>
              </a:rPr>
              <a:t>	context.moveTo(20*i,50);</a:t>
            </a:r>
            <a:endParaRPr lang="en-US" altLang="zh-CN" sz="1400" b="0">
              <a:ea typeface="宋体" panose="02010600030101010101" pitchFamily="2" charset="-122"/>
            </a:endParaRPr>
          </a:p>
          <a:p>
            <a:pPr marL="457200" indent="-457200">
              <a:spcBef>
                <a:spcPct val="0"/>
              </a:spcBef>
              <a:buNone/>
            </a:pPr>
            <a:r>
              <a:rPr lang="en-US" altLang="zh-CN" sz="1400" b="0">
                <a:ea typeface="宋体" panose="02010600030101010101" pitchFamily="2" charset="-122"/>
              </a:rPr>
              <a:t>	context.lineTo(20*i,200);</a:t>
            </a:r>
            <a:endParaRPr lang="en-US" altLang="zh-CN" sz="1400" b="0">
              <a:ea typeface="宋体" panose="02010600030101010101" pitchFamily="2" charset="-122"/>
            </a:endParaRPr>
          </a:p>
          <a:p>
            <a:pPr marL="457200" indent="-457200">
              <a:spcBef>
                <a:spcPct val="0"/>
              </a:spcBef>
              <a:buNone/>
            </a:pPr>
            <a:r>
              <a:rPr lang="en-US" altLang="zh-CN" sz="1400" b="0">
                <a:ea typeface="宋体" panose="02010600030101010101" pitchFamily="2" charset="-122"/>
              </a:rPr>
              <a:t>	context.stroke();</a:t>
            </a:r>
            <a:endParaRPr lang="en-US" altLang="zh-CN" sz="1400" b="0">
              <a:ea typeface="宋体" panose="02010600030101010101" pitchFamily="2" charset="-122"/>
            </a:endParaRPr>
          </a:p>
          <a:p>
            <a:pPr marL="457200" indent="-457200">
              <a:spcBef>
                <a:spcPct val="0"/>
              </a:spcBef>
              <a:buNone/>
            </a:pPr>
            <a:r>
              <a:rPr lang="en-US" altLang="zh-CN" sz="1400" b="0">
                <a:ea typeface="宋体" panose="02010600030101010101" pitchFamily="2" charset="-122"/>
              </a:rPr>
              <a:t>}</a:t>
            </a:r>
            <a:endParaRPr lang="en-US" altLang="zh-CN" sz="1400" b="0">
              <a:ea typeface="宋体" panose="02010600030101010101" pitchFamily="2" charset="-122"/>
            </a:endParaRPr>
          </a:p>
        </p:txBody>
      </p:sp>
      <p:pic>
        <p:nvPicPr>
          <p:cNvPr id="52226" name="Picture 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5125085" y="3279775"/>
            <a:ext cx="3229610" cy="284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bldLst>
      <p:bldP spid="51202" grpId="0" bldLvl="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Canvas </a:t>
            </a:r>
            <a:r>
              <a:rPr lang="zh-CN" altLang="en-US" dirty="0"/>
              <a:t>绘制图像</a:t>
            </a:r>
            <a:endParaRPr lang="zh-CN" altLang="en-US" dirty="0"/>
          </a:p>
        </p:txBody>
      </p:sp>
      <p:sp>
        <p:nvSpPr>
          <p:cNvPr id="3" name="内容占位符 2"/>
          <p:cNvSpPr>
            <a:spLocks noGrp="1"/>
          </p:cNvSpPr>
          <p:nvPr>
            <p:ph idx="1"/>
          </p:nvPr>
        </p:nvSpPr>
        <p:spPr>
          <a:xfrm>
            <a:off x="435610" y="1562100"/>
            <a:ext cx="8509000" cy="4549140"/>
          </a:xfrm>
        </p:spPr>
        <p:txBody>
          <a:bodyPr>
            <a:normAutofit fontScale="80000"/>
          </a:bodyPr>
          <a:lstStyle/>
          <a:p>
            <a:pPr marL="0">
              <a:spcBef>
                <a:spcPts val="0"/>
              </a:spcBef>
              <a:spcAft>
                <a:spcPts val="0"/>
              </a:spcAft>
              <a:buNone/>
            </a:pPr>
            <a:r>
              <a:rPr lang="zh-CN" altLang="en-US" sz="1600" dirty="0" smtClean="0"/>
              <a:t>      把</a:t>
            </a:r>
            <a:r>
              <a:rPr lang="zh-CN" altLang="en-US" sz="1600" dirty="0"/>
              <a:t>一幅图像放置到画布上，即在</a:t>
            </a:r>
            <a:r>
              <a:rPr lang="en-US" altLang="zh-CN" sz="1600" dirty="0"/>
              <a:t>Canvas </a:t>
            </a:r>
            <a:r>
              <a:rPr lang="zh-CN" altLang="en-US" sz="1600" dirty="0"/>
              <a:t>上画出图像。</a:t>
            </a:r>
            <a:endParaRPr lang="zh-CN" altLang="en-US" sz="1600" dirty="0"/>
          </a:p>
          <a:p>
            <a:pPr marL="0">
              <a:spcBef>
                <a:spcPts val="0"/>
              </a:spcBef>
              <a:spcAft>
                <a:spcPts val="0"/>
              </a:spcAft>
              <a:buNone/>
            </a:pPr>
            <a:r>
              <a:rPr lang="en-US" altLang="zh-CN" sz="1600" b="1" dirty="0"/>
              <a:t>1</a:t>
            </a:r>
            <a:r>
              <a:rPr lang="zh-CN" altLang="en-US" sz="1600" b="1" dirty="0"/>
              <a:t>．基本语法</a:t>
            </a:r>
            <a:endParaRPr lang="zh-CN" altLang="en-US" sz="1600" b="1"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600">
                <a:sym typeface="+mn-ea"/>
              </a:rPr>
              <a:t>1</a:t>
            </a:r>
            <a:r>
              <a:rPr altLang="zh-CN" sz="1600">
                <a:sym typeface="+mn-ea"/>
              </a:rPr>
              <a:t>．创建</a:t>
            </a:r>
            <a:r>
              <a:rPr lang="en-US" altLang="zh-CN" sz="1600">
                <a:sym typeface="+mn-ea"/>
              </a:rPr>
              <a:t>image</a:t>
            </a:r>
            <a:r>
              <a:rPr altLang="zh-CN" sz="1600">
                <a:sym typeface="+mn-ea"/>
              </a:rPr>
              <a:t>对象，</a:t>
            </a:r>
            <a:r>
              <a:rPr lang="en-US" altLang="zh-CN" sz="1600">
                <a:sym typeface="+mn-ea"/>
              </a:rPr>
              <a:t>	var image = new Image();</a:t>
            </a:r>
            <a:endParaRPr lang="en-US" altLang="zh-CN" sz="16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600">
                <a:sym typeface="+mn-ea"/>
              </a:rPr>
              <a:t>2</a:t>
            </a:r>
            <a:r>
              <a:rPr altLang="zh-CN" sz="1600">
                <a:sym typeface="+mn-ea"/>
              </a:rPr>
              <a:t>．设定</a:t>
            </a:r>
            <a:r>
              <a:rPr lang="en-US" altLang="zh-CN" sz="1600">
                <a:sym typeface="+mn-ea"/>
              </a:rPr>
              <a:t>image</a:t>
            </a:r>
            <a:r>
              <a:rPr altLang="zh-CN" sz="1600">
                <a:sym typeface="+mn-ea"/>
              </a:rPr>
              <a:t>对象的</a:t>
            </a:r>
            <a:r>
              <a:rPr lang="en-US" altLang="zh-CN" sz="1600">
                <a:sym typeface="+mn-ea"/>
              </a:rPr>
              <a:t>onload</a:t>
            </a:r>
            <a:r>
              <a:rPr altLang="zh-CN" sz="1600">
                <a:sym typeface="+mn-ea"/>
              </a:rPr>
              <a:t>属性，</a:t>
            </a:r>
            <a:r>
              <a:rPr lang="en-US" altLang="zh-CN" sz="1600" dirty="0" err="1">
                <a:sym typeface="+mn-ea"/>
              </a:rPr>
              <a:t>image.onload</a:t>
            </a:r>
            <a:r>
              <a:rPr lang="en-US" altLang="zh-CN" sz="1600">
                <a:sym typeface="+mn-ea"/>
              </a:rPr>
              <a:t> = function(){  	}</a:t>
            </a:r>
            <a:endParaRPr lang="en-US" altLang="zh-CN" sz="16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600">
                <a:sym typeface="+mn-ea"/>
              </a:rPr>
              <a:t>3</a:t>
            </a:r>
            <a:r>
              <a:rPr altLang="zh-CN" sz="1600">
                <a:sym typeface="+mn-ea"/>
              </a:rPr>
              <a:t>．在</a:t>
            </a:r>
            <a:r>
              <a:rPr lang="en-US" altLang="zh-CN" sz="1600">
                <a:sym typeface="+mn-ea"/>
              </a:rPr>
              <a:t>function()</a:t>
            </a:r>
            <a:r>
              <a:rPr altLang="zh-CN" sz="1600">
                <a:sym typeface="+mn-ea"/>
              </a:rPr>
              <a:t>中绘制图像</a:t>
            </a:r>
            <a:endParaRPr lang="en-US" altLang="zh-CN" sz="1600" dirty="0"/>
          </a:p>
          <a:p>
            <a:pPr marL="0">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context.drawImage</a:t>
            </a:r>
            <a:r>
              <a:rPr lang="en-US" altLang="zh-CN" sz="1600" dirty="0" smtClean="0">
                <a:solidFill>
                  <a:schemeClr val="tx1"/>
                </a:solidFill>
              </a:rPr>
              <a:t>(</a:t>
            </a:r>
            <a:r>
              <a:rPr lang="en-US" altLang="zh-CN" sz="1600" dirty="0" err="1" smtClean="0">
                <a:solidFill>
                  <a:schemeClr val="tx1"/>
                </a:solidFill>
              </a:rPr>
              <a:t>image,x,y</a:t>
            </a:r>
            <a:r>
              <a:rPr lang="en-US" altLang="zh-CN" sz="1600" dirty="0">
                <a:solidFill>
                  <a:schemeClr val="tx1"/>
                </a:solidFill>
              </a:rPr>
              <a:t>); //</a:t>
            </a:r>
            <a:r>
              <a:rPr lang="zh-CN" altLang="en-US" sz="1600" dirty="0">
                <a:solidFill>
                  <a:schemeClr val="tx1"/>
                </a:solidFill>
              </a:rPr>
              <a:t>在坐标</a:t>
            </a:r>
            <a:r>
              <a:rPr lang="en-US" altLang="zh-CN" sz="1600" dirty="0">
                <a:solidFill>
                  <a:schemeClr val="tx1"/>
                </a:solidFill>
              </a:rPr>
              <a:t>(x,y)</a:t>
            </a:r>
            <a:r>
              <a:rPr lang="zh-CN" altLang="en-US" sz="1600" dirty="0">
                <a:solidFill>
                  <a:schemeClr val="tx1"/>
                </a:solidFill>
              </a:rPr>
              <a:t>处开始绘制图像</a:t>
            </a:r>
            <a:r>
              <a:rPr lang="en-US" altLang="zh-CN" sz="1600" dirty="0">
                <a:solidFill>
                  <a:schemeClr val="tx1"/>
                </a:solidFill>
              </a:rPr>
              <a:t>image</a:t>
            </a:r>
            <a:endParaRPr lang="en-US" altLang="zh-CN" sz="1600" dirty="0">
              <a:solidFill>
                <a:schemeClr val="tx1"/>
              </a:solidFill>
            </a:endParaRPr>
          </a:p>
          <a:p>
            <a:pPr marL="0">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context.createPattern</a:t>
            </a:r>
            <a:r>
              <a:rPr lang="en-US" altLang="zh-CN" sz="1600" dirty="0" smtClean="0">
                <a:solidFill>
                  <a:schemeClr val="tx1"/>
                </a:solidFill>
              </a:rPr>
              <a:t>(</a:t>
            </a:r>
            <a:r>
              <a:rPr lang="en-US" altLang="zh-CN" sz="1600" dirty="0" err="1" smtClean="0">
                <a:solidFill>
                  <a:schemeClr val="tx1"/>
                </a:solidFill>
              </a:rPr>
              <a:t>image,type</a:t>
            </a:r>
            <a:r>
              <a:rPr lang="en-US" altLang="zh-CN" sz="1600" dirty="0">
                <a:solidFill>
                  <a:schemeClr val="tx1"/>
                </a:solidFill>
              </a:rPr>
              <a:t>); //</a:t>
            </a:r>
            <a:r>
              <a:rPr lang="zh-CN" altLang="en-US" sz="1600" dirty="0">
                <a:solidFill>
                  <a:schemeClr val="tx1"/>
                </a:solidFill>
              </a:rPr>
              <a:t>图像平铺</a:t>
            </a:r>
            <a:endParaRPr lang="zh-CN" altLang="en-US" sz="1600" dirty="0">
              <a:solidFill>
                <a:schemeClr val="tx1"/>
              </a:solidFill>
            </a:endParaRPr>
          </a:p>
          <a:p>
            <a:pPr marL="0">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context.clip</a:t>
            </a:r>
            <a:r>
              <a:rPr lang="en-US" altLang="zh-CN" sz="1600" dirty="0">
                <a:solidFill>
                  <a:schemeClr val="tx1"/>
                </a:solidFill>
              </a:rPr>
              <a:t>() </a:t>
            </a:r>
            <a:r>
              <a:rPr lang="en-US" altLang="zh-CN" sz="1600" dirty="0" smtClean="0">
                <a:solidFill>
                  <a:schemeClr val="tx1"/>
                </a:solidFill>
              </a:rPr>
              <a:t>;//</a:t>
            </a:r>
            <a:r>
              <a:rPr lang="zh-CN" altLang="en-US" sz="1600" dirty="0">
                <a:solidFill>
                  <a:schemeClr val="tx1"/>
                </a:solidFill>
              </a:rPr>
              <a:t>图像裁剪</a:t>
            </a:r>
            <a:endParaRPr lang="zh-CN" altLang="en-US" sz="1600" dirty="0">
              <a:solidFill>
                <a:schemeClr val="tx1"/>
              </a:solidFill>
            </a:endParaRPr>
          </a:p>
          <a:p>
            <a:pPr marL="0">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a:t>
            </a:r>
            <a:r>
              <a:rPr lang="en-US" altLang="zh-CN" sz="1600" dirty="0">
                <a:solidFill>
                  <a:schemeClr val="tx1"/>
                </a:solidFill>
              </a:rPr>
              <a:t>imagedata=context.getImageData(sx,sy,sw,sh); //</a:t>
            </a:r>
            <a:r>
              <a:rPr lang="zh-CN" altLang="en-US" sz="1600" dirty="0">
                <a:solidFill>
                  <a:schemeClr val="tx1"/>
                </a:solidFill>
              </a:rPr>
              <a:t>像素处理</a:t>
            </a:r>
            <a:endParaRPr lang="zh-CN" altLang="en-US" sz="1600" dirty="0">
              <a:solidFill>
                <a:schemeClr val="tx1"/>
              </a:solidFill>
            </a:endParaRPr>
          </a:p>
          <a:p>
            <a:pPr marL="0">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context.drawImage</a:t>
            </a:r>
            <a:r>
              <a:rPr lang="en-US" altLang="zh-CN" sz="1600" dirty="0" smtClean="0">
                <a:solidFill>
                  <a:schemeClr val="tx1"/>
                </a:solidFill>
              </a:rPr>
              <a:t>(</a:t>
            </a:r>
            <a:r>
              <a:rPr lang="en-US" altLang="zh-CN" sz="1600" dirty="0" err="1" smtClean="0">
                <a:solidFill>
                  <a:schemeClr val="tx1"/>
                </a:solidFill>
              </a:rPr>
              <a:t>image,x,y,width,height</a:t>
            </a:r>
            <a:r>
              <a:rPr lang="en-US" altLang="zh-CN" sz="1600" dirty="0" smtClean="0">
                <a:solidFill>
                  <a:schemeClr val="tx1"/>
                </a:solidFill>
              </a:rPr>
              <a:t>);//</a:t>
            </a:r>
            <a:r>
              <a:rPr lang="zh-CN" altLang="en-US" sz="1600" dirty="0">
                <a:solidFill>
                  <a:schemeClr val="tx1"/>
                </a:solidFill>
              </a:rPr>
              <a:t>按指定宽度和高度绘图</a:t>
            </a:r>
            <a:endParaRPr lang="zh-CN" altLang="en-US" sz="1600" dirty="0">
              <a:solidFill>
                <a:schemeClr val="tx1"/>
              </a:solidFill>
            </a:endParaRPr>
          </a:p>
          <a:p>
            <a:pPr marL="0">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context.drawImage</a:t>
            </a:r>
            <a:r>
              <a:rPr lang="en-US" altLang="zh-CN" sz="1600" dirty="0" smtClean="0">
                <a:solidFill>
                  <a:schemeClr val="tx1"/>
                </a:solidFill>
              </a:rPr>
              <a:t>(</a:t>
            </a:r>
            <a:r>
              <a:rPr lang="en-US" altLang="zh-CN" sz="1600" dirty="0" err="1" smtClean="0">
                <a:solidFill>
                  <a:schemeClr val="tx1"/>
                </a:solidFill>
              </a:rPr>
              <a:t>image,sx,sy,sw,sh,dx,dy,dw,dh</a:t>
            </a:r>
            <a:r>
              <a:rPr lang="en-US" altLang="zh-CN" sz="1600" dirty="0">
                <a:solidFill>
                  <a:schemeClr val="tx1"/>
                </a:solidFill>
              </a:rPr>
              <a:t>);</a:t>
            </a:r>
            <a:endParaRPr lang="en-US" altLang="zh-CN" sz="1600" dirty="0">
              <a:solidFill>
                <a:schemeClr val="tx1"/>
              </a:solidFill>
            </a:endParaRPr>
          </a:p>
          <a:p>
            <a:pPr marL="0">
              <a:lnSpc>
                <a:spcPts val="1800"/>
              </a:lnSpc>
              <a:spcBef>
                <a:spcPts val="0"/>
              </a:spcBef>
              <a:spcAft>
                <a:spcPts val="0"/>
              </a:spcAft>
              <a:buNone/>
            </a:pPr>
            <a:r>
              <a:rPr lang="en-US" altLang="zh-CN" sz="1600" dirty="0" smtClean="0">
                <a:solidFill>
                  <a:schemeClr val="tx1"/>
                </a:solidFill>
              </a:rPr>
              <a:t>        //</a:t>
            </a:r>
            <a:r>
              <a:rPr lang="zh-CN" altLang="en-US" sz="1600" dirty="0">
                <a:solidFill>
                  <a:schemeClr val="tx1"/>
                </a:solidFill>
              </a:rPr>
              <a:t>选取图像的部分矩形区域进行绘</a:t>
            </a:r>
            <a:r>
              <a:rPr lang="zh-CN" altLang="en-US" sz="1600" dirty="0" smtClean="0">
                <a:solidFill>
                  <a:schemeClr val="tx1"/>
                </a:solidFill>
              </a:rPr>
              <a:t>制</a:t>
            </a:r>
            <a:endParaRPr lang="en-US" altLang="zh-CN" sz="1600" dirty="0" smtClean="0">
              <a:solidFill>
                <a:schemeClr val="tx1"/>
              </a:solidFill>
            </a:endParaRPr>
          </a:p>
          <a:p>
            <a:pPr>
              <a:spcBef>
                <a:spcPts val="0"/>
              </a:spcBef>
              <a:spcAft>
                <a:spcPts val="0"/>
              </a:spcAft>
              <a:buNone/>
            </a:pPr>
            <a:r>
              <a:rPr lang="en-US" altLang="zh-CN" sz="1600" b="1" dirty="0"/>
              <a:t>2</a:t>
            </a:r>
            <a:r>
              <a:rPr lang="zh-CN" altLang="en-US" sz="1600" b="1" dirty="0"/>
              <a:t>．语法说明</a:t>
            </a:r>
            <a:endParaRPr lang="zh-CN" altLang="en-US" sz="1600" b="1" dirty="0"/>
          </a:p>
          <a:p>
            <a:pPr marL="0" indent="0">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drawImage</a:t>
            </a:r>
            <a:r>
              <a:rPr lang="en-US" altLang="zh-CN" sz="1600" dirty="0" smtClean="0">
                <a:solidFill>
                  <a:schemeClr val="tx1"/>
                </a:solidFill>
              </a:rPr>
              <a:t>(</a:t>
            </a:r>
            <a:r>
              <a:rPr lang="en-US" altLang="zh-CN" sz="1600" dirty="0" err="1" smtClean="0">
                <a:solidFill>
                  <a:schemeClr val="tx1"/>
                </a:solidFill>
              </a:rPr>
              <a:t>image,x,y</a:t>
            </a:r>
            <a:r>
              <a:rPr lang="en-US" altLang="zh-CN" sz="1600" dirty="0">
                <a:solidFill>
                  <a:schemeClr val="tx1"/>
                </a:solidFill>
              </a:rPr>
              <a:t>)</a:t>
            </a:r>
            <a:r>
              <a:rPr lang="zh-CN" altLang="en-US" sz="1600" dirty="0">
                <a:solidFill>
                  <a:schemeClr val="tx1"/>
                </a:solidFill>
              </a:rPr>
              <a:t>方法中参数说明如下：</a:t>
            </a:r>
            <a:r>
              <a:rPr lang="en-US" altLang="zh-CN" sz="1600" dirty="0">
                <a:solidFill>
                  <a:schemeClr val="tx1"/>
                </a:solidFill>
              </a:rPr>
              <a:t>x </a:t>
            </a:r>
            <a:r>
              <a:rPr lang="zh-CN" altLang="en-US" sz="1600" dirty="0">
                <a:solidFill>
                  <a:schemeClr val="tx1"/>
                </a:solidFill>
              </a:rPr>
              <a:t>表示绘制图像的</a:t>
            </a:r>
            <a:r>
              <a:rPr lang="en-US" altLang="zh-CN" sz="1600" dirty="0">
                <a:solidFill>
                  <a:schemeClr val="tx1"/>
                </a:solidFill>
              </a:rPr>
              <a:t>x </a:t>
            </a:r>
            <a:r>
              <a:rPr lang="zh-CN" altLang="en-US" sz="1600" dirty="0">
                <a:solidFill>
                  <a:schemeClr val="tx1"/>
                </a:solidFill>
              </a:rPr>
              <a:t>坐标；</a:t>
            </a:r>
            <a:r>
              <a:rPr lang="en-US" altLang="zh-CN" sz="1600" dirty="0">
                <a:solidFill>
                  <a:schemeClr val="tx1"/>
                </a:solidFill>
              </a:rPr>
              <a:t>y </a:t>
            </a:r>
            <a:r>
              <a:rPr lang="zh-CN" altLang="en-US" sz="1600" dirty="0">
                <a:solidFill>
                  <a:schemeClr val="tx1"/>
                </a:solidFill>
              </a:rPr>
              <a:t>表示绘制</a:t>
            </a:r>
            <a:r>
              <a:rPr lang="zh-CN" altLang="en-US" sz="1600" dirty="0" smtClean="0">
                <a:solidFill>
                  <a:schemeClr val="tx1"/>
                </a:solidFill>
              </a:rPr>
              <a:t>图</a:t>
            </a:r>
            <a:r>
              <a:rPr lang="zh-CN" altLang="en-US" sz="1600" dirty="0">
                <a:solidFill>
                  <a:schemeClr val="tx1"/>
                </a:solidFill>
              </a:rPr>
              <a:t>像的</a:t>
            </a:r>
            <a:r>
              <a:rPr lang="en-US" altLang="zh-CN" sz="1600" dirty="0">
                <a:solidFill>
                  <a:schemeClr val="tx1"/>
                </a:solidFill>
              </a:rPr>
              <a:t>y </a:t>
            </a:r>
            <a:r>
              <a:rPr lang="zh-CN" altLang="en-US" sz="1600" dirty="0">
                <a:solidFill>
                  <a:schemeClr val="tx1"/>
                </a:solidFill>
              </a:rPr>
              <a:t>坐标；</a:t>
            </a:r>
            <a:r>
              <a:rPr lang="en-US" altLang="zh-CN" sz="1600" dirty="0">
                <a:solidFill>
                  <a:schemeClr val="tx1"/>
                </a:solidFill>
              </a:rPr>
              <a:t>image </a:t>
            </a:r>
            <a:r>
              <a:rPr lang="zh-CN" altLang="en-US" sz="1600" dirty="0">
                <a:solidFill>
                  <a:schemeClr val="tx1"/>
                </a:solidFill>
              </a:rPr>
              <a:t>表示图像对象</a:t>
            </a:r>
            <a:r>
              <a:rPr lang="zh-CN" altLang="en-US" sz="1600" dirty="0" smtClean="0">
                <a:solidFill>
                  <a:schemeClr val="tx1"/>
                </a:solidFill>
              </a:rPr>
              <a:t>。</a:t>
            </a:r>
            <a:endParaRPr lang="en-US" altLang="zh-CN" sz="1600" dirty="0" smtClean="0">
              <a:solidFill>
                <a:schemeClr val="tx1"/>
              </a:solidFill>
            </a:endParaRPr>
          </a:p>
          <a:p>
            <a:pPr marL="0" indent="0">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createPattern</a:t>
            </a:r>
            <a:r>
              <a:rPr lang="en-US" altLang="zh-CN" sz="1600" dirty="0" smtClean="0">
                <a:solidFill>
                  <a:schemeClr val="tx1"/>
                </a:solidFill>
              </a:rPr>
              <a:t>(</a:t>
            </a:r>
            <a:r>
              <a:rPr lang="en-US" altLang="zh-CN" sz="1600" dirty="0" err="1" smtClean="0">
                <a:solidFill>
                  <a:schemeClr val="tx1"/>
                </a:solidFill>
              </a:rPr>
              <a:t>image,type</a:t>
            </a:r>
            <a:r>
              <a:rPr lang="en-US" altLang="zh-CN" sz="1600" dirty="0">
                <a:solidFill>
                  <a:schemeClr val="tx1"/>
                </a:solidFill>
              </a:rPr>
              <a:t>)</a:t>
            </a:r>
            <a:r>
              <a:rPr lang="zh-CN" altLang="en-US" sz="1600" dirty="0">
                <a:solidFill>
                  <a:schemeClr val="tx1"/>
                </a:solidFill>
              </a:rPr>
              <a:t>方法中参数说明：</a:t>
            </a:r>
            <a:r>
              <a:rPr lang="en-US" altLang="zh-CN" sz="1600" dirty="0">
                <a:solidFill>
                  <a:schemeClr val="tx1"/>
                </a:solidFill>
              </a:rPr>
              <a:t>type </a:t>
            </a:r>
            <a:r>
              <a:rPr lang="zh-CN" altLang="en-US" sz="1600" dirty="0">
                <a:solidFill>
                  <a:schemeClr val="tx1"/>
                </a:solidFill>
              </a:rPr>
              <a:t>取值有</a:t>
            </a:r>
            <a:r>
              <a:rPr lang="en-US" altLang="zh-CN" sz="1600" dirty="0">
                <a:solidFill>
                  <a:schemeClr val="tx1"/>
                </a:solidFill>
              </a:rPr>
              <a:t>4 </a:t>
            </a:r>
            <a:r>
              <a:rPr lang="zh-CN" altLang="en-US" sz="1600" dirty="0" smtClean="0">
                <a:solidFill>
                  <a:schemeClr val="tx1"/>
                </a:solidFill>
              </a:rPr>
              <a:t>种</a:t>
            </a:r>
            <a:r>
              <a:rPr lang="zh-CN" altLang="en-US" sz="1600" dirty="0">
                <a:solidFill>
                  <a:schemeClr val="tx1"/>
                </a:solidFill>
                <a:sym typeface="+mn-ea"/>
              </a:rPr>
              <a:t>，分</a:t>
            </a:r>
            <a:r>
              <a:rPr lang="zh-CN" altLang="en-US" sz="1600" dirty="0" smtClean="0">
                <a:solidFill>
                  <a:schemeClr val="tx1"/>
                </a:solidFill>
                <a:sym typeface="+mn-ea"/>
              </a:rPr>
              <a:t>别</a:t>
            </a:r>
            <a:r>
              <a:rPr lang="zh-CN" altLang="en-US" sz="1600" dirty="0">
                <a:solidFill>
                  <a:schemeClr val="tx1"/>
                </a:solidFill>
                <a:sym typeface="+mn-ea"/>
              </a:rPr>
              <a:t>为</a:t>
            </a:r>
            <a:r>
              <a:rPr lang="en-US" altLang="zh-CN" sz="1600" dirty="0" smtClean="0">
                <a:solidFill>
                  <a:schemeClr val="tx1"/>
                </a:solidFill>
                <a:sym typeface="+mn-ea"/>
              </a:rPr>
              <a:t>no-repeat </a:t>
            </a:r>
            <a:r>
              <a:rPr lang="zh-CN" altLang="en-US" sz="1600" dirty="0">
                <a:solidFill>
                  <a:schemeClr val="tx1"/>
                </a:solidFill>
                <a:sym typeface="+mn-ea"/>
              </a:rPr>
              <a:t>表示不平铺、</a:t>
            </a:r>
            <a:r>
              <a:rPr lang="en-US" altLang="zh-CN" sz="1600" dirty="0">
                <a:solidFill>
                  <a:schemeClr val="tx1"/>
                </a:solidFill>
                <a:sym typeface="+mn-ea"/>
              </a:rPr>
              <a:t>repeat-x </a:t>
            </a:r>
            <a:r>
              <a:rPr lang="zh-CN" altLang="en-US" sz="1600" dirty="0">
                <a:solidFill>
                  <a:schemeClr val="tx1"/>
                </a:solidFill>
                <a:sym typeface="+mn-ea"/>
              </a:rPr>
              <a:t>表示横方向平铺、</a:t>
            </a:r>
            <a:r>
              <a:rPr lang="en-US" altLang="zh-CN" sz="1600" dirty="0">
                <a:solidFill>
                  <a:schemeClr val="tx1"/>
                </a:solidFill>
                <a:sym typeface="+mn-ea"/>
              </a:rPr>
              <a:t>repeat-y </a:t>
            </a:r>
            <a:r>
              <a:rPr lang="zh-CN" altLang="en-US" sz="1600" dirty="0">
                <a:solidFill>
                  <a:schemeClr val="tx1"/>
                </a:solidFill>
                <a:sym typeface="+mn-ea"/>
              </a:rPr>
              <a:t>表</a:t>
            </a:r>
            <a:r>
              <a:rPr lang="zh-CN" altLang="en-US" sz="1600" dirty="0">
                <a:sym typeface="+mn-ea"/>
              </a:rPr>
              <a:t>示纵方向平铺、</a:t>
            </a:r>
            <a:r>
              <a:rPr lang="en-US" altLang="zh-CN" sz="1600" dirty="0">
                <a:sym typeface="+mn-ea"/>
              </a:rPr>
              <a:t>repeat </a:t>
            </a:r>
            <a:r>
              <a:rPr lang="zh-CN" altLang="en-US" sz="1600" dirty="0">
                <a:sym typeface="+mn-ea"/>
              </a:rPr>
              <a:t>表示全方向平铺。</a:t>
            </a:r>
            <a:r>
              <a:rPr lang="en-US" altLang="zh-CN" sz="1600" dirty="0" smtClean="0">
                <a:sym typeface="+mn-ea"/>
              </a:rPr>
              <a:t>image</a:t>
            </a:r>
            <a:r>
              <a:rPr lang="zh-CN" altLang="en-US" sz="1600" dirty="0" smtClean="0">
                <a:sym typeface="+mn-ea"/>
              </a:rPr>
              <a:t>为</a:t>
            </a:r>
            <a:r>
              <a:rPr lang="zh-CN" altLang="en-US" sz="1600" dirty="0">
                <a:sym typeface="+mn-ea"/>
              </a:rPr>
              <a:t>图像对象</a:t>
            </a:r>
            <a:r>
              <a:rPr lang="zh-CN" altLang="en-US" sz="1600" dirty="0" smtClean="0">
                <a:sym typeface="+mn-ea"/>
              </a:rPr>
              <a:t>。</a:t>
            </a:r>
            <a:endParaRPr lang="en-US" altLang="zh-CN" sz="1600" dirty="0" smtClean="0"/>
          </a:p>
          <a:p>
            <a:pPr marL="0" indent="0">
              <a:spcBef>
                <a:spcPts val="0"/>
              </a:spcBef>
              <a:spcAft>
                <a:spcPts val="0"/>
              </a:spcAft>
              <a:buNone/>
            </a:pPr>
            <a:endParaRPr lang="en-US" altLang="zh-CN" sz="1600" dirty="0" smtClean="0">
              <a:solidFill>
                <a:srgbClr val="FF0000"/>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p:cNvSpPr>
            <a:spLocks noGrp="1"/>
          </p:cNvSpPr>
          <p:nvPr>
            <p:ph idx="1"/>
          </p:nvPr>
        </p:nvSpPr>
        <p:spPr>
          <a:xfrm>
            <a:off x="559435" y="1052830"/>
            <a:ext cx="6747510" cy="4893945"/>
          </a:xfrm>
          <a:solidFill>
            <a:srgbClr val="E1FFE1"/>
          </a:solidFill>
          <a:ln cap="flat" algn="ctr">
            <a:solidFill>
              <a:srgbClr val="993300"/>
            </a:solidFill>
            <a:miter lim="800000"/>
          </a:ln>
        </p:spPr>
        <p:txBody>
          <a:bodyPr>
            <a:noAutofit/>
          </a:bodyPr>
          <a:lstStyle/>
          <a:p>
            <a:pPr marL="457200" indent="-457200">
              <a:lnSpc>
                <a:spcPct val="100000"/>
              </a:lnSpc>
              <a:spcBef>
                <a:spcPct val="0"/>
              </a:spcBef>
              <a:spcAft>
                <a:spcPts val="0"/>
              </a:spcAft>
              <a:buNone/>
            </a:pPr>
            <a:r>
              <a:rPr lang="en-US" altLang="zh-CN" sz="1400">
                <a:ea typeface="宋体" panose="02010600030101010101" pitchFamily="2" charset="-122"/>
              </a:rPr>
              <a:t>&lt;canvas id="myCanvas" width="300" height="200"&gt;&lt;/canvas&gt;</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&lt;script type="text/javascript"&gt;</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	function show() {</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		var canvas = document.getElementById("myCanvas");</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		var context = canvas.getContext("2d");</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		var img = new Image();</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sym typeface="+mn-ea"/>
              </a:rPr>
              <a:t>		img.src = "img/flower.jpg";</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b="1">
                <a:ea typeface="宋体" panose="02010600030101010101" pitchFamily="2" charset="-122"/>
              </a:rPr>
              <a:t>		img.onload = function() {</a:t>
            </a:r>
            <a:endParaRPr lang="en-US" altLang="zh-CN" sz="1400" b="1">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			context.drawImage(img,0,0,300,200);</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			context.font="bold 70px Arial Black";</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			context.strokeStyle="orangered";</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			context.strokeText("flowers",120,180,150);  </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		}</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	}</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	window.onload=show;</a:t>
            </a:r>
            <a:endParaRPr lang="en-US" altLang="zh-CN" sz="1400">
              <a:ea typeface="宋体" panose="02010600030101010101" pitchFamily="2" charset="-122"/>
            </a:endParaRPr>
          </a:p>
          <a:p>
            <a:pPr marL="457200" indent="-457200">
              <a:lnSpc>
                <a:spcPct val="100000"/>
              </a:lnSpc>
              <a:spcBef>
                <a:spcPct val="0"/>
              </a:spcBef>
              <a:spcAft>
                <a:spcPts val="0"/>
              </a:spcAft>
              <a:buNone/>
            </a:pPr>
            <a:r>
              <a:rPr lang="en-US" altLang="zh-CN" sz="1400">
                <a:ea typeface="宋体" panose="02010600030101010101" pitchFamily="2" charset="-122"/>
              </a:rPr>
              <a:t>&lt;/script&gt;</a:t>
            </a:r>
            <a:endParaRPr lang="en-US" altLang="zh-CN" sz="1400">
              <a:ea typeface="宋体" panose="02010600030101010101" pitchFamily="2" charset="-122"/>
            </a:endParaRPr>
          </a:p>
          <a:p>
            <a:pPr marL="457200" indent="-457200">
              <a:lnSpc>
                <a:spcPct val="100000"/>
              </a:lnSpc>
              <a:spcBef>
                <a:spcPct val="0"/>
              </a:spcBef>
              <a:spcAft>
                <a:spcPts val="0"/>
              </a:spcAft>
              <a:buNone/>
            </a:pPr>
            <a:endParaRPr lang="en-US" altLang="zh-CN" sz="140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pic>
        <p:nvPicPr>
          <p:cNvPr id="47106"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t="27280"/>
          <a:stretch>
            <a:fillRect/>
          </a:stretch>
        </p:blipFill>
        <p:spPr bwMode="auto">
          <a:xfrm>
            <a:off x="5603875" y="4255135"/>
            <a:ext cx="3409950" cy="218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custDataLst>
              <p:tags r:id="rId3"/>
            </p:custDataLst>
          </p:nvPr>
        </p:nvSpPr>
        <p:spPr/>
        <p:txBody>
          <a:bodyPr/>
          <a:p>
            <a:r>
              <a:rPr lang="en-US" altLang="zh-CN" dirty="0"/>
              <a:t>Canvas </a:t>
            </a:r>
            <a:r>
              <a:rPr lang="zh-CN" altLang="en-US" dirty="0"/>
              <a:t>绘制图像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Canvas </a:t>
            </a:r>
            <a:r>
              <a:rPr lang="zh-CN" altLang="en-US" dirty="0"/>
              <a:t>绘制图像</a:t>
            </a:r>
            <a:endParaRPr lang="zh-CN" altLang="en-US" dirty="0"/>
          </a:p>
        </p:txBody>
      </p:sp>
      <p:sp>
        <p:nvSpPr>
          <p:cNvPr id="3" name="内容占位符 2"/>
          <p:cNvSpPr>
            <a:spLocks noGrp="1"/>
          </p:cNvSpPr>
          <p:nvPr>
            <p:ph idx="1"/>
          </p:nvPr>
        </p:nvSpPr>
        <p:spPr>
          <a:xfrm>
            <a:off x="533400" y="1676400"/>
            <a:ext cx="8509000" cy="3886199"/>
          </a:xfrm>
        </p:spPr>
        <p:txBody>
          <a:bodyPr>
            <a:normAutofit/>
          </a:bodyPr>
          <a:lstStyle/>
          <a:p>
            <a:pPr marL="0" indent="0">
              <a:spcBef>
                <a:spcPts val="0"/>
              </a:spcBef>
              <a:spcAft>
                <a:spcPts val="0"/>
              </a:spcAft>
              <a:buNone/>
            </a:pPr>
            <a:r>
              <a:rPr lang="en-US" altLang="zh-CN" sz="1555" dirty="0" smtClean="0"/>
              <a:t>       </a:t>
            </a:r>
            <a:r>
              <a:rPr lang="en-US" altLang="zh-CN" sz="1555" dirty="0" err="1" smtClean="0">
                <a:solidFill>
                  <a:srgbClr val="FF0000"/>
                </a:solidFill>
              </a:rPr>
              <a:t>context.clip</a:t>
            </a:r>
            <a:r>
              <a:rPr lang="en-US" altLang="zh-CN" sz="1555" dirty="0">
                <a:solidFill>
                  <a:srgbClr val="FF0000"/>
                </a:solidFill>
              </a:rPr>
              <a:t>()</a:t>
            </a:r>
            <a:r>
              <a:rPr lang="zh-CN" altLang="en-US" sz="1555" dirty="0"/>
              <a:t>方法只绘制封闭路径区域内的图像，不绘制路径外部图像。使用时先创</a:t>
            </a:r>
            <a:r>
              <a:rPr lang="zh-CN" altLang="en-US" sz="1555" dirty="0" smtClean="0"/>
              <a:t>建裁</a:t>
            </a:r>
            <a:r>
              <a:rPr lang="zh-CN" altLang="en-US" sz="1555" dirty="0"/>
              <a:t>剪区域，再绘制图像</a:t>
            </a:r>
            <a:r>
              <a:rPr lang="zh-CN" altLang="en-US" sz="1555" dirty="0" smtClean="0"/>
              <a:t>。</a:t>
            </a:r>
            <a:endParaRPr lang="en-US" altLang="zh-CN" sz="1555" dirty="0" smtClean="0"/>
          </a:p>
          <a:p>
            <a:pPr marL="0" indent="0">
              <a:spcBef>
                <a:spcPts val="0"/>
              </a:spcBef>
              <a:spcAft>
                <a:spcPts val="0"/>
              </a:spcAft>
              <a:buNone/>
            </a:pPr>
            <a:r>
              <a:rPr lang="en-US" altLang="zh-CN" sz="1555" dirty="0" smtClean="0"/>
              <a:t>      </a:t>
            </a:r>
            <a:r>
              <a:rPr lang="en-US" altLang="zh-CN" sz="1555" dirty="0" err="1" smtClean="0">
                <a:solidFill>
                  <a:srgbClr val="FF0000"/>
                </a:solidFill>
              </a:rPr>
              <a:t>drawImage</a:t>
            </a:r>
            <a:r>
              <a:rPr lang="en-US" altLang="zh-CN" sz="1555" dirty="0" smtClean="0">
                <a:solidFill>
                  <a:srgbClr val="FF0000"/>
                </a:solidFill>
              </a:rPr>
              <a:t>(</a:t>
            </a:r>
            <a:r>
              <a:rPr lang="en-US" altLang="zh-CN" sz="1555" dirty="0" err="1" smtClean="0">
                <a:solidFill>
                  <a:srgbClr val="FF0000"/>
                </a:solidFill>
              </a:rPr>
              <a:t>image,x,y,width,height</a:t>
            </a:r>
            <a:r>
              <a:rPr lang="en-US" altLang="zh-CN" sz="1555" dirty="0">
                <a:solidFill>
                  <a:srgbClr val="FF0000"/>
                </a:solidFill>
              </a:rPr>
              <a:t>)</a:t>
            </a:r>
            <a:r>
              <a:rPr lang="zh-CN" altLang="en-US" sz="1555" dirty="0"/>
              <a:t>方法中参数说明如下：</a:t>
            </a:r>
            <a:r>
              <a:rPr lang="en-US" altLang="zh-CN" sz="1555" dirty="0"/>
              <a:t>x </a:t>
            </a:r>
            <a:r>
              <a:rPr lang="zh-CN" altLang="en-US" sz="1555" dirty="0"/>
              <a:t>表示绘制图像的</a:t>
            </a:r>
            <a:r>
              <a:rPr lang="en-US" altLang="zh-CN" sz="1555" dirty="0"/>
              <a:t>x </a:t>
            </a:r>
            <a:r>
              <a:rPr lang="zh-CN" altLang="en-US" sz="1555" dirty="0"/>
              <a:t>坐标；</a:t>
            </a:r>
            <a:r>
              <a:rPr lang="en-US" altLang="zh-CN" sz="1555" dirty="0" smtClean="0"/>
              <a:t>y</a:t>
            </a:r>
            <a:r>
              <a:rPr lang="zh-CN" altLang="en-US" sz="1555" dirty="0" smtClean="0"/>
              <a:t>表</a:t>
            </a:r>
            <a:r>
              <a:rPr lang="zh-CN" altLang="en-US" sz="1555" dirty="0"/>
              <a:t>示绘制图像的</a:t>
            </a:r>
            <a:r>
              <a:rPr lang="en-US" altLang="zh-CN" sz="1555" dirty="0"/>
              <a:t>y </a:t>
            </a:r>
            <a:r>
              <a:rPr lang="zh-CN" altLang="en-US" sz="1555" dirty="0"/>
              <a:t>坐标；</a:t>
            </a:r>
            <a:r>
              <a:rPr lang="en-US" altLang="zh-CN" sz="1555" dirty="0"/>
              <a:t>width </a:t>
            </a:r>
            <a:r>
              <a:rPr lang="zh-CN" altLang="en-US" sz="1555" dirty="0"/>
              <a:t>表示绘制图像的宽度；</a:t>
            </a:r>
            <a:r>
              <a:rPr lang="en-US" altLang="zh-CN" sz="1555" dirty="0"/>
              <a:t>height </a:t>
            </a:r>
            <a:r>
              <a:rPr lang="zh-CN" altLang="en-US" sz="1555" dirty="0"/>
              <a:t>表示绘制图像的高度。</a:t>
            </a:r>
            <a:endParaRPr lang="zh-CN" altLang="en-US" sz="1555" dirty="0"/>
          </a:p>
          <a:p>
            <a:pPr marL="0" indent="0">
              <a:spcBef>
                <a:spcPts val="0"/>
              </a:spcBef>
              <a:spcAft>
                <a:spcPts val="0"/>
              </a:spcAft>
              <a:buNone/>
            </a:pPr>
            <a:r>
              <a:rPr lang="en-US" altLang="zh-CN" sz="1555" dirty="0" smtClean="0"/>
              <a:t>       </a:t>
            </a:r>
            <a:r>
              <a:rPr lang="en-US" altLang="zh-CN" sz="1555" dirty="0" err="1" smtClean="0">
                <a:solidFill>
                  <a:srgbClr val="FF0000"/>
                </a:solidFill>
              </a:rPr>
              <a:t>drawImage</a:t>
            </a:r>
            <a:r>
              <a:rPr lang="en-US" altLang="zh-CN" sz="1555" dirty="0" smtClean="0">
                <a:solidFill>
                  <a:srgbClr val="FF0000"/>
                </a:solidFill>
              </a:rPr>
              <a:t>(</a:t>
            </a:r>
            <a:r>
              <a:rPr lang="en-US" altLang="zh-CN" sz="1555" dirty="0" err="1" smtClean="0">
                <a:solidFill>
                  <a:srgbClr val="FF0000"/>
                </a:solidFill>
              </a:rPr>
              <a:t>image,sx,sy,sw,sh,dx,dy,dw,dh</a:t>
            </a:r>
            <a:r>
              <a:rPr lang="en-US" altLang="zh-CN" sz="1555" dirty="0">
                <a:solidFill>
                  <a:srgbClr val="FF0000"/>
                </a:solidFill>
              </a:rPr>
              <a:t>)</a:t>
            </a:r>
            <a:r>
              <a:rPr lang="zh-CN" altLang="en-US" sz="1555" dirty="0"/>
              <a:t>方法中参数说明如下：</a:t>
            </a:r>
            <a:r>
              <a:rPr lang="en-US" altLang="zh-CN" sz="1555" dirty="0"/>
              <a:t>sx </a:t>
            </a:r>
            <a:r>
              <a:rPr lang="zh-CN" altLang="en-US" sz="1555" dirty="0"/>
              <a:t>表示图像上的</a:t>
            </a:r>
            <a:r>
              <a:rPr lang="en-US" altLang="zh-CN" sz="1555" dirty="0"/>
              <a:t>x </a:t>
            </a:r>
            <a:r>
              <a:rPr lang="zh-CN" altLang="en-US" sz="1555" dirty="0" smtClean="0"/>
              <a:t>坐标</a:t>
            </a:r>
            <a:r>
              <a:rPr lang="zh-CN" altLang="en-US" sz="1555" dirty="0"/>
              <a:t>；</a:t>
            </a:r>
            <a:r>
              <a:rPr lang="en-US" altLang="zh-CN" sz="1555" dirty="0"/>
              <a:t>sy </a:t>
            </a:r>
            <a:r>
              <a:rPr lang="zh-CN" altLang="en-US" sz="1555" dirty="0"/>
              <a:t>表示图像上的</a:t>
            </a:r>
            <a:r>
              <a:rPr lang="en-US" altLang="zh-CN" sz="1555" dirty="0"/>
              <a:t>y </a:t>
            </a:r>
            <a:r>
              <a:rPr lang="zh-CN" altLang="en-US" sz="1555" dirty="0"/>
              <a:t>坐标；</a:t>
            </a:r>
            <a:r>
              <a:rPr lang="en-US" altLang="zh-CN" sz="1555" dirty="0"/>
              <a:t>sw </a:t>
            </a:r>
            <a:r>
              <a:rPr lang="zh-CN" altLang="en-US" sz="1555" dirty="0"/>
              <a:t>表示矩形区域的宽度；</a:t>
            </a:r>
            <a:r>
              <a:rPr lang="en-US" altLang="zh-CN" sz="1555" dirty="0"/>
              <a:t>sh </a:t>
            </a:r>
            <a:r>
              <a:rPr lang="zh-CN" altLang="en-US" sz="1555" dirty="0"/>
              <a:t>表示矩形区域的高度；</a:t>
            </a:r>
            <a:r>
              <a:rPr lang="en-US" altLang="zh-CN" sz="1555" dirty="0"/>
              <a:t>dx </a:t>
            </a:r>
            <a:r>
              <a:rPr lang="zh-CN" altLang="en-US" sz="1555" dirty="0"/>
              <a:t>表</a:t>
            </a:r>
            <a:r>
              <a:rPr lang="zh-CN" altLang="en-US" sz="1555" dirty="0" smtClean="0"/>
              <a:t>示画</a:t>
            </a:r>
            <a:r>
              <a:rPr lang="zh-CN" altLang="en-US" sz="1555" dirty="0"/>
              <a:t>在</a:t>
            </a:r>
            <a:r>
              <a:rPr lang="en-US" altLang="zh-CN" sz="1555" dirty="0"/>
              <a:t>canvas </a:t>
            </a:r>
            <a:r>
              <a:rPr lang="zh-CN" altLang="en-US" sz="1555" dirty="0"/>
              <a:t>的</a:t>
            </a:r>
            <a:r>
              <a:rPr lang="en-US" altLang="zh-CN" sz="1555" dirty="0" smtClean="0"/>
              <a:t>x</a:t>
            </a:r>
            <a:r>
              <a:rPr lang="zh-CN" altLang="en-US" sz="1555" dirty="0">
                <a:sym typeface="+mn-ea"/>
              </a:rPr>
              <a:t>坐标</a:t>
            </a:r>
            <a:r>
              <a:rPr lang="zh-CN" altLang="en-US" sz="1555" dirty="0" smtClean="0">
                <a:sym typeface="+mn-ea"/>
              </a:rPr>
              <a:t>；</a:t>
            </a:r>
            <a:r>
              <a:rPr lang="en-US" altLang="zh-CN" sz="1555" dirty="0" err="1">
                <a:sym typeface="+mn-ea"/>
              </a:rPr>
              <a:t>dy</a:t>
            </a:r>
            <a:r>
              <a:rPr lang="en-US" altLang="zh-CN" sz="1555" dirty="0">
                <a:sym typeface="+mn-ea"/>
              </a:rPr>
              <a:t> </a:t>
            </a:r>
            <a:r>
              <a:rPr lang="zh-CN" altLang="en-US" sz="1555" dirty="0">
                <a:sym typeface="+mn-ea"/>
              </a:rPr>
              <a:t>表示画在</a:t>
            </a:r>
            <a:r>
              <a:rPr lang="en-US" altLang="zh-CN" sz="1555" dirty="0">
                <a:sym typeface="+mn-ea"/>
              </a:rPr>
              <a:t>canvas </a:t>
            </a:r>
            <a:r>
              <a:rPr lang="zh-CN" altLang="en-US" sz="1555" dirty="0">
                <a:sym typeface="+mn-ea"/>
              </a:rPr>
              <a:t>的</a:t>
            </a:r>
            <a:r>
              <a:rPr lang="en-US" altLang="zh-CN" sz="1555" dirty="0">
                <a:sym typeface="+mn-ea"/>
              </a:rPr>
              <a:t>y </a:t>
            </a:r>
            <a:r>
              <a:rPr lang="zh-CN" altLang="en-US" sz="1555" dirty="0">
                <a:sym typeface="+mn-ea"/>
              </a:rPr>
              <a:t>坐标；</a:t>
            </a:r>
            <a:r>
              <a:rPr lang="en-US" altLang="zh-CN" sz="1555" dirty="0" err="1">
                <a:sym typeface="+mn-ea"/>
              </a:rPr>
              <a:t>dw</a:t>
            </a:r>
            <a:r>
              <a:rPr lang="en-US" altLang="zh-CN" sz="1555" dirty="0">
                <a:sym typeface="+mn-ea"/>
              </a:rPr>
              <a:t> </a:t>
            </a:r>
            <a:r>
              <a:rPr lang="zh-CN" altLang="en-US" sz="1555" dirty="0">
                <a:sym typeface="+mn-ea"/>
              </a:rPr>
              <a:t>表示画出来的宽度；</a:t>
            </a:r>
            <a:r>
              <a:rPr lang="en-US" altLang="zh-CN" sz="1555" dirty="0">
                <a:sym typeface="+mn-ea"/>
              </a:rPr>
              <a:t>dh </a:t>
            </a:r>
            <a:r>
              <a:rPr lang="zh-CN" altLang="en-US" sz="1555" dirty="0">
                <a:sym typeface="+mn-ea"/>
              </a:rPr>
              <a:t>表示画</a:t>
            </a:r>
            <a:r>
              <a:rPr lang="zh-CN" altLang="en-US" sz="1555" dirty="0" smtClean="0">
                <a:sym typeface="+mn-ea"/>
              </a:rPr>
              <a:t>出来</a:t>
            </a:r>
            <a:r>
              <a:rPr lang="zh-CN" altLang="en-US" sz="1555" dirty="0">
                <a:sym typeface="+mn-ea"/>
              </a:rPr>
              <a:t>的高度</a:t>
            </a:r>
            <a:r>
              <a:rPr lang="zh-CN" altLang="en-US" sz="1555" dirty="0" smtClean="0">
                <a:sym typeface="+mn-ea"/>
              </a:rPr>
              <a:t>。</a:t>
            </a:r>
            <a:endParaRPr lang="zh-CN" altLang="en-US" sz="1555"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Canvas </a:t>
            </a:r>
            <a:r>
              <a:rPr lang="zh-CN" altLang="en-US" dirty="0"/>
              <a:t>绘制图像</a:t>
            </a:r>
            <a:endParaRPr lang="zh-CN" altLang="en-US" dirty="0"/>
          </a:p>
        </p:txBody>
      </p:sp>
      <p:sp>
        <p:nvSpPr>
          <p:cNvPr id="46082" name="Content Placeholder 2"/>
          <p:cNvSpPr>
            <a:spLocks noGrp="1"/>
          </p:cNvSpPr>
          <p:nvPr>
            <p:custDataLst>
              <p:tags r:id="rId1"/>
            </p:custDataLst>
          </p:nvPr>
        </p:nvSpPr>
        <p:spPr>
          <a:xfrm>
            <a:off x="359410" y="829310"/>
            <a:ext cx="7023735" cy="3694430"/>
          </a:xfrm>
          <a:prstGeom prst="rect">
            <a:avLst/>
          </a:prstGeom>
          <a:solidFill>
            <a:srgbClr val="E1FFE1"/>
          </a:solidFill>
          <a:ln cap="flat" algn="ctr">
            <a:solidFill>
              <a:srgbClr val="993300"/>
            </a:solidFill>
            <a:miter lim="800000"/>
          </a:ln>
        </p:spPr>
        <p:txBody>
          <a:bodyPr vert="horz" lIns="90000" tIns="46800" rIns="90000" bIns="4680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00000"/>
              </a:lnSpc>
              <a:spcBef>
                <a:spcPct val="0"/>
              </a:spcBef>
              <a:spcAft>
                <a:spcPts val="0"/>
              </a:spcAft>
              <a:buNone/>
            </a:pPr>
            <a:r>
              <a:rPr lang="en-US" altLang="zh-CN">
                <a:ea typeface="宋体" panose="02010600030101010101" pitchFamily="2" charset="-122"/>
              </a:rPr>
              <a:t>    var myCanvas=document.getElementById("myCanvas");</a:t>
            </a:r>
            <a:endParaRPr lang="en-US" altLang="zh-CN">
              <a:ea typeface="宋体" panose="02010600030101010101" pitchFamily="2" charset="-122"/>
            </a:endParaRPr>
          </a:p>
          <a:p>
            <a:pPr marL="457200" indent="-457200">
              <a:lnSpc>
                <a:spcPct val="100000"/>
              </a:lnSpc>
              <a:spcBef>
                <a:spcPct val="0"/>
              </a:spcBef>
              <a:spcAft>
                <a:spcPts val="0"/>
              </a:spcAft>
              <a:buNone/>
            </a:pPr>
            <a:r>
              <a:rPr lang="en-US" altLang="zh-CN">
                <a:ea typeface="宋体" panose="02010600030101010101" pitchFamily="2" charset="-122"/>
              </a:rPr>
              <a:t>	var conText=myCanvas.getContext("2d");</a:t>
            </a:r>
            <a:endParaRPr lang="en-US" altLang="zh-CN">
              <a:ea typeface="宋体" panose="02010600030101010101" pitchFamily="2" charset="-122"/>
            </a:endParaRPr>
          </a:p>
          <a:p>
            <a:pPr marL="457200" indent="-457200">
              <a:lnSpc>
                <a:spcPct val="100000"/>
              </a:lnSpc>
              <a:spcBef>
                <a:spcPct val="0"/>
              </a:spcBef>
              <a:spcAft>
                <a:spcPts val="0"/>
              </a:spcAft>
              <a:buNone/>
            </a:pPr>
            <a:r>
              <a:rPr lang="en-US" altLang="zh-CN">
                <a:ea typeface="宋体" panose="02010600030101010101" pitchFamily="2" charset="-122"/>
              </a:rPr>
              <a:t>	var img=new Image();</a:t>
            </a:r>
            <a:endParaRPr lang="en-US" altLang="zh-CN">
              <a:ea typeface="宋体" panose="02010600030101010101" pitchFamily="2" charset="-122"/>
            </a:endParaRPr>
          </a:p>
          <a:p>
            <a:pPr marL="457200" indent="-457200">
              <a:lnSpc>
                <a:spcPct val="100000"/>
              </a:lnSpc>
              <a:spcBef>
                <a:spcPct val="0"/>
              </a:spcBef>
              <a:spcAft>
                <a:spcPts val="0"/>
              </a:spcAft>
              <a:buNone/>
            </a:pPr>
            <a:r>
              <a:rPr lang="en-US" altLang="zh-CN">
                <a:ea typeface="宋体" panose="02010600030101010101" pitchFamily="2" charset="-122"/>
              </a:rPr>
              <a:t>	img.src="img/plane.png";</a:t>
            </a:r>
            <a:endParaRPr lang="en-US" altLang="zh-CN">
              <a:ea typeface="宋体" panose="02010600030101010101" pitchFamily="2" charset="-122"/>
            </a:endParaRPr>
          </a:p>
          <a:p>
            <a:pPr marL="457200" indent="0">
              <a:lnSpc>
                <a:spcPct val="100000"/>
              </a:lnSpc>
              <a:spcBef>
                <a:spcPct val="0"/>
              </a:spcBef>
              <a:spcAft>
                <a:spcPts val="0"/>
              </a:spcAft>
              <a:buNone/>
            </a:pPr>
            <a:r>
              <a:rPr lang="en-US" altLang="zh-CN" b="1">
                <a:ea typeface="宋体" panose="02010600030101010101" pitchFamily="2" charset="-122"/>
              </a:rPr>
              <a:t>img.onload=function(){</a:t>
            </a:r>
            <a:endParaRPr lang="en-US" altLang="zh-CN" b="1">
              <a:ea typeface="宋体" panose="02010600030101010101" pitchFamily="2" charset="-122"/>
            </a:endParaRPr>
          </a:p>
          <a:p>
            <a:pPr marL="457200" indent="457200">
              <a:lnSpc>
                <a:spcPct val="100000"/>
              </a:lnSpc>
              <a:spcBef>
                <a:spcPct val="0"/>
              </a:spcBef>
              <a:spcAft>
                <a:spcPts val="0"/>
              </a:spcAft>
              <a:buNone/>
            </a:pPr>
            <a:r>
              <a:rPr lang="en-US" altLang="zh-CN">
                <a:ea typeface="宋体" panose="02010600030101010101" pitchFamily="2" charset="-122"/>
              </a:rPr>
              <a:t>conText.drawImage(img,0,0); //在指定位置处开始绘图</a:t>
            </a:r>
            <a:endParaRPr lang="en-US" altLang="zh-CN">
              <a:ea typeface="宋体" panose="02010600030101010101" pitchFamily="2" charset="-122"/>
            </a:endParaRPr>
          </a:p>
          <a:p>
            <a:pPr marL="457200" indent="457200">
              <a:lnSpc>
                <a:spcPct val="100000"/>
              </a:lnSpc>
              <a:spcBef>
                <a:spcPct val="0"/>
              </a:spcBef>
              <a:spcAft>
                <a:spcPts val="0"/>
              </a:spcAft>
              <a:buNone/>
            </a:pPr>
            <a:r>
              <a:rPr lang="en-US" altLang="zh-CN">
                <a:ea typeface="宋体" panose="02010600030101010101" pitchFamily="2" charset="-122"/>
              </a:rPr>
              <a:t>conText.drawImage(img,0,220,100,100);//按指定宽度和高度绘图</a:t>
            </a:r>
            <a:endParaRPr lang="en-US" altLang="zh-CN">
              <a:ea typeface="宋体" panose="02010600030101010101" pitchFamily="2" charset="-122"/>
            </a:endParaRPr>
          </a:p>
          <a:p>
            <a:pPr marL="457200" indent="457200">
              <a:lnSpc>
                <a:spcPct val="100000"/>
              </a:lnSpc>
              <a:spcBef>
                <a:spcPct val="0"/>
              </a:spcBef>
              <a:spcAft>
                <a:spcPts val="0"/>
              </a:spcAft>
              <a:buNone/>
            </a:pPr>
            <a:r>
              <a:rPr lang="en-US" altLang="zh-CN">
                <a:ea typeface="宋体" panose="02010600030101010101" pitchFamily="2" charset="-122"/>
              </a:rPr>
              <a:t>/* 选取图像的部分矩形区域进行绘制 */</a:t>
            </a:r>
            <a:endParaRPr lang="en-US" altLang="zh-CN">
              <a:ea typeface="宋体" panose="02010600030101010101" pitchFamily="2" charset="-122"/>
            </a:endParaRPr>
          </a:p>
          <a:p>
            <a:pPr marL="457200" indent="457200">
              <a:lnSpc>
                <a:spcPct val="100000"/>
              </a:lnSpc>
              <a:spcBef>
                <a:spcPct val="0"/>
              </a:spcBef>
              <a:spcAft>
                <a:spcPts val="0"/>
              </a:spcAft>
              <a:buNone/>
            </a:pPr>
            <a:r>
              <a:rPr lang="en-US" altLang="zh-CN">
                <a:ea typeface="宋体" panose="02010600030101010101" pitchFamily="2" charset="-122"/>
              </a:rPr>
              <a:t>conText.drawImage(img,200,100,100,100,0,320,150,150);</a:t>
            </a:r>
            <a:endParaRPr lang="en-US" altLang="zh-CN">
              <a:ea typeface="宋体" panose="02010600030101010101" pitchFamily="2" charset="-122"/>
            </a:endParaRPr>
          </a:p>
          <a:p>
            <a:pPr marL="457200" indent="457200">
              <a:lnSpc>
                <a:spcPct val="100000"/>
              </a:lnSpc>
              <a:spcBef>
                <a:spcPct val="0"/>
              </a:spcBef>
              <a:spcAft>
                <a:spcPts val="0"/>
              </a:spcAft>
              <a:buNone/>
            </a:pPr>
            <a:r>
              <a:rPr lang="en-US" altLang="zh-CN">
                <a:ea typeface="宋体" panose="02010600030101010101" pitchFamily="2" charset="-122"/>
              </a:rPr>
              <a:t>/* 图像圆形剪裁 */</a:t>
            </a:r>
            <a:endParaRPr lang="en-US" altLang="zh-CN">
              <a:ea typeface="宋体" panose="02010600030101010101" pitchFamily="2" charset="-122"/>
            </a:endParaRPr>
          </a:p>
          <a:p>
            <a:pPr marL="457200" indent="0">
              <a:lnSpc>
                <a:spcPct val="100000"/>
              </a:lnSpc>
              <a:spcBef>
                <a:spcPct val="0"/>
              </a:spcBef>
              <a:spcAft>
                <a:spcPts val="0"/>
              </a:spcAft>
              <a:buNone/>
            </a:pPr>
            <a:r>
              <a:rPr lang="en-US" altLang="zh-CN">
                <a:ea typeface="宋体" panose="02010600030101010101" pitchFamily="2" charset="-122"/>
              </a:rPr>
              <a:t>	conText.fillStyle="black";//填充样式</a:t>
            </a:r>
            <a:endParaRPr lang="en-US" altLang="zh-CN">
              <a:ea typeface="宋体" panose="02010600030101010101" pitchFamily="2" charset="-122"/>
            </a:endParaRPr>
          </a:p>
          <a:p>
            <a:pPr marL="457200" indent="0">
              <a:lnSpc>
                <a:spcPct val="100000"/>
              </a:lnSpc>
              <a:spcBef>
                <a:spcPct val="0"/>
              </a:spcBef>
              <a:spcAft>
                <a:spcPts val="0"/>
              </a:spcAft>
              <a:buNone/>
            </a:pPr>
            <a:r>
              <a:rPr lang="en-US" altLang="zh-CN">
                <a:ea typeface="宋体" panose="02010600030101010101" pitchFamily="2" charset="-122"/>
              </a:rPr>
              <a:t>	conText.fillRect(200,220,200,200);//填充</a:t>
            </a:r>
            <a:endParaRPr lang="en-US" altLang="zh-CN">
              <a:ea typeface="宋体" panose="02010600030101010101" pitchFamily="2" charset="-122"/>
            </a:endParaRPr>
          </a:p>
          <a:p>
            <a:pPr marL="457200" indent="-457200">
              <a:lnSpc>
                <a:spcPct val="100000"/>
              </a:lnSpc>
              <a:spcBef>
                <a:spcPct val="0"/>
              </a:spcBef>
              <a:spcAft>
                <a:spcPts val="0"/>
              </a:spcAft>
              <a:buNone/>
            </a:pPr>
            <a:r>
              <a:rPr lang="en-US" altLang="zh-CN">
                <a:ea typeface="宋体" panose="02010600030101010101" pitchFamily="2" charset="-122"/>
              </a:rPr>
              <a:t>		conText.beginPath();      //开始路径</a:t>
            </a:r>
            <a:endParaRPr lang="en-US" altLang="zh-CN">
              <a:ea typeface="宋体" panose="02010600030101010101" pitchFamily="2" charset="-122"/>
            </a:endParaRPr>
          </a:p>
          <a:p>
            <a:pPr marL="457200" indent="0">
              <a:lnSpc>
                <a:spcPct val="100000"/>
              </a:lnSpc>
              <a:spcBef>
                <a:spcPct val="0"/>
              </a:spcBef>
              <a:spcAft>
                <a:spcPts val="0"/>
              </a:spcAft>
              <a:buNone/>
            </a:pPr>
            <a:r>
              <a:rPr lang="en-US" altLang="zh-CN">
                <a:ea typeface="宋体" panose="02010600030101010101" pitchFamily="2" charset="-122"/>
              </a:rPr>
              <a:t>	conText.arc(300, 320, 100, 0, Math.PI * 2, true);  //形成圆形路径</a:t>
            </a:r>
            <a:endParaRPr lang="en-US" altLang="zh-CN">
              <a:ea typeface="宋体" panose="02010600030101010101" pitchFamily="2" charset="-122"/>
            </a:endParaRPr>
          </a:p>
          <a:p>
            <a:pPr marL="457200" indent="0">
              <a:lnSpc>
                <a:spcPct val="100000"/>
              </a:lnSpc>
              <a:spcBef>
                <a:spcPct val="0"/>
              </a:spcBef>
              <a:spcAft>
                <a:spcPts val="0"/>
              </a:spcAft>
              <a:buNone/>
            </a:pPr>
            <a:r>
              <a:rPr lang="en-US" altLang="zh-CN">
                <a:ea typeface="宋体" panose="02010600030101010101" pitchFamily="2" charset="-122"/>
              </a:rPr>
              <a:t>	conText.closePath();      //结束路径   </a:t>
            </a:r>
            <a:endParaRPr lang="en-US" altLang="zh-CN">
              <a:ea typeface="宋体" panose="02010600030101010101" pitchFamily="2" charset="-122"/>
            </a:endParaRPr>
          </a:p>
          <a:p>
            <a:pPr marL="457200" indent="0">
              <a:lnSpc>
                <a:spcPct val="100000"/>
              </a:lnSpc>
              <a:spcBef>
                <a:spcPct val="0"/>
              </a:spcBef>
              <a:spcAft>
                <a:spcPts val="0"/>
              </a:spcAft>
              <a:buNone/>
            </a:pPr>
            <a:r>
              <a:rPr lang="en-US" altLang="zh-CN">
                <a:ea typeface="宋体" panose="02010600030101010101" pitchFamily="2" charset="-122"/>
              </a:rPr>
              <a:t>	conText.clip();               //圆形剪裁</a:t>
            </a:r>
            <a:endParaRPr lang="en-US" altLang="zh-CN">
              <a:ea typeface="宋体" panose="02010600030101010101" pitchFamily="2" charset="-122"/>
            </a:endParaRPr>
          </a:p>
          <a:p>
            <a:pPr marL="457200" indent="-457200">
              <a:lnSpc>
                <a:spcPct val="100000"/>
              </a:lnSpc>
              <a:spcBef>
                <a:spcPct val="0"/>
              </a:spcBef>
              <a:spcAft>
                <a:spcPts val="0"/>
              </a:spcAft>
              <a:buNone/>
            </a:pPr>
            <a:r>
              <a:rPr lang="en-US" altLang="zh-CN">
                <a:ea typeface="宋体" panose="02010600030101010101" pitchFamily="2" charset="-122"/>
              </a:rPr>
              <a:t>		conText.drawImage(img,200,220);   //按圆形剪裁图像，其余部分不可见</a:t>
            </a:r>
            <a:endParaRPr lang="en-US" altLang="zh-CN">
              <a:ea typeface="宋体" panose="02010600030101010101" pitchFamily="2" charset="-122"/>
            </a:endParaRPr>
          </a:p>
          <a:p>
            <a:pPr marL="457200" indent="0">
              <a:lnSpc>
                <a:spcPct val="100000"/>
              </a:lnSpc>
              <a:spcBef>
                <a:spcPct val="0"/>
              </a:spcBef>
              <a:spcAft>
                <a:spcPts val="0"/>
              </a:spcAft>
              <a:buNone/>
            </a:pPr>
            <a:r>
              <a:rPr lang="en-US" altLang="zh-CN">
                <a:ea typeface="宋体" panose="02010600030101010101" pitchFamily="2" charset="-122"/>
              </a:rPr>
              <a:t>}</a:t>
            </a:r>
            <a:endParaRPr lang="en-US" altLang="zh-CN">
              <a:ea typeface="宋体" panose="02010600030101010101" pitchFamily="2" charset="-122"/>
            </a:endParaRPr>
          </a:p>
          <a:p>
            <a:pPr marL="457200" indent="0">
              <a:lnSpc>
                <a:spcPct val="100000"/>
              </a:lnSpc>
              <a:spcBef>
                <a:spcPct val="0"/>
              </a:spcBef>
              <a:spcAft>
                <a:spcPts val="0"/>
              </a:spcAft>
              <a:buNone/>
            </a:pPr>
            <a:r>
              <a:rPr lang="en-US" altLang="zh-CN">
                <a:ea typeface="宋体" panose="02010600030101010101" pitchFamily="2" charset="-122"/>
              </a:rPr>
              <a:t>}</a:t>
            </a:r>
            <a:endParaRPr lang="en-US" altLang="zh-CN">
              <a:ea typeface="宋体" panose="02010600030101010101" pitchFamily="2" charset="-122"/>
            </a:endParaRPr>
          </a:p>
        </p:txBody>
      </p:sp>
      <p:pic>
        <p:nvPicPr>
          <p:cNvPr id="8" name="图片 7"/>
          <p:cNvPicPr>
            <a:picLocks noChangeAspect="1"/>
          </p:cNvPicPr>
          <p:nvPr>
            <p:custDataLst>
              <p:tags r:id="rId2"/>
            </p:custDataLst>
          </p:nvPr>
        </p:nvPicPr>
        <p:blipFill>
          <a:blip r:embed="rId3"/>
          <a:stretch>
            <a:fillRect/>
          </a:stretch>
        </p:blipFill>
        <p:spPr>
          <a:xfrm>
            <a:off x="6089015" y="4276725"/>
            <a:ext cx="2658745" cy="246634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填充</a:t>
            </a:r>
            <a:r>
              <a:rPr lang="zh-CN" altLang="en-US"/>
              <a:t>模式</a:t>
            </a:r>
            <a:endParaRPr lang="zh-CN" altLang="en-US"/>
          </a:p>
        </p:txBody>
      </p:sp>
      <p:sp>
        <p:nvSpPr>
          <p:cNvPr id="3" name="内容占位符 2"/>
          <p:cNvSpPr>
            <a:spLocks noGrp="1"/>
          </p:cNvSpPr>
          <p:nvPr>
            <p:ph idx="1"/>
          </p:nvPr>
        </p:nvSpPr>
        <p:spPr/>
        <p:txBody>
          <a:bodyPr/>
          <a:p>
            <a:pPr marL="285750" indent="-285750">
              <a:lnSpc>
                <a:spcPct val="120000"/>
              </a:lnSpc>
              <a:spcAft>
                <a:spcPts val="300"/>
              </a:spcAft>
              <a:buClr>
                <a:srgbClr val="FF6600"/>
              </a:buClr>
              <a:buSzPct val="68000"/>
              <a:buFont typeface="Wingdings" panose="05000000000000000000" pitchFamily="2" charset="2"/>
              <a:buChar char="u"/>
            </a:pPr>
            <a:r>
              <a:rPr lang="en-US" altLang="zh-CN">
                <a:sym typeface="+mn-ea"/>
              </a:rPr>
              <a:t>Context</a:t>
            </a:r>
            <a:r>
              <a:rPr altLang="zh-CN">
                <a:sym typeface="+mn-ea"/>
              </a:rPr>
              <a:t>对象的</a:t>
            </a:r>
            <a:r>
              <a:rPr lang="en-US" altLang="zh-CN" dirty="0" err="1">
                <a:sym typeface="+mn-ea"/>
              </a:rPr>
              <a:t>createPattern</a:t>
            </a:r>
            <a:r>
              <a:rPr lang="en-US" altLang="zh-CN">
                <a:sym typeface="+mn-ea"/>
              </a:rPr>
              <a:t>()</a:t>
            </a:r>
            <a:r>
              <a:rPr altLang="zh-CN">
                <a:sym typeface="+mn-ea"/>
              </a:rPr>
              <a:t>方法可以用来填充图像，其用法如下：</a:t>
            </a:r>
            <a:endParaRPr lang="en-US" altLang="zh-CN" dirty="0"/>
          </a:p>
          <a:p>
            <a:pPr marL="0" indent="0" algn="ctr">
              <a:lnSpc>
                <a:spcPct val="120000"/>
              </a:lnSpc>
              <a:spcAft>
                <a:spcPts val="300"/>
              </a:spcAft>
              <a:buClr>
                <a:srgbClr val="FF6600"/>
              </a:buClr>
              <a:buSzPct val="68000"/>
              <a:buNone/>
            </a:pPr>
            <a:r>
              <a:rPr lang="en-US" altLang="zh-CN" dirty="0" err="1">
                <a:sym typeface="+mn-ea"/>
              </a:rPr>
              <a:t>context.createPattern</a:t>
            </a:r>
            <a:r>
              <a:rPr lang="en-US" altLang="zh-CN">
                <a:sym typeface="+mn-ea"/>
              </a:rPr>
              <a:t>(image, type);</a:t>
            </a:r>
            <a:endParaRPr lang="en-US" altLang="zh-CN" dirty="0"/>
          </a:p>
          <a:p>
            <a:pPr marL="285750" indent="-285750">
              <a:lnSpc>
                <a:spcPct val="120000"/>
              </a:lnSpc>
              <a:spcAft>
                <a:spcPts val="300"/>
              </a:spcAft>
              <a:buClr>
                <a:srgbClr val="FF6600"/>
              </a:buClr>
              <a:buSzPct val="68000"/>
              <a:buFont typeface="Wingdings" panose="05000000000000000000" pitchFamily="2" charset="2"/>
              <a:buChar char="u"/>
            </a:pPr>
            <a:r>
              <a:rPr altLang="zh-CN">
                <a:sym typeface="+mn-ea"/>
              </a:rPr>
              <a:t>其中，</a:t>
            </a:r>
            <a:r>
              <a:rPr lang="en-US" altLang="zh-CN">
                <a:sym typeface="+mn-ea"/>
              </a:rPr>
              <a:t>image</a:t>
            </a:r>
            <a:r>
              <a:rPr altLang="zh-CN">
                <a:sym typeface="+mn-ea"/>
              </a:rPr>
              <a:t>为要引用的</a:t>
            </a:r>
            <a:r>
              <a:rPr lang="en-US" altLang="zh-CN">
                <a:sym typeface="+mn-ea"/>
              </a:rPr>
              <a:t>image</a:t>
            </a:r>
            <a:r>
              <a:rPr altLang="zh-CN">
                <a:sym typeface="+mn-ea"/>
              </a:rPr>
              <a:t>对象或者另一个</a:t>
            </a:r>
            <a:r>
              <a:rPr lang="en-US" altLang="zh-CN">
                <a:sym typeface="+mn-ea"/>
              </a:rPr>
              <a:t>Canvas</a:t>
            </a:r>
            <a:r>
              <a:rPr altLang="zh-CN">
                <a:sym typeface="+mn-ea"/>
              </a:rPr>
              <a:t>对象，</a:t>
            </a:r>
            <a:r>
              <a:rPr lang="en-US" altLang="zh-CN">
                <a:sym typeface="+mn-ea"/>
              </a:rPr>
              <a:t>type</a:t>
            </a:r>
            <a:r>
              <a:rPr altLang="zh-CN">
                <a:sym typeface="+mn-ea"/>
              </a:rPr>
              <a:t>是填充图像的方式，可取值为：</a:t>
            </a:r>
            <a:endParaRPr lang="en-US" altLang="zh-CN" dirty="0"/>
          </a:p>
          <a:p>
            <a:pPr marL="914400" lvl="2"/>
            <a:r>
              <a:rPr lang="en-US" altLang="zh-CN">
                <a:sym typeface="+mn-ea"/>
              </a:rPr>
              <a:t>repeat</a:t>
            </a:r>
            <a:r>
              <a:rPr altLang="zh-CN">
                <a:sym typeface="+mn-ea"/>
              </a:rPr>
              <a:t>：同时沿</a:t>
            </a:r>
            <a:r>
              <a:rPr lang="en-US" altLang="zh-CN">
                <a:sym typeface="+mn-ea"/>
              </a:rPr>
              <a:t>x</a:t>
            </a:r>
            <a:r>
              <a:rPr altLang="zh-CN">
                <a:sym typeface="+mn-ea"/>
              </a:rPr>
              <a:t>轴方向和</a:t>
            </a:r>
            <a:r>
              <a:rPr lang="en-US" altLang="zh-CN">
                <a:sym typeface="+mn-ea"/>
              </a:rPr>
              <a:t>y</a:t>
            </a:r>
            <a:r>
              <a:rPr altLang="zh-CN">
                <a:sym typeface="+mn-ea"/>
              </a:rPr>
              <a:t>轴方向平铺；</a:t>
            </a:r>
            <a:endParaRPr lang="en-US" altLang="zh-CN" dirty="0"/>
          </a:p>
          <a:p>
            <a:pPr marL="914400" lvl="2"/>
            <a:r>
              <a:rPr lang="en-US" altLang="zh-CN">
                <a:sym typeface="+mn-ea"/>
              </a:rPr>
              <a:t>repeat-x</a:t>
            </a:r>
            <a:r>
              <a:rPr altLang="zh-CN">
                <a:sym typeface="+mn-ea"/>
              </a:rPr>
              <a:t>：只沿</a:t>
            </a:r>
            <a:r>
              <a:rPr lang="en-US" altLang="zh-CN">
                <a:sym typeface="+mn-ea"/>
              </a:rPr>
              <a:t>x</a:t>
            </a:r>
            <a:r>
              <a:rPr altLang="zh-CN">
                <a:sym typeface="+mn-ea"/>
              </a:rPr>
              <a:t>轴方向平铺；</a:t>
            </a:r>
            <a:endParaRPr lang="en-US" altLang="zh-CN" dirty="0"/>
          </a:p>
          <a:p>
            <a:pPr marL="914400" lvl="2"/>
            <a:r>
              <a:rPr lang="en-US" altLang="zh-CN">
                <a:sym typeface="+mn-ea"/>
              </a:rPr>
              <a:t>repeat-y</a:t>
            </a:r>
            <a:r>
              <a:rPr altLang="zh-CN">
                <a:sym typeface="+mn-ea"/>
              </a:rPr>
              <a:t>：只沿</a:t>
            </a:r>
            <a:r>
              <a:rPr lang="en-US" altLang="zh-CN">
                <a:sym typeface="+mn-ea"/>
              </a:rPr>
              <a:t>y</a:t>
            </a:r>
            <a:r>
              <a:rPr altLang="zh-CN">
                <a:sym typeface="+mn-ea"/>
              </a:rPr>
              <a:t>轴方向平铺；</a:t>
            </a:r>
            <a:endParaRPr lang="en-US" altLang="zh-CN" dirty="0"/>
          </a:p>
          <a:p>
            <a:pPr marL="914400" lvl="2"/>
            <a:r>
              <a:rPr lang="en-US" altLang="zh-CN">
                <a:sym typeface="+mn-ea"/>
              </a:rPr>
              <a:t>no-repeat</a:t>
            </a:r>
            <a:r>
              <a:rPr altLang="zh-CN">
                <a:sym typeface="+mn-ea"/>
              </a:rPr>
              <a:t>：不平铺。</a:t>
            </a:r>
            <a:endParaRPr lang="en-US" altLang="zh-CN" dirty="0"/>
          </a:p>
          <a:p>
            <a:endParaRPr lang="zh-CN" altLang="en-US"/>
          </a:p>
        </p:txBody>
      </p:sp>
      <p:sp>
        <p:nvSpPr>
          <p:cNvPr id="60418" name="Content Placeholder 2"/>
          <p:cNvSpPr>
            <a:spLocks noGrp="1"/>
          </p:cNvSpPr>
          <p:nvPr>
            <p:custDataLst>
              <p:tags r:id="rId1"/>
            </p:custDataLst>
          </p:nvPr>
        </p:nvSpPr>
        <p:spPr>
          <a:xfrm>
            <a:off x="617855" y="3529330"/>
            <a:ext cx="4654550" cy="2306955"/>
          </a:xfrm>
          <a:prstGeom prst="rect">
            <a:avLst/>
          </a:prstGeom>
          <a:solidFill>
            <a:srgbClr val="E1FFE1"/>
          </a:solidFill>
          <a:ln cap="flat" algn="ctr">
            <a:solidFill>
              <a:srgbClr val="993300"/>
            </a:solidFill>
            <a:miter lim="800000"/>
          </a:ln>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lang="zh-CN" altLang="en-US" sz="1800" b="1" kern="1200" dirty="0">
                <a:solidFill>
                  <a:srgbClr val="000000"/>
                </a:solidFill>
                <a:latin typeface="华文楷体" panose="02010600040101010101" pitchFamily="2" charset="-122"/>
                <a:ea typeface="华文楷体" panose="02010600040101010101" pitchFamily="2" charset="-122"/>
                <a:cs typeface="+mn-cs"/>
              </a:defRPr>
            </a:lvl1pPr>
            <a:lvl2pPr marL="742950" indent="-28575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spcBef>
                <a:spcPct val="0"/>
              </a:spcBef>
              <a:buNone/>
            </a:pPr>
            <a:r>
              <a:rPr lang="en-US" altLang="zh-CN" sz="1600" b="0" dirty="0">
                <a:ea typeface="宋体" panose="02010600030101010101" pitchFamily="2" charset="-122"/>
              </a:rPr>
              <a:t>var </a:t>
            </a:r>
            <a:r>
              <a:rPr lang="en-US" altLang="zh-CN" sz="1600" b="0" dirty="0" err="1">
                <a:ea typeface="宋体" panose="02010600030101010101" pitchFamily="2" charset="-122"/>
              </a:rPr>
              <a:t>img</a:t>
            </a:r>
            <a:r>
              <a:rPr lang="en-US" altLang="zh-CN" sz="1600" b="0" dirty="0">
                <a:ea typeface="宋体" panose="02010600030101010101" pitchFamily="2" charset="-122"/>
              </a:rPr>
              <a:t> = new Image();</a:t>
            </a:r>
            <a:endParaRPr lang="en-US" altLang="zh-CN" sz="1600" b="0" dirty="0">
              <a:ea typeface="宋体" panose="02010600030101010101" pitchFamily="2" charset="-122"/>
            </a:endParaRPr>
          </a:p>
          <a:p>
            <a:pPr marL="457200" indent="-457200">
              <a:spcBef>
                <a:spcPct val="0"/>
              </a:spcBef>
              <a:buNone/>
            </a:pPr>
            <a:r>
              <a:rPr lang="en-US" altLang="zh-CN" sz="1600" b="0" dirty="0" err="1">
                <a:ea typeface="宋体" panose="02010600030101010101" pitchFamily="2" charset="-122"/>
              </a:rPr>
              <a:t>img.onload</a:t>
            </a:r>
            <a:r>
              <a:rPr lang="en-US" altLang="zh-CN" sz="1600" b="0" dirty="0">
                <a:ea typeface="宋体" panose="02010600030101010101" pitchFamily="2" charset="-122"/>
              </a:rPr>
              <a:t> = function() {</a:t>
            </a:r>
            <a:endParaRPr lang="en-US" altLang="zh-CN" sz="1600" b="0" dirty="0">
              <a:ea typeface="宋体" panose="02010600030101010101" pitchFamily="2" charset="-122"/>
            </a:endParaRPr>
          </a:p>
          <a:p>
            <a:pPr marL="457200" indent="-457200">
              <a:spcBef>
                <a:spcPct val="0"/>
              </a:spcBef>
              <a:buNone/>
            </a:pPr>
            <a:r>
              <a:rPr lang="en-US" altLang="zh-CN" sz="1600" b="0" dirty="0">
                <a:ea typeface="宋体" panose="02010600030101010101" pitchFamily="2" charset="-122"/>
              </a:rPr>
              <a:t>	var pattern = </a:t>
            </a:r>
            <a:r>
              <a:rPr lang="en-US" altLang="zh-CN" sz="1600" b="0" dirty="0" err="1">
                <a:ea typeface="宋体" panose="02010600030101010101" pitchFamily="2" charset="-122"/>
              </a:rPr>
              <a:t>context.createPattern</a:t>
            </a:r>
            <a:r>
              <a:rPr lang="en-US" altLang="zh-CN" sz="1600" b="0" dirty="0">
                <a:ea typeface="宋体" panose="02010600030101010101" pitchFamily="2" charset="-122"/>
              </a:rPr>
              <a:t>(</a:t>
            </a:r>
            <a:r>
              <a:rPr lang="en-US" altLang="zh-CN" sz="1600" b="0" dirty="0" err="1">
                <a:ea typeface="宋体" panose="02010600030101010101" pitchFamily="2" charset="-122"/>
              </a:rPr>
              <a:t>img</a:t>
            </a:r>
            <a:r>
              <a:rPr lang="en-US" altLang="zh-CN" sz="1600" b="0" dirty="0">
                <a:ea typeface="宋体" panose="02010600030101010101" pitchFamily="2" charset="-122"/>
              </a:rPr>
              <a:t>, 'repeat');</a:t>
            </a:r>
            <a:endParaRPr lang="en-US" altLang="zh-CN" sz="1600" b="0" dirty="0">
              <a:ea typeface="宋体" panose="02010600030101010101" pitchFamily="2" charset="-122"/>
            </a:endParaRPr>
          </a:p>
          <a:p>
            <a:pPr marL="457200" indent="-457200">
              <a:spcBef>
                <a:spcPct val="0"/>
              </a:spcBef>
              <a:buNone/>
            </a:pPr>
            <a:r>
              <a:rPr lang="en-US" altLang="zh-CN" sz="1600" b="0" dirty="0">
                <a:ea typeface="宋体" panose="02010600030101010101" pitchFamily="2" charset="-122"/>
              </a:rPr>
              <a:t>	</a:t>
            </a:r>
            <a:r>
              <a:rPr lang="en-US" altLang="zh-CN" sz="1600" b="0" dirty="0" err="1">
                <a:ea typeface="宋体" panose="02010600030101010101" pitchFamily="2" charset="-122"/>
              </a:rPr>
              <a:t>context.fillStyle</a:t>
            </a:r>
            <a:r>
              <a:rPr lang="en-US" altLang="zh-CN" sz="1600" b="0" dirty="0">
                <a:ea typeface="宋体" panose="02010600030101010101" pitchFamily="2" charset="-122"/>
              </a:rPr>
              <a:t> = pattern;</a:t>
            </a:r>
            <a:endParaRPr lang="en-US" altLang="zh-CN" sz="1600" b="0" dirty="0">
              <a:ea typeface="宋体" panose="02010600030101010101" pitchFamily="2" charset="-122"/>
            </a:endParaRPr>
          </a:p>
          <a:p>
            <a:pPr marL="457200" indent="-457200">
              <a:spcBef>
                <a:spcPct val="0"/>
              </a:spcBef>
              <a:buNone/>
            </a:pPr>
            <a:r>
              <a:rPr lang="en-US" altLang="zh-CN" sz="1600" b="0" dirty="0">
                <a:ea typeface="宋体" panose="02010600030101010101" pitchFamily="2" charset="-122"/>
              </a:rPr>
              <a:t>	</a:t>
            </a:r>
            <a:r>
              <a:rPr lang="en-US" altLang="zh-CN" sz="1600" b="0" dirty="0" err="1">
                <a:ea typeface="宋体" panose="02010600030101010101" pitchFamily="2" charset="-122"/>
              </a:rPr>
              <a:t>context.fillRect</a:t>
            </a:r>
            <a:r>
              <a:rPr lang="en-US" altLang="zh-CN" sz="1600" b="0" dirty="0">
                <a:ea typeface="宋体" panose="02010600030101010101" pitchFamily="2" charset="-122"/>
              </a:rPr>
              <a:t>(0, 0, 200, 200);</a:t>
            </a:r>
            <a:endParaRPr lang="en-US" altLang="zh-CN" sz="1600" b="0" dirty="0">
              <a:ea typeface="宋体" panose="02010600030101010101" pitchFamily="2" charset="-122"/>
            </a:endParaRPr>
          </a:p>
          <a:p>
            <a:pPr marL="457200" indent="-457200">
              <a:spcBef>
                <a:spcPct val="0"/>
              </a:spcBef>
              <a:buNone/>
            </a:pPr>
            <a:r>
              <a:rPr lang="en-US" altLang="zh-CN" sz="1600" b="0" dirty="0">
                <a:ea typeface="宋体" panose="02010600030101010101" pitchFamily="2" charset="-122"/>
              </a:rPr>
              <a:t>}</a:t>
            </a:r>
            <a:endParaRPr lang="en-US" altLang="zh-CN" sz="1600" b="0" dirty="0">
              <a:ea typeface="宋体" panose="02010600030101010101" pitchFamily="2" charset="-122"/>
            </a:endParaRPr>
          </a:p>
          <a:p>
            <a:pPr marL="457200" indent="-457200">
              <a:spcBef>
                <a:spcPct val="0"/>
              </a:spcBef>
              <a:buNone/>
            </a:pPr>
            <a:r>
              <a:rPr lang="en-US" altLang="zh-CN" sz="1600" b="0" dirty="0" err="1">
                <a:ea typeface="宋体" panose="02010600030101010101" pitchFamily="2" charset="-122"/>
              </a:rPr>
              <a:t>img.src</a:t>
            </a:r>
            <a:r>
              <a:rPr lang="en-US" altLang="zh-CN" sz="1600" b="0" dirty="0">
                <a:ea typeface="宋体" panose="02010600030101010101" pitchFamily="2" charset="-122"/>
              </a:rPr>
              <a:t> = "</a:t>
            </a:r>
            <a:r>
              <a:rPr lang="en-US" altLang="zh-CN" sz="1600" b="0" dirty="0" err="1">
                <a:ea typeface="宋体" panose="02010600030101010101" pitchFamily="2" charset="-122"/>
              </a:rPr>
              <a:t>img</a:t>
            </a:r>
            <a:r>
              <a:rPr lang="en-US" altLang="zh-CN" sz="1600" b="0" dirty="0">
                <a:ea typeface="宋体" panose="02010600030101010101" pitchFamily="2" charset="-122"/>
              </a:rPr>
              <a:t>/timg.jpg";</a:t>
            </a:r>
            <a:endParaRPr lang="en-US" altLang="zh-CN" sz="1600" b="0" dirty="0">
              <a:ea typeface="宋体" panose="02010600030101010101" pitchFamily="2" charset="-122"/>
            </a:endParaRPr>
          </a:p>
          <a:p>
            <a:pPr marL="457200" indent="-457200">
              <a:spcBef>
                <a:spcPct val="0"/>
              </a:spcBef>
              <a:buNone/>
            </a:pPr>
            <a:r>
              <a:rPr lang="en-US" altLang="zh-CN" sz="1600" b="0" dirty="0">
                <a:ea typeface="宋体" panose="02010600030101010101" pitchFamily="2" charset="-122"/>
              </a:rPr>
              <a:t>}</a:t>
            </a:r>
            <a:endParaRPr lang="en-US" altLang="zh-CN" sz="1600" b="0" dirty="0">
              <a:ea typeface="宋体" panose="02010600030101010101" pitchFamily="2" charset="-122"/>
            </a:endParaRPr>
          </a:p>
          <a:p>
            <a:pPr marL="457200" indent="-457200">
              <a:spcBef>
                <a:spcPct val="0"/>
              </a:spcBef>
              <a:buNone/>
            </a:pPr>
            <a:endParaRPr lang="en-US" altLang="zh-CN" sz="1600" b="0" dirty="0">
              <a:ea typeface="宋体" panose="02010600030101010101" pitchFamily="2" charset="-122"/>
            </a:endParaRPr>
          </a:p>
        </p:txBody>
      </p:sp>
      <p:pic>
        <p:nvPicPr>
          <p:cNvPr id="61442" name="Picture 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6093460" y="3406140"/>
            <a:ext cx="2490470" cy="255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bldLst>
      <p:bldP spid="60418" grpId="0" bldLvl="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透明度、阴影和</a:t>
            </a:r>
            <a:r>
              <a:rPr lang="zh-CN" altLang="en-US"/>
              <a:t>模糊</a:t>
            </a:r>
            <a:endParaRPr lang="zh-CN" altLang="en-US"/>
          </a:p>
        </p:txBody>
      </p:sp>
      <p:sp>
        <p:nvSpPr>
          <p:cNvPr id="3" name="内容占位符 2"/>
          <p:cNvSpPr>
            <a:spLocks noGrp="1"/>
          </p:cNvSpPr>
          <p:nvPr>
            <p:ph idx="1"/>
          </p:nvPr>
        </p:nvSpPr>
        <p:spPr/>
        <p:txBody>
          <a:bodyPr/>
          <a:p>
            <a:pPr marL="285750" indent="-285750">
              <a:lnSpc>
                <a:spcPct val="120000"/>
              </a:lnSpc>
              <a:spcAft>
                <a:spcPts val="300"/>
              </a:spcAft>
              <a:buClr>
                <a:srgbClr val="FF6600"/>
              </a:buClr>
              <a:buSzPct val="68000"/>
              <a:buFont typeface="Wingdings" panose="05000000000000000000" pitchFamily="2" charset="2"/>
              <a:buChar char="u"/>
            </a:pPr>
            <a:r>
              <a:rPr lang="pt-BR" altLang="zh-CN">
                <a:sym typeface="+mn-ea"/>
              </a:rPr>
              <a:t>rgba(R, G, B, A)</a:t>
            </a:r>
            <a:r>
              <a:rPr altLang="zh-CN">
                <a:sym typeface="+mn-ea"/>
              </a:rPr>
              <a:t>方法</a:t>
            </a:r>
            <a:r>
              <a:rPr altLang="zh-CN">
                <a:sym typeface="+mn-ea"/>
              </a:rPr>
              <a:t>可以设置色彩的透明度。</a:t>
            </a:r>
            <a:endParaRPr altLang="zh-CN">
              <a:sym typeface="+mn-ea"/>
            </a:endParaRPr>
          </a:p>
          <a:p>
            <a:pPr marL="285750" indent="-285750">
              <a:lnSpc>
                <a:spcPct val="120000"/>
              </a:lnSpc>
              <a:spcAft>
                <a:spcPts val="300"/>
              </a:spcAft>
              <a:buClr>
                <a:srgbClr val="FF6600"/>
              </a:buClr>
              <a:buSzPct val="68000"/>
              <a:buFont typeface="Wingdings" panose="05000000000000000000" pitchFamily="2" charset="2"/>
              <a:buChar char="u"/>
            </a:pPr>
            <a:r>
              <a:rPr lang="en-US" altLang="zh-CN" dirty="0" err="1">
                <a:sym typeface="+mn-ea"/>
              </a:rPr>
              <a:t>shadowOffsetX</a:t>
            </a:r>
            <a:r>
              <a:rPr altLang="zh-CN">
                <a:sym typeface="+mn-ea"/>
              </a:rPr>
              <a:t>：设置或返回形状与阴影的水平距离，默认值为</a:t>
            </a:r>
            <a:r>
              <a:rPr lang="en-US" altLang="zh-CN">
                <a:sym typeface="+mn-ea"/>
              </a:rPr>
              <a:t>0</a:t>
            </a:r>
            <a:r>
              <a:rPr altLang="zh-CN">
                <a:sym typeface="+mn-ea"/>
              </a:rPr>
              <a:t>；</a:t>
            </a:r>
            <a:endParaRPr lang="en-US" altLang="zh-CN"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dirty="0" err="1">
                <a:sym typeface="+mn-ea"/>
              </a:rPr>
              <a:t>shadowOffsetY</a:t>
            </a:r>
            <a:r>
              <a:rPr altLang="zh-CN">
                <a:sym typeface="+mn-ea"/>
              </a:rPr>
              <a:t>：设置或返回形状与阴影的垂直</a:t>
            </a:r>
            <a:r>
              <a:rPr>
                <a:sym typeface="+mn-ea"/>
              </a:rPr>
              <a:t>距离</a:t>
            </a:r>
            <a:r>
              <a:rPr altLang="zh-CN">
                <a:sym typeface="+mn-ea"/>
              </a:rPr>
              <a:t>，默认值为</a:t>
            </a:r>
            <a:r>
              <a:rPr lang="en-US" altLang="zh-CN">
                <a:sym typeface="+mn-ea"/>
              </a:rPr>
              <a:t>0</a:t>
            </a:r>
            <a:r>
              <a:rPr altLang="zh-CN">
                <a:sym typeface="+mn-ea"/>
              </a:rPr>
              <a:t>；</a:t>
            </a:r>
            <a:endParaRPr lang="en-US" altLang="zh-CN"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dirty="0" err="1">
                <a:sym typeface="+mn-ea"/>
              </a:rPr>
              <a:t>shadowBlur</a:t>
            </a:r>
            <a:r>
              <a:rPr altLang="zh-CN">
                <a:sym typeface="+mn-ea"/>
              </a:rPr>
              <a:t>：设置或返回阴影的模糊级数，取值为整数值；</a:t>
            </a:r>
            <a:endParaRPr lang="en-US" altLang="zh-CN"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dirty="0" err="1">
                <a:sym typeface="+mn-ea"/>
              </a:rPr>
              <a:t>shadowColor</a:t>
            </a:r>
            <a:r>
              <a:rPr altLang="zh-CN">
                <a:sym typeface="+mn-ea"/>
              </a:rPr>
              <a:t>：设置或返回阴影的颜色。</a:t>
            </a:r>
            <a:endParaRPr lang="en-US" altLang="zh-CN" dirty="0"/>
          </a:p>
          <a:p>
            <a:pPr marL="285750" indent="-285750">
              <a:lnSpc>
                <a:spcPct val="120000"/>
              </a:lnSpc>
              <a:spcAft>
                <a:spcPts val="300"/>
              </a:spcAft>
              <a:buClr>
                <a:srgbClr val="FF6600"/>
              </a:buClr>
              <a:buSzPct val="68000"/>
              <a:buFont typeface="Wingdings" panose="05000000000000000000" pitchFamily="2" charset="2"/>
              <a:buChar char="u"/>
            </a:pPr>
            <a:endParaRPr lang="en-US" altLang="zh-CN" dirty="0"/>
          </a:p>
          <a:p>
            <a:pPr marL="285750" indent="-285750">
              <a:lnSpc>
                <a:spcPct val="120000"/>
              </a:lnSpc>
              <a:spcAft>
                <a:spcPts val="300"/>
              </a:spcAft>
              <a:buClr>
                <a:srgbClr val="FF6600"/>
              </a:buClr>
              <a:buSzPct val="68000"/>
              <a:buFont typeface="Wingdings" panose="05000000000000000000" pitchFamily="2" charset="2"/>
              <a:buChar char="u"/>
            </a:pPr>
            <a:endParaRPr lang="en-US" altLang="zh-CN" dirty="0"/>
          </a:p>
          <a:p>
            <a:endParaRPr lang="zh-CN" altLang="en-US"/>
          </a:p>
        </p:txBody>
      </p:sp>
      <p:sp>
        <p:nvSpPr>
          <p:cNvPr id="63490" name="Content Placeholder 2"/>
          <p:cNvSpPr>
            <a:spLocks noGrp="1"/>
          </p:cNvSpPr>
          <p:nvPr>
            <p:custDataLst>
              <p:tags r:id="rId1"/>
            </p:custDataLst>
          </p:nvPr>
        </p:nvSpPr>
        <p:spPr>
          <a:xfrm>
            <a:off x="193675" y="2557780"/>
            <a:ext cx="4623435" cy="2306955"/>
          </a:xfrm>
          <a:prstGeom prst="rect">
            <a:avLst/>
          </a:prstGeom>
          <a:solidFill>
            <a:srgbClr val="E1FFE1"/>
          </a:solidFill>
          <a:ln cap="flat" algn="ctr">
            <a:solidFill>
              <a:srgbClr val="993300"/>
            </a:solidFill>
            <a:miter lim="800000"/>
          </a:ln>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lang="zh-CN" altLang="en-US" sz="1800" b="1" kern="1200" dirty="0">
                <a:solidFill>
                  <a:srgbClr val="000000"/>
                </a:solidFill>
                <a:latin typeface="华文楷体" panose="02010600040101010101" pitchFamily="2" charset="-122"/>
                <a:ea typeface="华文楷体" panose="02010600040101010101" pitchFamily="2" charset="-122"/>
                <a:cs typeface="+mn-cs"/>
              </a:defRPr>
            </a:lvl1pPr>
            <a:lvl2pPr marL="742950" indent="-28575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spcBef>
                <a:spcPct val="0"/>
              </a:spcBef>
              <a:buNone/>
            </a:pPr>
            <a:r>
              <a:rPr lang="en-US" altLang="zh-CN" sz="1600" b="0">
                <a:ea typeface="宋体" panose="02010600030101010101" pitchFamily="2" charset="-122"/>
              </a:rPr>
              <a:t>for(var i = 1; i &lt; 10; i++) {</a:t>
            </a:r>
            <a:endParaRPr lang="en-US" altLang="zh-CN" sz="1600" b="0">
              <a:ea typeface="宋体" panose="02010600030101010101" pitchFamily="2" charset="-122"/>
            </a:endParaRPr>
          </a:p>
          <a:p>
            <a:pPr marL="457200" indent="-457200">
              <a:spcBef>
                <a:spcPct val="0"/>
              </a:spcBef>
              <a:buNone/>
            </a:pPr>
            <a:r>
              <a:rPr lang="en-US" altLang="zh-CN" sz="1600" b="0">
                <a:ea typeface="宋体" panose="02010600030101010101" pitchFamily="2" charset="-122"/>
              </a:rPr>
              <a:t>	context.fillStyle = "rgba(0,255,0,"+((i-1)/9)+")";</a:t>
            </a:r>
            <a:endParaRPr lang="en-US" altLang="zh-CN" sz="1600" b="0">
              <a:ea typeface="宋体" panose="02010600030101010101" pitchFamily="2" charset="-122"/>
            </a:endParaRPr>
          </a:p>
          <a:p>
            <a:pPr marL="457200" indent="-457200">
              <a:spcBef>
                <a:spcPct val="0"/>
              </a:spcBef>
              <a:buNone/>
            </a:pPr>
            <a:r>
              <a:rPr lang="en-US" altLang="zh-CN" sz="1600" b="0">
                <a:ea typeface="宋体" panose="02010600030101010101" pitchFamily="2" charset="-122"/>
              </a:rPr>
              <a:t>	context.save();</a:t>
            </a:r>
            <a:endParaRPr lang="en-US" altLang="zh-CN" sz="1600" b="0">
              <a:ea typeface="宋体" panose="02010600030101010101" pitchFamily="2" charset="-122"/>
            </a:endParaRPr>
          </a:p>
          <a:p>
            <a:pPr marL="457200" indent="-457200">
              <a:spcBef>
                <a:spcPct val="0"/>
              </a:spcBef>
              <a:buNone/>
            </a:pPr>
            <a:r>
              <a:rPr lang="en-US" altLang="zh-CN" sz="1600" b="0">
                <a:ea typeface="宋体" panose="02010600030101010101" pitchFamily="2" charset="-122"/>
              </a:rPr>
              <a:t>	context.beginPath();</a:t>
            </a:r>
            <a:endParaRPr lang="en-US" altLang="zh-CN" sz="1600" b="0">
              <a:ea typeface="宋体" panose="02010600030101010101" pitchFamily="2" charset="-122"/>
            </a:endParaRPr>
          </a:p>
          <a:p>
            <a:pPr marL="457200" indent="-457200">
              <a:spcBef>
                <a:spcPct val="0"/>
              </a:spcBef>
              <a:buNone/>
            </a:pPr>
            <a:r>
              <a:rPr lang="en-US" altLang="zh-CN" sz="1600" b="0">
                <a:ea typeface="宋体" panose="02010600030101010101" pitchFamily="2" charset="-122"/>
              </a:rPr>
              <a:t>	context.arc(40, 40, 30, 0, Math.PI * 2);</a:t>
            </a:r>
            <a:endParaRPr lang="en-US" altLang="zh-CN" sz="1600" b="0">
              <a:ea typeface="宋体" panose="02010600030101010101" pitchFamily="2" charset="-122"/>
            </a:endParaRPr>
          </a:p>
          <a:p>
            <a:pPr marL="457200" indent="-457200">
              <a:spcBef>
                <a:spcPct val="0"/>
              </a:spcBef>
              <a:buNone/>
            </a:pPr>
            <a:r>
              <a:rPr lang="en-US" altLang="zh-CN" sz="1600" b="0">
                <a:ea typeface="宋体" panose="02010600030101010101" pitchFamily="2" charset="-122"/>
              </a:rPr>
              <a:t>	context.closePath();</a:t>
            </a:r>
            <a:endParaRPr lang="en-US" altLang="zh-CN" sz="1600" b="0">
              <a:ea typeface="宋体" panose="02010600030101010101" pitchFamily="2" charset="-122"/>
            </a:endParaRPr>
          </a:p>
          <a:p>
            <a:pPr marL="457200" indent="-457200">
              <a:spcBef>
                <a:spcPct val="0"/>
              </a:spcBef>
              <a:buNone/>
            </a:pPr>
            <a:r>
              <a:rPr lang="en-US" altLang="zh-CN" sz="1600" b="0">
                <a:ea typeface="宋体" panose="02010600030101010101" pitchFamily="2" charset="-122"/>
              </a:rPr>
              <a:t>	context.fill();</a:t>
            </a:r>
            <a:endParaRPr lang="en-US" altLang="zh-CN" sz="1600" b="0">
              <a:ea typeface="宋体" panose="02010600030101010101" pitchFamily="2" charset="-122"/>
            </a:endParaRPr>
          </a:p>
          <a:p>
            <a:pPr marL="457200" indent="-457200">
              <a:spcBef>
                <a:spcPct val="0"/>
              </a:spcBef>
              <a:buNone/>
            </a:pPr>
            <a:r>
              <a:rPr lang="en-US" altLang="zh-CN" sz="1600" b="0">
                <a:ea typeface="宋体" panose="02010600030101010101" pitchFamily="2" charset="-122"/>
              </a:rPr>
              <a:t>	context.translate(60, 0);</a:t>
            </a:r>
            <a:endParaRPr lang="en-US" altLang="zh-CN" sz="1600" b="0">
              <a:ea typeface="宋体" panose="02010600030101010101" pitchFamily="2" charset="-122"/>
            </a:endParaRPr>
          </a:p>
          <a:p>
            <a:pPr marL="457200" indent="-457200">
              <a:spcBef>
                <a:spcPct val="0"/>
              </a:spcBef>
              <a:buNone/>
            </a:pPr>
            <a:r>
              <a:rPr lang="en-US" altLang="zh-CN" sz="1600" b="0">
                <a:ea typeface="宋体" panose="02010600030101010101" pitchFamily="2" charset="-122"/>
              </a:rPr>
              <a:t>}</a:t>
            </a:r>
            <a:endParaRPr lang="en-US" altLang="zh-CN" sz="1600" b="0">
              <a:ea typeface="宋体" panose="02010600030101010101" pitchFamily="2" charset="-122"/>
            </a:endParaRPr>
          </a:p>
        </p:txBody>
      </p:sp>
      <p:pic>
        <p:nvPicPr>
          <p:cNvPr id="64514" name="Picture 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t="41545" r="2920" b="8233"/>
          <a:stretch>
            <a:fillRect/>
          </a:stretch>
        </p:blipFill>
        <p:spPr bwMode="auto">
          <a:xfrm>
            <a:off x="1041400" y="5225415"/>
            <a:ext cx="2927350" cy="48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Content Placeholder 2"/>
          <p:cNvSpPr>
            <a:spLocks noGrp="1"/>
          </p:cNvSpPr>
          <p:nvPr>
            <p:custDataLst>
              <p:tags r:id="rId4"/>
            </p:custDataLst>
          </p:nvPr>
        </p:nvSpPr>
        <p:spPr>
          <a:xfrm>
            <a:off x="4719320" y="2095500"/>
            <a:ext cx="4272280" cy="2553335"/>
          </a:xfrm>
          <a:prstGeom prst="rect">
            <a:avLst/>
          </a:prstGeom>
          <a:solidFill>
            <a:srgbClr val="E1FFE1"/>
          </a:solidFill>
          <a:ln cap="flat" algn="ctr">
            <a:solidFill>
              <a:srgbClr val="993300"/>
            </a:solidFill>
            <a:miter lim="800000"/>
          </a:ln>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lang="zh-CN" altLang="en-US" sz="1800" b="1" kern="1200" dirty="0">
                <a:solidFill>
                  <a:srgbClr val="000000"/>
                </a:solidFill>
                <a:latin typeface="华文楷体" panose="02010600040101010101" pitchFamily="2" charset="-122"/>
                <a:ea typeface="华文楷体" panose="02010600040101010101" pitchFamily="2" charset="-122"/>
                <a:cs typeface="+mn-cs"/>
              </a:defRPr>
            </a:lvl1pPr>
            <a:lvl2pPr marL="742950" indent="-28575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spcBef>
                <a:spcPct val="0"/>
              </a:spcBef>
              <a:buNone/>
            </a:pPr>
            <a:r>
              <a:rPr lang="en-US" altLang="zh-CN" sz="1600" b="0" dirty="0" err="1">
                <a:ea typeface="宋体" panose="02010600030101010101" pitchFamily="2" charset="-122"/>
              </a:rPr>
              <a:t>context.shadowOffsetX</a:t>
            </a:r>
            <a:r>
              <a:rPr lang="en-US" altLang="zh-CN" sz="1600" b="0" dirty="0">
                <a:ea typeface="宋体" panose="02010600030101010101" pitchFamily="2" charset="-122"/>
              </a:rPr>
              <a:t>=4;</a:t>
            </a:r>
            <a:endParaRPr lang="en-US" altLang="zh-CN" sz="1600" b="0" dirty="0">
              <a:ea typeface="宋体" panose="02010600030101010101" pitchFamily="2" charset="-122"/>
            </a:endParaRPr>
          </a:p>
          <a:p>
            <a:pPr marL="457200" indent="-457200">
              <a:spcBef>
                <a:spcPct val="0"/>
              </a:spcBef>
              <a:buNone/>
            </a:pPr>
            <a:r>
              <a:rPr lang="en-US" altLang="zh-CN" sz="1600" b="0" dirty="0" err="1">
                <a:ea typeface="宋体" panose="02010600030101010101" pitchFamily="2" charset="-122"/>
              </a:rPr>
              <a:t>context.shadowOffsetY</a:t>
            </a:r>
            <a:r>
              <a:rPr lang="en-US" altLang="zh-CN" sz="1600" b="0" dirty="0">
                <a:ea typeface="宋体" panose="02010600030101010101" pitchFamily="2" charset="-122"/>
              </a:rPr>
              <a:t>=4;</a:t>
            </a:r>
            <a:endParaRPr lang="en-US" altLang="zh-CN" sz="1600" b="0" dirty="0">
              <a:ea typeface="宋体" panose="02010600030101010101" pitchFamily="2" charset="-122"/>
            </a:endParaRPr>
          </a:p>
          <a:p>
            <a:pPr marL="457200" indent="-457200">
              <a:spcBef>
                <a:spcPct val="0"/>
              </a:spcBef>
              <a:buNone/>
            </a:pPr>
            <a:r>
              <a:rPr lang="en-US" altLang="zh-CN" sz="1600" b="0" dirty="0" err="1">
                <a:ea typeface="宋体" panose="02010600030101010101" pitchFamily="2" charset="-122"/>
              </a:rPr>
              <a:t>context.shadowBlur</a:t>
            </a:r>
            <a:r>
              <a:rPr lang="en-US" altLang="zh-CN" sz="1600" b="0" dirty="0">
                <a:ea typeface="宋体" panose="02010600030101010101" pitchFamily="2" charset="-122"/>
              </a:rPr>
              <a:t>=2;</a:t>
            </a:r>
            <a:endParaRPr lang="en-US" altLang="zh-CN" sz="1600" b="0" dirty="0">
              <a:ea typeface="宋体" panose="02010600030101010101" pitchFamily="2" charset="-122"/>
            </a:endParaRPr>
          </a:p>
          <a:p>
            <a:pPr marL="457200" indent="-457200">
              <a:spcBef>
                <a:spcPct val="0"/>
              </a:spcBef>
              <a:buNone/>
            </a:pPr>
            <a:r>
              <a:rPr lang="en-US" altLang="zh-CN" sz="1600" b="0" dirty="0" err="1">
                <a:ea typeface="宋体" panose="02010600030101010101" pitchFamily="2" charset="-122"/>
              </a:rPr>
              <a:t>context.shadowColor</a:t>
            </a:r>
            <a:r>
              <a:rPr lang="en-US" altLang="zh-CN" sz="1600" b="0" dirty="0">
                <a:ea typeface="宋体" panose="02010600030101010101" pitchFamily="2" charset="-122"/>
              </a:rPr>
              <a:t>="</a:t>
            </a:r>
            <a:r>
              <a:rPr lang="en-US" altLang="zh-CN" sz="1600" b="0" dirty="0" err="1">
                <a:ea typeface="宋体" panose="02010600030101010101" pitchFamily="2" charset="-122"/>
              </a:rPr>
              <a:t>rgba</a:t>
            </a:r>
            <a:r>
              <a:rPr lang="en-US" altLang="zh-CN" sz="1600" b="0" dirty="0">
                <a:ea typeface="宋体" panose="02010600030101010101" pitchFamily="2" charset="-122"/>
              </a:rPr>
              <a:t>(0,0,0,0.5)";</a:t>
            </a:r>
            <a:endParaRPr lang="en-US" altLang="zh-CN" sz="1600" b="0" dirty="0">
              <a:ea typeface="宋体" panose="02010600030101010101" pitchFamily="2" charset="-122"/>
            </a:endParaRPr>
          </a:p>
          <a:p>
            <a:pPr marL="457200" indent="-457200">
              <a:spcBef>
                <a:spcPct val="0"/>
              </a:spcBef>
              <a:buNone/>
            </a:pPr>
            <a:r>
              <a:rPr lang="en-US" altLang="zh-CN" sz="1600" b="0" dirty="0" err="1">
                <a:ea typeface="宋体" panose="02010600030101010101" pitchFamily="2" charset="-122"/>
              </a:rPr>
              <a:t>context.font</a:t>
            </a:r>
            <a:r>
              <a:rPr lang="en-US" altLang="zh-CN" sz="1600" b="0" dirty="0">
                <a:ea typeface="宋体" panose="02010600030101010101" pitchFamily="2" charset="-122"/>
              </a:rPr>
              <a:t>="italic 35px </a:t>
            </a:r>
            <a:r>
              <a:rPr lang="zh-CN" altLang="en-US" sz="1600" b="0" dirty="0">
                <a:ea typeface="宋体" panose="02010600030101010101" pitchFamily="2" charset="-122"/>
              </a:rPr>
              <a:t>黑体</a:t>
            </a:r>
            <a:r>
              <a:rPr lang="en-US" altLang="zh-CN" sz="1600" b="0" dirty="0">
                <a:ea typeface="宋体" panose="02010600030101010101" pitchFamily="2" charset="-122"/>
              </a:rPr>
              <a:t>";</a:t>
            </a:r>
            <a:endParaRPr lang="en-US" altLang="zh-CN" sz="1600" b="0" dirty="0">
              <a:ea typeface="宋体" panose="02010600030101010101" pitchFamily="2" charset="-122"/>
            </a:endParaRPr>
          </a:p>
          <a:p>
            <a:pPr marL="457200" indent="-457200">
              <a:spcBef>
                <a:spcPct val="0"/>
              </a:spcBef>
              <a:buNone/>
            </a:pPr>
            <a:r>
              <a:rPr lang="en-US" altLang="zh-CN" sz="1600" b="0" dirty="0" err="1">
                <a:ea typeface="宋体" panose="02010600030101010101" pitchFamily="2" charset="-122"/>
              </a:rPr>
              <a:t>context.fillStyle</a:t>
            </a:r>
            <a:r>
              <a:rPr lang="en-US" altLang="zh-CN" sz="1600" b="0" dirty="0">
                <a:ea typeface="宋体" panose="02010600030101010101" pitchFamily="2" charset="-122"/>
              </a:rPr>
              <a:t>="red";</a:t>
            </a:r>
            <a:endParaRPr lang="en-US" altLang="zh-CN" sz="1600" b="0" dirty="0">
              <a:ea typeface="宋体" panose="02010600030101010101" pitchFamily="2" charset="-122"/>
            </a:endParaRPr>
          </a:p>
          <a:p>
            <a:pPr marL="457200" indent="-457200">
              <a:spcBef>
                <a:spcPct val="0"/>
              </a:spcBef>
              <a:buNone/>
            </a:pPr>
            <a:r>
              <a:rPr lang="en-US" altLang="zh-CN" sz="1600" b="0" dirty="0" err="1">
                <a:ea typeface="宋体" panose="02010600030101010101" pitchFamily="2" charset="-122"/>
              </a:rPr>
              <a:t>context.fillText</a:t>
            </a:r>
            <a:r>
              <a:rPr lang="en-US" altLang="zh-CN" sz="1600" b="0" dirty="0">
                <a:ea typeface="宋体" panose="02010600030101010101" pitchFamily="2" charset="-122"/>
              </a:rPr>
              <a:t>("</a:t>
            </a:r>
            <a:r>
              <a:rPr lang="zh-CN" altLang="en-US" sz="1600" b="0" dirty="0">
                <a:ea typeface="宋体" panose="02010600030101010101" pitchFamily="2" charset="-122"/>
              </a:rPr>
              <a:t>红色填充文字</a:t>
            </a:r>
            <a:r>
              <a:rPr lang="en-US" altLang="zh-CN" sz="1600" b="0" dirty="0">
                <a:ea typeface="宋体" panose="02010600030101010101" pitchFamily="2" charset="-122"/>
              </a:rPr>
              <a:t>",10,40,200);</a:t>
            </a:r>
            <a:endParaRPr lang="en-US" altLang="zh-CN" sz="1600" b="0" dirty="0">
              <a:ea typeface="宋体" panose="02010600030101010101" pitchFamily="2" charset="-122"/>
            </a:endParaRPr>
          </a:p>
          <a:p>
            <a:pPr marL="457200" indent="-457200">
              <a:spcBef>
                <a:spcPct val="0"/>
              </a:spcBef>
              <a:buNone/>
            </a:pPr>
            <a:r>
              <a:rPr lang="en-US" altLang="zh-CN" sz="1600" b="0" dirty="0" err="1">
                <a:ea typeface="宋体" panose="02010600030101010101" pitchFamily="2" charset="-122"/>
              </a:rPr>
              <a:t>context.font</a:t>
            </a:r>
            <a:r>
              <a:rPr lang="en-US" altLang="zh-CN" sz="1600" b="0" dirty="0">
                <a:ea typeface="宋体" panose="02010600030101010101" pitchFamily="2" charset="-122"/>
              </a:rPr>
              <a:t>="bold 40px </a:t>
            </a:r>
            <a:r>
              <a:rPr lang="zh-CN" altLang="en-US" sz="1600" b="0" dirty="0">
                <a:ea typeface="宋体" panose="02010600030101010101" pitchFamily="2" charset="-122"/>
              </a:rPr>
              <a:t>宋体</a:t>
            </a:r>
            <a:r>
              <a:rPr lang="en-US" altLang="zh-CN" sz="1600" b="0" dirty="0">
                <a:ea typeface="宋体" panose="02010600030101010101" pitchFamily="2" charset="-122"/>
              </a:rPr>
              <a:t>";</a:t>
            </a:r>
            <a:endParaRPr lang="en-US" altLang="zh-CN" sz="1600" b="0" dirty="0">
              <a:ea typeface="宋体" panose="02010600030101010101" pitchFamily="2" charset="-122"/>
            </a:endParaRPr>
          </a:p>
          <a:p>
            <a:pPr marL="457200" indent="-457200">
              <a:spcBef>
                <a:spcPct val="0"/>
              </a:spcBef>
              <a:buNone/>
            </a:pPr>
            <a:r>
              <a:rPr lang="en-US" altLang="zh-CN" sz="1600" b="0" dirty="0" err="1">
                <a:ea typeface="宋体" panose="02010600030101010101" pitchFamily="2" charset="-122"/>
              </a:rPr>
              <a:t>context.strokeStyle</a:t>
            </a:r>
            <a:r>
              <a:rPr lang="en-US" altLang="zh-CN" sz="1600" b="0" dirty="0">
                <a:ea typeface="宋体" panose="02010600030101010101" pitchFamily="2" charset="-122"/>
              </a:rPr>
              <a:t>="green";</a:t>
            </a:r>
            <a:endParaRPr lang="en-US" altLang="zh-CN" sz="1600" b="0" dirty="0">
              <a:ea typeface="宋体" panose="02010600030101010101" pitchFamily="2" charset="-122"/>
            </a:endParaRPr>
          </a:p>
          <a:p>
            <a:pPr marL="457200" indent="-457200">
              <a:spcBef>
                <a:spcPct val="0"/>
              </a:spcBef>
              <a:buNone/>
            </a:pPr>
            <a:r>
              <a:rPr lang="en-US" altLang="zh-CN" sz="1600" b="0" dirty="0" err="1">
                <a:ea typeface="宋体" panose="02010600030101010101" pitchFamily="2" charset="-122"/>
              </a:rPr>
              <a:t>context.strokeText</a:t>
            </a:r>
            <a:r>
              <a:rPr lang="en-US" altLang="zh-CN" sz="1600" b="0" dirty="0">
                <a:ea typeface="宋体" panose="02010600030101010101" pitchFamily="2" charset="-122"/>
              </a:rPr>
              <a:t>("</a:t>
            </a:r>
            <a:r>
              <a:rPr lang="zh-CN" altLang="en-US" sz="1600" b="0" dirty="0">
                <a:ea typeface="宋体" panose="02010600030101010101" pitchFamily="2" charset="-122"/>
              </a:rPr>
              <a:t>绿色轮廓文字</a:t>
            </a:r>
            <a:r>
              <a:rPr lang="en-US" altLang="zh-CN" sz="1600" b="0" dirty="0">
                <a:ea typeface="宋体" panose="02010600030101010101" pitchFamily="2" charset="-122"/>
              </a:rPr>
              <a:t>",10,100,200);</a:t>
            </a:r>
            <a:endParaRPr lang="en-US" altLang="zh-CN" sz="1600" b="0" dirty="0">
              <a:ea typeface="宋体" panose="02010600030101010101" pitchFamily="2" charset="-122"/>
            </a:endParaRPr>
          </a:p>
        </p:txBody>
      </p:sp>
      <p:pic>
        <p:nvPicPr>
          <p:cNvPr id="67586" name="Picture 2"/>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t="33025" b="5669"/>
          <a:stretch>
            <a:fillRect/>
          </a:stretch>
        </p:blipFill>
        <p:spPr bwMode="auto">
          <a:xfrm>
            <a:off x="5092065" y="4721225"/>
            <a:ext cx="3641725"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bldLst>
      <p:bldP spid="63490" grpId="0" bldLvl="0" animBg="1"/>
      <p:bldP spid="66562" grpId="0" bldLvl="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宋体" panose="02010600030101010101" pitchFamily="2" charset="-122"/>
                <a:ea typeface="宋体" panose="02010600030101010101" pitchFamily="2" charset="-122"/>
                <a:cs typeface="宋体" panose="02010600030101010101" pitchFamily="2" charset="-122"/>
                <a:sym typeface="+mn-ea"/>
              </a:rPr>
              <a:t>requestAnimationFrame</a:t>
            </a:r>
            <a:endParaRPr lang="zh-CN" altLang="en-US"/>
          </a:p>
        </p:txBody>
      </p:sp>
      <p:sp>
        <p:nvSpPr>
          <p:cNvPr id="3" name="内容占位符 2"/>
          <p:cNvSpPr>
            <a:spLocks noGrp="1"/>
          </p:cNvSpPr>
          <p:nvPr>
            <p:ph idx="1"/>
          </p:nvPr>
        </p:nvSpPr>
        <p:spPr/>
        <p:txBody>
          <a:bodyPr>
            <a:normAutofit fontScale="90000"/>
          </a:bodyPr>
          <a:p>
            <a:r>
              <a:rPr lang="zh-CN" altLang="en-US" sz="1600"/>
              <a:t>告诉浏览器你希望执行一个动画，并且要求浏览器在下次重绘之前调用指定的函数更新动画。该方法需要传入一个函数作为参数，该函数会在浏览器下一次重绘之前执行。它允许我们按照浏览器的刷新率来调度动画帧，从而实现更加流畅和高效的动画效果。</a:t>
            </a:r>
            <a:endParaRPr lang="zh-CN" altLang="en-US" sz="1600"/>
          </a:p>
          <a:p>
            <a:r>
              <a:rPr lang="zh-CN" altLang="en-US" sz="1600"/>
              <a:t>如果显示器的刷新频率是 60Hz，每秒重绘 60 次，那么大多数浏览器都会对重绘操作加以限制，不超过显示器的重绘频率，因此循环间隔约是16.6ms</a:t>
            </a:r>
            <a:r>
              <a:rPr sz="1600"/>
              <a:t>，</a:t>
            </a:r>
            <a:r>
              <a:rPr sz="1600">
                <a:sym typeface="+mn-ea"/>
              </a:rPr>
              <a:t>实现流畅和自然的动画效果。</a:t>
            </a:r>
            <a:endParaRPr lang="zh-CN" altLang="en-US" sz="1600"/>
          </a:p>
          <a:p>
            <a:r>
              <a:rPr lang="zh-CN" altLang="en-US" sz="1600"/>
              <a:t>之前常常使用setTimeout()或setInterval()方法来定时更新动画帧。但是它们受限于定时器的精度和浏览器在不同设备上的性能差异。</a:t>
            </a:r>
            <a:endParaRPr lang="zh-CN" altLang="en-US" sz="1600"/>
          </a:p>
          <a:p>
            <a:pPr lvl="1"/>
            <a:r>
              <a:rPr lang="zh-CN" altLang="en-US" sz="1600"/>
              <a:t>它们的运行机制决定了时间间隔参数实际上只是指定了把动画代码添加到浏览器 UI 线程队列中以等待执行的时间。如果队列前面已经加入了其他任务，那动画代码就要等前面的任务完成后再执行</a:t>
            </a:r>
            <a:endParaRPr lang="zh-CN" altLang="en-US" sz="1600"/>
          </a:p>
          <a:p>
            <a:r>
              <a:rPr lang="zh-CN" altLang="en-US" sz="1600"/>
              <a:t>类似</a:t>
            </a:r>
            <a:r>
              <a:rPr lang="en-US" altLang="zh-CN" sz="1600"/>
              <a:t>setTimeout</a:t>
            </a:r>
            <a:r>
              <a:rPr sz="1600"/>
              <a:t>，通常需要在回调函数中再次调用</a:t>
            </a:r>
            <a:endParaRPr sz="1600"/>
          </a:p>
          <a:p>
            <a:pPr lvl="1"/>
            <a:r>
              <a:rPr lang="en-US" altLang="zh-CN" sz="1600"/>
              <a:t>function drawSth(){....if (...) timer=requestAnimationFrame(drawSth); ...}</a:t>
            </a:r>
            <a:endParaRPr lang="en-US" altLang="zh-CN" sz="1600"/>
          </a:p>
          <a:p>
            <a:pPr lvl="1"/>
            <a:r>
              <a:rPr lang="en-US" altLang="zh-CN" sz="1600"/>
              <a:t>if (...) cancelAnimationFrame(timer)</a:t>
            </a:r>
            <a:endParaRPr lang="en-US" altLang="zh-CN" sz="16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zh-CN" altLang="en-US" dirty="0"/>
              <a:t>拖放</a:t>
            </a:r>
            <a:endParaRPr lang="zh-CN" altLang="zh-CN" dirty="0"/>
          </a:p>
        </p:txBody>
      </p:sp>
      <p:sp>
        <p:nvSpPr>
          <p:cNvPr id="117765" name="Rectangle 5"/>
          <p:cNvSpPr>
            <a:spLocks noGrp="1" noChangeArrowheads="1"/>
          </p:cNvSpPr>
          <p:nvPr>
            <p:ph idx="1"/>
          </p:nvPr>
        </p:nvSpPr>
        <p:spPr>
          <a:xfrm>
            <a:off x="533400" y="1676401"/>
            <a:ext cx="8509000" cy="3810000"/>
          </a:xfrm>
        </p:spPr>
        <p:txBody>
          <a:bodyPr/>
          <a:lstStyle/>
          <a:p>
            <a:pPr marL="0" indent="0">
              <a:buNone/>
            </a:pPr>
            <a:r>
              <a:rPr sz="1400" b="1">
                <a:sym typeface="+mn-ea"/>
              </a:rPr>
              <a:t>设置元素为可拖</a:t>
            </a:r>
            <a:r>
              <a:rPr sz="1400" b="1" smtClean="0">
                <a:sym typeface="+mn-ea"/>
              </a:rPr>
              <a:t>放</a:t>
            </a:r>
            <a:endParaRPr lang="en-US" altLang="zh-CN" sz="1400" b="1" dirty="0" smtClean="0"/>
          </a:p>
          <a:p>
            <a:pPr>
              <a:buNone/>
            </a:pPr>
            <a:r>
              <a:rPr lang="en-US" altLang="zh-CN" sz="1400" smtClean="0">
                <a:solidFill>
                  <a:srgbClr val="FF0000"/>
                </a:solidFill>
                <a:sym typeface="+mn-ea"/>
              </a:rPr>
              <a:t>      &lt;</a:t>
            </a:r>
            <a:r>
              <a:rPr sz="1400" smtClean="0">
                <a:solidFill>
                  <a:srgbClr val="FF0000"/>
                </a:solidFill>
                <a:sym typeface="+mn-ea"/>
              </a:rPr>
              <a:t>标记</a:t>
            </a:r>
            <a:r>
              <a:rPr lang="en-US" altLang="zh-CN" sz="1400" smtClean="0">
                <a:solidFill>
                  <a:srgbClr val="FF0000"/>
                </a:solidFill>
                <a:sym typeface="+mn-ea"/>
              </a:rPr>
              <a:t> </a:t>
            </a:r>
            <a:r>
              <a:rPr lang="en-US" altLang="zh-CN" sz="1400">
                <a:solidFill>
                  <a:srgbClr val="FF0000"/>
                </a:solidFill>
                <a:sym typeface="+mn-ea"/>
              </a:rPr>
              <a:t>id</a:t>
            </a:r>
            <a:r>
              <a:rPr lang="en-US" altLang="zh-CN" sz="1400" smtClean="0">
                <a:solidFill>
                  <a:srgbClr val="FF0000"/>
                </a:solidFill>
                <a:sym typeface="+mn-ea"/>
              </a:rPr>
              <a:t>=“” </a:t>
            </a:r>
            <a:r>
              <a:rPr lang="en-US" altLang="zh-CN" sz="1400" dirty="0" err="1">
                <a:solidFill>
                  <a:srgbClr val="FF0000"/>
                </a:solidFill>
                <a:sym typeface="+mn-ea"/>
              </a:rPr>
              <a:t>src</a:t>
            </a:r>
            <a:r>
              <a:rPr lang="en-US" altLang="zh-CN" sz="1400" smtClean="0">
                <a:solidFill>
                  <a:srgbClr val="FF0000"/>
                </a:solidFill>
                <a:sym typeface="+mn-ea"/>
              </a:rPr>
              <a:t>=“” </a:t>
            </a:r>
            <a:r>
              <a:rPr lang="en-US" altLang="zh-CN" sz="1400" u="sng" dirty="0" err="1">
                <a:solidFill>
                  <a:srgbClr val="FF0000"/>
                </a:solidFill>
                <a:sym typeface="+mn-ea"/>
              </a:rPr>
              <a:t>draggable</a:t>
            </a:r>
            <a:r>
              <a:rPr lang="en-US" altLang="zh-CN" sz="1400" u="sng" smtClean="0">
                <a:solidFill>
                  <a:srgbClr val="FF0000"/>
                </a:solidFill>
                <a:sym typeface="+mn-ea"/>
              </a:rPr>
              <a:t>=“true” </a:t>
            </a:r>
            <a:r>
              <a:rPr lang="en-US" altLang="zh-CN" sz="1400" smtClean="0">
                <a:solidFill>
                  <a:srgbClr val="FF0000"/>
                </a:solidFill>
                <a:sym typeface="+mn-ea"/>
              </a:rPr>
              <a:t>&gt;&lt;/</a:t>
            </a:r>
            <a:r>
              <a:rPr sz="1400" smtClean="0">
                <a:solidFill>
                  <a:srgbClr val="FF0000"/>
                </a:solidFill>
                <a:sym typeface="+mn-ea"/>
              </a:rPr>
              <a:t>标记</a:t>
            </a:r>
            <a:r>
              <a:rPr lang="en-US" altLang="zh-CN" sz="1400" smtClean="0">
                <a:solidFill>
                  <a:srgbClr val="FF0000"/>
                </a:solidFill>
                <a:sym typeface="+mn-ea"/>
              </a:rPr>
              <a:t>&gt;</a:t>
            </a:r>
            <a:endParaRPr lang="en-US" altLang="zh-CN" sz="1400" dirty="0" smtClean="0">
              <a:solidFill>
                <a:srgbClr val="FF0000"/>
              </a:solidFill>
            </a:endParaRPr>
          </a:p>
          <a:p>
            <a:pPr marL="0" indent="0">
              <a:buNone/>
            </a:pPr>
            <a:r>
              <a:rPr lang="zh-CN" altLang="en-US" sz="1400" dirty="0" smtClean="0"/>
              <a:t>      拖</a:t>
            </a:r>
            <a:r>
              <a:rPr lang="zh-CN" altLang="en-US" sz="1400" dirty="0"/>
              <a:t>放（</a:t>
            </a:r>
            <a:r>
              <a:rPr lang="en-US" altLang="zh-CN" sz="1400" dirty="0"/>
              <a:t>Drag </a:t>
            </a:r>
            <a:r>
              <a:rPr lang="zh-CN" altLang="en-US" sz="1400" dirty="0"/>
              <a:t>和</a:t>
            </a:r>
            <a:r>
              <a:rPr lang="en-US" altLang="zh-CN" sz="1400" dirty="0"/>
              <a:t>Drop</a:t>
            </a:r>
            <a:r>
              <a:rPr lang="zh-CN" altLang="en-US" sz="1400" dirty="0" smtClean="0"/>
              <a:t>）即</a:t>
            </a:r>
            <a:r>
              <a:rPr lang="zh-CN" altLang="en-US" sz="1400" dirty="0"/>
              <a:t>抓取对象以后拖到另一个位置</a:t>
            </a:r>
            <a:r>
              <a:rPr lang="zh-CN" altLang="en-US" sz="1400" dirty="0" smtClean="0"/>
              <a:t>。任</a:t>
            </a:r>
            <a:r>
              <a:rPr lang="zh-CN" altLang="en-US" sz="1400" dirty="0"/>
              <a:t>何元素都能够拖放，只要设置</a:t>
            </a:r>
            <a:r>
              <a:rPr lang="en-US" altLang="zh-CN" sz="1400" dirty="0"/>
              <a:t>draggable </a:t>
            </a:r>
            <a:r>
              <a:rPr lang="zh-CN" altLang="en-US" sz="1400" dirty="0"/>
              <a:t>属性为</a:t>
            </a:r>
            <a:r>
              <a:rPr lang="en-US" altLang="zh-CN" sz="1400" dirty="0"/>
              <a:t>true </a:t>
            </a:r>
            <a:r>
              <a:rPr lang="zh-CN" altLang="en-US" sz="1400" dirty="0"/>
              <a:t>即可。</a:t>
            </a:r>
            <a:endParaRPr lang="zh-CN" altLang="en-US" sz="1400" dirty="0"/>
          </a:p>
          <a:p>
            <a:pPr>
              <a:buNone/>
            </a:pPr>
            <a:endParaRPr lang="zh-CN" altLang="zh-CN" sz="1400" dirty="0">
              <a:solidFill>
                <a:srgbClr val="FF0000"/>
              </a:solidFill>
              <a:latin typeface="+mj-ea"/>
              <a:ea typeface="+mj-ea"/>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zh-CN" altLang="en-US" dirty="0"/>
              <a:t>拖放事件</a:t>
            </a:r>
            <a:endParaRPr lang="zh-CN" altLang="en-US" dirty="0"/>
          </a:p>
        </p:txBody>
      </p:sp>
      <p:graphicFrame>
        <p:nvGraphicFramePr>
          <p:cNvPr id="5" name="表格 4"/>
          <p:cNvGraphicFramePr>
            <a:graphicFrameLocks noGrp="1"/>
          </p:cNvGraphicFramePr>
          <p:nvPr>
            <p:custDataLst>
              <p:tags r:id="rId1"/>
            </p:custDataLst>
          </p:nvPr>
        </p:nvGraphicFramePr>
        <p:xfrm>
          <a:off x="523876" y="2186699"/>
          <a:ext cx="8228965" cy="2613901"/>
        </p:xfrm>
        <a:graphic>
          <a:graphicData uri="http://schemas.openxmlformats.org/drawingml/2006/table">
            <a:tbl>
              <a:tblPr>
                <a:tableStyleId>{5DA37D80-6434-44D0-A028-1B22A696006F}</a:tableStyleId>
              </a:tblPr>
              <a:tblGrid>
                <a:gridCol w="1140460"/>
                <a:gridCol w="1374140"/>
                <a:gridCol w="5714365"/>
              </a:tblGrid>
              <a:tr h="304800">
                <a:tc>
                  <a:txBody>
                    <a:bodyPr/>
                    <a:lstStyle/>
                    <a:p>
                      <a:pPr algn="ctr">
                        <a:lnSpc>
                          <a:spcPts val="1400"/>
                        </a:lnSpc>
                        <a:spcAft>
                          <a:spcPts val="0"/>
                        </a:spcAft>
                      </a:pPr>
                      <a:r>
                        <a:rPr lang="zh-CN" sz="1400" kern="100" dirty="0">
                          <a:latin typeface="微软雅黑" panose="020B0503020204020204" charset="-122"/>
                          <a:ea typeface="微软雅黑" panose="020B0503020204020204" charset="-122"/>
                        </a:rPr>
                        <a:t>事件</a:t>
                      </a:r>
                      <a:endParaRPr lang="zh-CN" sz="1400" kern="100" dirty="0">
                        <a:latin typeface="微软雅黑" panose="020B0503020204020204" charset="-122"/>
                        <a:ea typeface="微软雅黑" panose="020B0503020204020204" charset="-122"/>
                      </a:endParaRPr>
                    </a:p>
                  </a:txBody>
                  <a:tcPr marL="68580" marR="68580" marT="0" marB="0" anchor="ctr"/>
                </a:tc>
                <a:tc>
                  <a:txBody>
                    <a:bodyPr/>
                    <a:lstStyle/>
                    <a:p>
                      <a:pPr algn="ctr">
                        <a:lnSpc>
                          <a:spcPts val="1400"/>
                        </a:lnSpc>
                        <a:spcAft>
                          <a:spcPts val="0"/>
                        </a:spcAft>
                      </a:pPr>
                      <a:r>
                        <a:rPr lang="zh-CN" sz="1400" kern="100" dirty="0">
                          <a:latin typeface="微软雅黑" panose="020B0503020204020204" charset="-122"/>
                          <a:ea typeface="微软雅黑" panose="020B0503020204020204" charset="-122"/>
                        </a:rPr>
                        <a:t>事件属性</a:t>
                      </a:r>
                      <a:endParaRPr lang="zh-CN" sz="1400" kern="100" dirty="0">
                        <a:latin typeface="微软雅黑" panose="020B0503020204020204" charset="-122"/>
                        <a:ea typeface="微软雅黑" panose="020B0503020204020204" charset="-122"/>
                      </a:endParaRPr>
                    </a:p>
                  </a:txBody>
                  <a:tcPr marL="68580" marR="68580" marT="0" marB="0" anchor="ctr"/>
                </a:tc>
                <a:tc>
                  <a:txBody>
                    <a:bodyPr/>
                    <a:lstStyle/>
                    <a:p>
                      <a:pPr algn="ctr">
                        <a:lnSpc>
                          <a:spcPts val="1400"/>
                        </a:lnSpc>
                        <a:spcAft>
                          <a:spcPts val="0"/>
                        </a:spcAft>
                      </a:pPr>
                      <a:r>
                        <a:rPr lang="zh-CN" sz="1400" kern="100">
                          <a:latin typeface="微软雅黑" panose="020B0503020204020204" charset="-122"/>
                          <a:ea typeface="微软雅黑" panose="020B0503020204020204" charset="-122"/>
                        </a:rPr>
                        <a:t>描述</a:t>
                      </a:r>
                      <a:endParaRPr lang="zh-CN" sz="1400" kern="100">
                        <a:latin typeface="微软雅黑" panose="020B0503020204020204" charset="-122"/>
                        <a:ea typeface="微软雅黑" panose="020B0503020204020204" charset="-122"/>
                      </a:endParaRPr>
                    </a:p>
                  </a:txBody>
                  <a:tcPr marL="68580" marR="68580" marT="0" marB="0" anchor="ctr"/>
                </a:tc>
              </a:tr>
              <a:tr h="317761">
                <a:tc>
                  <a:txBody>
                    <a:bodyPr/>
                    <a:lstStyle/>
                    <a:p>
                      <a:pPr algn="ctr">
                        <a:lnSpc>
                          <a:spcPts val="1400"/>
                        </a:lnSpc>
                        <a:spcAft>
                          <a:spcPts val="0"/>
                        </a:spcAft>
                      </a:pPr>
                      <a:r>
                        <a:rPr lang="en-US" sz="1400" kern="100" dirty="0" err="1">
                          <a:latin typeface="微软雅黑" panose="020B0503020204020204" charset="-122"/>
                          <a:ea typeface="微软雅黑" panose="020B0503020204020204" charset="-122"/>
                        </a:rPr>
                        <a:t>dragstart</a:t>
                      </a:r>
                      <a:r>
                        <a:rPr lang="en-US" sz="1400" kern="100" dirty="0">
                          <a:latin typeface="微软雅黑" panose="020B0503020204020204" charset="-122"/>
                          <a:ea typeface="微软雅黑" panose="020B0503020204020204" charset="-122"/>
                        </a:rPr>
                        <a:t> </a:t>
                      </a:r>
                      <a:endParaRPr lang="zh-CN" sz="1400" kern="100" dirty="0">
                        <a:latin typeface="微软雅黑" panose="020B0503020204020204" charset="-122"/>
                        <a:ea typeface="微软雅黑" panose="020B0503020204020204" charset="-122"/>
                      </a:endParaRPr>
                    </a:p>
                  </a:txBody>
                  <a:tcPr marL="68580" marR="68580" marT="0" marB="0" anchor="ctr"/>
                </a:tc>
                <a:tc>
                  <a:txBody>
                    <a:bodyPr/>
                    <a:lstStyle/>
                    <a:p>
                      <a:pPr algn="ctr">
                        <a:lnSpc>
                          <a:spcPts val="1400"/>
                        </a:lnSpc>
                        <a:spcAft>
                          <a:spcPts val="0"/>
                        </a:spcAft>
                      </a:pPr>
                      <a:r>
                        <a:rPr lang="en-US" sz="1400" kern="100" dirty="0" err="1">
                          <a:latin typeface="微软雅黑" panose="020B0503020204020204" charset="-122"/>
                          <a:ea typeface="微软雅黑" panose="020B0503020204020204" charset="-122"/>
                        </a:rPr>
                        <a:t>ondragstart</a:t>
                      </a:r>
                      <a:r>
                        <a:rPr lang="en-US" sz="1400" kern="100" dirty="0">
                          <a:latin typeface="微软雅黑" panose="020B0503020204020204" charset="-122"/>
                          <a:ea typeface="微软雅黑" panose="020B0503020204020204" charset="-122"/>
                        </a:rPr>
                        <a:t> </a:t>
                      </a:r>
                      <a:endParaRPr lang="zh-CN" sz="1400" kern="100" dirty="0">
                        <a:latin typeface="微软雅黑" panose="020B0503020204020204" charset="-122"/>
                        <a:ea typeface="微软雅黑" panose="020B0503020204020204" charset="-122"/>
                      </a:endParaRPr>
                    </a:p>
                  </a:txBody>
                  <a:tcPr marL="68580" marR="68580" marT="0" marB="0" anchor="ctr"/>
                </a:tc>
                <a:tc>
                  <a:txBody>
                    <a:bodyPr/>
                    <a:lstStyle/>
                    <a:p>
                      <a:pPr algn="l">
                        <a:lnSpc>
                          <a:spcPts val="1400"/>
                        </a:lnSpc>
                        <a:spcAft>
                          <a:spcPts val="0"/>
                        </a:spcAft>
                      </a:pPr>
                      <a:r>
                        <a:rPr lang="zh-CN" sz="1400" kern="100" dirty="0">
                          <a:latin typeface="微软雅黑" panose="020B0503020204020204" charset="-122"/>
                          <a:ea typeface="微软雅黑" panose="020B0503020204020204" charset="-122"/>
                        </a:rPr>
                        <a:t>网页元素开始拖动时触发。</a:t>
                      </a:r>
                      <a:endParaRPr lang="zh-CN" sz="1400" kern="100" dirty="0">
                        <a:latin typeface="微软雅黑" panose="020B0503020204020204" charset="-122"/>
                        <a:ea typeface="微软雅黑" panose="020B0503020204020204" charset="-122"/>
                      </a:endParaRPr>
                    </a:p>
                  </a:txBody>
                  <a:tcPr marL="68580" marR="68580" marT="0" marB="0" anchor="ctr"/>
                </a:tc>
              </a:tr>
              <a:tr h="317761">
                <a:tc>
                  <a:txBody>
                    <a:bodyPr/>
                    <a:lstStyle/>
                    <a:p>
                      <a:pPr algn="ctr">
                        <a:lnSpc>
                          <a:spcPts val="1400"/>
                        </a:lnSpc>
                        <a:spcAft>
                          <a:spcPts val="0"/>
                        </a:spcAft>
                      </a:pPr>
                      <a:r>
                        <a:rPr lang="en-US" sz="1400" kern="100">
                          <a:latin typeface="微软雅黑" panose="020B0503020204020204" charset="-122"/>
                          <a:ea typeface="微软雅黑" panose="020B0503020204020204" charset="-122"/>
                        </a:rPr>
                        <a:t>drag</a:t>
                      </a:r>
                      <a:endParaRPr lang="zh-CN" sz="1400" kern="100">
                        <a:latin typeface="微软雅黑" panose="020B0503020204020204" charset="-122"/>
                        <a:ea typeface="微软雅黑" panose="020B0503020204020204" charset="-122"/>
                      </a:endParaRPr>
                    </a:p>
                  </a:txBody>
                  <a:tcPr marL="68580" marR="68580" marT="0" marB="0" anchor="ctr"/>
                </a:tc>
                <a:tc>
                  <a:txBody>
                    <a:bodyPr/>
                    <a:lstStyle/>
                    <a:p>
                      <a:pPr algn="ctr">
                        <a:lnSpc>
                          <a:spcPts val="1400"/>
                        </a:lnSpc>
                        <a:spcAft>
                          <a:spcPts val="0"/>
                        </a:spcAft>
                      </a:pPr>
                      <a:r>
                        <a:rPr lang="en-US" sz="1400" kern="100" dirty="0" err="1">
                          <a:latin typeface="微软雅黑" panose="020B0503020204020204" charset="-122"/>
                          <a:ea typeface="微软雅黑" panose="020B0503020204020204" charset="-122"/>
                        </a:rPr>
                        <a:t>ondrag</a:t>
                      </a:r>
                      <a:endParaRPr lang="zh-CN" sz="1400" kern="100" dirty="0">
                        <a:latin typeface="微软雅黑" panose="020B0503020204020204" charset="-122"/>
                        <a:ea typeface="微软雅黑" panose="020B0503020204020204" charset="-122"/>
                      </a:endParaRPr>
                    </a:p>
                  </a:txBody>
                  <a:tcPr marL="68580" marR="68580" marT="0" marB="0" anchor="ctr"/>
                </a:tc>
                <a:tc>
                  <a:txBody>
                    <a:bodyPr/>
                    <a:lstStyle/>
                    <a:p>
                      <a:pPr algn="l">
                        <a:lnSpc>
                          <a:spcPts val="1400"/>
                        </a:lnSpc>
                        <a:spcAft>
                          <a:spcPts val="0"/>
                        </a:spcAft>
                      </a:pPr>
                      <a:r>
                        <a:rPr lang="zh-CN" sz="1400" kern="100" dirty="0">
                          <a:latin typeface="微软雅黑" panose="020B0503020204020204" charset="-122"/>
                          <a:ea typeface="微软雅黑" panose="020B0503020204020204" charset="-122"/>
                        </a:rPr>
                        <a:t>被拖动的元素在拖动过程中持续触发。</a:t>
                      </a:r>
                      <a:endParaRPr lang="zh-CN" sz="1400" kern="100" dirty="0">
                        <a:latin typeface="微软雅黑" panose="020B0503020204020204" charset="-122"/>
                        <a:ea typeface="微软雅黑" panose="020B0503020204020204" charset="-122"/>
                      </a:endParaRPr>
                    </a:p>
                  </a:txBody>
                  <a:tcPr marL="68580" marR="68580" marT="0" marB="0" anchor="ctr"/>
                </a:tc>
              </a:tr>
              <a:tr h="342117">
                <a:tc>
                  <a:txBody>
                    <a:bodyPr/>
                    <a:lstStyle/>
                    <a:p>
                      <a:pPr algn="ctr">
                        <a:lnSpc>
                          <a:spcPts val="1400"/>
                        </a:lnSpc>
                        <a:spcAft>
                          <a:spcPts val="0"/>
                        </a:spcAft>
                      </a:pPr>
                      <a:r>
                        <a:rPr lang="en-US" sz="1400" kern="100">
                          <a:latin typeface="微软雅黑" panose="020B0503020204020204" charset="-122"/>
                          <a:ea typeface="微软雅黑" panose="020B0503020204020204" charset="-122"/>
                        </a:rPr>
                        <a:t>dragenter</a:t>
                      </a:r>
                      <a:endParaRPr lang="zh-CN" sz="1400" kern="100">
                        <a:latin typeface="微软雅黑" panose="020B0503020204020204" charset="-122"/>
                        <a:ea typeface="微软雅黑" panose="020B0503020204020204" charset="-122"/>
                      </a:endParaRPr>
                    </a:p>
                  </a:txBody>
                  <a:tcPr marL="68580" marR="68580" marT="0" marB="0" anchor="ctr"/>
                </a:tc>
                <a:tc>
                  <a:txBody>
                    <a:bodyPr/>
                    <a:lstStyle/>
                    <a:p>
                      <a:pPr algn="ctr">
                        <a:lnSpc>
                          <a:spcPts val="1400"/>
                        </a:lnSpc>
                        <a:spcAft>
                          <a:spcPts val="0"/>
                        </a:spcAft>
                      </a:pPr>
                      <a:r>
                        <a:rPr lang="en-US" sz="1400" kern="100" dirty="0" err="1">
                          <a:latin typeface="微软雅黑" panose="020B0503020204020204" charset="-122"/>
                          <a:ea typeface="微软雅黑" panose="020B0503020204020204" charset="-122"/>
                        </a:rPr>
                        <a:t>ondragenter</a:t>
                      </a:r>
                      <a:endParaRPr lang="zh-CN" sz="1400" kern="100" dirty="0">
                        <a:latin typeface="微软雅黑" panose="020B0503020204020204" charset="-122"/>
                        <a:ea typeface="微软雅黑" panose="020B0503020204020204" charset="-122"/>
                      </a:endParaRPr>
                    </a:p>
                  </a:txBody>
                  <a:tcPr marL="68580" marR="68580" marT="0" marB="0" anchor="ctr"/>
                </a:tc>
                <a:tc>
                  <a:txBody>
                    <a:bodyPr/>
                    <a:lstStyle/>
                    <a:p>
                      <a:pPr algn="l">
                        <a:lnSpc>
                          <a:spcPts val="1400"/>
                        </a:lnSpc>
                        <a:spcAft>
                          <a:spcPts val="0"/>
                        </a:spcAft>
                      </a:pPr>
                      <a:r>
                        <a:rPr lang="zh-CN" sz="1400" kern="100" dirty="0">
                          <a:latin typeface="微软雅黑" panose="020B0503020204020204" charset="-122"/>
                          <a:ea typeface="微软雅黑" panose="020B0503020204020204" charset="-122"/>
                        </a:rPr>
                        <a:t>被拖动的元素进入目标元素时触发，应在目标元素监听该事件。</a:t>
                      </a:r>
                      <a:endParaRPr lang="zh-CN" sz="1400" kern="100" dirty="0">
                        <a:latin typeface="微软雅黑" panose="020B0503020204020204" charset="-122"/>
                        <a:ea typeface="微软雅黑" panose="020B0503020204020204" charset="-122"/>
                      </a:endParaRPr>
                    </a:p>
                  </a:txBody>
                  <a:tcPr marL="68580" marR="68580" marT="0" marB="0" anchor="ctr"/>
                </a:tc>
              </a:tr>
              <a:tr h="304800">
                <a:tc>
                  <a:txBody>
                    <a:bodyPr/>
                    <a:lstStyle/>
                    <a:p>
                      <a:pPr algn="ctr">
                        <a:lnSpc>
                          <a:spcPts val="1400"/>
                        </a:lnSpc>
                        <a:spcAft>
                          <a:spcPts val="0"/>
                        </a:spcAft>
                      </a:pPr>
                      <a:r>
                        <a:rPr lang="en-US" sz="1400" kern="100">
                          <a:latin typeface="微软雅黑" panose="020B0503020204020204" charset="-122"/>
                          <a:ea typeface="微软雅黑" panose="020B0503020204020204" charset="-122"/>
                        </a:rPr>
                        <a:t>dragleave</a:t>
                      </a:r>
                      <a:endParaRPr lang="zh-CN" sz="1400" kern="100">
                        <a:latin typeface="微软雅黑" panose="020B0503020204020204" charset="-122"/>
                        <a:ea typeface="微软雅黑" panose="020B0503020204020204" charset="-122"/>
                      </a:endParaRPr>
                    </a:p>
                  </a:txBody>
                  <a:tcPr marL="68580" marR="68580" marT="0" marB="0" anchor="ctr"/>
                </a:tc>
                <a:tc>
                  <a:txBody>
                    <a:bodyPr/>
                    <a:lstStyle/>
                    <a:p>
                      <a:pPr algn="ctr">
                        <a:lnSpc>
                          <a:spcPts val="1400"/>
                        </a:lnSpc>
                        <a:spcAft>
                          <a:spcPts val="0"/>
                        </a:spcAft>
                      </a:pPr>
                      <a:r>
                        <a:rPr lang="en-US" sz="1400" kern="100">
                          <a:latin typeface="微软雅黑" panose="020B0503020204020204" charset="-122"/>
                          <a:ea typeface="微软雅黑" panose="020B0503020204020204" charset="-122"/>
                        </a:rPr>
                        <a:t>ondragleave</a:t>
                      </a:r>
                      <a:endParaRPr lang="zh-CN" sz="1400" kern="100">
                        <a:latin typeface="微软雅黑" panose="020B0503020204020204" charset="-122"/>
                        <a:ea typeface="微软雅黑" panose="020B0503020204020204" charset="-122"/>
                      </a:endParaRPr>
                    </a:p>
                  </a:txBody>
                  <a:tcPr marL="68580" marR="68580" marT="0" marB="0" anchor="ctr"/>
                </a:tc>
                <a:tc>
                  <a:txBody>
                    <a:bodyPr/>
                    <a:lstStyle/>
                    <a:p>
                      <a:pPr algn="l">
                        <a:lnSpc>
                          <a:spcPts val="1400"/>
                        </a:lnSpc>
                        <a:spcAft>
                          <a:spcPts val="0"/>
                        </a:spcAft>
                      </a:pPr>
                      <a:r>
                        <a:rPr lang="zh-CN" sz="1400" kern="100" dirty="0">
                          <a:latin typeface="微软雅黑" panose="020B0503020204020204" charset="-122"/>
                          <a:ea typeface="微软雅黑" panose="020B0503020204020204" charset="-122"/>
                        </a:rPr>
                        <a:t>被拖动的元素离开目标元素时触发，应在目标元素监听该事件。</a:t>
                      </a:r>
                      <a:endParaRPr lang="zh-CN" sz="1400" kern="100" dirty="0">
                        <a:latin typeface="微软雅黑" panose="020B0503020204020204" charset="-122"/>
                        <a:ea typeface="微软雅黑" panose="020B0503020204020204" charset="-122"/>
                      </a:endParaRPr>
                    </a:p>
                  </a:txBody>
                  <a:tcPr marL="68580" marR="68580" marT="0" marB="0" anchor="ctr"/>
                </a:tc>
              </a:tr>
              <a:tr h="304800">
                <a:tc>
                  <a:txBody>
                    <a:bodyPr/>
                    <a:lstStyle/>
                    <a:p>
                      <a:pPr algn="ctr">
                        <a:lnSpc>
                          <a:spcPts val="1400"/>
                        </a:lnSpc>
                        <a:spcAft>
                          <a:spcPts val="0"/>
                        </a:spcAft>
                      </a:pPr>
                      <a:r>
                        <a:rPr lang="en-US" sz="1400" kern="100">
                          <a:latin typeface="微软雅黑" panose="020B0503020204020204" charset="-122"/>
                          <a:ea typeface="微软雅黑" panose="020B0503020204020204" charset="-122"/>
                        </a:rPr>
                        <a:t>dragover</a:t>
                      </a:r>
                      <a:endParaRPr lang="zh-CN" sz="1400" kern="100">
                        <a:latin typeface="微软雅黑" panose="020B0503020204020204" charset="-122"/>
                        <a:ea typeface="微软雅黑" panose="020B0503020204020204" charset="-122"/>
                      </a:endParaRPr>
                    </a:p>
                  </a:txBody>
                  <a:tcPr marL="68580" marR="68580" marT="0" marB="0" anchor="ctr"/>
                </a:tc>
                <a:tc>
                  <a:txBody>
                    <a:bodyPr/>
                    <a:lstStyle/>
                    <a:p>
                      <a:pPr algn="ctr">
                        <a:lnSpc>
                          <a:spcPts val="1400"/>
                        </a:lnSpc>
                        <a:spcAft>
                          <a:spcPts val="0"/>
                        </a:spcAft>
                      </a:pPr>
                      <a:r>
                        <a:rPr lang="en-US" sz="1400" kern="100">
                          <a:latin typeface="微软雅黑" panose="020B0503020204020204" charset="-122"/>
                          <a:ea typeface="微软雅黑" panose="020B0503020204020204" charset="-122"/>
                        </a:rPr>
                        <a:t>ondragover</a:t>
                      </a:r>
                      <a:endParaRPr lang="zh-CN" sz="1400" kern="100">
                        <a:latin typeface="微软雅黑" panose="020B0503020204020204" charset="-122"/>
                        <a:ea typeface="微软雅黑" panose="020B0503020204020204" charset="-122"/>
                      </a:endParaRPr>
                    </a:p>
                  </a:txBody>
                  <a:tcPr marL="68580" marR="68580" marT="0" marB="0" anchor="ctr"/>
                </a:tc>
                <a:tc>
                  <a:txBody>
                    <a:bodyPr/>
                    <a:lstStyle/>
                    <a:p>
                      <a:pPr algn="l">
                        <a:lnSpc>
                          <a:spcPts val="1400"/>
                        </a:lnSpc>
                        <a:spcAft>
                          <a:spcPts val="0"/>
                        </a:spcAft>
                      </a:pPr>
                      <a:r>
                        <a:rPr lang="zh-CN" sz="1400" kern="100" dirty="0">
                          <a:latin typeface="微软雅黑" panose="020B0503020204020204" charset="-122"/>
                          <a:ea typeface="微软雅黑" panose="020B0503020204020204" charset="-122"/>
                        </a:rPr>
                        <a:t>被拖动元素停留在目标元素之中时持续触发，应在目标元素监听该事件。</a:t>
                      </a:r>
                      <a:endParaRPr lang="zh-CN" sz="1400" kern="100" dirty="0">
                        <a:latin typeface="微软雅黑" panose="020B0503020204020204" charset="-122"/>
                        <a:ea typeface="微软雅黑" panose="020B0503020204020204" charset="-122"/>
                      </a:endParaRPr>
                    </a:p>
                  </a:txBody>
                  <a:tcPr marL="68580" marR="68580" marT="0" marB="0" anchor="ctr"/>
                </a:tc>
              </a:tr>
              <a:tr h="470161">
                <a:tc>
                  <a:txBody>
                    <a:bodyPr/>
                    <a:lstStyle/>
                    <a:p>
                      <a:pPr algn="ctr">
                        <a:lnSpc>
                          <a:spcPts val="1400"/>
                        </a:lnSpc>
                        <a:spcAft>
                          <a:spcPts val="0"/>
                        </a:spcAft>
                      </a:pPr>
                      <a:r>
                        <a:rPr lang="en-US" sz="1400" kern="100">
                          <a:latin typeface="微软雅黑" panose="020B0503020204020204" charset="-122"/>
                          <a:ea typeface="微软雅黑" panose="020B0503020204020204" charset="-122"/>
                        </a:rPr>
                        <a:t>drop</a:t>
                      </a:r>
                      <a:endParaRPr lang="zh-CN" sz="1400" kern="100">
                        <a:latin typeface="微软雅黑" panose="020B0503020204020204" charset="-122"/>
                        <a:ea typeface="微软雅黑" panose="020B0503020204020204" charset="-122"/>
                      </a:endParaRPr>
                    </a:p>
                  </a:txBody>
                  <a:tcPr marL="68580" marR="68580" marT="0" marB="0" anchor="ctr"/>
                </a:tc>
                <a:tc>
                  <a:txBody>
                    <a:bodyPr/>
                    <a:lstStyle/>
                    <a:p>
                      <a:pPr algn="ctr">
                        <a:lnSpc>
                          <a:spcPts val="1400"/>
                        </a:lnSpc>
                        <a:spcAft>
                          <a:spcPts val="0"/>
                        </a:spcAft>
                      </a:pPr>
                      <a:r>
                        <a:rPr lang="en-US" sz="1400" kern="100">
                          <a:latin typeface="微软雅黑" panose="020B0503020204020204" charset="-122"/>
                          <a:ea typeface="微软雅黑" panose="020B0503020204020204" charset="-122"/>
                        </a:rPr>
                        <a:t>ondrop</a:t>
                      </a:r>
                      <a:endParaRPr lang="zh-CN" sz="1400" kern="100">
                        <a:latin typeface="微软雅黑" panose="020B0503020204020204" charset="-122"/>
                        <a:ea typeface="微软雅黑" panose="020B0503020204020204" charset="-122"/>
                      </a:endParaRPr>
                    </a:p>
                  </a:txBody>
                  <a:tcPr marL="68580" marR="68580" marT="0" marB="0" anchor="ctr"/>
                </a:tc>
                <a:tc>
                  <a:txBody>
                    <a:bodyPr/>
                    <a:lstStyle/>
                    <a:p>
                      <a:pPr algn="l">
                        <a:lnSpc>
                          <a:spcPts val="1400"/>
                        </a:lnSpc>
                        <a:spcAft>
                          <a:spcPts val="0"/>
                        </a:spcAft>
                      </a:pPr>
                      <a:r>
                        <a:rPr lang="zh-CN" sz="1400" kern="100" dirty="0">
                          <a:latin typeface="微软雅黑" panose="020B0503020204020204" charset="-122"/>
                          <a:ea typeface="微软雅黑" panose="020B0503020204020204" charset="-122"/>
                        </a:rPr>
                        <a:t>拖动操作结束，放置元素时触发。监听器负责检索被拖动的数据以及在放置位置插入它。</a:t>
                      </a:r>
                      <a:endParaRPr lang="zh-CN" sz="1400" kern="100" dirty="0">
                        <a:latin typeface="微软雅黑" panose="020B0503020204020204" charset="-122"/>
                        <a:ea typeface="微软雅黑" panose="020B0503020204020204" charset="-122"/>
                      </a:endParaRPr>
                    </a:p>
                  </a:txBody>
                  <a:tcPr marL="68580" marR="68580" marT="0" marB="0" anchor="ctr"/>
                </a:tc>
              </a:tr>
              <a:tr h="251701">
                <a:tc>
                  <a:txBody>
                    <a:bodyPr/>
                    <a:lstStyle/>
                    <a:p>
                      <a:pPr algn="ctr">
                        <a:lnSpc>
                          <a:spcPts val="1400"/>
                        </a:lnSpc>
                        <a:spcAft>
                          <a:spcPts val="0"/>
                        </a:spcAft>
                      </a:pPr>
                      <a:r>
                        <a:rPr lang="en-US" sz="1400" kern="100">
                          <a:latin typeface="微软雅黑" panose="020B0503020204020204" charset="-122"/>
                          <a:ea typeface="微软雅黑" panose="020B0503020204020204" charset="-122"/>
                        </a:rPr>
                        <a:t>dragend</a:t>
                      </a:r>
                      <a:endParaRPr lang="zh-CN" sz="1400" kern="100">
                        <a:latin typeface="微软雅黑" panose="020B0503020204020204" charset="-122"/>
                        <a:ea typeface="微软雅黑" panose="020B0503020204020204" charset="-122"/>
                      </a:endParaRPr>
                    </a:p>
                  </a:txBody>
                  <a:tcPr marL="68580" marR="68580" marT="0" marB="0" anchor="ctr"/>
                </a:tc>
                <a:tc>
                  <a:txBody>
                    <a:bodyPr/>
                    <a:lstStyle/>
                    <a:p>
                      <a:pPr algn="ctr">
                        <a:lnSpc>
                          <a:spcPts val="1400"/>
                        </a:lnSpc>
                        <a:spcAft>
                          <a:spcPts val="0"/>
                        </a:spcAft>
                      </a:pPr>
                      <a:r>
                        <a:rPr lang="en-US" sz="1400" kern="100">
                          <a:latin typeface="微软雅黑" panose="020B0503020204020204" charset="-122"/>
                          <a:ea typeface="微软雅黑" panose="020B0503020204020204" charset="-122"/>
                        </a:rPr>
                        <a:t>ondragend</a:t>
                      </a:r>
                      <a:endParaRPr lang="zh-CN" sz="1400" kern="100">
                        <a:latin typeface="微软雅黑" panose="020B0503020204020204" charset="-122"/>
                        <a:ea typeface="微软雅黑" panose="020B0503020204020204" charset="-122"/>
                      </a:endParaRPr>
                    </a:p>
                  </a:txBody>
                  <a:tcPr marL="68580" marR="68580" marT="0" marB="0" anchor="ctr"/>
                </a:tc>
                <a:tc>
                  <a:txBody>
                    <a:bodyPr/>
                    <a:lstStyle/>
                    <a:p>
                      <a:pPr algn="l">
                        <a:lnSpc>
                          <a:spcPts val="1400"/>
                        </a:lnSpc>
                        <a:spcAft>
                          <a:spcPts val="0"/>
                        </a:spcAft>
                      </a:pPr>
                      <a:r>
                        <a:rPr lang="zh-CN" sz="1400" kern="100" dirty="0">
                          <a:latin typeface="微软雅黑" panose="020B0503020204020204" charset="-122"/>
                          <a:ea typeface="微软雅黑" panose="020B0503020204020204" charset="-122"/>
                        </a:rPr>
                        <a:t>网页元素拖动结束时触发。</a:t>
                      </a:r>
                      <a:endParaRPr lang="zh-CN" sz="1400" kern="100" dirty="0">
                        <a:latin typeface="微软雅黑" panose="020B0503020204020204" charset="-122"/>
                        <a:ea typeface="微软雅黑" panose="020B0503020204020204" charset="-122"/>
                      </a:endParaRPr>
                    </a:p>
                  </a:txBody>
                  <a:tcPr marL="68580" marR="68580" marT="0" marB="0" anchor="ctr"/>
                </a:tc>
              </a:tr>
            </a:tbl>
          </a:graphicData>
        </a:graphic>
      </p:graphicFrame>
      <p:sp>
        <p:nvSpPr>
          <p:cNvPr id="7" name="矩形 6"/>
          <p:cNvSpPr/>
          <p:nvPr/>
        </p:nvSpPr>
        <p:spPr>
          <a:xfrm>
            <a:off x="609600" y="4419600"/>
            <a:ext cx="8458200" cy="645160"/>
          </a:xfrm>
          <a:prstGeom prst="rect">
            <a:avLst/>
          </a:prstGeom>
        </p:spPr>
        <p:txBody>
          <a:bodyPr wrap="square">
            <a:spAutoFit/>
          </a:bodyPr>
          <a:lstStyle/>
          <a:p>
            <a:endParaRPr lang="en-US" altLang="zh-CN" dirty="0" smtClean="0"/>
          </a:p>
          <a:p>
            <a:endParaRPr lang="zh-CN" altLang="en-US" dirty="0"/>
          </a:p>
        </p:txBody>
      </p:sp>
      <p:sp>
        <p:nvSpPr>
          <p:cNvPr id="8" name="矩形 7"/>
          <p:cNvSpPr/>
          <p:nvPr/>
        </p:nvSpPr>
        <p:spPr>
          <a:xfrm>
            <a:off x="2899921" y="1771168"/>
            <a:ext cx="2316480" cy="306705"/>
          </a:xfrm>
          <a:prstGeom prst="rect">
            <a:avLst/>
          </a:prstGeom>
        </p:spPr>
        <p:txBody>
          <a:bodyPr wrap="none">
            <a:spAutoFit/>
          </a:bodyPr>
          <a:lstStyle/>
          <a:p>
            <a:r>
              <a:rPr lang="zh-CN" altLang="en-US" sz="1400" dirty="0" smtClean="0"/>
              <a:t>拖放过程发生的事件及说明</a:t>
            </a:r>
            <a:endParaRPr lang="zh-CN" altLang="en-US" sz="1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zh-CN" altLang="en-US" dirty="0" smtClean="0"/>
              <a:t>数据类型</a:t>
            </a:r>
            <a:endParaRPr lang="zh-CN" altLang="en-US" dirty="0" smtClean="0"/>
          </a:p>
        </p:txBody>
      </p:sp>
      <p:sp>
        <p:nvSpPr>
          <p:cNvPr id="17410" name="Rectangle 3"/>
          <p:cNvSpPr>
            <a:spLocks noGrp="1" noChangeArrowheads="1"/>
          </p:cNvSpPr>
          <p:nvPr>
            <p:ph idx="1"/>
          </p:nvPr>
        </p:nvSpPr>
        <p:spPr>
          <a:xfrm>
            <a:off x="533400" y="1676400"/>
            <a:ext cx="8107680" cy="3810000"/>
          </a:xfrm>
        </p:spPr>
        <p:txBody>
          <a:bodyPr>
            <a:normAutofit/>
          </a:bodyPr>
          <a:lstStyle/>
          <a:p>
            <a:pPr marL="0" indent="0">
              <a:spcBef>
                <a:spcPts val="0"/>
              </a:spcBef>
              <a:spcAft>
                <a:spcPts val="0"/>
              </a:spcAft>
              <a:buNone/>
            </a:pPr>
            <a:r>
              <a:rPr lang="en-US" altLang="zh-CN" sz="1800" dirty="0" smtClean="0"/>
              <a:t>JavaScript</a:t>
            </a:r>
            <a:r>
              <a:rPr lang="zh-CN" altLang="en-US" sz="1800" dirty="0" smtClean="0"/>
              <a:t>中的数据类型分为</a:t>
            </a:r>
            <a:r>
              <a:rPr lang="zh-CN" altLang="en-US" sz="1800" dirty="0" smtClean="0">
                <a:solidFill>
                  <a:srgbClr val="FF0000"/>
                </a:solidFill>
              </a:rPr>
              <a:t>字符型、数值型、布尔型、</a:t>
            </a:r>
            <a:r>
              <a:rPr lang="en-US" altLang="zh-CN" sz="1800" dirty="0" smtClean="0">
                <a:solidFill>
                  <a:srgbClr val="FF0000"/>
                </a:solidFill>
              </a:rPr>
              <a:t>Null</a:t>
            </a:r>
            <a:r>
              <a:rPr lang="zh-CN" altLang="en-US" sz="1800" dirty="0" smtClean="0">
                <a:solidFill>
                  <a:srgbClr val="FF0000"/>
                </a:solidFill>
              </a:rPr>
              <a:t>、</a:t>
            </a:r>
            <a:r>
              <a:rPr lang="en-US" altLang="zh-CN" sz="1800" dirty="0" smtClean="0">
                <a:solidFill>
                  <a:srgbClr val="FF0000"/>
                </a:solidFill>
              </a:rPr>
              <a:t>Undefined</a:t>
            </a:r>
            <a:r>
              <a:rPr lang="zh-CN" altLang="en-US" sz="1800" dirty="0" smtClean="0">
                <a:solidFill>
                  <a:srgbClr val="FF0000"/>
                </a:solidFill>
              </a:rPr>
              <a:t>和对象</a:t>
            </a:r>
            <a:r>
              <a:rPr lang="zh-CN" altLang="en-US" sz="1800" dirty="0" smtClean="0"/>
              <a:t>六种类型。</a:t>
            </a:r>
            <a:endParaRPr lang="zh-CN" altLang="en-US" sz="1800" dirty="0" smtClean="0"/>
          </a:p>
          <a:p>
            <a:pPr>
              <a:spcBef>
                <a:spcPts val="0"/>
              </a:spcBef>
              <a:spcAft>
                <a:spcPts val="0"/>
              </a:spcAft>
              <a:buFont typeface="Wingdings" panose="05000000000000000000" pitchFamily="2" charset="2"/>
              <a:buNone/>
            </a:pPr>
            <a:endParaRPr lang="en-US" altLang="zh-CN" sz="1800" dirty="0" smtClean="0"/>
          </a:p>
          <a:p>
            <a:pPr>
              <a:spcBef>
                <a:spcPts val="0"/>
              </a:spcBef>
              <a:spcAft>
                <a:spcPts val="0"/>
              </a:spcAft>
              <a:buFont typeface="Wingdings" panose="05000000000000000000" pitchFamily="2" charset="2"/>
              <a:buNone/>
            </a:pPr>
            <a:r>
              <a:rPr lang="en-US" altLang="zh-CN" sz="1800" dirty="0" smtClean="0"/>
              <a:t>1.</a:t>
            </a:r>
            <a:r>
              <a:rPr lang="zh-CN" altLang="en-US" sz="1800" dirty="0" smtClean="0"/>
              <a:t>字符型</a:t>
            </a:r>
            <a:endParaRPr lang="zh-CN" altLang="en-US" sz="1800" dirty="0" smtClean="0"/>
          </a:p>
          <a:p>
            <a:pPr marL="0" indent="0">
              <a:spcBef>
                <a:spcPts val="0"/>
              </a:spcBef>
              <a:spcAft>
                <a:spcPts val="0"/>
              </a:spcAft>
              <a:buNone/>
            </a:pPr>
            <a:r>
              <a:rPr lang="zh-CN" altLang="en-US" sz="1800" dirty="0" smtClean="0"/>
              <a:t>       字符型数据又称为字符串，由若干个字符组成，并且用单引号或双引号封装起来，如</a:t>
            </a:r>
            <a:r>
              <a:rPr lang="en-US" altLang="zh-CN" sz="1800" dirty="0" smtClean="0">
                <a:solidFill>
                  <a:srgbClr val="FF0000"/>
                </a:solidFill>
              </a:rPr>
              <a:t>“</a:t>
            </a:r>
            <a:r>
              <a:rPr lang="zh-CN" altLang="en-US" sz="1800" dirty="0" smtClean="0">
                <a:solidFill>
                  <a:srgbClr val="FF0000"/>
                </a:solidFill>
              </a:rPr>
              <a:t>你好！</a:t>
            </a:r>
            <a:r>
              <a:rPr lang="en-US" altLang="zh-CN" sz="1800" dirty="0" smtClean="0">
                <a:solidFill>
                  <a:srgbClr val="FF0000"/>
                </a:solidFill>
              </a:rPr>
              <a:t>”</a:t>
            </a:r>
            <a:r>
              <a:rPr lang="zh-CN" altLang="en-US" sz="1800" dirty="0" smtClean="0">
                <a:solidFill>
                  <a:srgbClr val="FF0000"/>
                </a:solidFill>
              </a:rPr>
              <a:t>、</a:t>
            </a:r>
            <a:r>
              <a:rPr lang="en-US" altLang="zh-CN" sz="1800" dirty="0" smtClean="0">
                <a:solidFill>
                  <a:srgbClr val="FF0000"/>
                </a:solidFill>
              </a:rPr>
              <a:t>‘</a:t>
            </a:r>
            <a:r>
              <a:rPr lang="zh-CN" altLang="en-US" sz="1800" dirty="0" smtClean="0">
                <a:solidFill>
                  <a:srgbClr val="FF0000"/>
                </a:solidFill>
              </a:rPr>
              <a:t>你好！</a:t>
            </a:r>
            <a:r>
              <a:rPr lang="en-US" altLang="zh-CN" sz="1800" dirty="0" smtClean="0">
                <a:solidFill>
                  <a:srgbClr val="FF0000"/>
                </a:solidFill>
              </a:rPr>
              <a:t>’</a:t>
            </a:r>
            <a:r>
              <a:rPr lang="zh-CN" altLang="en-US" sz="1800" dirty="0" smtClean="0">
                <a:solidFill>
                  <a:srgbClr val="FF0000"/>
                </a:solidFill>
              </a:rPr>
              <a:t>、</a:t>
            </a:r>
            <a:r>
              <a:rPr lang="en-US" altLang="zh-CN" sz="1800" dirty="0" smtClean="0">
                <a:solidFill>
                  <a:srgbClr val="FF0000"/>
                </a:solidFill>
              </a:rPr>
              <a:t>“</a:t>
            </a:r>
            <a:r>
              <a:rPr lang="zh-CN" altLang="en-US" sz="1800" dirty="0" smtClean="0">
                <a:solidFill>
                  <a:srgbClr val="FF0000"/>
                </a:solidFill>
              </a:rPr>
              <a:t>学习</a:t>
            </a:r>
            <a:r>
              <a:rPr lang="en-US" altLang="zh-CN" sz="1800" dirty="0" smtClean="0">
                <a:solidFill>
                  <a:srgbClr val="FF0000"/>
                </a:solidFill>
              </a:rPr>
              <a:t>‘</a:t>
            </a:r>
            <a:r>
              <a:rPr lang="zh-CN" altLang="en-US" sz="1800" dirty="0" smtClean="0">
                <a:solidFill>
                  <a:srgbClr val="FF0000"/>
                </a:solidFill>
              </a:rPr>
              <a:t>语言</a:t>
            </a:r>
            <a:r>
              <a:rPr lang="en-US" altLang="zh-CN" sz="1800" dirty="0" smtClean="0">
                <a:solidFill>
                  <a:srgbClr val="FF0000"/>
                </a:solidFill>
              </a:rPr>
              <a:t>’”</a:t>
            </a:r>
            <a:r>
              <a:rPr lang="zh-CN" altLang="zh-CN" sz="1800" dirty="0" smtClean="0"/>
              <a:t>。</a:t>
            </a:r>
            <a:endParaRPr lang="zh-CN" altLang="zh-CN" sz="1800" dirty="0" smtClean="0"/>
          </a:p>
          <a:p>
            <a:pPr>
              <a:spcBef>
                <a:spcPts val="0"/>
              </a:spcBef>
              <a:spcAft>
                <a:spcPts val="0"/>
              </a:spcAft>
            </a:pPr>
            <a:r>
              <a:rPr lang="zh-CN" altLang="en-US" sz="1800" dirty="0" smtClean="0"/>
              <a:t>在使用字符串的过程中，需要注意单引号、双引号必须成对使用相互包含，但不能交叉。</a:t>
            </a:r>
            <a:endParaRPr lang="zh-CN" altLang="en-US" sz="1800" dirty="0" smtClean="0"/>
          </a:p>
          <a:p>
            <a:pPr marL="0" indent="0">
              <a:spcBef>
                <a:spcPts val="0"/>
              </a:spcBef>
              <a:spcAft>
                <a:spcPts val="0"/>
              </a:spcAft>
              <a:buNone/>
            </a:pPr>
            <a:r>
              <a:rPr sz="1800" dirty="0"/>
              <a:t>    </a:t>
            </a:r>
            <a:r>
              <a:rPr lang="zh-CN" sz="1800" dirty="0"/>
              <a:t>如：</a:t>
            </a:r>
            <a:r>
              <a:rPr lang="en-US" altLang="zh-CN" sz="1800" dirty="0">
                <a:solidFill>
                  <a:srgbClr val="FF0000"/>
                </a:solidFill>
              </a:rPr>
              <a:t>“</a:t>
            </a:r>
            <a:r>
              <a:rPr lang="zh-CN" altLang="en-US" sz="1800" dirty="0"/>
              <a:t>学习不是一件</a:t>
            </a:r>
            <a:r>
              <a:rPr lang="en-US" altLang="zh-CN" sz="1800" dirty="0"/>
              <a:t>‘</a:t>
            </a:r>
            <a:r>
              <a:rPr lang="zh-CN" altLang="en-US" sz="1800" dirty="0"/>
              <a:t>容易</a:t>
            </a:r>
            <a:r>
              <a:rPr lang="en-US" altLang="zh-CN" sz="1800" dirty="0">
                <a:solidFill>
                  <a:srgbClr val="FF0000"/>
                </a:solidFill>
              </a:rPr>
              <a:t>”</a:t>
            </a:r>
            <a:r>
              <a:rPr lang="zh-CN" altLang="en-US" sz="1800" dirty="0"/>
              <a:t>的事件</a:t>
            </a:r>
            <a:r>
              <a:rPr lang="en-US" altLang="zh-CN" sz="1800" dirty="0"/>
              <a:t>’(</a:t>
            </a:r>
            <a:r>
              <a:rPr lang="zh-CN" altLang="en-US" sz="1800" dirty="0">
                <a:solidFill>
                  <a:srgbClr val="FF0000"/>
                </a:solidFill>
                <a:cs typeface="Arial" panose="020B0604020202020204" pitchFamily="34" charset="0"/>
              </a:rPr>
              <a:t>×</a:t>
            </a:r>
            <a:r>
              <a:rPr lang="zh-CN" altLang="en-US" sz="1800" dirty="0">
                <a:cs typeface="Arial" panose="020B0604020202020204" pitchFamily="34" charset="0"/>
              </a:rPr>
              <a:t>，</a:t>
            </a:r>
            <a:r>
              <a:rPr lang="zh-CN" altLang="en-US" sz="1800" dirty="0"/>
              <a:t>交叉错误</a:t>
            </a:r>
            <a:r>
              <a:rPr lang="en-US" altLang="zh-CN" sz="1800" dirty="0"/>
              <a:t>)</a:t>
            </a:r>
            <a:r>
              <a:rPr lang="zh-CN" altLang="zh-CN" sz="1800" dirty="0"/>
              <a:t>。</a:t>
            </a:r>
            <a:endParaRPr lang="zh-CN" altLang="zh-CN" sz="1800"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ltLang="zh-CN" dirty="0" err="1"/>
              <a:t>dataTransfer</a:t>
            </a:r>
            <a:r>
              <a:rPr lang="en-US" altLang="zh-CN" dirty="0"/>
              <a:t> </a:t>
            </a:r>
            <a:r>
              <a:rPr lang="zh-CN" altLang="en-US" dirty="0"/>
              <a:t>对象</a:t>
            </a:r>
            <a:endParaRPr lang="en-US" altLang="zh-CN" dirty="0"/>
          </a:p>
        </p:txBody>
      </p:sp>
      <p:graphicFrame>
        <p:nvGraphicFramePr>
          <p:cNvPr id="5" name="表格 4"/>
          <p:cNvGraphicFramePr>
            <a:graphicFrameLocks noGrp="1"/>
          </p:cNvGraphicFramePr>
          <p:nvPr>
            <p:custDataLst>
              <p:tags r:id="rId1"/>
            </p:custDataLst>
          </p:nvPr>
        </p:nvGraphicFramePr>
        <p:xfrm>
          <a:off x="304165" y="1425344"/>
          <a:ext cx="8553450" cy="1757680"/>
        </p:xfrm>
        <a:graphic>
          <a:graphicData uri="http://schemas.openxmlformats.org/drawingml/2006/table">
            <a:tbl>
              <a:tblPr>
                <a:tableStyleId>{5DA37D80-6434-44D0-A028-1B22A696006F}</a:tableStyleId>
              </a:tblPr>
              <a:tblGrid>
                <a:gridCol w="1477645"/>
                <a:gridCol w="7075805"/>
              </a:tblGrid>
              <a:tr h="238760">
                <a:tc>
                  <a:txBody>
                    <a:bodyPr/>
                    <a:lstStyle/>
                    <a:p>
                      <a:pPr algn="ctr">
                        <a:lnSpc>
                          <a:spcPct val="100000"/>
                        </a:lnSpc>
                        <a:spcAft>
                          <a:spcPts val="0"/>
                        </a:spcAft>
                      </a:pPr>
                      <a:r>
                        <a:rPr lang="zh-CN" sz="1400" kern="100" dirty="0">
                          <a:latin typeface="微软雅黑" panose="020B0503020204020204" charset="-122"/>
                          <a:ea typeface="微软雅黑" panose="020B0503020204020204" charset="-122"/>
                        </a:rPr>
                        <a:t>属性</a:t>
                      </a:r>
                      <a:endParaRPr lang="zh-CN" sz="1400" kern="100" dirty="0">
                        <a:latin typeface="微软雅黑" panose="020B0503020204020204" charset="-122"/>
                        <a:ea typeface="微软雅黑" panose="020B0503020204020204" charset="-122"/>
                      </a:endParaRPr>
                    </a:p>
                  </a:txBody>
                  <a:tcPr marL="68580" marR="68580" marT="0" marB="0" anchor="ctr"/>
                </a:tc>
                <a:tc>
                  <a:txBody>
                    <a:bodyPr/>
                    <a:lstStyle/>
                    <a:p>
                      <a:pPr algn="ctr">
                        <a:lnSpc>
                          <a:spcPct val="100000"/>
                        </a:lnSpc>
                        <a:spcAft>
                          <a:spcPts val="0"/>
                        </a:spcAft>
                      </a:pPr>
                      <a:r>
                        <a:rPr lang="zh-CN" sz="1400" kern="100">
                          <a:latin typeface="微软雅黑" panose="020B0503020204020204" charset="-122"/>
                          <a:ea typeface="微软雅黑" panose="020B0503020204020204" charset="-122"/>
                        </a:rPr>
                        <a:t>描述</a:t>
                      </a:r>
                      <a:endParaRPr lang="zh-CN" sz="1400" kern="100">
                        <a:latin typeface="微软雅黑" panose="020B0503020204020204" charset="-122"/>
                        <a:ea typeface="微软雅黑" panose="020B0503020204020204" charset="-122"/>
                      </a:endParaRPr>
                    </a:p>
                  </a:txBody>
                  <a:tcPr marL="68580" marR="68580" marT="0" marB="0" anchor="ctr"/>
                </a:tc>
              </a:tr>
              <a:tr h="426720">
                <a:tc>
                  <a:txBody>
                    <a:bodyPr/>
                    <a:lstStyle/>
                    <a:p>
                      <a:pPr indent="108585" algn="just">
                        <a:lnSpc>
                          <a:spcPct val="100000"/>
                        </a:lnSpc>
                        <a:spcAft>
                          <a:spcPts val="0"/>
                        </a:spcAft>
                      </a:pPr>
                      <a:r>
                        <a:rPr lang="en-US" sz="1400" kern="100" dirty="0" err="1">
                          <a:latin typeface="微软雅黑" panose="020B0503020204020204" charset="-122"/>
                          <a:ea typeface="微软雅黑" panose="020B0503020204020204" charset="-122"/>
                        </a:rPr>
                        <a:t>dropEffect</a:t>
                      </a:r>
                      <a:endParaRPr lang="en-US" sz="1400" kern="100" dirty="0" err="1">
                        <a:latin typeface="微软雅黑" panose="020B0503020204020204" charset="-122"/>
                        <a:ea typeface="微软雅黑" panose="020B0503020204020204" charset="-122"/>
                      </a:endParaRPr>
                    </a:p>
                  </a:txBody>
                  <a:tcPr marL="68580" marR="68580" marT="0" marB="0" anchor="ctr"/>
                </a:tc>
                <a:tc>
                  <a:txBody>
                    <a:bodyPr/>
                    <a:lstStyle/>
                    <a:p>
                      <a:pPr indent="201295" algn="just">
                        <a:lnSpc>
                          <a:spcPct val="100000"/>
                        </a:lnSpc>
                        <a:spcAft>
                          <a:spcPts val="0"/>
                        </a:spcAft>
                      </a:pPr>
                      <a:r>
                        <a:rPr lang="zh-CN" sz="1400" kern="100" dirty="0">
                          <a:latin typeface="微软雅黑" panose="020B0503020204020204" charset="-122"/>
                          <a:ea typeface="微软雅黑" panose="020B0503020204020204" charset="-122"/>
                        </a:rPr>
                        <a:t>拖放的操作类型，决定了浏览器如何显示鼠标形状，其值可为</a:t>
                      </a:r>
                      <a:r>
                        <a:rPr lang="en-US" sz="1400" kern="100" dirty="0">
                          <a:latin typeface="微软雅黑" panose="020B0503020204020204" charset="-122"/>
                          <a:ea typeface="微软雅黑" panose="020B0503020204020204" charset="-122"/>
                        </a:rPr>
                        <a:t>copy</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move</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link</a:t>
                      </a:r>
                      <a:r>
                        <a:rPr lang="zh-CN" sz="1400" kern="100" dirty="0">
                          <a:latin typeface="微软雅黑" panose="020B0503020204020204" charset="-122"/>
                          <a:ea typeface="微软雅黑" panose="020B0503020204020204" charset="-122"/>
                        </a:rPr>
                        <a:t>和</a:t>
                      </a:r>
                      <a:r>
                        <a:rPr lang="en-US" sz="1400" kern="100" dirty="0">
                          <a:latin typeface="微软雅黑" panose="020B0503020204020204" charset="-122"/>
                          <a:ea typeface="微软雅黑" panose="020B0503020204020204" charset="-122"/>
                        </a:rPr>
                        <a:t>none</a:t>
                      </a:r>
                      <a:r>
                        <a:rPr lang="zh-CN" sz="1400" kern="100" dirty="0">
                          <a:latin typeface="微软雅黑" panose="020B0503020204020204" charset="-122"/>
                          <a:ea typeface="微软雅黑" panose="020B0503020204020204" charset="-122"/>
                        </a:rPr>
                        <a:t>。</a:t>
                      </a:r>
                      <a:endParaRPr lang="zh-CN" sz="1400" b="1" kern="100" dirty="0">
                        <a:latin typeface="微软雅黑" panose="020B0503020204020204" charset="-122"/>
                        <a:ea typeface="微软雅黑" panose="020B0503020204020204" charset="-122"/>
                      </a:endParaRPr>
                    </a:p>
                  </a:txBody>
                  <a:tcPr marL="68580" marR="68580" marT="0" marB="0" anchor="ctr"/>
                </a:tc>
              </a:tr>
              <a:tr h="426720">
                <a:tc>
                  <a:txBody>
                    <a:bodyPr/>
                    <a:lstStyle/>
                    <a:p>
                      <a:pPr indent="108585" algn="just">
                        <a:lnSpc>
                          <a:spcPct val="100000"/>
                        </a:lnSpc>
                        <a:spcAft>
                          <a:spcPts val="0"/>
                        </a:spcAft>
                      </a:pPr>
                      <a:r>
                        <a:rPr lang="en-US" sz="1400" kern="100">
                          <a:latin typeface="微软雅黑" panose="020B0503020204020204" charset="-122"/>
                          <a:ea typeface="微软雅黑" panose="020B0503020204020204" charset="-122"/>
                        </a:rPr>
                        <a:t>effectAllowed</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indent="201295" algn="just">
                        <a:lnSpc>
                          <a:spcPct val="100000"/>
                        </a:lnSpc>
                        <a:spcAft>
                          <a:spcPts val="0"/>
                        </a:spcAft>
                      </a:pPr>
                      <a:r>
                        <a:rPr lang="zh-CN" sz="1400" kern="100" dirty="0">
                          <a:latin typeface="微软雅黑" panose="020B0503020204020204" charset="-122"/>
                          <a:ea typeface="微软雅黑" panose="020B0503020204020204" charset="-122"/>
                        </a:rPr>
                        <a:t>指定所允许的操作，其值可为</a:t>
                      </a:r>
                      <a:r>
                        <a:rPr lang="en-US" sz="1400" kern="100" dirty="0">
                          <a:latin typeface="微软雅黑" panose="020B0503020204020204" charset="-122"/>
                          <a:ea typeface="微软雅黑" panose="020B0503020204020204" charset="-122"/>
                        </a:rPr>
                        <a:t>copy</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move</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link</a:t>
                      </a:r>
                      <a:r>
                        <a:rPr lang="zh-CN" sz="1400" kern="100" dirty="0">
                          <a:latin typeface="微软雅黑" panose="020B0503020204020204" charset="-122"/>
                          <a:ea typeface="微软雅黑" panose="020B0503020204020204" charset="-122"/>
                        </a:rPr>
                        <a:t>、</a:t>
                      </a:r>
                      <a:r>
                        <a:rPr lang="en-US" sz="1400" kern="100" dirty="0" err="1">
                          <a:latin typeface="微软雅黑" panose="020B0503020204020204" charset="-122"/>
                          <a:ea typeface="微软雅黑" panose="020B0503020204020204" charset="-122"/>
                        </a:rPr>
                        <a:t>copyLink</a:t>
                      </a:r>
                      <a:r>
                        <a:rPr lang="zh-CN" sz="1400" kern="100" dirty="0">
                          <a:latin typeface="微软雅黑" panose="020B0503020204020204" charset="-122"/>
                          <a:ea typeface="微软雅黑" panose="020B0503020204020204" charset="-122"/>
                        </a:rPr>
                        <a:t>、</a:t>
                      </a:r>
                      <a:r>
                        <a:rPr lang="en-US" sz="1400" kern="100" dirty="0" err="1">
                          <a:latin typeface="微软雅黑" panose="020B0503020204020204" charset="-122"/>
                          <a:ea typeface="微软雅黑" panose="020B0503020204020204" charset="-122"/>
                        </a:rPr>
                        <a:t>copyMove</a:t>
                      </a:r>
                      <a:r>
                        <a:rPr lang="zh-CN" sz="1400" kern="100" dirty="0">
                          <a:latin typeface="微软雅黑" panose="020B0503020204020204" charset="-122"/>
                          <a:ea typeface="微软雅黑" panose="020B0503020204020204" charset="-122"/>
                        </a:rPr>
                        <a:t>、</a:t>
                      </a:r>
                      <a:r>
                        <a:rPr lang="en-US" sz="1400" kern="100" dirty="0" err="1">
                          <a:latin typeface="微软雅黑" panose="020B0503020204020204" charset="-122"/>
                          <a:ea typeface="微软雅黑" panose="020B0503020204020204" charset="-122"/>
                        </a:rPr>
                        <a:t>linkMove</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all</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none</a:t>
                      </a:r>
                      <a:r>
                        <a:rPr lang="zh-CN" sz="1400" kern="100" dirty="0">
                          <a:latin typeface="微软雅黑" panose="020B0503020204020204" charset="-122"/>
                          <a:ea typeface="微软雅黑" panose="020B0503020204020204" charset="-122"/>
                        </a:rPr>
                        <a:t>和</a:t>
                      </a:r>
                      <a:r>
                        <a:rPr lang="en-US" sz="1400" kern="100" dirty="0">
                          <a:latin typeface="微软雅黑" panose="020B0503020204020204" charset="-122"/>
                          <a:ea typeface="微软雅黑" panose="020B0503020204020204" charset="-122"/>
                        </a:rPr>
                        <a:t>uninitialized</a:t>
                      </a:r>
                      <a:r>
                        <a:rPr lang="zh-CN" sz="1400" kern="100" dirty="0">
                          <a:latin typeface="微软雅黑" panose="020B0503020204020204" charset="-122"/>
                          <a:ea typeface="微软雅黑" panose="020B0503020204020204" charset="-122"/>
                        </a:rPr>
                        <a:t>（默认值，等同于</a:t>
                      </a:r>
                      <a:r>
                        <a:rPr lang="en-US" sz="1400" kern="100" dirty="0">
                          <a:latin typeface="微软雅黑" panose="020B0503020204020204" charset="-122"/>
                          <a:ea typeface="微软雅黑" panose="020B0503020204020204" charset="-122"/>
                        </a:rPr>
                        <a:t>all</a:t>
                      </a:r>
                      <a:r>
                        <a:rPr lang="zh-CN" sz="1400" kern="100" dirty="0">
                          <a:latin typeface="微软雅黑" panose="020B0503020204020204" charset="-122"/>
                          <a:ea typeface="微软雅黑" panose="020B0503020204020204" charset="-122"/>
                        </a:rPr>
                        <a:t>，即允许一切操作）。</a:t>
                      </a:r>
                      <a:endParaRPr lang="zh-CN" sz="1400" kern="100" dirty="0">
                        <a:latin typeface="微软雅黑" panose="020B0503020204020204" charset="-122"/>
                        <a:ea typeface="微软雅黑" panose="020B0503020204020204" charset="-122"/>
                      </a:endParaRPr>
                    </a:p>
                  </a:txBody>
                  <a:tcPr marL="68580" marR="68580" marT="0" marB="0" anchor="ctr"/>
                </a:tc>
              </a:tr>
              <a:tr h="426720">
                <a:tc>
                  <a:txBody>
                    <a:bodyPr/>
                    <a:lstStyle/>
                    <a:p>
                      <a:pPr indent="108585" algn="just">
                        <a:lnSpc>
                          <a:spcPct val="100000"/>
                        </a:lnSpc>
                        <a:spcAft>
                          <a:spcPts val="0"/>
                        </a:spcAft>
                      </a:pPr>
                      <a:r>
                        <a:rPr lang="en-US" sz="1400" kern="100" dirty="0">
                          <a:latin typeface="微软雅黑" panose="020B0503020204020204" charset="-122"/>
                          <a:ea typeface="微软雅黑" panose="020B0503020204020204" charset="-122"/>
                        </a:rPr>
                        <a:t>files</a:t>
                      </a:r>
                      <a:endParaRPr lang="en-US" sz="1400" kern="100" dirty="0">
                        <a:latin typeface="微软雅黑" panose="020B0503020204020204" charset="-122"/>
                        <a:ea typeface="微软雅黑" panose="020B0503020204020204" charset="-122"/>
                      </a:endParaRPr>
                    </a:p>
                  </a:txBody>
                  <a:tcPr marL="68580" marR="68580" marT="0" marB="0" anchor="ctr"/>
                </a:tc>
                <a:tc>
                  <a:txBody>
                    <a:bodyPr/>
                    <a:lstStyle/>
                    <a:p>
                      <a:pPr indent="201295" algn="just">
                        <a:lnSpc>
                          <a:spcPct val="100000"/>
                        </a:lnSpc>
                        <a:spcAft>
                          <a:spcPts val="0"/>
                        </a:spcAft>
                      </a:pPr>
                      <a:r>
                        <a:rPr lang="zh-CN" sz="1400" kern="100" dirty="0">
                          <a:latin typeface="微软雅黑" panose="020B0503020204020204" charset="-122"/>
                          <a:ea typeface="微软雅黑" panose="020B0503020204020204" charset="-122"/>
                        </a:rPr>
                        <a:t>包含一个</a:t>
                      </a:r>
                      <a:r>
                        <a:rPr lang="en-US" sz="1400" kern="100" dirty="0" err="1">
                          <a:latin typeface="微软雅黑" panose="020B0503020204020204" charset="-122"/>
                          <a:ea typeface="微软雅黑" panose="020B0503020204020204" charset="-122"/>
                        </a:rPr>
                        <a:t>FileList</a:t>
                      </a:r>
                      <a:r>
                        <a:rPr lang="zh-CN" sz="1400" kern="100" dirty="0">
                          <a:latin typeface="微软雅黑" panose="020B0503020204020204" charset="-122"/>
                          <a:ea typeface="微软雅黑" panose="020B0503020204020204" charset="-122"/>
                        </a:rPr>
                        <a:t>对象，表示拖放所涉及的文件，主要用于处理从文件系统拖入浏览器的文件。</a:t>
                      </a:r>
                      <a:endParaRPr lang="zh-CN" sz="1400" kern="100" dirty="0">
                        <a:latin typeface="微软雅黑" panose="020B0503020204020204" charset="-122"/>
                        <a:ea typeface="微软雅黑" panose="020B0503020204020204" charset="-122"/>
                      </a:endParaRPr>
                    </a:p>
                  </a:txBody>
                  <a:tcPr marL="68580" marR="68580" marT="0" marB="0" anchor="ctr"/>
                </a:tc>
              </a:tr>
              <a:tr h="238760">
                <a:tc>
                  <a:txBody>
                    <a:bodyPr/>
                    <a:lstStyle/>
                    <a:p>
                      <a:pPr indent="108585" algn="just">
                        <a:lnSpc>
                          <a:spcPct val="100000"/>
                        </a:lnSpc>
                        <a:spcAft>
                          <a:spcPts val="0"/>
                        </a:spcAft>
                      </a:pPr>
                      <a:r>
                        <a:rPr lang="en-US" sz="1400" kern="100" dirty="0">
                          <a:latin typeface="微软雅黑" panose="020B0503020204020204" charset="-122"/>
                          <a:ea typeface="微软雅黑" panose="020B0503020204020204" charset="-122"/>
                        </a:rPr>
                        <a:t>types</a:t>
                      </a:r>
                      <a:endParaRPr lang="en-US" sz="1400" kern="100" dirty="0">
                        <a:latin typeface="微软雅黑" panose="020B0503020204020204" charset="-122"/>
                        <a:ea typeface="微软雅黑" panose="020B0503020204020204" charset="-122"/>
                      </a:endParaRPr>
                    </a:p>
                  </a:txBody>
                  <a:tcPr marL="68580" marR="68580" marT="0" marB="0" anchor="ctr"/>
                </a:tc>
                <a:tc>
                  <a:txBody>
                    <a:bodyPr/>
                    <a:lstStyle/>
                    <a:p>
                      <a:pPr indent="201295" algn="just">
                        <a:lnSpc>
                          <a:spcPct val="100000"/>
                        </a:lnSpc>
                        <a:spcAft>
                          <a:spcPts val="0"/>
                        </a:spcAft>
                      </a:pPr>
                      <a:r>
                        <a:rPr lang="zh-CN" sz="1400" kern="100" dirty="0">
                          <a:latin typeface="微软雅黑" panose="020B0503020204020204" charset="-122"/>
                          <a:ea typeface="微软雅黑" panose="020B0503020204020204" charset="-122"/>
                        </a:rPr>
                        <a:t>储存在</a:t>
                      </a:r>
                      <a:r>
                        <a:rPr lang="en-US" sz="1400" kern="100" dirty="0" err="1">
                          <a:latin typeface="微软雅黑" panose="020B0503020204020204" charset="-122"/>
                          <a:ea typeface="微软雅黑" panose="020B0503020204020204" charset="-122"/>
                        </a:rPr>
                        <a:t>dataTransfer</a:t>
                      </a:r>
                      <a:r>
                        <a:rPr lang="zh-CN" sz="1400" kern="100" dirty="0">
                          <a:latin typeface="微软雅黑" panose="020B0503020204020204" charset="-122"/>
                          <a:ea typeface="微软雅黑" panose="020B0503020204020204" charset="-122"/>
                        </a:rPr>
                        <a:t>对象的数据的类型。</a:t>
                      </a:r>
                      <a:endParaRPr lang="zh-CN" sz="1400" kern="100" dirty="0">
                        <a:latin typeface="微软雅黑" panose="020B0503020204020204" charset="-122"/>
                        <a:ea typeface="微软雅黑" panose="020B0503020204020204" charset="-122"/>
                      </a:endParaRPr>
                    </a:p>
                  </a:txBody>
                  <a:tcPr marL="68580" marR="68580" marT="0" marB="0" anchor="ctr"/>
                </a:tc>
              </a:tr>
            </a:tbl>
          </a:graphicData>
        </a:graphic>
      </p:graphicFrame>
      <p:graphicFrame>
        <p:nvGraphicFramePr>
          <p:cNvPr id="6" name="表格 5"/>
          <p:cNvGraphicFramePr>
            <a:graphicFrameLocks noGrp="1"/>
          </p:cNvGraphicFramePr>
          <p:nvPr>
            <p:custDataLst>
              <p:tags r:id="rId2"/>
            </p:custDataLst>
          </p:nvPr>
        </p:nvGraphicFramePr>
        <p:xfrm>
          <a:off x="361315" y="3878580"/>
          <a:ext cx="8458200" cy="2045970"/>
        </p:xfrm>
        <a:graphic>
          <a:graphicData uri="http://schemas.openxmlformats.org/drawingml/2006/table">
            <a:tbl>
              <a:tblPr>
                <a:tableStyleId>{E8B1032C-EA38-4F05-BA0D-38AFFFC7BED3}</a:tableStyleId>
              </a:tblPr>
              <a:tblGrid>
                <a:gridCol w="3004820"/>
                <a:gridCol w="5453380"/>
              </a:tblGrid>
              <a:tr h="304800">
                <a:tc>
                  <a:txBody>
                    <a:bodyPr/>
                    <a:lstStyle/>
                    <a:p>
                      <a:pPr algn="ctr">
                        <a:lnSpc>
                          <a:spcPts val="1200"/>
                        </a:lnSpc>
                        <a:spcAft>
                          <a:spcPts val="0"/>
                        </a:spcAft>
                      </a:pPr>
                      <a:r>
                        <a:rPr lang="zh-CN" sz="1200" kern="100" dirty="0">
                          <a:latin typeface="微软雅黑" panose="020B0503020204020204" charset="-122"/>
                          <a:ea typeface="微软雅黑" panose="020B0503020204020204" charset="-122"/>
                        </a:rPr>
                        <a:t>属性</a:t>
                      </a:r>
                      <a:endParaRPr lang="zh-CN" sz="1200" kern="100" dirty="0">
                        <a:latin typeface="微软雅黑" panose="020B0503020204020204" charset="-122"/>
                        <a:ea typeface="微软雅黑" panose="020B0503020204020204" charset="-122"/>
                      </a:endParaRPr>
                    </a:p>
                  </a:txBody>
                  <a:tcPr marL="68580" marR="68580" marT="0" marB="0" anchor="ctr"/>
                </a:tc>
                <a:tc>
                  <a:txBody>
                    <a:bodyPr/>
                    <a:lstStyle/>
                    <a:p>
                      <a:pPr algn="ctr">
                        <a:lnSpc>
                          <a:spcPts val="1200"/>
                        </a:lnSpc>
                        <a:spcAft>
                          <a:spcPts val="0"/>
                        </a:spcAft>
                      </a:pPr>
                      <a:r>
                        <a:rPr lang="zh-CN" sz="1200" kern="100" dirty="0">
                          <a:latin typeface="微软雅黑" panose="020B0503020204020204" charset="-122"/>
                          <a:ea typeface="微软雅黑" panose="020B0503020204020204" charset="-122"/>
                        </a:rPr>
                        <a:t>描述</a:t>
                      </a:r>
                      <a:endParaRPr lang="zh-CN" sz="1200" kern="100" dirty="0">
                        <a:latin typeface="微软雅黑" panose="020B0503020204020204" charset="-122"/>
                        <a:ea typeface="微软雅黑" panose="020B0503020204020204" charset="-122"/>
                      </a:endParaRPr>
                    </a:p>
                  </a:txBody>
                  <a:tcPr marL="68580" marR="68580" marT="0" marB="0" anchor="ctr"/>
                </a:tc>
              </a:tr>
              <a:tr h="361950">
                <a:tc>
                  <a:txBody>
                    <a:bodyPr/>
                    <a:lstStyle/>
                    <a:p>
                      <a:pPr indent="108585" algn="just">
                        <a:lnSpc>
                          <a:spcPct val="100000"/>
                        </a:lnSpc>
                        <a:spcAft>
                          <a:spcPts val="0"/>
                        </a:spcAft>
                      </a:pPr>
                      <a:r>
                        <a:rPr lang="en-US" sz="1400" kern="100" dirty="0" err="1">
                          <a:latin typeface="微软雅黑" panose="020B0503020204020204" charset="-122"/>
                          <a:ea typeface="微软雅黑" panose="020B0503020204020204" charset="-122"/>
                        </a:rPr>
                        <a:t>setData</a:t>
                      </a:r>
                      <a:r>
                        <a:rPr lang="en-US" sz="1400" kern="100" dirty="0">
                          <a:latin typeface="微软雅黑" panose="020B0503020204020204" charset="-122"/>
                          <a:ea typeface="微软雅黑" panose="020B0503020204020204" charset="-122"/>
                        </a:rPr>
                        <a:t>(format, data)</a:t>
                      </a:r>
                      <a:endParaRPr lang="en-US" sz="1400" kern="100" dirty="0">
                        <a:latin typeface="微软雅黑" panose="020B0503020204020204" charset="-122"/>
                        <a:ea typeface="微软雅黑" panose="020B0503020204020204" charset="-122"/>
                      </a:endParaRPr>
                    </a:p>
                  </a:txBody>
                  <a:tcPr marL="68580" marR="68580" marT="0" marB="0" anchor="ctr"/>
                </a:tc>
                <a:tc>
                  <a:txBody>
                    <a:bodyPr/>
                    <a:lstStyle/>
                    <a:p>
                      <a:pPr indent="219710" algn="just">
                        <a:lnSpc>
                          <a:spcPct val="100000"/>
                        </a:lnSpc>
                        <a:spcAft>
                          <a:spcPts val="0"/>
                        </a:spcAft>
                      </a:pPr>
                      <a:r>
                        <a:rPr lang="zh-CN" sz="1400" kern="100" dirty="0">
                          <a:latin typeface="微软雅黑" panose="020B0503020204020204" charset="-122"/>
                          <a:ea typeface="微软雅黑" panose="020B0503020204020204" charset="-122"/>
                        </a:rPr>
                        <a:t>在</a:t>
                      </a:r>
                      <a:r>
                        <a:rPr lang="en-US" sz="1400" kern="100" dirty="0" err="1">
                          <a:latin typeface="微软雅黑" panose="020B0503020204020204" charset="-122"/>
                          <a:ea typeface="微软雅黑" panose="020B0503020204020204" charset="-122"/>
                        </a:rPr>
                        <a:t>dataTransfer</a:t>
                      </a:r>
                      <a:r>
                        <a:rPr lang="zh-CN" sz="1400" kern="100" dirty="0">
                          <a:latin typeface="微软雅黑" panose="020B0503020204020204" charset="-122"/>
                          <a:ea typeface="微软雅黑" panose="020B0503020204020204" charset="-122"/>
                        </a:rPr>
                        <a:t>对象上储存数据。第一个参数</a:t>
                      </a:r>
                      <a:r>
                        <a:rPr lang="en-US" sz="1400" kern="100" dirty="0">
                          <a:latin typeface="微软雅黑" panose="020B0503020204020204" charset="-122"/>
                          <a:ea typeface="微软雅黑" panose="020B0503020204020204" charset="-122"/>
                        </a:rPr>
                        <a:t>format</a:t>
                      </a:r>
                      <a:r>
                        <a:rPr lang="zh-CN" sz="1400" kern="100" dirty="0">
                          <a:latin typeface="微软雅黑" panose="020B0503020204020204" charset="-122"/>
                          <a:ea typeface="微软雅黑" panose="020B0503020204020204" charset="-122"/>
                        </a:rPr>
                        <a:t>用来指定储存的数据类型，比如</a:t>
                      </a:r>
                      <a:r>
                        <a:rPr lang="en-US" sz="1400" kern="100" dirty="0">
                          <a:latin typeface="微软雅黑" panose="020B0503020204020204" charset="-122"/>
                          <a:ea typeface="微软雅黑" panose="020B0503020204020204" charset="-122"/>
                        </a:rPr>
                        <a:t>text</a:t>
                      </a:r>
                      <a:r>
                        <a:rPr lang="zh-CN" sz="1400" kern="100" dirty="0">
                          <a:latin typeface="微软雅黑" panose="020B0503020204020204" charset="-122"/>
                          <a:ea typeface="微软雅黑" panose="020B0503020204020204" charset="-122"/>
                        </a:rPr>
                        <a:t>、</a:t>
                      </a:r>
                      <a:r>
                        <a:rPr lang="en-US" sz="1400" kern="100" dirty="0" err="1">
                          <a:latin typeface="微软雅黑" panose="020B0503020204020204" charset="-122"/>
                          <a:ea typeface="微软雅黑" panose="020B0503020204020204" charset="-122"/>
                        </a:rPr>
                        <a:t>url</a:t>
                      </a:r>
                      <a:r>
                        <a:rPr lang="zh-CN" sz="1400" kern="100" dirty="0">
                          <a:latin typeface="微软雅黑" panose="020B0503020204020204" charset="-122"/>
                          <a:ea typeface="微软雅黑" panose="020B0503020204020204" charset="-122"/>
                        </a:rPr>
                        <a:t>、</a:t>
                      </a:r>
                      <a:r>
                        <a:rPr lang="en-US" sz="1400" kern="100" dirty="0">
                          <a:latin typeface="微软雅黑" panose="020B0503020204020204" charset="-122"/>
                          <a:ea typeface="微软雅黑" panose="020B0503020204020204" charset="-122"/>
                        </a:rPr>
                        <a:t>text/html</a:t>
                      </a:r>
                      <a:r>
                        <a:rPr lang="zh-CN" sz="1400" kern="100" dirty="0">
                          <a:latin typeface="微软雅黑" panose="020B0503020204020204" charset="-122"/>
                          <a:ea typeface="微软雅黑" panose="020B0503020204020204" charset="-122"/>
                        </a:rPr>
                        <a:t>等。</a:t>
                      </a:r>
                      <a:endParaRPr lang="zh-CN" sz="1400" kern="100" dirty="0">
                        <a:latin typeface="微软雅黑" panose="020B0503020204020204" charset="-122"/>
                        <a:ea typeface="微软雅黑" panose="020B0503020204020204" charset="-122"/>
                      </a:endParaRPr>
                    </a:p>
                  </a:txBody>
                  <a:tcPr marL="68580" marR="68580" marT="0" marB="0" anchor="ctr"/>
                </a:tc>
              </a:tr>
              <a:tr h="247650">
                <a:tc>
                  <a:txBody>
                    <a:bodyPr/>
                    <a:lstStyle/>
                    <a:p>
                      <a:pPr indent="108585" algn="just">
                        <a:lnSpc>
                          <a:spcPct val="100000"/>
                        </a:lnSpc>
                        <a:spcAft>
                          <a:spcPts val="0"/>
                        </a:spcAft>
                      </a:pPr>
                      <a:r>
                        <a:rPr lang="en-US" sz="1400" kern="100" dirty="0" err="1">
                          <a:latin typeface="微软雅黑" panose="020B0503020204020204" charset="-122"/>
                          <a:ea typeface="微软雅黑" panose="020B0503020204020204" charset="-122"/>
                        </a:rPr>
                        <a:t>getData</a:t>
                      </a:r>
                      <a:r>
                        <a:rPr lang="en-US" sz="1400" kern="100" dirty="0">
                          <a:latin typeface="微软雅黑" panose="020B0503020204020204" charset="-122"/>
                          <a:ea typeface="微软雅黑" panose="020B0503020204020204" charset="-122"/>
                        </a:rPr>
                        <a:t>(format)</a:t>
                      </a:r>
                      <a:endParaRPr lang="en-US" sz="1400" kern="100" dirty="0">
                        <a:latin typeface="微软雅黑" panose="020B0503020204020204" charset="-122"/>
                        <a:ea typeface="微软雅黑" panose="020B0503020204020204" charset="-122"/>
                      </a:endParaRPr>
                    </a:p>
                  </a:txBody>
                  <a:tcPr marL="68580" marR="68580" marT="0" marB="0" anchor="ctr"/>
                </a:tc>
                <a:tc>
                  <a:txBody>
                    <a:bodyPr/>
                    <a:lstStyle/>
                    <a:p>
                      <a:pPr indent="219710" algn="just">
                        <a:lnSpc>
                          <a:spcPct val="100000"/>
                        </a:lnSpc>
                        <a:spcAft>
                          <a:spcPts val="0"/>
                        </a:spcAft>
                      </a:pPr>
                      <a:r>
                        <a:rPr lang="zh-CN" sz="1400" kern="100" dirty="0">
                          <a:latin typeface="微软雅黑" panose="020B0503020204020204" charset="-122"/>
                          <a:ea typeface="微软雅黑" panose="020B0503020204020204" charset="-122"/>
                        </a:rPr>
                        <a:t>从</a:t>
                      </a:r>
                      <a:r>
                        <a:rPr lang="en-US" sz="1400" kern="100" dirty="0" err="1">
                          <a:latin typeface="微软雅黑" panose="020B0503020204020204" charset="-122"/>
                          <a:ea typeface="微软雅黑" panose="020B0503020204020204" charset="-122"/>
                        </a:rPr>
                        <a:t>dataTransfer</a:t>
                      </a:r>
                      <a:r>
                        <a:rPr lang="zh-CN" sz="1400" kern="100" dirty="0">
                          <a:latin typeface="微软雅黑" panose="020B0503020204020204" charset="-122"/>
                          <a:ea typeface="微软雅黑" panose="020B0503020204020204" charset="-122"/>
                        </a:rPr>
                        <a:t>对象取出数据。</a:t>
                      </a:r>
                      <a:endParaRPr lang="zh-CN" sz="1400" kern="100" dirty="0">
                        <a:latin typeface="微软雅黑" panose="020B0503020204020204" charset="-122"/>
                        <a:ea typeface="微软雅黑" panose="020B0503020204020204" charset="-122"/>
                      </a:endParaRPr>
                    </a:p>
                  </a:txBody>
                  <a:tcPr marL="68580" marR="68580" marT="0" marB="0" anchor="ctr"/>
                </a:tc>
              </a:tr>
              <a:tr h="361950">
                <a:tc>
                  <a:txBody>
                    <a:bodyPr/>
                    <a:lstStyle/>
                    <a:p>
                      <a:pPr indent="108585" algn="just">
                        <a:lnSpc>
                          <a:spcPct val="100000"/>
                        </a:lnSpc>
                        <a:spcAft>
                          <a:spcPts val="0"/>
                        </a:spcAft>
                      </a:pPr>
                      <a:r>
                        <a:rPr lang="en-US" sz="1400" kern="100">
                          <a:latin typeface="微软雅黑" panose="020B0503020204020204" charset="-122"/>
                          <a:ea typeface="微软雅黑" panose="020B0503020204020204" charset="-122"/>
                        </a:rPr>
                        <a:t>clearData(format)</a:t>
                      </a:r>
                      <a:endParaRPr lang="en-US" sz="1400" kern="100">
                        <a:latin typeface="微软雅黑" panose="020B0503020204020204" charset="-122"/>
                        <a:ea typeface="微软雅黑" panose="020B0503020204020204" charset="-122"/>
                      </a:endParaRPr>
                    </a:p>
                  </a:txBody>
                  <a:tcPr marL="68580" marR="68580" marT="0" marB="0" anchor="ctr"/>
                </a:tc>
                <a:tc>
                  <a:txBody>
                    <a:bodyPr/>
                    <a:lstStyle/>
                    <a:p>
                      <a:pPr indent="219710" algn="just">
                        <a:lnSpc>
                          <a:spcPct val="100000"/>
                        </a:lnSpc>
                        <a:spcAft>
                          <a:spcPts val="0"/>
                        </a:spcAft>
                      </a:pPr>
                      <a:r>
                        <a:rPr lang="zh-CN" sz="1400" kern="100" dirty="0">
                          <a:latin typeface="微软雅黑" panose="020B0503020204020204" charset="-122"/>
                          <a:ea typeface="微软雅黑" panose="020B0503020204020204" charset="-122"/>
                        </a:rPr>
                        <a:t>清除</a:t>
                      </a:r>
                      <a:r>
                        <a:rPr lang="en-US" sz="1400" kern="100" dirty="0" err="1">
                          <a:latin typeface="微软雅黑" panose="020B0503020204020204" charset="-122"/>
                          <a:ea typeface="微软雅黑" panose="020B0503020204020204" charset="-122"/>
                        </a:rPr>
                        <a:t>dataTransfer</a:t>
                      </a:r>
                      <a:r>
                        <a:rPr lang="zh-CN" sz="1400" kern="100" dirty="0">
                          <a:latin typeface="微软雅黑" panose="020B0503020204020204" charset="-122"/>
                          <a:ea typeface="微软雅黑" panose="020B0503020204020204" charset="-122"/>
                        </a:rPr>
                        <a:t>对象所储存的数据。如果指定了</a:t>
                      </a:r>
                      <a:r>
                        <a:rPr lang="en-US" sz="1400" kern="100" dirty="0">
                          <a:latin typeface="微软雅黑" panose="020B0503020204020204" charset="-122"/>
                          <a:ea typeface="微软雅黑" panose="020B0503020204020204" charset="-122"/>
                        </a:rPr>
                        <a:t>format</a:t>
                      </a:r>
                      <a:r>
                        <a:rPr lang="zh-CN" sz="1400" kern="100" dirty="0">
                          <a:latin typeface="微软雅黑" panose="020B0503020204020204" charset="-122"/>
                          <a:ea typeface="微软雅黑" panose="020B0503020204020204" charset="-122"/>
                        </a:rPr>
                        <a:t>参数，则只清除该格式的数据，否则清除所有数据。</a:t>
                      </a:r>
                      <a:endParaRPr lang="zh-CN" sz="1400" kern="100" dirty="0">
                        <a:latin typeface="微软雅黑" panose="020B0503020204020204" charset="-122"/>
                        <a:ea typeface="微软雅黑" panose="020B0503020204020204" charset="-122"/>
                      </a:endParaRPr>
                    </a:p>
                  </a:txBody>
                  <a:tcPr marL="68580" marR="68580" marT="0" marB="0" anchor="ctr"/>
                </a:tc>
              </a:tr>
              <a:tr h="361950">
                <a:tc>
                  <a:txBody>
                    <a:bodyPr/>
                    <a:lstStyle/>
                    <a:p>
                      <a:pPr indent="108585" algn="just">
                        <a:lnSpc>
                          <a:spcPct val="100000"/>
                        </a:lnSpc>
                        <a:spcAft>
                          <a:spcPts val="0"/>
                        </a:spcAft>
                      </a:pPr>
                      <a:r>
                        <a:rPr lang="en-US" sz="1400" kern="100" dirty="0" err="1">
                          <a:latin typeface="微软雅黑" panose="020B0503020204020204" charset="-122"/>
                          <a:ea typeface="微软雅黑" panose="020B0503020204020204" charset="-122"/>
                        </a:rPr>
                        <a:t>setDragImage</a:t>
                      </a:r>
                      <a:r>
                        <a:rPr lang="en-US" sz="1400" kern="100" dirty="0">
                          <a:latin typeface="微软雅黑" panose="020B0503020204020204" charset="-122"/>
                          <a:ea typeface="微软雅黑" panose="020B0503020204020204" charset="-122"/>
                        </a:rPr>
                        <a:t>(</a:t>
                      </a:r>
                      <a:r>
                        <a:rPr lang="en-US" sz="1400" kern="100" dirty="0" err="1">
                          <a:latin typeface="微软雅黑" panose="020B0503020204020204" charset="-122"/>
                          <a:ea typeface="微软雅黑" panose="020B0503020204020204" charset="-122"/>
                        </a:rPr>
                        <a:t>imgElement</a:t>
                      </a:r>
                      <a:r>
                        <a:rPr lang="en-US" sz="1400" kern="100" dirty="0">
                          <a:latin typeface="微软雅黑" panose="020B0503020204020204" charset="-122"/>
                          <a:ea typeface="微软雅黑" panose="020B0503020204020204" charset="-122"/>
                        </a:rPr>
                        <a:t>, x, y)</a:t>
                      </a:r>
                      <a:endParaRPr lang="en-US" sz="1400" kern="100" dirty="0">
                        <a:latin typeface="微软雅黑" panose="020B0503020204020204" charset="-122"/>
                        <a:ea typeface="微软雅黑" panose="020B0503020204020204" charset="-122"/>
                      </a:endParaRPr>
                    </a:p>
                  </a:txBody>
                  <a:tcPr marL="68580" marR="68580" marT="0" marB="0" anchor="ctr"/>
                </a:tc>
                <a:tc>
                  <a:txBody>
                    <a:bodyPr/>
                    <a:lstStyle/>
                    <a:p>
                      <a:pPr indent="219710" algn="just">
                        <a:lnSpc>
                          <a:spcPct val="100000"/>
                        </a:lnSpc>
                        <a:spcAft>
                          <a:spcPts val="0"/>
                        </a:spcAft>
                      </a:pPr>
                      <a:r>
                        <a:rPr lang="zh-CN" sz="1400" kern="100" dirty="0">
                          <a:latin typeface="微软雅黑" panose="020B0503020204020204" charset="-122"/>
                          <a:ea typeface="微软雅黑" panose="020B0503020204020204" charset="-122"/>
                        </a:rPr>
                        <a:t>指定拖动过程中显示的图像。默认情况下，许多浏览器显示一个被拖动元素的半透明版本。参数</a:t>
                      </a:r>
                      <a:r>
                        <a:rPr lang="en-US" sz="1400" kern="100" dirty="0" err="1">
                          <a:latin typeface="微软雅黑" panose="020B0503020204020204" charset="-122"/>
                          <a:ea typeface="微软雅黑" panose="020B0503020204020204" charset="-122"/>
                        </a:rPr>
                        <a:t>imgElement</a:t>
                      </a:r>
                      <a:r>
                        <a:rPr lang="zh-CN" sz="1400" kern="100" dirty="0">
                          <a:latin typeface="微软雅黑" panose="020B0503020204020204" charset="-122"/>
                          <a:ea typeface="微软雅黑" panose="020B0503020204020204" charset="-122"/>
                        </a:rPr>
                        <a:t>必须是一个图像元素，而不是指向图像的路径，参数</a:t>
                      </a:r>
                      <a:r>
                        <a:rPr lang="en-US" sz="1400" kern="100" dirty="0">
                          <a:latin typeface="微软雅黑" panose="020B0503020204020204" charset="-122"/>
                          <a:ea typeface="微软雅黑" panose="020B0503020204020204" charset="-122"/>
                        </a:rPr>
                        <a:t>x</a:t>
                      </a:r>
                      <a:r>
                        <a:rPr lang="zh-CN" sz="1400" kern="100" dirty="0">
                          <a:latin typeface="微软雅黑" panose="020B0503020204020204" charset="-122"/>
                          <a:ea typeface="微软雅黑" panose="020B0503020204020204" charset="-122"/>
                        </a:rPr>
                        <a:t>和</a:t>
                      </a:r>
                      <a:r>
                        <a:rPr lang="en-US" sz="1400" kern="100" dirty="0">
                          <a:latin typeface="微软雅黑" panose="020B0503020204020204" charset="-122"/>
                          <a:ea typeface="微软雅黑" panose="020B0503020204020204" charset="-122"/>
                        </a:rPr>
                        <a:t>y</a:t>
                      </a:r>
                      <a:r>
                        <a:rPr lang="zh-CN" sz="1400" kern="100" dirty="0">
                          <a:latin typeface="微软雅黑" panose="020B0503020204020204" charset="-122"/>
                          <a:ea typeface="微软雅黑" panose="020B0503020204020204" charset="-122"/>
                        </a:rPr>
                        <a:t>表示图像相对于鼠标的位置。</a:t>
                      </a:r>
                      <a:endParaRPr lang="zh-CN" sz="1400" kern="100" dirty="0">
                        <a:latin typeface="微软雅黑" panose="020B0503020204020204" charset="-122"/>
                        <a:ea typeface="微软雅黑" panose="020B0503020204020204" charset="-122"/>
                      </a:endParaRPr>
                    </a:p>
                  </a:txBody>
                  <a:tcPr marL="68580" marR="68580" marT="0" marB="0" anchor="ctr"/>
                </a:tc>
              </a:tr>
            </a:tbl>
          </a:graphicData>
        </a:graphic>
      </p:graphicFrame>
      <p:sp>
        <p:nvSpPr>
          <p:cNvPr id="7" name="矩形 6"/>
          <p:cNvSpPr/>
          <p:nvPr/>
        </p:nvSpPr>
        <p:spPr>
          <a:xfrm>
            <a:off x="2371725" y="3453523"/>
            <a:ext cx="4953000" cy="306705"/>
          </a:xfrm>
          <a:prstGeom prst="rect">
            <a:avLst/>
          </a:prstGeom>
        </p:spPr>
        <p:txBody>
          <a:bodyPr wrap="square">
            <a:spAutoFit/>
          </a:bodyPr>
          <a:lstStyle/>
          <a:p>
            <a:r>
              <a:rPr lang="en-US" altLang="zh-CN" sz="1400" dirty="0" err="1" smtClean="0"/>
              <a:t>dataTransfer</a:t>
            </a:r>
            <a:r>
              <a:rPr lang="en-US" altLang="zh-CN" sz="1400" dirty="0" smtClean="0"/>
              <a:t> </a:t>
            </a:r>
            <a:r>
              <a:rPr lang="zh-CN" altLang="en-US" sz="1400" dirty="0" smtClean="0"/>
              <a:t>对象常用的方法及说明</a:t>
            </a:r>
            <a:endParaRPr lang="zh-CN" altLang="en-US" sz="1400" dirty="0"/>
          </a:p>
        </p:txBody>
      </p:sp>
      <p:sp>
        <p:nvSpPr>
          <p:cNvPr id="8" name="矩形 7"/>
          <p:cNvSpPr/>
          <p:nvPr/>
        </p:nvSpPr>
        <p:spPr>
          <a:xfrm>
            <a:off x="2286000" y="1019568"/>
            <a:ext cx="4572000" cy="306705"/>
          </a:xfrm>
          <a:prstGeom prst="rect">
            <a:avLst/>
          </a:prstGeom>
        </p:spPr>
        <p:txBody>
          <a:bodyPr>
            <a:spAutoFit/>
          </a:bodyPr>
          <a:lstStyle/>
          <a:p>
            <a:r>
              <a:rPr lang="en-US" altLang="zh-CN" sz="1400" dirty="0" err="1" smtClean="0"/>
              <a:t>dataTransfer</a:t>
            </a:r>
            <a:r>
              <a:rPr lang="en-US" altLang="zh-CN" sz="1400" dirty="0" smtClean="0"/>
              <a:t> </a:t>
            </a:r>
            <a:r>
              <a:rPr lang="zh-CN" altLang="en-US" sz="1400" dirty="0" smtClean="0"/>
              <a:t>对象常用的属性及说明</a:t>
            </a:r>
            <a:endParaRPr lang="zh-CN" altLang="en-US" sz="1400"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拖放操作实现步骤</a:t>
            </a:r>
            <a:endParaRPr lang="zh-CN" altLang="en-US" dirty="0"/>
          </a:p>
        </p:txBody>
      </p:sp>
      <p:sp>
        <p:nvSpPr>
          <p:cNvPr id="3" name="内容占位符 2"/>
          <p:cNvSpPr>
            <a:spLocks noGrp="1"/>
          </p:cNvSpPr>
          <p:nvPr>
            <p:ph idx="1"/>
          </p:nvPr>
        </p:nvSpPr>
        <p:spPr>
          <a:xfrm>
            <a:off x="502285" y="1210310"/>
            <a:ext cx="8509000" cy="5030470"/>
          </a:xfrm>
        </p:spPr>
        <p:txBody>
          <a:bodyPr>
            <a:normAutofit/>
          </a:bodyPr>
          <a:lstStyle/>
          <a:p>
            <a:pPr>
              <a:lnSpc>
                <a:spcPct val="100000"/>
              </a:lnSpc>
              <a:buNone/>
            </a:pPr>
            <a:r>
              <a:rPr lang="zh-CN" altLang="en-US" sz="1400" dirty="0"/>
              <a:t>拖放元素的过程可分为创建可拖放对象、设置放置对象两个步骤</a:t>
            </a:r>
            <a:r>
              <a:rPr lang="zh-CN" altLang="en-US" sz="1400" dirty="0" smtClean="0"/>
              <a:t>。</a:t>
            </a:r>
            <a:endParaRPr lang="zh-CN" altLang="en-US" sz="1400" dirty="0"/>
          </a:p>
          <a:p>
            <a:pPr>
              <a:lnSpc>
                <a:spcPct val="100000"/>
              </a:lnSpc>
              <a:spcBef>
                <a:spcPts val="0"/>
              </a:spcBef>
              <a:spcAft>
                <a:spcPts val="0"/>
              </a:spcAft>
              <a:buNone/>
            </a:pPr>
            <a:r>
              <a:rPr lang="en-US" altLang="zh-CN" sz="1400" b="1" dirty="0"/>
              <a:t>1</a:t>
            </a:r>
            <a:r>
              <a:rPr lang="zh-CN" altLang="en-US" sz="1400" b="1" dirty="0"/>
              <a:t>．创建一个可拖放对象</a:t>
            </a:r>
            <a:endParaRPr lang="zh-CN" altLang="en-US" sz="1400" b="1" dirty="0"/>
          </a:p>
          <a:p>
            <a:pPr>
              <a:lnSpc>
                <a:spcPct val="100000"/>
              </a:lnSpc>
              <a:spcBef>
                <a:spcPts val="0"/>
              </a:spcBef>
              <a:spcAft>
                <a:spcPts val="0"/>
              </a:spcAft>
              <a:buNone/>
            </a:pPr>
            <a:endParaRPr lang="en-US" altLang="zh-CN" sz="1400" dirty="0" smtClean="0">
              <a:solidFill>
                <a:schemeClr val="tx1"/>
              </a:solidFill>
            </a:endParaRPr>
          </a:p>
          <a:p>
            <a:pPr>
              <a:lnSpc>
                <a:spcPct val="100000"/>
              </a:lnSpc>
              <a:spcBef>
                <a:spcPts val="0"/>
              </a:spcBef>
              <a:spcAft>
                <a:spcPts val="0"/>
              </a:spcAft>
              <a:buNone/>
            </a:pPr>
            <a:r>
              <a:rPr lang="en-US" altLang="zh-CN" sz="1400" dirty="0" smtClean="0">
                <a:solidFill>
                  <a:schemeClr val="tx1"/>
                </a:solidFill>
              </a:rPr>
              <a:t>  &lt;</a:t>
            </a:r>
            <a:r>
              <a:rPr lang="en-US" altLang="zh-CN" sz="1400" dirty="0">
                <a:solidFill>
                  <a:schemeClr val="tx1"/>
                </a:solidFill>
              </a:rPr>
              <a:t>img src="45567.jpg" draggable="true" ondragstart="drag(event)" id="</a:t>
            </a:r>
            <a:r>
              <a:rPr lang="en-US" altLang="zh-CN" sz="1400" dirty="0" smtClean="0">
                <a:solidFill>
                  <a:schemeClr val="tx1"/>
                </a:solidFill>
              </a:rPr>
              <a:t>drag1"</a:t>
            </a:r>
            <a:r>
              <a:rPr lang="en-US" altLang="zh-CN" sz="1400" dirty="0">
                <a:solidFill>
                  <a:schemeClr val="tx1"/>
                </a:solidFill>
              </a:rPr>
              <a:t>/&gt;</a:t>
            </a:r>
            <a:endParaRPr lang="en-US" altLang="zh-CN" sz="1400" dirty="0" smtClean="0">
              <a:solidFill>
                <a:schemeClr val="tx1"/>
              </a:solidFill>
            </a:endParaRPr>
          </a:p>
          <a:p>
            <a:pPr>
              <a:lnSpc>
                <a:spcPct val="100000"/>
              </a:lnSpc>
              <a:spcBef>
                <a:spcPts val="0"/>
              </a:spcBef>
              <a:spcAft>
                <a:spcPts val="0"/>
              </a:spcAft>
              <a:buNone/>
            </a:pPr>
            <a:r>
              <a:rPr lang="en-US" altLang="zh-CN" sz="1400" dirty="0" smtClean="0">
                <a:solidFill>
                  <a:schemeClr val="tx1"/>
                </a:solidFill>
              </a:rPr>
              <a:t>  function drag(event) </a:t>
            </a:r>
            <a:r>
              <a:rPr lang="en-US" altLang="zh-CN" sz="1400" dirty="0">
                <a:solidFill>
                  <a:schemeClr val="tx1"/>
                </a:solidFill>
              </a:rPr>
              <a:t>{</a:t>
            </a:r>
            <a:r>
              <a:rPr lang="en-US" altLang="zh-CN" sz="1400" dirty="0" err="1" smtClean="0">
                <a:solidFill>
                  <a:schemeClr val="tx1"/>
                </a:solidFill>
              </a:rPr>
              <a:t>event.dataTransfer.setData</a:t>
            </a:r>
            <a:r>
              <a:rPr lang="en-US" altLang="zh-CN" sz="1400" dirty="0">
                <a:solidFill>
                  <a:schemeClr val="tx1"/>
                </a:solidFill>
              </a:rPr>
              <a:t>("Text",ev.target.id); }</a:t>
            </a:r>
            <a:endParaRPr lang="en-US" altLang="zh-CN" sz="1400" dirty="0">
              <a:solidFill>
                <a:schemeClr val="tx1"/>
              </a:solidFill>
            </a:endParaRPr>
          </a:p>
          <a:p>
            <a:pPr>
              <a:lnSpc>
                <a:spcPct val="100000"/>
              </a:lnSpc>
              <a:buNone/>
            </a:pPr>
            <a:endParaRPr lang="zh-CN" altLang="en-US" sz="1400" dirty="0" smtClean="0">
              <a:solidFill>
                <a:schemeClr val="tx1"/>
              </a:solidFill>
            </a:endParaRPr>
          </a:p>
          <a:p>
            <a:pPr>
              <a:lnSpc>
                <a:spcPct val="100000"/>
              </a:lnSpc>
              <a:buNone/>
            </a:pPr>
            <a:r>
              <a:rPr lang="zh-CN" altLang="en-US" sz="1400" dirty="0" smtClean="0">
                <a:solidFill>
                  <a:schemeClr val="tx1"/>
                </a:solidFill>
              </a:rPr>
              <a:t>    说明：参</a:t>
            </a:r>
            <a:r>
              <a:rPr lang="zh-CN" altLang="en-US" sz="1400" dirty="0">
                <a:solidFill>
                  <a:schemeClr val="tx1"/>
                </a:solidFill>
              </a:rPr>
              <a:t>数</a:t>
            </a:r>
            <a:r>
              <a:rPr lang="en-US" altLang="zh-CN" sz="1400" dirty="0">
                <a:solidFill>
                  <a:schemeClr val="tx1"/>
                </a:solidFill>
              </a:rPr>
              <a:t>1 </a:t>
            </a:r>
            <a:r>
              <a:rPr lang="zh-CN" altLang="en-US" sz="1400" dirty="0">
                <a:solidFill>
                  <a:schemeClr val="tx1"/>
                </a:solidFill>
              </a:rPr>
              <a:t>是数据类型，值为</a:t>
            </a:r>
            <a:r>
              <a:rPr lang="en-US" altLang="zh-CN" sz="1400" dirty="0">
                <a:solidFill>
                  <a:schemeClr val="tx1"/>
                </a:solidFill>
              </a:rPr>
              <a:t>"Text"</a:t>
            </a:r>
            <a:r>
              <a:rPr lang="zh-CN" altLang="en-US" sz="1400" dirty="0">
                <a:solidFill>
                  <a:schemeClr val="tx1"/>
                </a:solidFill>
              </a:rPr>
              <a:t>；参数</a:t>
            </a:r>
            <a:r>
              <a:rPr lang="en-US" altLang="zh-CN" sz="1400" dirty="0">
                <a:solidFill>
                  <a:schemeClr val="tx1"/>
                </a:solidFill>
              </a:rPr>
              <a:t>2 </a:t>
            </a:r>
            <a:r>
              <a:rPr lang="zh-CN" altLang="en-US" sz="1400" dirty="0">
                <a:solidFill>
                  <a:schemeClr val="tx1"/>
                </a:solidFill>
              </a:rPr>
              <a:t>是数据信息，值为可拖动元素的</a:t>
            </a:r>
            <a:r>
              <a:rPr lang="en-US" altLang="zh-CN" sz="1400" dirty="0">
                <a:solidFill>
                  <a:schemeClr val="tx1"/>
                </a:solidFill>
              </a:rPr>
              <a:t>id ("drag1")</a:t>
            </a:r>
            <a:r>
              <a:rPr lang="zh-CN" altLang="en-US" sz="1400" dirty="0" smtClean="0">
                <a:solidFill>
                  <a:schemeClr val="tx1"/>
                </a:solidFill>
              </a:rPr>
              <a:t>。</a:t>
            </a:r>
            <a:endParaRPr lang="en-US" altLang="zh-CN" sz="1400" dirty="0" smtClean="0">
              <a:solidFill>
                <a:schemeClr val="tx1"/>
              </a:solidFill>
            </a:endParaRPr>
          </a:p>
          <a:p>
            <a:pPr>
              <a:lnSpc>
                <a:spcPct val="100000"/>
              </a:lnSpc>
              <a:spcBef>
                <a:spcPts val="0"/>
              </a:spcBef>
              <a:spcAft>
                <a:spcPts val="0"/>
              </a:spcAft>
              <a:buNone/>
            </a:pPr>
            <a:endParaRPr lang="en-US" altLang="zh-CN" sz="1400" b="1" dirty="0">
              <a:solidFill>
                <a:schemeClr val="tx1"/>
              </a:solidFill>
            </a:endParaRPr>
          </a:p>
          <a:p>
            <a:pPr>
              <a:lnSpc>
                <a:spcPct val="100000"/>
              </a:lnSpc>
              <a:spcBef>
                <a:spcPts val="0"/>
              </a:spcBef>
              <a:spcAft>
                <a:spcPts val="0"/>
              </a:spcAft>
              <a:buNone/>
            </a:pPr>
            <a:r>
              <a:rPr lang="en-US" altLang="zh-CN" sz="1400" b="1" dirty="0">
                <a:solidFill>
                  <a:schemeClr val="tx1"/>
                </a:solidFill>
              </a:rPr>
              <a:t>2</a:t>
            </a:r>
            <a:r>
              <a:rPr lang="zh-CN" altLang="en-US" sz="1400" b="1" dirty="0">
                <a:solidFill>
                  <a:schemeClr val="tx1"/>
                </a:solidFill>
              </a:rPr>
              <a:t>．设置放置对象</a:t>
            </a:r>
            <a:endParaRPr lang="zh-CN" altLang="en-US" sz="1400" b="1" dirty="0">
              <a:solidFill>
                <a:schemeClr val="tx1"/>
              </a:solidFill>
            </a:endParaRPr>
          </a:p>
          <a:p>
            <a:pPr marL="0" indent="0">
              <a:lnSpc>
                <a:spcPct val="100000"/>
              </a:lnSpc>
              <a:buNone/>
            </a:pPr>
            <a:r>
              <a:rPr lang="zh-CN" altLang="en-US" sz="1400" dirty="0" smtClean="0">
                <a:solidFill>
                  <a:schemeClr val="tx1"/>
                </a:solidFill>
              </a:rPr>
              <a:t>       能</a:t>
            </a:r>
            <a:r>
              <a:rPr lang="zh-CN" altLang="en-US" sz="1400" dirty="0">
                <a:solidFill>
                  <a:schemeClr val="tx1"/>
                </a:solidFill>
              </a:rPr>
              <a:t>够接受拖放元素的对象称为放置对象（或目标对象），放置对象至少要监听两个事件。</a:t>
            </a:r>
            <a:endParaRPr lang="zh-CN" altLang="en-US" sz="1400" dirty="0">
              <a:solidFill>
                <a:schemeClr val="tx1"/>
              </a:solidFill>
            </a:endParaRPr>
          </a:p>
          <a:p>
            <a:pPr marL="0" indent="0">
              <a:lnSpc>
                <a:spcPct val="100000"/>
              </a:lnSpc>
              <a:spcBef>
                <a:spcPts val="0"/>
              </a:spcBef>
              <a:spcAft>
                <a:spcPts val="0"/>
              </a:spcAft>
              <a:buNone/>
            </a:pPr>
            <a:r>
              <a:rPr lang="zh-CN" altLang="en-US" sz="1400" dirty="0" smtClean="0">
                <a:solidFill>
                  <a:schemeClr val="tx1"/>
                </a:solidFill>
              </a:rPr>
              <a:t>      （</a:t>
            </a:r>
            <a:r>
              <a:rPr lang="en-US" altLang="zh-CN" sz="1400" dirty="0">
                <a:solidFill>
                  <a:schemeClr val="tx1"/>
                </a:solidFill>
              </a:rPr>
              <a:t>1</a:t>
            </a:r>
            <a:r>
              <a:rPr lang="zh-CN" altLang="en-US" sz="1400" dirty="0">
                <a:solidFill>
                  <a:schemeClr val="tx1"/>
                </a:solidFill>
              </a:rPr>
              <a:t>）</a:t>
            </a:r>
            <a:r>
              <a:rPr lang="en-US" altLang="zh-CN" sz="1400" dirty="0">
                <a:solidFill>
                  <a:schemeClr val="tx1"/>
                </a:solidFill>
              </a:rPr>
              <a:t>dragover </a:t>
            </a:r>
            <a:r>
              <a:rPr lang="zh-CN" altLang="en-US" sz="1400" dirty="0">
                <a:solidFill>
                  <a:schemeClr val="tx1"/>
                </a:solidFill>
              </a:rPr>
              <a:t>事件。该事件对应的事件句柄</a:t>
            </a:r>
            <a:r>
              <a:rPr lang="en-US" altLang="zh-CN" sz="1400" dirty="0">
                <a:solidFill>
                  <a:schemeClr val="tx1"/>
                </a:solidFill>
              </a:rPr>
              <a:t>ondragover</a:t>
            </a:r>
            <a:r>
              <a:rPr lang="zh-CN" altLang="en-US" sz="1400" dirty="0">
                <a:solidFill>
                  <a:schemeClr val="tx1"/>
                </a:solidFill>
              </a:rPr>
              <a:t>，被拖动元素停留在放置对</a:t>
            </a:r>
            <a:r>
              <a:rPr lang="zh-CN" altLang="en-US" sz="1400" dirty="0" smtClean="0">
                <a:solidFill>
                  <a:schemeClr val="tx1"/>
                </a:solidFill>
              </a:rPr>
              <a:t>象之</a:t>
            </a:r>
            <a:r>
              <a:rPr lang="zh-CN" altLang="en-US" sz="1400" dirty="0">
                <a:solidFill>
                  <a:schemeClr val="tx1"/>
                </a:solidFill>
              </a:rPr>
              <a:t>中时持续触发。默认方式下，无法将数据</a:t>
            </a:r>
            <a:r>
              <a:rPr lang="en-US" altLang="zh-CN" sz="1400" dirty="0">
                <a:solidFill>
                  <a:schemeClr val="tx1"/>
                </a:solidFill>
              </a:rPr>
              <a:t>/</a:t>
            </a:r>
            <a:r>
              <a:rPr lang="zh-CN" altLang="en-US" sz="1400" dirty="0">
                <a:solidFill>
                  <a:schemeClr val="tx1"/>
                </a:solidFill>
              </a:rPr>
              <a:t>元素放置到其他元素中</a:t>
            </a:r>
            <a:r>
              <a:rPr lang="zh-CN" altLang="en-US" sz="1400" dirty="0" smtClean="0">
                <a:solidFill>
                  <a:schemeClr val="tx1"/>
                </a:solidFill>
              </a:rPr>
              <a:t>，</a:t>
            </a:r>
            <a:r>
              <a:rPr lang="zh-CN" altLang="en-US" sz="1400" dirty="0">
                <a:solidFill>
                  <a:schemeClr val="tx1"/>
                </a:solidFill>
                <a:sym typeface="+mn-ea"/>
              </a:rPr>
              <a:t>需要</a:t>
            </a:r>
            <a:r>
              <a:rPr lang="zh-CN" altLang="en-US" sz="1400" dirty="0" smtClean="0">
                <a:solidFill>
                  <a:schemeClr val="tx1"/>
                </a:solidFill>
                <a:sym typeface="+mn-ea"/>
              </a:rPr>
              <a:t>设</a:t>
            </a:r>
            <a:r>
              <a:rPr lang="zh-CN" altLang="en-US" sz="1400" dirty="0">
                <a:solidFill>
                  <a:schemeClr val="tx1"/>
                </a:solidFill>
                <a:sym typeface="+mn-ea"/>
              </a:rPr>
              <a:t>置允许放置，必须阻止对元素的默认处理方式。通过给</a:t>
            </a:r>
            <a:r>
              <a:rPr lang="en-US" altLang="zh-CN" sz="1400" dirty="0" err="1">
                <a:solidFill>
                  <a:schemeClr val="tx1"/>
                </a:solidFill>
                <a:sym typeface="+mn-ea"/>
              </a:rPr>
              <a:t>ondragover</a:t>
            </a:r>
            <a:r>
              <a:rPr lang="en-US" altLang="zh-CN" sz="1400" dirty="0">
                <a:solidFill>
                  <a:schemeClr val="tx1"/>
                </a:solidFill>
                <a:sym typeface="+mn-ea"/>
              </a:rPr>
              <a:t> </a:t>
            </a:r>
            <a:r>
              <a:rPr lang="zh-CN" altLang="en-US" sz="1400" dirty="0">
                <a:solidFill>
                  <a:schemeClr val="tx1"/>
                </a:solidFill>
                <a:sym typeface="+mn-ea"/>
              </a:rPr>
              <a:t>事件属性绑定</a:t>
            </a:r>
            <a:r>
              <a:rPr lang="en-US" altLang="zh-CN" sz="1400" dirty="0" err="1">
                <a:solidFill>
                  <a:schemeClr val="tx1"/>
                </a:solidFill>
                <a:sym typeface="+mn-ea"/>
              </a:rPr>
              <a:t>allowDrag</a:t>
            </a:r>
            <a:r>
              <a:rPr lang="en-US" altLang="zh-CN" sz="1400" dirty="0">
                <a:solidFill>
                  <a:schemeClr val="tx1"/>
                </a:solidFill>
                <a:sym typeface="+mn-ea"/>
              </a:rPr>
              <a:t>(event)</a:t>
            </a:r>
            <a:r>
              <a:rPr lang="zh-CN" altLang="en-US" sz="1400" dirty="0">
                <a:solidFill>
                  <a:schemeClr val="tx1"/>
                </a:solidFill>
                <a:sym typeface="+mn-ea"/>
              </a:rPr>
              <a:t>函数，在函数中使用</a:t>
            </a:r>
            <a:r>
              <a:rPr lang="en-US" altLang="zh-CN" sz="1400" dirty="0" err="1">
                <a:solidFill>
                  <a:schemeClr val="tx1"/>
                </a:solidFill>
                <a:sym typeface="+mn-ea"/>
              </a:rPr>
              <a:t>event.preventDefault</a:t>
            </a:r>
            <a:r>
              <a:rPr lang="en-US" altLang="zh-CN" sz="1400" dirty="0">
                <a:solidFill>
                  <a:schemeClr val="tx1"/>
                </a:solidFill>
                <a:sym typeface="+mn-ea"/>
              </a:rPr>
              <a:t>()</a:t>
            </a:r>
            <a:r>
              <a:rPr lang="zh-CN" altLang="en-US" sz="1400" dirty="0">
                <a:solidFill>
                  <a:schemeClr val="tx1"/>
                </a:solidFill>
                <a:sym typeface="+mn-ea"/>
              </a:rPr>
              <a:t>方法来实现阻止默认处理方式。代码如</a:t>
            </a:r>
            <a:r>
              <a:rPr lang="zh-CN" altLang="en-US" sz="1400" dirty="0" smtClean="0">
                <a:solidFill>
                  <a:schemeClr val="tx1"/>
                </a:solidFill>
                <a:sym typeface="+mn-ea"/>
              </a:rPr>
              <a:t>下：</a:t>
            </a:r>
            <a:endParaRPr lang="zh-CN" altLang="en-US" sz="1400" dirty="0">
              <a:solidFill>
                <a:schemeClr val="tx1"/>
              </a:solidFill>
            </a:endParaRPr>
          </a:p>
          <a:p>
            <a:pPr>
              <a:lnSpc>
                <a:spcPct val="100000"/>
              </a:lnSpc>
              <a:spcBef>
                <a:spcPts val="0"/>
              </a:spcBef>
              <a:spcAft>
                <a:spcPts val="0"/>
              </a:spcAft>
              <a:buNone/>
            </a:pPr>
            <a:endParaRPr lang="en-US" altLang="zh-CN" sz="1400" dirty="0" smtClean="0">
              <a:solidFill>
                <a:schemeClr val="tx1"/>
              </a:solidFill>
              <a:sym typeface="+mn-ea"/>
            </a:endParaRPr>
          </a:p>
          <a:p>
            <a:pPr>
              <a:lnSpc>
                <a:spcPct val="100000"/>
              </a:lnSpc>
              <a:spcBef>
                <a:spcPts val="0"/>
              </a:spcBef>
              <a:spcAft>
                <a:spcPts val="0"/>
              </a:spcAft>
              <a:buNone/>
            </a:pPr>
            <a:r>
              <a:rPr lang="en-US" altLang="zh-CN" sz="1400" dirty="0" smtClean="0">
                <a:solidFill>
                  <a:schemeClr val="tx1"/>
                </a:solidFill>
                <a:sym typeface="+mn-ea"/>
              </a:rPr>
              <a:t>    &lt;</a:t>
            </a:r>
            <a:r>
              <a:rPr lang="en-US" altLang="zh-CN" sz="1400" dirty="0">
                <a:solidFill>
                  <a:schemeClr val="tx1"/>
                </a:solidFill>
                <a:sym typeface="+mn-ea"/>
              </a:rPr>
              <a:t>div id="div1" </a:t>
            </a:r>
            <a:r>
              <a:rPr lang="en-US" altLang="zh-CN" sz="1400" dirty="0" err="1">
                <a:solidFill>
                  <a:schemeClr val="tx1"/>
                </a:solidFill>
                <a:sym typeface="+mn-ea"/>
              </a:rPr>
              <a:t>ondrop</a:t>
            </a:r>
            <a:r>
              <a:rPr lang="en-US" altLang="zh-CN" sz="1400" dirty="0">
                <a:solidFill>
                  <a:schemeClr val="tx1"/>
                </a:solidFill>
                <a:sym typeface="+mn-ea"/>
              </a:rPr>
              <a:t>="drop(event)" </a:t>
            </a:r>
            <a:r>
              <a:rPr lang="en-US" altLang="zh-CN" sz="1400" dirty="0" err="1">
                <a:solidFill>
                  <a:schemeClr val="tx1"/>
                </a:solidFill>
                <a:sym typeface="+mn-ea"/>
              </a:rPr>
              <a:t>ondragover</a:t>
            </a:r>
            <a:r>
              <a:rPr lang="en-US" altLang="zh-CN" sz="1400" dirty="0">
                <a:solidFill>
                  <a:schemeClr val="tx1"/>
                </a:solidFill>
                <a:sym typeface="+mn-ea"/>
              </a:rPr>
              <a:t>="</a:t>
            </a:r>
            <a:r>
              <a:rPr lang="en-US" altLang="zh-CN" sz="1400" dirty="0" err="1">
                <a:solidFill>
                  <a:schemeClr val="tx1"/>
                </a:solidFill>
                <a:sym typeface="+mn-ea"/>
              </a:rPr>
              <a:t>allowDrop</a:t>
            </a:r>
            <a:r>
              <a:rPr lang="en-US" altLang="zh-CN" sz="1400" dirty="0">
                <a:solidFill>
                  <a:schemeClr val="tx1"/>
                </a:solidFill>
                <a:sym typeface="+mn-ea"/>
              </a:rPr>
              <a:t>(event)"&gt;</a:t>
            </a:r>
            <a:endParaRPr lang="en-US" altLang="zh-CN" sz="1400" dirty="0">
              <a:solidFill>
                <a:schemeClr val="tx1"/>
              </a:solidFill>
            </a:endParaRPr>
          </a:p>
          <a:p>
            <a:pPr>
              <a:lnSpc>
                <a:spcPct val="100000"/>
              </a:lnSpc>
              <a:spcBef>
                <a:spcPts val="0"/>
              </a:spcBef>
              <a:spcAft>
                <a:spcPts val="0"/>
              </a:spcAft>
              <a:buNone/>
            </a:pPr>
            <a:r>
              <a:rPr lang="en-US" altLang="zh-CN" sz="1400" dirty="0" smtClean="0">
                <a:solidFill>
                  <a:schemeClr val="tx1"/>
                </a:solidFill>
                <a:sym typeface="+mn-ea"/>
              </a:rPr>
              <a:t>       function </a:t>
            </a:r>
            <a:r>
              <a:rPr lang="en-US" altLang="zh-CN" sz="1400" dirty="0" err="1" smtClean="0">
                <a:solidFill>
                  <a:schemeClr val="tx1"/>
                </a:solidFill>
                <a:sym typeface="+mn-ea"/>
              </a:rPr>
              <a:t>allowDrop</a:t>
            </a:r>
            <a:r>
              <a:rPr lang="en-US" altLang="zh-CN" sz="1400" dirty="0" smtClean="0">
                <a:solidFill>
                  <a:schemeClr val="tx1"/>
                </a:solidFill>
                <a:sym typeface="+mn-ea"/>
              </a:rPr>
              <a:t>(event){</a:t>
            </a:r>
            <a:endParaRPr lang="en-US" altLang="zh-CN" sz="1400" dirty="0">
              <a:solidFill>
                <a:schemeClr val="tx1"/>
              </a:solidFill>
            </a:endParaRPr>
          </a:p>
          <a:p>
            <a:pPr>
              <a:lnSpc>
                <a:spcPct val="100000"/>
              </a:lnSpc>
              <a:spcBef>
                <a:spcPts val="0"/>
              </a:spcBef>
              <a:spcAft>
                <a:spcPts val="0"/>
              </a:spcAft>
              <a:buNone/>
            </a:pPr>
            <a:r>
              <a:rPr lang="en-US" altLang="zh-CN" sz="1400" dirty="0" smtClean="0">
                <a:solidFill>
                  <a:schemeClr val="tx1"/>
                </a:solidFill>
                <a:sym typeface="+mn-ea"/>
              </a:rPr>
              <a:t>         </a:t>
            </a:r>
            <a:r>
              <a:rPr lang="en-US" altLang="zh-CN" sz="1400" dirty="0" err="1" smtClean="0">
                <a:solidFill>
                  <a:schemeClr val="tx1"/>
                </a:solidFill>
                <a:sym typeface="+mn-ea"/>
              </a:rPr>
              <a:t>event.preventDefault</a:t>
            </a:r>
            <a:r>
              <a:rPr lang="en-US" altLang="zh-CN" sz="1400" dirty="0">
                <a:solidFill>
                  <a:schemeClr val="tx1"/>
                </a:solidFill>
                <a:sym typeface="+mn-ea"/>
              </a:rPr>
              <a:t>(); //</a:t>
            </a:r>
            <a:r>
              <a:rPr lang="zh-CN" altLang="en-US" sz="1400" dirty="0">
                <a:solidFill>
                  <a:schemeClr val="tx1"/>
                </a:solidFill>
                <a:sym typeface="+mn-ea"/>
              </a:rPr>
              <a:t>阻止对元素的默认处理方式</a:t>
            </a:r>
            <a:endParaRPr lang="zh-CN" altLang="en-US" sz="1400" dirty="0">
              <a:solidFill>
                <a:schemeClr val="tx1"/>
              </a:solidFill>
            </a:endParaRPr>
          </a:p>
          <a:p>
            <a:pPr>
              <a:lnSpc>
                <a:spcPct val="100000"/>
              </a:lnSpc>
              <a:spcBef>
                <a:spcPts val="0"/>
              </a:spcBef>
              <a:spcAft>
                <a:spcPts val="0"/>
              </a:spcAft>
              <a:buNone/>
            </a:pPr>
            <a:r>
              <a:rPr lang="en-US" altLang="zh-CN" sz="1400" dirty="0" smtClean="0">
                <a:solidFill>
                  <a:schemeClr val="tx1"/>
                </a:solidFill>
                <a:sym typeface="+mn-ea"/>
              </a:rPr>
              <a:t>       }</a:t>
            </a:r>
            <a:endParaRPr lang="en-US" altLang="zh-CN" sz="1400" dirty="0">
              <a:solidFill>
                <a:schemeClr val="tx1"/>
              </a:solidFill>
            </a:endParaRPr>
          </a:p>
          <a:p>
            <a:pPr marL="0" indent="0">
              <a:lnSpc>
                <a:spcPct val="100000"/>
              </a:lnSpc>
              <a:spcBef>
                <a:spcPts val="0"/>
              </a:spcBef>
              <a:spcAft>
                <a:spcPts val="0"/>
              </a:spcAft>
              <a:buNone/>
            </a:pPr>
            <a:endParaRPr lang="en-US" altLang="zh-CN" sz="1400" dirty="0">
              <a:solidFill>
                <a:schemeClr val="tx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拖放操作实现步骤</a:t>
            </a:r>
            <a:endParaRPr lang="zh-CN" altLang="en-US" dirty="0"/>
          </a:p>
        </p:txBody>
      </p:sp>
      <p:sp>
        <p:nvSpPr>
          <p:cNvPr id="3" name="内容占位符 2"/>
          <p:cNvSpPr>
            <a:spLocks noGrp="1"/>
          </p:cNvSpPr>
          <p:nvPr>
            <p:ph idx="1"/>
          </p:nvPr>
        </p:nvSpPr>
        <p:spPr>
          <a:xfrm>
            <a:off x="409575" y="1485900"/>
            <a:ext cx="8509000" cy="4407535"/>
          </a:xfrm>
        </p:spPr>
        <p:txBody>
          <a:bodyPr/>
          <a:lstStyle/>
          <a:p>
            <a:pPr marL="0" indent="0">
              <a:spcBef>
                <a:spcPts val="0"/>
              </a:spcBef>
              <a:spcAft>
                <a:spcPts val="0"/>
              </a:spcAft>
              <a:buNone/>
            </a:pPr>
            <a:r>
              <a:rPr lang="zh-CN" altLang="en-US" sz="1400" dirty="0">
                <a:sym typeface="+mn-ea"/>
              </a:rPr>
              <a:t>（</a:t>
            </a:r>
            <a:r>
              <a:rPr lang="en-US" altLang="zh-CN" sz="1400" dirty="0">
                <a:sym typeface="+mn-ea"/>
              </a:rPr>
              <a:t>2</a:t>
            </a:r>
            <a:r>
              <a:rPr lang="zh-CN" altLang="en-US" sz="1400" dirty="0">
                <a:sym typeface="+mn-ea"/>
              </a:rPr>
              <a:t>）</a:t>
            </a:r>
            <a:r>
              <a:rPr lang="en-US" altLang="zh-CN" sz="1400" dirty="0">
                <a:sym typeface="+mn-ea"/>
              </a:rPr>
              <a:t>drop </a:t>
            </a:r>
            <a:r>
              <a:rPr lang="zh-CN" altLang="en-US" sz="1400" dirty="0">
                <a:sym typeface="+mn-ea"/>
              </a:rPr>
              <a:t>事件。该事件对应的事件句柄</a:t>
            </a:r>
            <a:r>
              <a:rPr lang="en-US" altLang="zh-CN" sz="1400" dirty="0" err="1">
                <a:sym typeface="+mn-ea"/>
              </a:rPr>
              <a:t>ondrop</a:t>
            </a:r>
            <a:r>
              <a:rPr lang="zh-CN" altLang="en-US" sz="1400" dirty="0">
                <a:sym typeface="+mn-ea"/>
              </a:rPr>
              <a:t>，允许执行真正的放置。</a:t>
            </a:r>
            <a:r>
              <a:rPr lang="en-US" altLang="zh-CN" sz="1400" dirty="0" err="1">
                <a:sym typeface="+mn-ea"/>
              </a:rPr>
              <a:t>ondrop</a:t>
            </a:r>
            <a:r>
              <a:rPr lang="en-US" altLang="zh-CN" sz="1400" dirty="0">
                <a:sym typeface="+mn-ea"/>
              </a:rPr>
              <a:t> </a:t>
            </a:r>
            <a:r>
              <a:rPr lang="zh-CN" altLang="en-US" sz="1400" dirty="0">
                <a:sym typeface="+mn-ea"/>
              </a:rPr>
              <a:t>属性</a:t>
            </a:r>
            <a:r>
              <a:rPr lang="zh-CN" altLang="en-US" sz="1400" dirty="0" smtClean="0">
                <a:sym typeface="+mn-ea"/>
              </a:rPr>
              <a:t>绑定</a:t>
            </a:r>
            <a:r>
              <a:rPr lang="en-US" altLang="zh-CN" sz="1400" dirty="0">
                <a:solidFill>
                  <a:schemeClr val="tx1"/>
                </a:solidFill>
                <a:sym typeface="+mn-ea"/>
              </a:rPr>
              <a:t>drop(event)</a:t>
            </a:r>
            <a:r>
              <a:rPr lang="zh-CN" altLang="en-US" sz="1400" dirty="0">
                <a:solidFill>
                  <a:schemeClr val="tx1"/>
                </a:solidFill>
                <a:sym typeface="+mn-ea"/>
              </a:rPr>
              <a:t>函数完成放置功能。当放置被拖数据时，会发生</a:t>
            </a:r>
            <a:r>
              <a:rPr lang="en-US" altLang="zh-CN" sz="1400" dirty="0">
                <a:solidFill>
                  <a:schemeClr val="tx1"/>
                </a:solidFill>
                <a:sym typeface="+mn-ea"/>
              </a:rPr>
              <a:t>drop </a:t>
            </a:r>
            <a:r>
              <a:rPr lang="zh-CN" altLang="en-US" sz="1400" dirty="0">
                <a:solidFill>
                  <a:schemeClr val="tx1"/>
                </a:solidFill>
                <a:sym typeface="+mn-ea"/>
              </a:rPr>
              <a:t>事件。该事件将阻止对元素的默认处理方式、获得拖放元素的数据信息、添加被拖放的元素。代码如</a:t>
            </a:r>
            <a:r>
              <a:rPr lang="zh-CN" altLang="en-US" sz="1400" dirty="0" smtClean="0">
                <a:solidFill>
                  <a:schemeClr val="tx1"/>
                </a:solidFill>
                <a:sym typeface="+mn-ea"/>
              </a:rPr>
              <a:t>下：</a:t>
            </a:r>
            <a:endParaRPr lang="zh-CN" altLang="en-US" sz="1400" dirty="0">
              <a:solidFill>
                <a:schemeClr val="tx1"/>
              </a:solidFill>
            </a:endParaRPr>
          </a:p>
          <a:p>
            <a:pPr>
              <a:lnSpc>
                <a:spcPts val="1800"/>
              </a:lnSpc>
              <a:spcBef>
                <a:spcPts val="0"/>
              </a:spcBef>
              <a:spcAft>
                <a:spcPts val="0"/>
              </a:spcAft>
              <a:buNone/>
            </a:pPr>
            <a:endParaRPr lang="en-US" altLang="zh-CN" sz="1400" dirty="0">
              <a:solidFill>
                <a:schemeClr val="tx1"/>
              </a:solidFill>
            </a:endParaRPr>
          </a:p>
          <a:p>
            <a:pPr>
              <a:lnSpc>
                <a:spcPts val="1800"/>
              </a:lnSpc>
              <a:spcBef>
                <a:spcPts val="0"/>
              </a:spcBef>
              <a:spcAft>
                <a:spcPts val="0"/>
              </a:spcAft>
              <a:buNone/>
            </a:pPr>
            <a:r>
              <a:rPr lang="en-US" altLang="zh-CN" sz="1400" dirty="0">
                <a:solidFill>
                  <a:schemeClr val="tx1"/>
                </a:solidFill>
              </a:rPr>
              <a:t>function </a:t>
            </a:r>
            <a:r>
              <a:rPr lang="en-US" altLang="zh-CN" sz="1400" dirty="0" smtClean="0">
                <a:solidFill>
                  <a:schemeClr val="tx1"/>
                </a:solidFill>
              </a:rPr>
              <a:t>drop(event){ </a:t>
            </a:r>
            <a:r>
              <a:rPr lang="en-US" altLang="zh-CN" sz="1400" dirty="0">
                <a:solidFill>
                  <a:schemeClr val="tx1"/>
                </a:solidFill>
              </a:rPr>
              <a:t>//</a:t>
            </a:r>
            <a:r>
              <a:rPr lang="zh-CN" altLang="en-US" sz="1400" dirty="0">
                <a:solidFill>
                  <a:schemeClr val="tx1"/>
                </a:solidFill>
              </a:rPr>
              <a:t>放置</a:t>
            </a:r>
            <a:endParaRPr lang="zh-CN" altLang="en-US" sz="1400" dirty="0">
              <a:solidFill>
                <a:schemeClr val="tx1"/>
              </a:solidFill>
            </a:endParaRPr>
          </a:p>
          <a:p>
            <a:pPr>
              <a:lnSpc>
                <a:spcPts val="1800"/>
              </a:lnSpc>
              <a:spcBef>
                <a:spcPts val="0"/>
              </a:spcBef>
              <a:spcAft>
                <a:spcPts val="0"/>
              </a:spcAft>
              <a:buNone/>
            </a:pPr>
            <a:r>
              <a:rPr lang="en-US" altLang="zh-CN" sz="1400" dirty="0" smtClean="0">
                <a:solidFill>
                  <a:schemeClr val="tx1"/>
                </a:solidFill>
              </a:rPr>
              <a:t>   </a:t>
            </a:r>
            <a:r>
              <a:rPr lang="en-US" altLang="zh-CN" sz="1400" dirty="0" err="1" smtClean="0">
                <a:solidFill>
                  <a:schemeClr val="tx1"/>
                </a:solidFill>
              </a:rPr>
              <a:t>ev</a:t>
            </a:r>
            <a:r>
              <a:rPr lang="en-US" altLang="zh-CN" sz="1400" dirty="0" err="1">
                <a:solidFill>
                  <a:schemeClr val="tx1"/>
                </a:solidFill>
              </a:rPr>
              <a:t>ent</a:t>
            </a:r>
            <a:r>
              <a:rPr lang="en-US" altLang="zh-CN" sz="1400" dirty="0" err="1" smtClean="0">
                <a:solidFill>
                  <a:schemeClr val="tx1"/>
                </a:solidFill>
              </a:rPr>
              <a:t>.preventDefault</a:t>
            </a:r>
            <a:r>
              <a:rPr lang="en-US" altLang="zh-CN" sz="1400" dirty="0">
                <a:solidFill>
                  <a:schemeClr val="tx1"/>
                </a:solidFill>
              </a:rPr>
              <a:t>(); //</a:t>
            </a:r>
            <a:r>
              <a:rPr lang="zh-CN" altLang="en-US" sz="1400" dirty="0">
                <a:solidFill>
                  <a:schemeClr val="tx1"/>
                </a:solidFill>
              </a:rPr>
              <a:t>阻止对元素的默认处理方</a:t>
            </a:r>
            <a:r>
              <a:rPr lang="zh-CN" altLang="en-US" sz="1400" dirty="0" smtClean="0">
                <a:solidFill>
                  <a:schemeClr val="tx1"/>
                </a:solidFill>
              </a:rPr>
              <a:t>式</a:t>
            </a:r>
            <a:endParaRPr lang="zh-CN" altLang="en-US" sz="1400" dirty="0">
              <a:solidFill>
                <a:schemeClr val="tx1"/>
              </a:solidFill>
            </a:endParaRPr>
          </a:p>
          <a:p>
            <a:pPr>
              <a:lnSpc>
                <a:spcPts val="1800"/>
              </a:lnSpc>
              <a:spcBef>
                <a:spcPts val="0"/>
              </a:spcBef>
              <a:spcAft>
                <a:spcPts val="0"/>
              </a:spcAft>
              <a:buNone/>
            </a:pPr>
            <a:r>
              <a:rPr lang="en-US" altLang="zh-CN" sz="1400" dirty="0" smtClean="0">
                <a:solidFill>
                  <a:schemeClr val="tx1"/>
                </a:solidFill>
              </a:rPr>
              <a:t>   </a:t>
            </a:r>
            <a:r>
              <a:rPr lang="en-US" altLang="zh-CN" sz="1400" dirty="0" err="1" smtClean="0">
                <a:solidFill>
                  <a:schemeClr val="tx1"/>
                </a:solidFill>
              </a:rPr>
              <a:t>var</a:t>
            </a:r>
            <a:r>
              <a:rPr lang="en-US" altLang="zh-CN" sz="1400" dirty="0" smtClean="0">
                <a:solidFill>
                  <a:schemeClr val="tx1"/>
                </a:solidFill>
              </a:rPr>
              <a:t> data=</a:t>
            </a:r>
            <a:r>
              <a:rPr lang="en-US" altLang="zh-CN" sz="1400" dirty="0" err="1" smtClean="0">
                <a:solidFill>
                  <a:schemeClr val="tx1"/>
                </a:solidFill>
              </a:rPr>
              <a:t>ev</a:t>
            </a:r>
            <a:r>
              <a:rPr lang="en-US" altLang="zh-CN" sz="1400" dirty="0" err="1">
                <a:solidFill>
                  <a:schemeClr val="tx1"/>
                </a:solidFill>
              </a:rPr>
              <a:t>ent</a:t>
            </a:r>
            <a:r>
              <a:rPr lang="en-US" altLang="zh-CN" sz="1400" dirty="0" err="1" smtClean="0">
                <a:solidFill>
                  <a:schemeClr val="tx1"/>
                </a:solidFill>
              </a:rPr>
              <a:t>.dataTransfer.getData</a:t>
            </a:r>
            <a:r>
              <a:rPr lang="en-US" altLang="zh-CN" sz="1400" dirty="0" smtClean="0">
                <a:solidFill>
                  <a:schemeClr val="tx1"/>
                </a:solidFill>
              </a:rPr>
              <a:t>(“Text”);//</a:t>
            </a:r>
            <a:r>
              <a:rPr lang="zh-CN" altLang="en-US" sz="1400" dirty="0">
                <a:solidFill>
                  <a:schemeClr val="tx1"/>
                </a:solidFill>
              </a:rPr>
              <a:t>获取拖放数</a:t>
            </a:r>
            <a:r>
              <a:rPr lang="zh-CN" altLang="en-US" sz="1400" dirty="0" smtClean="0">
                <a:solidFill>
                  <a:schemeClr val="tx1"/>
                </a:solidFill>
              </a:rPr>
              <a:t>据（元</a:t>
            </a:r>
            <a:r>
              <a:rPr lang="zh-CN" altLang="en-US" sz="1400" dirty="0">
                <a:solidFill>
                  <a:schemeClr val="tx1"/>
                </a:solidFill>
              </a:rPr>
              <a:t>素</a:t>
            </a:r>
            <a:r>
              <a:rPr lang="en-US" altLang="zh-CN" sz="1400" dirty="0" smtClean="0">
                <a:solidFill>
                  <a:schemeClr val="tx1"/>
                </a:solidFill>
              </a:rPr>
              <a:t>id</a:t>
            </a:r>
            <a:r>
              <a:rPr lang="zh-CN" altLang="en-US" sz="1400" dirty="0" smtClean="0">
                <a:solidFill>
                  <a:schemeClr val="tx1"/>
                </a:solidFill>
              </a:rPr>
              <a:t>）</a:t>
            </a:r>
            <a:endParaRPr lang="en-US" altLang="zh-CN" sz="1400" dirty="0">
              <a:solidFill>
                <a:schemeClr val="tx1"/>
              </a:solidFill>
            </a:endParaRPr>
          </a:p>
          <a:p>
            <a:pPr>
              <a:lnSpc>
                <a:spcPts val="1800"/>
              </a:lnSpc>
              <a:spcBef>
                <a:spcPts val="0"/>
              </a:spcBef>
              <a:spcAft>
                <a:spcPts val="0"/>
              </a:spcAft>
              <a:buNone/>
            </a:pPr>
            <a:r>
              <a:rPr lang="en-US" altLang="zh-CN" sz="1400" dirty="0" smtClean="0">
                <a:solidFill>
                  <a:schemeClr val="tx1"/>
                </a:solidFill>
              </a:rPr>
              <a:t>   </a:t>
            </a:r>
            <a:r>
              <a:rPr lang="en-US" altLang="zh-CN" sz="1400" dirty="0" err="1" smtClean="0">
                <a:solidFill>
                  <a:schemeClr val="tx1"/>
                </a:solidFill>
              </a:rPr>
              <a:t>ev</a:t>
            </a:r>
            <a:r>
              <a:rPr lang="en-US" altLang="zh-CN" sz="1400" dirty="0" err="1">
                <a:solidFill>
                  <a:schemeClr val="tx1"/>
                </a:solidFill>
              </a:rPr>
              <a:t>ent</a:t>
            </a:r>
            <a:r>
              <a:rPr lang="en-US" altLang="zh-CN" sz="1400" dirty="0" err="1" smtClean="0">
                <a:solidFill>
                  <a:schemeClr val="tx1"/>
                </a:solidFill>
              </a:rPr>
              <a:t>.target.appendChild</a:t>
            </a:r>
            <a:r>
              <a:rPr lang="en-US" altLang="zh-CN" sz="1400" dirty="0" smtClean="0">
                <a:solidFill>
                  <a:schemeClr val="tx1"/>
                </a:solidFill>
              </a:rPr>
              <a:t>(</a:t>
            </a:r>
            <a:r>
              <a:rPr lang="en-US" altLang="zh-CN" sz="1400" dirty="0" err="1" smtClean="0">
                <a:solidFill>
                  <a:schemeClr val="tx1"/>
                </a:solidFill>
              </a:rPr>
              <a:t>document.getElementById</a:t>
            </a:r>
            <a:r>
              <a:rPr lang="en-US" altLang="zh-CN" sz="1400" dirty="0" smtClean="0">
                <a:solidFill>
                  <a:schemeClr val="tx1"/>
                </a:solidFill>
              </a:rPr>
              <a:t>(data</a:t>
            </a:r>
            <a:r>
              <a:rPr lang="en-US" altLang="zh-CN" sz="1400" dirty="0">
                <a:solidFill>
                  <a:schemeClr val="tx1"/>
                </a:solidFill>
              </a:rPr>
              <a:t>));</a:t>
            </a:r>
            <a:endParaRPr lang="en-US" altLang="zh-CN" sz="1400" dirty="0">
              <a:solidFill>
                <a:schemeClr val="tx1"/>
              </a:solidFill>
            </a:endParaRPr>
          </a:p>
          <a:p>
            <a:pPr>
              <a:lnSpc>
                <a:spcPts val="1800"/>
              </a:lnSpc>
              <a:spcBef>
                <a:spcPts val="0"/>
              </a:spcBef>
              <a:spcAft>
                <a:spcPts val="0"/>
              </a:spcAft>
              <a:buNone/>
            </a:pPr>
            <a:r>
              <a:rPr lang="en-US" altLang="zh-CN" sz="1400" dirty="0" smtClean="0">
                <a:solidFill>
                  <a:schemeClr val="tx1"/>
                </a:solidFill>
              </a:rPr>
              <a:t>   //</a:t>
            </a:r>
            <a:r>
              <a:rPr lang="zh-CN" altLang="en-US" sz="1400" dirty="0">
                <a:solidFill>
                  <a:schemeClr val="tx1"/>
                </a:solidFill>
              </a:rPr>
              <a:t>被拖元素追加到放置元素中</a:t>
            </a:r>
            <a:endParaRPr lang="zh-CN" altLang="en-US" sz="1400" dirty="0">
              <a:solidFill>
                <a:schemeClr val="tx1"/>
              </a:solidFill>
            </a:endParaRPr>
          </a:p>
          <a:p>
            <a:pPr>
              <a:lnSpc>
                <a:spcPts val="1800"/>
              </a:lnSpc>
              <a:spcBef>
                <a:spcPts val="0"/>
              </a:spcBef>
              <a:spcAft>
                <a:spcPts val="0"/>
              </a:spcAft>
              <a:buNone/>
            </a:pPr>
            <a:r>
              <a:rPr lang="en-US" altLang="zh-CN" sz="1400" dirty="0" smtClean="0">
                <a:solidFill>
                  <a:schemeClr val="tx1"/>
                </a:solidFill>
              </a:rPr>
              <a:t>}</a:t>
            </a:r>
            <a:endParaRPr lang="en-US" altLang="zh-CN" sz="1400" dirty="0" smtClean="0">
              <a:solidFill>
                <a:schemeClr val="tx1"/>
              </a:solidFill>
            </a:endParaRPr>
          </a:p>
          <a:p>
            <a:pPr marL="0" indent="0">
              <a:buNone/>
            </a:pPr>
            <a:endParaRPr lang="zh-CN" altLang="en-US" sz="1400" dirty="0" smtClean="0">
              <a:solidFill>
                <a:schemeClr val="tx1"/>
              </a:solidFill>
            </a:endParaRPr>
          </a:p>
          <a:p>
            <a:pPr marL="0" indent="0">
              <a:buNone/>
            </a:pPr>
            <a:r>
              <a:rPr lang="zh-CN" altLang="en-US" sz="1400" dirty="0" smtClean="0">
                <a:solidFill>
                  <a:schemeClr val="tx1"/>
                </a:solidFill>
              </a:rPr>
              <a:t>       以</a:t>
            </a:r>
            <a:r>
              <a:rPr lang="zh-CN" altLang="en-US" sz="1400" dirty="0">
                <a:solidFill>
                  <a:schemeClr val="tx1"/>
                </a:solidFill>
              </a:rPr>
              <a:t>图层</a:t>
            </a:r>
            <a:r>
              <a:rPr lang="en-US" altLang="zh-CN" sz="1400" dirty="0">
                <a:solidFill>
                  <a:schemeClr val="tx1"/>
                </a:solidFill>
              </a:rPr>
              <a:t>div </a:t>
            </a:r>
            <a:r>
              <a:rPr lang="zh-CN" altLang="en-US" sz="1400" dirty="0">
                <a:solidFill>
                  <a:schemeClr val="tx1"/>
                </a:solidFill>
              </a:rPr>
              <a:t>为例，把</a:t>
            </a:r>
            <a:r>
              <a:rPr lang="en-US" altLang="zh-CN" sz="1400" dirty="0">
                <a:solidFill>
                  <a:schemeClr val="tx1"/>
                </a:solidFill>
              </a:rPr>
              <a:t>div </a:t>
            </a:r>
            <a:r>
              <a:rPr lang="zh-CN" altLang="en-US" sz="1400" dirty="0">
                <a:solidFill>
                  <a:schemeClr val="tx1"/>
                </a:solidFill>
              </a:rPr>
              <a:t>作为目标对象，设置图层的</a:t>
            </a:r>
            <a:r>
              <a:rPr lang="en-US" altLang="zh-CN" sz="1400" dirty="0">
                <a:solidFill>
                  <a:schemeClr val="tx1"/>
                </a:solidFill>
              </a:rPr>
              <a:t>ondrop </a:t>
            </a:r>
            <a:r>
              <a:rPr lang="zh-CN" altLang="en-US" sz="1400" dirty="0">
                <a:solidFill>
                  <a:schemeClr val="tx1"/>
                </a:solidFill>
              </a:rPr>
              <a:t>和</a:t>
            </a:r>
            <a:r>
              <a:rPr lang="en-US" altLang="zh-CN" sz="1400" dirty="0">
                <a:solidFill>
                  <a:schemeClr val="tx1"/>
                </a:solidFill>
              </a:rPr>
              <a:t>ondragover </a:t>
            </a:r>
            <a:r>
              <a:rPr lang="zh-CN" altLang="en-US" sz="1400" dirty="0">
                <a:solidFill>
                  <a:schemeClr val="tx1"/>
                </a:solidFill>
              </a:rPr>
              <a:t>事件属性</a:t>
            </a:r>
            <a:r>
              <a:rPr lang="zh-CN" altLang="en-US" sz="1400" dirty="0" smtClean="0">
                <a:solidFill>
                  <a:schemeClr val="tx1"/>
                </a:solidFill>
              </a:rPr>
              <a:t>，并</a:t>
            </a:r>
            <a:r>
              <a:rPr lang="zh-CN" altLang="en-US" sz="1400" dirty="0">
                <a:solidFill>
                  <a:schemeClr val="tx1"/>
                </a:solidFill>
              </a:rPr>
              <a:t>绑定相关事件处理代码。代码如</a:t>
            </a:r>
            <a:r>
              <a:rPr lang="zh-CN" altLang="en-US" sz="1400" dirty="0" smtClean="0">
                <a:solidFill>
                  <a:schemeClr val="tx1"/>
                </a:solidFill>
              </a:rPr>
              <a:t>下：</a:t>
            </a:r>
            <a:endParaRPr lang="zh-CN" altLang="en-US" sz="1400" dirty="0">
              <a:solidFill>
                <a:schemeClr val="tx1"/>
              </a:solidFill>
            </a:endParaRPr>
          </a:p>
          <a:p>
            <a:pPr>
              <a:buNone/>
            </a:pPr>
            <a:r>
              <a:rPr lang="en-US" altLang="zh-CN" sz="1400" dirty="0" smtClean="0">
                <a:solidFill>
                  <a:schemeClr val="tx1"/>
                </a:solidFill>
              </a:rPr>
              <a:t>  &lt;</a:t>
            </a:r>
            <a:r>
              <a:rPr lang="en-US" altLang="zh-CN" sz="1400" dirty="0">
                <a:solidFill>
                  <a:schemeClr val="tx1"/>
                </a:solidFill>
              </a:rPr>
              <a:t>div id="div1" ondrop="drop(event)" ondragover="allowDrop(event)"&gt;</a:t>
            </a:r>
            <a:endParaRPr lang="en-US" altLang="zh-CN" sz="1400" dirty="0">
              <a:solidFill>
                <a:schemeClr val="tx1"/>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拖</a:t>
            </a:r>
            <a:r>
              <a:rPr lang="zh-CN" altLang="en-US" dirty="0" smtClean="0"/>
              <a:t>放案例</a:t>
            </a:r>
            <a:endParaRPr lang="zh-CN" altLang="en-US" dirty="0"/>
          </a:p>
        </p:txBody>
      </p:sp>
      <p:sp>
        <p:nvSpPr>
          <p:cNvPr id="6" name="矩形 5"/>
          <p:cNvSpPr/>
          <p:nvPr/>
        </p:nvSpPr>
        <p:spPr>
          <a:xfrm>
            <a:off x="422275" y="1021715"/>
            <a:ext cx="6171565" cy="5713095"/>
          </a:xfrm>
          <a:prstGeom prst="rect">
            <a:avLst/>
          </a:prstGeom>
        </p:spPr>
        <p:txBody>
          <a:bodyPr wrap="square">
            <a:spAutoFit/>
          </a:bodyPr>
          <a:lstStyle/>
          <a:p>
            <a:pPr>
              <a:lnSpc>
                <a:spcPct val="100000"/>
              </a:lnSpc>
              <a:spcBef>
                <a:spcPts val="0"/>
              </a:spcBef>
            </a:pPr>
            <a:r>
              <a:rPr lang="en-US" altLang="zh-CN" sz="1600" b="0" dirty="0" smtClean="0">
                <a:latin typeface="Arial" panose="020B0604020202020204" pitchFamily="34" charset="0"/>
                <a:ea typeface="Verdana" panose="020B0604030504040204" pitchFamily="34" charset="0"/>
                <a:cs typeface="Arial" panose="020B0604020202020204" pitchFamily="34" charset="0"/>
              </a:rPr>
              <a:t>&lt;style type="text/</a:t>
            </a:r>
            <a:r>
              <a:rPr lang="en-US" altLang="zh-CN" sz="1600" b="0" dirty="0" err="1" smtClean="0">
                <a:latin typeface="Arial" panose="020B0604020202020204" pitchFamily="34" charset="0"/>
                <a:ea typeface="Verdana" panose="020B0604030504040204" pitchFamily="34" charset="0"/>
                <a:cs typeface="Arial" panose="020B0604020202020204" pitchFamily="34" charset="0"/>
              </a:rPr>
              <a:t>css</a:t>
            </a:r>
            <a:r>
              <a:rPr lang="en-US" altLang="zh-CN" sz="1600" b="0" dirty="0" smtClean="0">
                <a:latin typeface="Arial" panose="020B0604020202020204" pitchFamily="34" charset="0"/>
                <a:ea typeface="Verdana" panose="020B0604030504040204" pitchFamily="34" charset="0"/>
                <a:cs typeface="Arial" panose="020B0604020202020204" pitchFamily="34" charset="0"/>
              </a:rPr>
              <a:t>"&gt;			</a:t>
            </a:r>
            <a:endParaRPr lang="en-US" altLang="zh-CN" sz="1600" b="0" dirty="0" smtClean="0">
              <a:latin typeface="Arial" panose="020B0604020202020204" pitchFamily="34" charset="0"/>
              <a:ea typeface="Verdana" panose="020B0604030504040204" pitchFamily="34" charset="0"/>
              <a:cs typeface="Arial" panose="020B0604020202020204" pitchFamily="34" charset="0"/>
            </a:endParaRPr>
          </a:p>
          <a:p>
            <a:pPr>
              <a:lnSpc>
                <a:spcPct val="100000"/>
              </a:lnSpc>
              <a:spcBef>
                <a:spcPts val="0"/>
              </a:spcBef>
            </a:pPr>
            <a:r>
              <a:rPr lang="en-US" altLang="zh-CN" sz="1600" b="0" dirty="0" smtClean="0">
                <a:latin typeface="Arial" panose="020B0604020202020204" pitchFamily="34" charset="0"/>
                <a:ea typeface="Verdana" panose="020B0604030504040204" pitchFamily="34" charset="0"/>
                <a:cs typeface="Arial" panose="020B0604020202020204" pitchFamily="34" charset="0"/>
              </a:rPr>
              <a:t>  #div1, #div2 {</a:t>
            </a:r>
            <a:r>
              <a:rPr lang="en-US" altLang="zh-CN" sz="1600" b="0" dirty="0" err="1" smtClean="0">
                <a:latin typeface="Arial" panose="020B0604020202020204" pitchFamily="34" charset="0"/>
                <a:ea typeface="Verdana" panose="020B0604030504040204" pitchFamily="34" charset="0"/>
                <a:cs typeface="Arial" panose="020B0604020202020204" pitchFamily="34" charset="0"/>
              </a:rPr>
              <a:t>float:left</a:t>
            </a:r>
            <a:r>
              <a:rPr lang="en-US" altLang="zh-CN" sz="1600" b="0" dirty="0" smtClean="0">
                <a:latin typeface="Arial" panose="020B0604020202020204" pitchFamily="34" charset="0"/>
                <a:ea typeface="Verdana" panose="020B0604030504040204" pitchFamily="34" charset="0"/>
                <a:cs typeface="Arial" panose="020B0604020202020204" pitchFamily="34" charset="0"/>
              </a:rPr>
              <a:t>; width:200px; height:200px; </a:t>
            </a:r>
            <a:endParaRPr lang="en-US" altLang="zh-CN" sz="1600" b="0" dirty="0" smtClean="0">
              <a:latin typeface="Arial" panose="020B0604020202020204" pitchFamily="34" charset="0"/>
              <a:ea typeface="Verdana" panose="020B0604030504040204" pitchFamily="34" charset="0"/>
              <a:cs typeface="Arial" panose="020B0604020202020204" pitchFamily="34" charset="0"/>
            </a:endParaRPr>
          </a:p>
          <a:p>
            <a:pPr>
              <a:lnSpc>
                <a:spcPct val="100000"/>
              </a:lnSpc>
              <a:spcBef>
                <a:spcPts val="0"/>
              </a:spcBef>
            </a:pPr>
            <a:r>
              <a:rPr lang="en-US" altLang="zh-CN" sz="1600" b="0" dirty="0" smtClean="0">
                <a:latin typeface="Arial" panose="020B0604020202020204" pitchFamily="34" charset="0"/>
                <a:ea typeface="Verdana" panose="020B0604030504040204" pitchFamily="34" charset="0"/>
                <a:cs typeface="Arial" panose="020B0604020202020204" pitchFamily="34" charset="0"/>
              </a:rPr>
              <a:t>           margin:15px;padding:15px;border:1px dashed #0066ff;}</a:t>
            </a:r>
            <a:endParaRPr lang="en-US" altLang="zh-CN" sz="1600" b="0" dirty="0" smtClean="0">
              <a:latin typeface="Arial" panose="020B0604020202020204" pitchFamily="34" charset="0"/>
              <a:ea typeface="Verdana" panose="020B0604030504040204" pitchFamily="34" charset="0"/>
              <a:cs typeface="Arial" panose="020B0604020202020204" pitchFamily="34" charset="0"/>
            </a:endParaRPr>
          </a:p>
          <a:p>
            <a:pPr>
              <a:lnSpc>
                <a:spcPct val="100000"/>
              </a:lnSpc>
              <a:spcBef>
                <a:spcPts val="0"/>
              </a:spcBef>
            </a:pPr>
            <a:r>
              <a:rPr lang="en-US" altLang="zh-CN" sz="1600" b="0" dirty="0" smtClean="0">
                <a:latin typeface="Arial" panose="020B0604020202020204" pitchFamily="34" charset="0"/>
                <a:ea typeface="Verdana" panose="020B0604030504040204" pitchFamily="34" charset="0"/>
                <a:cs typeface="Arial" panose="020B0604020202020204" pitchFamily="34" charset="0"/>
              </a:rPr>
              <a:t>  #drag1{width:200px;height:200px;}</a:t>
            </a:r>
            <a:endParaRPr lang="en-US" altLang="zh-CN" sz="1600" b="0" dirty="0" smtClean="0">
              <a:latin typeface="Arial" panose="020B0604020202020204" pitchFamily="34" charset="0"/>
              <a:ea typeface="Verdana" panose="020B0604030504040204" pitchFamily="34" charset="0"/>
              <a:cs typeface="Arial" panose="020B0604020202020204" pitchFamily="34" charset="0"/>
            </a:endParaRPr>
          </a:p>
          <a:p>
            <a:pPr>
              <a:lnSpc>
                <a:spcPct val="100000"/>
              </a:lnSpc>
              <a:spcBef>
                <a:spcPts val="0"/>
              </a:spcBef>
            </a:pPr>
            <a:r>
              <a:rPr lang="en-US" altLang="zh-CN" sz="1600" b="0" dirty="0" smtClean="0">
                <a:latin typeface="Arial" panose="020B0604020202020204" pitchFamily="34" charset="0"/>
                <a:ea typeface="Verdana" panose="020B0604030504040204" pitchFamily="34" charset="0"/>
                <a:cs typeface="Arial" panose="020B0604020202020204" pitchFamily="34" charset="0"/>
              </a:rPr>
              <a:t>&lt;/style&gt;</a:t>
            </a:r>
            <a:endParaRPr lang="en-US" altLang="zh-CN" sz="1600" b="0" dirty="0" smtClean="0">
              <a:latin typeface="Arial" panose="020B0604020202020204" pitchFamily="34" charset="0"/>
              <a:ea typeface="Verdana" panose="020B0604030504040204" pitchFamily="34" charset="0"/>
              <a:cs typeface="Arial" panose="020B0604020202020204" pitchFamily="34" charset="0"/>
            </a:endParaRPr>
          </a:p>
          <a:p>
            <a:pPr>
              <a:lnSpc>
                <a:spcPct val="100000"/>
              </a:lnSpc>
              <a:spcBef>
                <a:spcPts val="0"/>
              </a:spcBef>
            </a:pPr>
            <a:endParaRPr lang="en-US" altLang="zh-CN" sz="1600" b="0" dirty="0" smtClean="0">
              <a:latin typeface="Arial" panose="020B0604020202020204" pitchFamily="34" charset="0"/>
              <a:ea typeface="Verdana" panose="020B0604030504040204" pitchFamily="34" charset="0"/>
              <a:cs typeface="Arial" panose="020B0604020202020204" pitchFamily="34" charset="0"/>
            </a:endParaRPr>
          </a:p>
          <a:p>
            <a:pPr>
              <a:lnSpc>
                <a:spcPct val="100000"/>
              </a:lnSpc>
              <a:spcBef>
                <a:spcPts val="0"/>
              </a:spcBef>
            </a:pPr>
            <a:r>
              <a:rPr lang="en-US" altLang="zh-CN" sz="1600" b="0" dirty="0" smtClean="0">
                <a:latin typeface="Arial" panose="020B0604020202020204" pitchFamily="34" charset="0"/>
                <a:ea typeface="Verdana" panose="020B0604030504040204" pitchFamily="34" charset="0"/>
                <a:cs typeface="Arial" panose="020B0604020202020204" pitchFamily="34" charset="0"/>
              </a:rPr>
              <a:t>&lt;script type="text/</a:t>
            </a:r>
            <a:r>
              <a:rPr lang="en-US" altLang="zh-CN" sz="1600" b="0" dirty="0" err="1" smtClean="0">
                <a:latin typeface="Arial" panose="020B0604020202020204" pitchFamily="34" charset="0"/>
                <a:ea typeface="Verdana" panose="020B0604030504040204" pitchFamily="34" charset="0"/>
                <a:cs typeface="Arial" panose="020B0604020202020204" pitchFamily="34" charset="0"/>
              </a:rPr>
              <a:t>javascript</a:t>
            </a:r>
            <a:r>
              <a:rPr lang="en-US" altLang="zh-CN" sz="1600" b="0" dirty="0" smtClean="0">
                <a:latin typeface="Arial" panose="020B0604020202020204" pitchFamily="34" charset="0"/>
                <a:ea typeface="Verdana" panose="020B0604030504040204" pitchFamily="34" charset="0"/>
                <a:cs typeface="Arial" panose="020B0604020202020204" pitchFamily="34" charset="0"/>
              </a:rPr>
              <a:t>"&gt;</a:t>
            </a:r>
            <a:endParaRPr lang="en-US" altLang="zh-CN" sz="1600" b="0" dirty="0" smtClean="0">
              <a:latin typeface="Arial" panose="020B0604020202020204" pitchFamily="34" charset="0"/>
              <a:ea typeface="Verdana" panose="020B0604030504040204" pitchFamily="34" charset="0"/>
              <a:cs typeface="Arial" panose="020B0604020202020204" pitchFamily="34" charset="0"/>
            </a:endParaRPr>
          </a:p>
          <a:p>
            <a:pPr>
              <a:lnSpc>
                <a:spcPct val="100000"/>
              </a:lnSpc>
              <a:spcBef>
                <a:spcPts val="0"/>
              </a:spcBef>
            </a:pPr>
            <a:r>
              <a:rPr lang="en-US" altLang="zh-CN" sz="1600" b="0" dirty="0" smtClean="0">
                <a:latin typeface="Arial" panose="020B0604020202020204" pitchFamily="34" charset="0"/>
                <a:ea typeface="Verdana" panose="020B0604030504040204" pitchFamily="34" charset="0"/>
                <a:cs typeface="Arial" panose="020B0604020202020204" pitchFamily="34" charset="0"/>
              </a:rPr>
              <a:t>  function $(id){return </a:t>
            </a:r>
            <a:r>
              <a:rPr lang="en-US" altLang="zh-CN" sz="1600" b="0" dirty="0" err="1" smtClean="0">
                <a:latin typeface="Arial" panose="020B0604020202020204" pitchFamily="34" charset="0"/>
                <a:ea typeface="Verdana" panose="020B0604030504040204" pitchFamily="34" charset="0"/>
                <a:cs typeface="Arial" panose="020B0604020202020204" pitchFamily="34" charset="0"/>
              </a:rPr>
              <a:t>document.getElementById</a:t>
            </a:r>
            <a:r>
              <a:rPr lang="en-US" altLang="zh-CN" sz="1600" b="0" dirty="0" smtClean="0">
                <a:latin typeface="Arial" panose="020B0604020202020204" pitchFamily="34" charset="0"/>
                <a:ea typeface="Verdana" panose="020B0604030504040204" pitchFamily="34" charset="0"/>
                <a:cs typeface="Arial" panose="020B0604020202020204" pitchFamily="34" charset="0"/>
              </a:rPr>
              <a:t>(id);}</a:t>
            </a:r>
            <a:endParaRPr lang="zh-CN" altLang="en-US" sz="1600" b="0" dirty="0" smtClean="0">
              <a:latin typeface="Arial" panose="020B0604020202020204" pitchFamily="34" charset="0"/>
              <a:cs typeface="Arial" panose="020B0604020202020204" pitchFamily="34" charset="0"/>
            </a:endParaRPr>
          </a:p>
          <a:p>
            <a:pPr>
              <a:lnSpc>
                <a:spcPct val="100000"/>
              </a:lnSpc>
              <a:spcBef>
                <a:spcPts val="0"/>
              </a:spcBef>
            </a:pPr>
            <a:r>
              <a:rPr lang="en-US" altLang="zh-CN" sz="1600" b="0" dirty="0" smtClean="0">
                <a:latin typeface="Arial" panose="020B0604020202020204" pitchFamily="34" charset="0"/>
                <a:ea typeface="Verdana" panose="020B0604030504040204" pitchFamily="34" charset="0"/>
                <a:cs typeface="Arial" panose="020B0604020202020204" pitchFamily="34" charset="0"/>
              </a:rPr>
              <a:t>  function </a:t>
            </a:r>
            <a:r>
              <a:rPr lang="en-US" altLang="zh-CN" sz="1600" b="0" dirty="0" err="1" smtClean="0">
                <a:latin typeface="Arial" panose="020B0604020202020204" pitchFamily="34" charset="0"/>
                <a:ea typeface="Verdana" panose="020B0604030504040204" pitchFamily="34" charset="0"/>
                <a:cs typeface="Arial" panose="020B0604020202020204" pitchFamily="34" charset="0"/>
              </a:rPr>
              <a:t>allowDrop</a:t>
            </a:r>
            <a:r>
              <a:rPr lang="en-US" altLang="zh-CN" sz="1600" b="0" dirty="0" smtClean="0">
                <a:latin typeface="Arial" panose="020B0604020202020204" pitchFamily="34" charset="0"/>
                <a:ea typeface="Verdana" panose="020B0604030504040204" pitchFamily="34" charset="0"/>
                <a:cs typeface="Arial" panose="020B0604020202020204" pitchFamily="34" charset="0"/>
              </a:rPr>
              <a:t>(</a:t>
            </a:r>
            <a:r>
              <a:rPr lang="en-US" altLang="zh-CN" sz="1600" b="0" dirty="0" err="1" smtClean="0">
                <a:latin typeface="Arial" panose="020B0604020202020204" pitchFamily="34" charset="0"/>
                <a:ea typeface="Verdana" panose="020B0604030504040204" pitchFamily="34" charset="0"/>
                <a:cs typeface="Arial" panose="020B0604020202020204" pitchFamily="34" charset="0"/>
              </a:rPr>
              <a:t>ev</a:t>
            </a:r>
            <a:r>
              <a:rPr lang="en-US" altLang="zh-CN" sz="1600" b="0" dirty="0" smtClean="0">
                <a:latin typeface="Arial" panose="020B0604020202020204" pitchFamily="34" charset="0"/>
                <a:ea typeface="Verdana" panose="020B0604030504040204" pitchFamily="34" charset="0"/>
                <a:cs typeface="Arial" panose="020B0604020202020204" pitchFamily="34" charset="0"/>
              </a:rPr>
              <a:t>){  //</a:t>
            </a:r>
            <a:r>
              <a:rPr lang="zh-CN" altLang="en-US" sz="1600" b="0" dirty="0" smtClean="0">
                <a:latin typeface="Arial" panose="020B0604020202020204" pitchFamily="34" charset="0"/>
                <a:cs typeface="Arial" panose="020B0604020202020204" pitchFamily="34" charset="0"/>
              </a:rPr>
              <a:t>阻止对元素的默认处理方式</a:t>
            </a:r>
            <a:endParaRPr lang="zh-CN" altLang="en-US" sz="1600" b="0" dirty="0" smtClean="0">
              <a:latin typeface="Arial" panose="020B0604020202020204" pitchFamily="34" charset="0"/>
              <a:cs typeface="Arial" panose="020B0604020202020204" pitchFamily="34" charset="0"/>
            </a:endParaRPr>
          </a:p>
          <a:p>
            <a:pPr>
              <a:lnSpc>
                <a:spcPct val="100000"/>
              </a:lnSpc>
              <a:spcBef>
                <a:spcPts val="0"/>
              </a:spcBef>
            </a:pPr>
            <a:r>
              <a:rPr lang="en-US" altLang="zh-CN" sz="1600" b="0" dirty="0" smtClean="0">
                <a:latin typeface="Arial" panose="020B0604020202020204" pitchFamily="34" charset="0"/>
                <a:ea typeface="Verdana" panose="020B0604030504040204" pitchFamily="34" charset="0"/>
                <a:cs typeface="Arial" panose="020B0604020202020204" pitchFamily="34" charset="0"/>
              </a:rPr>
              <a:t>     </a:t>
            </a:r>
            <a:r>
              <a:rPr lang="en-US" altLang="zh-CN" sz="1600" b="0" dirty="0" err="1" smtClean="0">
                <a:latin typeface="Arial" panose="020B0604020202020204" pitchFamily="34" charset="0"/>
                <a:ea typeface="Verdana" panose="020B0604030504040204" pitchFamily="34" charset="0"/>
                <a:cs typeface="Arial" panose="020B0604020202020204" pitchFamily="34" charset="0"/>
              </a:rPr>
              <a:t>ev.preventDefault</a:t>
            </a:r>
            <a:r>
              <a:rPr lang="en-US" altLang="zh-CN" sz="1600" b="0" dirty="0" smtClean="0">
                <a:latin typeface="Arial" panose="020B0604020202020204" pitchFamily="34" charset="0"/>
                <a:ea typeface="Verdana" panose="020B0604030504040204" pitchFamily="34" charset="0"/>
                <a:cs typeface="Arial" panose="020B0604020202020204" pitchFamily="34" charset="0"/>
              </a:rPr>
              <a:t>();</a:t>
            </a:r>
            <a:endParaRPr lang="en-US" altLang="zh-CN" sz="1600" b="0" dirty="0" smtClean="0">
              <a:latin typeface="Arial" panose="020B0604020202020204" pitchFamily="34" charset="0"/>
              <a:ea typeface="Verdana" panose="020B0604030504040204" pitchFamily="34" charset="0"/>
              <a:cs typeface="Arial" panose="020B0604020202020204" pitchFamily="34" charset="0"/>
            </a:endParaRPr>
          </a:p>
          <a:p>
            <a:pPr>
              <a:lnSpc>
                <a:spcPct val="100000"/>
              </a:lnSpc>
              <a:spcBef>
                <a:spcPts val="0"/>
              </a:spcBef>
            </a:pPr>
            <a:r>
              <a:rPr lang="en-US" altLang="zh-CN" sz="1600" b="0" dirty="0" smtClean="0">
                <a:latin typeface="Arial" panose="020B0604020202020204" pitchFamily="34" charset="0"/>
                <a:ea typeface="Verdana" panose="020B0604030504040204" pitchFamily="34" charset="0"/>
                <a:cs typeface="Arial" panose="020B0604020202020204" pitchFamily="34" charset="0"/>
              </a:rPr>
              <a:t>  }</a:t>
            </a:r>
            <a:endParaRPr lang="en-US" altLang="zh-CN" sz="1600" b="0" dirty="0" smtClean="0">
              <a:latin typeface="Arial" panose="020B0604020202020204" pitchFamily="34" charset="0"/>
              <a:ea typeface="Verdana" panose="020B0604030504040204" pitchFamily="34" charset="0"/>
              <a:cs typeface="Arial" panose="020B0604020202020204" pitchFamily="34" charset="0"/>
            </a:endParaRPr>
          </a:p>
          <a:p>
            <a:pPr marL="0">
              <a:lnSpc>
                <a:spcPct val="100000"/>
              </a:lnSpc>
              <a:spcBef>
                <a:spcPts val="0"/>
              </a:spcBef>
              <a:spcAft>
                <a:spcPts val="0"/>
              </a:spcAft>
              <a:buNone/>
            </a:pPr>
            <a:r>
              <a:rPr lang="en-US" altLang="zh-CN" sz="1600" dirty="0">
                <a:sym typeface="+mn-ea"/>
              </a:rPr>
              <a:t>  function drag(</a:t>
            </a:r>
            <a:r>
              <a:rPr lang="en-US" altLang="zh-CN" sz="1600" dirty="0" err="1">
                <a:sym typeface="+mn-ea"/>
              </a:rPr>
              <a:t>ev</a:t>
            </a:r>
            <a:r>
              <a:rPr lang="en-US" altLang="zh-CN" sz="1600" dirty="0">
                <a:sym typeface="+mn-ea"/>
              </a:rPr>
              <a:t>){ </a:t>
            </a:r>
            <a:r>
              <a:rPr lang="en-US" altLang="zh-CN" sz="1600" dirty="0" smtClean="0">
                <a:sym typeface="+mn-ea"/>
              </a:rPr>
              <a:t>  //</a:t>
            </a:r>
            <a:r>
              <a:rPr lang="zh-CN" altLang="en-US" sz="1600" dirty="0">
                <a:sym typeface="+mn-ea"/>
              </a:rPr>
              <a:t>设置被拖数据的数据类型和值</a:t>
            </a:r>
            <a:endParaRPr lang="zh-CN" altLang="en-US" sz="1600" dirty="0"/>
          </a:p>
          <a:p>
            <a:pPr marL="0">
              <a:lnSpc>
                <a:spcPct val="100000"/>
              </a:lnSpc>
              <a:spcBef>
                <a:spcPts val="0"/>
              </a:spcBef>
              <a:spcAft>
                <a:spcPts val="0"/>
              </a:spcAft>
              <a:buNone/>
            </a:pPr>
            <a:r>
              <a:rPr lang="en-US" altLang="zh-CN" sz="1600" dirty="0" smtClean="0">
                <a:sym typeface="+mn-ea"/>
              </a:rPr>
              <a:t>    </a:t>
            </a:r>
            <a:r>
              <a:rPr lang="en-US" altLang="zh-CN" sz="1600" dirty="0" err="1" smtClean="0">
                <a:sym typeface="+mn-ea"/>
              </a:rPr>
              <a:t>ev.dataTransfer.setData</a:t>
            </a:r>
            <a:r>
              <a:rPr lang="en-US" altLang="zh-CN" sz="1600" dirty="0">
                <a:sym typeface="+mn-ea"/>
              </a:rPr>
              <a:t>("</a:t>
            </a:r>
            <a:r>
              <a:rPr lang="en-US" altLang="zh-CN" sz="1600" dirty="0" err="1">
                <a:sym typeface="+mn-ea"/>
              </a:rPr>
              <a:t>Text",ev.target.id</a:t>
            </a:r>
            <a:r>
              <a:rPr lang="en-US" altLang="zh-CN" sz="1600" dirty="0">
                <a:sym typeface="+mn-ea"/>
              </a:rPr>
              <a:t>);</a:t>
            </a:r>
            <a:endParaRPr lang="en-US" altLang="zh-CN" sz="1600" dirty="0">
              <a:sym typeface="+mn-ea"/>
            </a:endParaRPr>
          </a:p>
          <a:p>
            <a:pPr marL="0">
              <a:lnSpc>
                <a:spcPct val="100000"/>
              </a:lnSpc>
              <a:spcBef>
                <a:spcPts val="0"/>
              </a:spcBef>
              <a:spcAft>
                <a:spcPts val="0"/>
              </a:spcAft>
              <a:buNone/>
            </a:pPr>
            <a:r>
              <a:rPr lang="en-US" altLang="zh-CN" sz="1600" dirty="0">
                <a:sym typeface="+mn-ea"/>
              </a:rPr>
              <a:t>  }			</a:t>
            </a:r>
            <a:endParaRPr lang="en-US" altLang="zh-CN" sz="1600" dirty="0"/>
          </a:p>
          <a:p>
            <a:pPr marL="0">
              <a:lnSpc>
                <a:spcPct val="100000"/>
              </a:lnSpc>
              <a:spcBef>
                <a:spcPts val="0"/>
              </a:spcBef>
              <a:spcAft>
                <a:spcPts val="0"/>
              </a:spcAft>
              <a:buNone/>
            </a:pPr>
            <a:r>
              <a:rPr lang="en-US" altLang="zh-CN" sz="1600" dirty="0" smtClean="0">
                <a:sym typeface="+mn-ea"/>
              </a:rPr>
              <a:t>  function </a:t>
            </a:r>
            <a:r>
              <a:rPr lang="en-US" altLang="zh-CN" sz="1600" dirty="0">
                <a:sym typeface="+mn-ea"/>
              </a:rPr>
              <a:t>drop(</a:t>
            </a:r>
            <a:r>
              <a:rPr lang="en-US" altLang="zh-CN" sz="1600" dirty="0" err="1">
                <a:sym typeface="+mn-ea"/>
              </a:rPr>
              <a:t>ev</a:t>
            </a:r>
            <a:r>
              <a:rPr lang="en-US" altLang="zh-CN" sz="1600" dirty="0">
                <a:sym typeface="+mn-ea"/>
              </a:rPr>
              <a:t>){</a:t>
            </a:r>
            <a:endParaRPr lang="en-US" altLang="zh-CN" sz="1600" dirty="0"/>
          </a:p>
          <a:p>
            <a:pPr marL="0">
              <a:lnSpc>
                <a:spcPct val="100000"/>
              </a:lnSpc>
              <a:spcBef>
                <a:spcPts val="0"/>
              </a:spcBef>
              <a:spcAft>
                <a:spcPts val="0"/>
              </a:spcAft>
              <a:buNone/>
            </a:pPr>
            <a:r>
              <a:rPr lang="en-US" altLang="zh-CN" sz="1600" dirty="0" smtClean="0">
                <a:sym typeface="+mn-ea"/>
              </a:rPr>
              <a:t>    </a:t>
            </a:r>
            <a:r>
              <a:rPr lang="en-US" altLang="zh-CN" sz="1600" dirty="0" err="1" smtClean="0">
                <a:sym typeface="+mn-ea"/>
              </a:rPr>
              <a:t>ev.preventDefault</a:t>
            </a:r>
            <a:r>
              <a:rPr lang="en-US" altLang="zh-CN" sz="1600" dirty="0">
                <a:sym typeface="+mn-ea"/>
              </a:rPr>
              <a:t>();//</a:t>
            </a:r>
            <a:r>
              <a:rPr lang="zh-CN" altLang="en-US" sz="1600" dirty="0">
                <a:sym typeface="+mn-ea"/>
              </a:rPr>
              <a:t>阻止对元素的默认处理方式</a:t>
            </a:r>
            <a:endParaRPr lang="zh-CN" altLang="en-US" sz="1600" dirty="0"/>
          </a:p>
          <a:p>
            <a:pPr marL="0">
              <a:lnSpc>
                <a:spcPct val="100000"/>
              </a:lnSpc>
              <a:spcBef>
                <a:spcPts val="0"/>
              </a:spcBef>
              <a:spcAft>
                <a:spcPts val="0"/>
              </a:spcAft>
              <a:buNone/>
            </a:pPr>
            <a:r>
              <a:rPr lang="en-US" altLang="zh-CN" sz="1600" dirty="0" smtClean="0">
                <a:sym typeface="+mn-ea"/>
              </a:rPr>
              <a:t>    </a:t>
            </a:r>
            <a:r>
              <a:rPr lang="en-US" altLang="zh-CN" sz="1600" dirty="0" err="1" smtClean="0">
                <a:sym typeface="+mn-ea"/>
              </a:rPr>
              <a:t>var</a:t>
            </a:r>
            <a:r>
              <a:rPr lang="en-US" altLang="zh-CN" sz="1600" dirty="0" smtClean="0">
                <a:sym typeface="+mn-ea"/>
              </a:rPr>
              <a:t> </a:t>
            </a:r>
            <a:r>
              <a:rPr lang="en-US" altLang="zh-CN" sz="1600" dirty="0">
                <a:sym typeface="+mn-ea"/>
              </a:rPr>
              <a:t>data=</a:t>
            </a:r>
            <a:r>
              <a:rPr lang="en-US" altLang="zh-CN" sz="1600" dirty="0" err="1">
                <a:sym typeface="+mn-ea"/>
              </a:rPr>
              <a:t>ev.dataTransfer.getData</a:t>
            </a:r>
            <a:r>
              <a:rPr lang="en-US" altLang="zh-CN" sz="1600" dirty="0">
                <a:sym typeface="+mn-ea"/>
              </a:rPr>
              <a:t>("Text");//</a:t>
            </a:r>
            <a:r>
              <a:rPr lang="zh-CN" altLang="en-US" sz="1600" dirty="0">
                <a:sym typeface="+mn-ea"/>
              </a:rPr>
              <a:t>获得被拖的数据</a:t>
            </a:r>
            <a:endParaRPr lang="zh-CN" altLang="en-US" sz="1600" dirty="0"/>
          </a:p>
          <a:p>
            <a:pPr marL="0">
              <a:lnSpc>
                <a:spcPct val="100000"/>
              </a:lnSpc>
              <a:spcBef>
                <a:spcPts val="0"/>
              </a:spcBef>
              <a:spcAft>
                <a:spcPts val="0"/>
              </a:spcAft>
              <a:buNone/>
            </a:pPr>
            <a:r>
              <a:rPr lang="en-US" altLang="zh-CN" sz="1600" dirty="0" smtClean="0">
                <a:sym typeface="+mn-ea"/>
              </a:rPr>
              <a:t>    </a:t>
            </a:r>
            <a:r>
              <a:rPr lang="en-US" altLang="zh-CN" sz="1600" dirty="0" err="1" smtClean="0">
                <a:sym typeface="+mn-ea"/>
              </a:rPr>
              <a:t>ev.target.appendChild</a:t>
            </a:r>
            <a:r>
              <a:rPr lang="en-US" altLang="zh-CN" sz="1600" dirty="0">
                <a:sym typeface="+mn-ea"/>
              </a:rPr>
              <a:t>($(data));//</a:t>
            </a:r>
            <a:r>
              <a:rPr lang="zh-CN" altLang="en-US" sz="1600" dirty="0">
                <a:sym typeface="+mn-ea"/>
              </a:rPr>
              <a:t>添加拖拽元素</a:t>
            </a:r>
            <a:endParaRPr lang="zh-CN" altLang="en-US" sz="1600" dirty="0"/>
          </a:p>
          <a:p>
            <a:pPr marL="0">
              <a:lnSpc>
                <a:spcPct val="100000"/>
              </a:lnSpc>
              <a:spcBef>
                <a:spcPts val="0"/>
              </a:spcBef>
              <a:spcAft>
                <a:spcPts val="0"/>
              </a:spcAft>
              <a:buNone/>
            </a:pPr>
            <a:r>
              <a:rPr lang="en-US" altLang="zh-CN" sz="1600" dirty="0">
                <a:sym typeface="+mn-ea"/>
              </a:rPr>
              <a:t>  }</a:t>
            </a:r>
            <a:endParaRPr lang="en-US" altLang="zh-CN" sz="1600" dirty="0"/>
          </a:p>
          <a:p>
            <a:pPr marL="0">
              <a:lnSpc>
                <a:spcPct val="100000"/>
              </a:lnSpc>
              <a:spcBef>
                <a:spcPts val="0"/>
              </a:spcBef>
              <a:spcAft>
                <a:spcPts val="0"/>
              </a:spcAft>
              <a:buNone/>
            </a:pPr>
            <a:r>
              <a:rPr lang="en-US" altLang="zh-CN" sz="1600" dirty="0">
                <a:sym typeface="+mn-ea"/>
              </a:rPr>
              <a:t>&lt;/script&gt;	</a:t>
            </a:r>
            <a:endParaRPr lang="en-US" altLang="zh-CN" sz="1600" dirty="0">
              <a:sym typeface="+mn-ea"/>
            </a:endParaRPr>
          </a:p>
          <a:p>
            <a:pPr marL="0">
              <a:lnSpc>
                <a:spcPct val="100000"/>
              </a:lnSpc>
              <a:spcBef>
                <a:spcPts val="0"/>
              </a:spcBef>
              <a:spcAft>
                <a:spcPts val="0"/>
              </a:spcAft>
              <a:buNone/>
            </a:pPr>
            <a:endParaRPr lang="en-US" altLang="zh-CN" sz="1600" dirty="0">
              <a:sym typeface="+mn-ea"/>
            </a:endParaRPr>
          </a:p>
          <a:p>
            <a:pPr marL="0">
              <a:lnSpc>
                <a:spcPct val="100000"/>
              </a:lnSpc>
              <a:spcBef>
                <a:spcPts val="0"/>
              </a:spcBef>
              <a:spcAft>
                <a:spcPts val="0"/>
              </a:spcAft>
              <a:buNone/>
            </a:pPr>
            <a:r>
              <a:rPr lang="zh-CN" altLang="en-US" sz="1600" dirty="0">
                <a:sym typeface="+mn-ea"/>
              </a:rPr>
              <a:t>拖放的适用场景：（少量）列表数据的人为排序</a:t>
            </a:r>
            <a:endParaRPr lang="en-US" altLang="zh-CN" sz="1600" dirty="0">
              <a:sym typeface="+mn-ea"/>
            </a:endParaRPr>
          </a:p>
          <a:p>
            <a:pPr marL="0">
              <a:lnSpc>
                <a:spcPts val="1600"/>
              </a:lnSpc>
              <a:spcBef>
                <a:spcPts val="0"/>
              </a:spcBef>
              <a:spcAft>
                <a:spcPts val="0"/>
              </a:spcAft>
              <a:buNone/>
            </a:pPr>
            <a:endParaRPr lang="en-US" altLang="zh-CN" sz="1600" b="0" dirty="0" smtClean="0">
              <a:latin typeface="Arial" panose="020B0604020202020204" pitchFamily="34" charset="0"/>
              <a:ea typeface="Verdana" panose="020B0604030504040204" pitchFamily="34" charset="0"/>
              <a:cs typeface="Arial" panose="020B0604020202020204" pitchFamily="34"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5603875" y="1960880"/>
            <a:ext cx="3469005" cy="126492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603875" y="3225800"/>
            <a:ext cx="3469005" cy="1183005"/>
          </a:xfrm>
          <a:prstGeom prst="rect">
            <a:avLst/>
          </a:prstGeom>
        </p:spPr>
      </p:pic>
      <p:graphicFrame>
        <p:nvGraphicFramePr>
          <p:cNvPr id="8" name="对象 7">
            <a:hlinkClick r:id="" action="ppaction://ole?verb="/>
          </p:cNvPr>
          <p:cNvGraphicFramePr>
            <a:graphicFrameLocks noChangeAspect="1"/>
          </p:cNvGraphicFramePr>
          <p:nvPr/>
        </p:nvGraphicFramePr>
        <p:xfrm>
          <a:off x="7066280" y="4896485"/>
          <a:ext cx="906145" cy="696595"/>
        </p:xfrm>
        <a:graphic>
          <a:graphicData uri="http://schemas.openxmlformats.org/presentationml/2006/ole">
            <mc:AlternateContent xmlns:mc="http://schemas.openxmlformats.org/markup-compatibility/2006">
              <mc:Choice xmlns:v="urn:schemas-microsoft-com:vml" Requires="v">
                <p:oleObj spid="_x0000_s1026" name="" r:id="rId5" imgW="906145" imgH="696595" progId="Package">
                  <p:embed/>
                </p:oleObj>
              </mc:Choice>
              <mc:Fallback>
                <p:oleObj name="" r:id="rId5" imgW="906145" imgH="696595" progId="Package">
                  <p:embed/>
                  <p:pic>
                    <p:nvPicPr>
                      <p:cNvPr id="0" name="图片 1025"/>
                      <p:cNvPicPr/>
                      <p:nvPr/>
                    </p:nvPicPr>
                    <p:blipFill>
                      <a:blip r:embed="rId6"/>
                      <a:stretch>
                        <a:fillRect/>
                      </a:stretch>
                    </p:blipFill>
                    <p:spPr>
                      <a:xfrm>
                        <a:off x="7066280" y="4896485"/>
                        <a:ext cx="906145" cy="696595"/>
                      </a:xfrm>
                      <a:prstGeom prst="rect">
                        <a:avLst/>
                      </a:prstGeom>
                    </p:spPr>
                  </p:pic>
                </p:oleObj>
              </mc:Fallback>
            </mc:AlternateContent>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dirty="0"/>
              <a:t>Web Storage</a:t>
            </a:r>
            <a:endParaRPr lang="zh-CN" altLang="en-US" dirty="0"/>
          </a:p>
        </p:txBody>
      </p:sp>
      <p:sp>
        <p:nvSpPr>
          <p:cNvPr id="97283" name="Rectangle 3"/>
          <p:cNvSpPr>
            <a:spLocks noGrp="1" noChangeArrowheads="1"/>
          </p:cNvSpPr>
          <p:nvPr>
            <p:ph idx="1"/>
          </p:nvPr>
        </p:nvSpPr>
        <p:spPr>
          <a:xfrm>
            <a:off x="533400" y="1676400"/>
            <a:ext cx="7960360" cy="3810000"/>
          </a:xfrm>
        </p:spPr>
        <p:txBody>
          <a:bodyPr>
            <a:normAutofit/>
          </a:bodyPr>
          <a:lstStyle/>
          <a:p>
            <a:pPr marL="0" indent="0">
              <a:buNone/>
            </a:pPr>
            <a:r>
              <a:rPr lang="en-US" altLang="zh-CN" sz="1600">
                <a:solidFill>
                  <a:srgbClr val="FF0000"/>
                </a:solidFill>
                <a:sym typeface="+mn-ea"/>
              </a:rPr>
              <a:t> </a:t>
            </a:r>
            <a:r>
              <a:rPr lang="en-US" altLang="zh-CN" sz="1600" smtClean="0">
                <a:solidFill>
                  <a:srgbClr val="FF0000"/>
                </a:solidFill>
                <a:sym typeface="+mn-ea"/>
              </a:rPr>
              <a:t>      </a:t>
            </a:r>
            <a:r>
              <a:rPr lang="en-US" altLang="zh-CN" sz="1600">
                <a:solidFill>
                  <a:srgbClr val="FF0000"/>
                </a:solidFill>
                <a:sym typeface="+mn-ea"/>
              </a:rPr>
              <a:t>HTML5 </a:t>
            </a:r>
            <a:r>
              <a:rPr sz="1600">
                <a:solidFill>
                  <a:srgbClr val="FF0000"/>
                </a:solidFill>
                <a:sym typeface="+mn-ea"/>
              </a:rPr>
              <a:t>之前客户端数据存储是由</a:t>
            </a:r>
            <a:r>
              <a:rPr lang="en-US" altLang="zh-CN" sz="1600" smtClean="0">
                <a:solidFill>
                  <a:srgbClr val="FF0000"/>
                </a:solidFill>
                <a:sym typeface="+mn-ea"/>
              </a:rPr>
              <a:t>cookie</a:t>
            </a:r>
            <a:r>
              <a:rPr sz="1600" smtClean="0">
                <a:solidFill>
                  <a:srgbClr val="FF0000"/>
                </a:solidFill>
                <a:sym typeface="+mn-ea"/>
              </a:rPr>
              <a:t>完</a:t>
            </a:r>
            <a:r>
              <a:rPr sz="1600">
                <a:solidFill>
                  <a:srgbClr val="FF0000"/>
                </a:solidFill>
                <a:sym typeface="+mn-ea"/>
              </a:rPr>
              <a:t>成的</a:t>
            </a:r>
            <a:r>
              <a:rPr sz="1600">
                <a:sym typeface="+mn-ea"/>
              </a:rPr>
              <a:t>，服务端生成</a:t>
            </a:r>
            <a:r>
              <a:rPr lang="en-US" altLang="zh-CN" sz="1600">
                <a:sym typeface="+mn-ea"/>
              </a:rPr>
              <a:t>cookie</a:t>
            </a:r>
            <a:r>
              <a:rPr sz="1600">
                <a:sym typeface="+mn-ea"/>
              </a:rPr>
              <a:t>再发送给客户端，客户端以配置文件的形式存储。</a:t>
            </a:r>
            <a:r>
              <a:rPr lang="en-US" altLang="zh-CN" sz="1600">
                <a:sym typeface="+mn-ea"/>
              </a:rPr>
              <a:t>cookie </a:t>
            </a:r>
            <a:r>
              <a:rPr sz="1600">
                <a:sym typeface="+mn-ea"/>
              </a:rPr>
              <a:t>不能存储稍大一点的数据，并且每次都需要通过发送</a:t>
            </a:r>
            <a:r>
              <a:rPr lang="en-US" altLang="zh-CN" sz="1600">
                <a:sym typeface="+mn-ea"/>
              </a:rPr>
              <a:t>cookie</a:t>
            </a:r>
            <a:r>
              <a:rPr sz="1600">
                <a:sym typeface="+mn-ea"/>
              </a:rPr>
              <a:t>到服务器、服务器再处理的方式来使用，造</a:t>
            </a:r>
            <a:r>
              <a:rPr sz="1600" smtClean="0">
                <a:sym typeface="+mn-ea"/>
              </a:rPr>
              <a:t>成</a:t>
            </a:r>
            <a:r>
              <a:rPr lang="en-US" altLang="zh-CN" sz="1600" smtClean="0">
                <a:sym typeface="+mn-ea"/>
              </a:rPr>
              <a:t>Cookie</a:t>
            </a:r>
            <a:r>
              <a:rPr sz="1600" smtClean="0">
                <a:sym typeface="+mn-ea"/>
              </a:rPr>
              <a:t>响</a:t>
            </a:r>
            <a:r>
              <a:rPr sz="1600">
                <a:sym typeface="+mn-ea"/>
              </a:rPr>
              <a:t>应速度慢、效率低，仅用于存储少量的用户标识、偏好和会话信息。</a:t>
            </a:r>
            <a:endParaRPr sz="1600">
              <a:sym typeface="+mn-ea"/>
            </a:endParaRPr>
          </a:p>
          <a:p>
            <a:pPr marL="0" indent="0">
              <a:buNone/>
            </a:pPr>
            <a:r>
              <a:rPr lang="en-US" altLang="zh-CN" sz="1600" dirty="0" smtClean="0"/>
              <a:t>       HTML5 </a:t>
            </a:r>
            <a:r>
              <a:rPr lang="zh-CN" altLang="en-US" sz="1600" dirty="0"/>
              <a:t>提供了两种在客户端存储数据的新方法，分别是持久化</a:t>
            </a:r>
            <a:r>
              <a:rPr lang="zh-CN" altLang="en-US" sz="1600" dirty="0" smtClean="0"/>
              <a:t>的数据存储</a:t>
            </a:r>
            <a:r>
              <a:rPr lang="en-US" altLang="zh-CN" sz="1600" dirty="0" err="1" smtClean="0">
                <a:solidFill>
                  <a:srgbClr val="FF0000"/>
                </a:solidFill>
              </a:rPr>
              <a:t>localStorage</a:t>
            </a:r>
            <a:r>
              <a:rPr lang="zh-CN" altLang="en-US" sz="1600" dirty="0" smtClean="0"/>
              <a:t>、会话式的数据存储</a:t>
            </a:r>
            <a:r>
              <a:rPr lang="en-US" altLang="zh-CN" sz="1600" dirty="0" err="1" smtClean="0">
                <a:solidFill>
                  <a:srgbClr val="FF0000"/>
                </a:solidFill>
              </a:rPr>
              <a:t>sessionStorage</a:t>
            </a:r>
            <a:r>
              <a:rPr sz="1600" dirty="0" err="1" smtClean="0">
                <a:solidFill>
                  <a:srgbClr val="FF0000"/>
                </a:solidFill>
              </a:rPr>
              <a:t>。</a:t>
            </a:r>
            <a:endParaRPr lang="en-US" altLang="zh-CN" sz="1600" dirty="0" smtClean="0"/>
          </a:p>
          <a:p>
            <a:pPr marL="0" indent="0">
              <a:buNone/>
            </a:pPr>
            <a:r>
              <a:rPr lang="zh-CN" altLang="en-US" sz="1600" dirty="0" smtClean="0"/>
              <a:t>       在</a:t>
            </a:r>
            <a:r>
              <a:rPr lang="en-US" altLang="zh-CN" sz="1600" dirty="0"/>
              <a:t>HTML5 </a:t>
            </a:r>
            <a:r>
              <a:rPr lang="zh-CN" altLang="en-US" sz="1600" dirty="0"/>
              <a:t>中，数据不需要由每个服务器进行请求传递，只需在</a:t>
            </a:r>
            <a:r>
              <a:rPr lang="zh-CN" altLang="en-US" sz="1600" dirty="0" smtClean="0"/>
              <a:t>有请</a:t>
            </a:r>
            <a:r>
              <a:rPr lang="zh-CN" altLang="en-US" sz="1600" dirty="0"/>
              <a:t>求时使用数据，这样就不会影响网站的性能，而且能够存储大量数据（约</a:t>
            </a:r>
            <a:r>
              <a:rPr lang="en-US" altLang="zh-CN" sz="1600" dirty="0"/>
              <a:t>5-10M</a:t>
            </a:r>
            <a:r>
              <a:rPr sz="1600" dirty="0"/>
              <a:t>）</a:t>
            </a:r>
            <a:r>
              <a:rPr lang="zh-CN" altLang="en-US" sz="1600" dirty="0"/>
              <a:t>。数据通常</a:t>
            </a:r>
            <a:r>
              <a:rPr lang="zh-CN" altLang="en-US" sz="1600" dirty="0" smtClean="0"/>
              <a:t>以“键值对</a:t>
            </a:r>
            <a:r>
              <a:rPr lang="en-US" altLang="zh-CN" sz="1600" dirty="0"/>
              <a:t>(key-value pair</a:t>
            </a:r>
            <a:r>
              <a:rPr lang="en-US" altLang="zh-CN" sz="1600" dirty="0" smtClean="0"/>
              <a:t>)</a:t>
            </a:r>
            <a:r>
              <a:rPr lang="zh-CN" altLang="en-US" sz="1600" dirty="0" smtClean="0"/>
              <a:t>”形</a:t>
            </a:r>
            <a:r>
              <a:rPr lang="zh-CN" altLang="en-US" sz="1600" dirty="0"/>
              <a:t>式存在，</a:t>
            </a:r>
            <a:r>
              <a:rPr lang="en-US" altLang="zh-CN" sz="1600" dirty="0"/>
              <a:t>Web </a:t>
            </a:r>
            <a:r>
              <a:rPr lang="zh-CN" altLang="en-US" sz="1600" dirty="0"/>
              <a:t>网页的数据只允许该网页访问使用</a:t>
            </a:r>
            <a:r>
              <a:rPr lang="zh-CN" altLang="en-US" sz="1600" dirty="0" smtClean="0"/>
              <a:t>。</a:t>
            </a:r>
            <a:endParaRPr lang="en-US" altLang="zh-CN" sz="1600" dirty="0" smtClean="0"/>
          </a:p>
          <a:p>
            <a:pPr marL="0" indent="0">
              <a:buNone/>
            </a:pPr>
            <a:endParaRPr lang="zh-CN" altLang="en-US" sz="1600" dirty="0" smtClean="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lvl="2"/>
            <a:r>
              <a:rPr lang="en-US" altLang="zh-CN" sz="1800" b="1" dirty="0" err="1" smtClean="0">
                <a:solidFill>
                  <a:schemeClr val="tx1"/>
                </a:solidFill>
                <a:latin typeface="微软雅黑" panose="020B0503020204020204" charset="-122"/>
                <a:ea typeface="微软雅黑" panose="020B0503020204020204" charset="-122"/>
                <a:cs typeface="+mj-cs"/>
              </a:rPr>
              <a:t>localStorage</a:t>
            </a:r>
            <a:r>
              <a:rPr lang="en-US" altLang="zh-CN" sz="1800" b="1" dirty="0" smtClean="0">
                <a:solidFill>
                  <a:schemeClr val="tx1"/>
                </a:solidFill>
                <a:latin typeface="微软雅黑" panose="020B0503020204020204" charset="-122"/>
                <a:ea typeface="微软雅黑" panose="020B0503020204020204" charset="-122"/>
                <a:cs typeface="+mj-cs"/>
              </a:rPr>
              <a:t> </a:t>
            </a:r>
            <a:r>
              <a:rPr lang="zh-CN" altLang="en-US" sz="1800" b="1" dirty="0" smtClean="0">
                <a:solidFill>
                  <a:schemeClr val="tx1"/>
                </a:solidFill>
                <a:latin typeface="微软雅黑" panose="020B0503020204020204" charset="-122"/>
                <a:ea typeface="微软雅黑" panose="020B0503020204020204" charset="-122"/>
                <a:cs typeface="+mj-cs"/>
              </a:rPr>
              <a:t>对象</a:t>
            </a:r>
            <a:endParaRPr lang="zh-CN" altLang="en-US" sz="1800" b="1" dirty="0" smtClean="0">
              <a:solidFill>
                <a:schemeClr val="tx1"/>
              </a:solidFill>
              <a:latin typeface="微软雅黑" panose="020B0503020204020204" charset="-122"/>
              <a:ea typeface="微软雅黑" panose="020B0503020204020204" charset="-122"/>
              <a:cs typeface="+mj-cs"/>
            </a:endParaRPr>
          </a:p>
        </p:txBody>
      </p:sp>
      <p:sp>
        <p:nvSpPr>
          <p:cNvPr id="98307" name="Rectangle 3"/>
          <p:cNvSpPr>
            <a:spLocks noGrp="1" noChangeArrowheads="1"/>
          </p:cNvSpPr>
          <p:nvPr>
            <p:ph idx="1"/>
          </p:nvPr>
        </p:nvSpPr>
        <p:spPr>
          <a:xfrm>
            <a:off x="533400" y="1676401"/>
            <a:ext cx="8509000" cy="3810000"/>
          </a:xfrm>
        </p:spPr>
        <p:txBody>
          <a:bodyPr>
            <a:normAutofit lnSpcReduction="20000"/>
          </a:bodyPr>
          <a:lstStyle/>
          <a:p>
            <a:pPr marL="0" indent="0">
              <a:spcBef>
                <a:spcPts val="0"/>
              </a:spcBef>
              <a:spcAft>
                <a:spcPts val="0"/>
              </a:spcAft>
              <a:buNone/>
            </a:pPr>
            <a:r>
              <a:rPr lang="zh-CN" altLang="en-US" sz="1600" dirty="0">
                <a:latin typeface="+mj-ea"/>
                <a:ea typeface="+mj-ea"/>
              </a:rPr>
              <a:t> </a:t>
            </a:r>
            <a:r>
              <a:rPr lang="zh-CN" altLang="en-US" sz="1600" dirty="0" smtClean="0">
                <a:latin typeface="+mj-ea"/>
                <a:ea typeface="+mj-ea"/>
              </a:rPr>
              <a:t>   </a:t>
            </a:r>
            <a:r>
              <a:rPr lang="en-US" altLang="zh-CN" sz="1600" dirty="0"/>
              <a:t>localStorage </a:t>
            </a:r>
            <a:r>
              <a:rPr lang="zh-CN" altLang="en-US" sz="1600" dirty="0"/>
              <a:t>对象存储的数据没有时间限制，所以称为持久化存储，数据存储长期可用。</a:t>
            </a:r>
            <a:endParaRPr lang="zh-CN" altLang="en-US" sz="1600" dirty="0"/>
          </a:p>
          <a:p>
            <a:pPr marL="0" indent="0">
              <a:spcBef>
                <a:spcPts val="0"/>
              </a:spcBef>
              <a:spcAft>
                <a:spcPts val="0"/>
              </a:spcAft>
              <a:buNone/>
            </a:pPr>
            <a:endParaRPr lang="zh-CN" altLang="en-US" sz="1600" dirty="0"/>
          </a:p>
          <a:p>
            <a:pPr marL="0" indent="0">
              <a:spcBef>
                <a:spcPts val="0"/>
              </a:spcBef>
              <a:spcAft>
                <a:spcPts val="0"/>
              </a:spcAft>
              <a:buNone/>
            </a:pPr>
            <a:r>
              <a:rPr lang="zh-CN" altLang="en-US" sz="1600" dirty="0" smtClean="0"/>
              <a:t>      使</a:t>
            </a:r>
            <a:r>
              <a:rPr lang="zh-CN" altLang="en-US" sz="1600" dirty="0"/>
              <a:t>用此类对象之前，可以先检查一下浏览器是否支持。检查代码如下：</a:t>
            </a:r>
            <a:endParaRPr lang="zh-CN" altLang="en-US" sz="1600" dirty="0"/>
          </a:p>
          <a:p>
            <a:pPr marL="0" indent="0">
              <a:spcBef>
                <a:spcPts val="0"/>
              </a:spcBef>
              <a:spcAft>
                <a:spcPts val="0"/>
              </a:spcAft>
              <a:buNone/>
            </a:pPr>
            <a:r>
              <a:rPr lang="en-US" altLang="zh-CN" sz="1600" dirty="0" smtClean="0">
                <a:solidFill>
                  <a:srgbClr val="FF0000"/>
                </a:solidFill>
              </a:rPr>
              <a:t>      if(</a:t>
            </a:r>
            <a:r>
              <a:rPr lang="en-US" altLang="zh-CN" sz="1600" dirty="0" err="1" smtClean="0">
                <a:solidFill>
                  <a:srgbClr val="FF0000"/>
                </a:solidFill>
              </a:rPr>
              <a:t>typeof</a:t>
            </a:r>
            <a:r>
              <a:rPr lang="en-US" altLang="zh-CN" sz="1600" dirty="0" smtClean="0">
                <a:solidFill>
                  <a:srgbClr val="FF0000"/>
                </a:solidFill>
              </a:rPr>
              <a:t>(Storage)!="undefined</a:t>
            </a:r>
            <a:r>
              <a:rPr lang="en-US" altLang="zh-CN" sz="1600" dirty="0">
                <a:solidFill>
                  <a:srgbClr val="FF0000"/>
                </a:solidFill>
              </a:rPr>
              <a:t>") {</a:t>
            </a:r>
            <a:endParaRPr lang="en-US" altLang="zh-CN" sz="1600" dirty="0">
              <a:solidFill>
                <a:srgbClr val="FF0000"/>
              </a:solidFill>
            </a:endParaRPr>
          </a:p>
          <a:p>
            <a:pPr marL="0" indent="0">
              <a:spcBef>
                <a:spcPts val="0"/>
              </a:spcBef>
              <a:spcAft>
                <a:spcPts val="0"/>
              </a:spcAft>
              <a:buNone/>
            </a:pPr>
            <a:r>
              <a:rPr lang="en-US" altLang="zh-CN" sz="1600" dirty="0" smtClean="0">
                <a:solidFill>
                  <a:srgbClr val="FF0000"/>
                </a:solidFill>
              </a:rPr>
              <a:t>                   //</a:t>
            </a:r>
            <a:r>
              <a:rPr lang="zh-CN" altLang="en-US" sz="1600" dirty="0">
                <a:solidFill>
                  <a:srgbClr val="FF0000"/>
                </a:solidFill>
              </a:rPr>
              <a:t>是的</a:t>
            </a:r>
            <a:r>
              <a:rPr lang="en-US" altLang="zh-CN" sz="1600" dirty="0">
                <a:solidFill>
                  <a:srgbClr val="FF0000"/>
                </a:solidFill>
              </a:rPr>
              <a:t>! </a:t>
            </a:r>
            <a:r>
              <a:rPr lang="zh-CN" altLang="en-US" sz="1600" dirty="0">
                <a:solidFill>
                  <a:srgbClr val="FF0000"/>
                </a:solidFill>
              </a:rPr>
              <a:t>支持 </a:t>
            </a:r>
            <a:r>
              <a:rPr lang="en-US" altLang="zh-CN" sz="1600" dirty="0">
                <a:solidFill>
                  <a:srgbClr val="FF0000"/>
                </a:solidFill>
              </a:rPr>
              <a:t>localStorage sessionStorage</a:t>
            </a:r>
            <a:r>
              <a:rPr lang="zh-CN" altLang="en-US" sz="1600" dirty="0">
                <a:solidFill>
                  <a:srgbClr val="FF0000"/>
                </a:solidFill>
              </a:rPr>
              <a:t>对象</a:t>
            </a:r>
            <a:r>
              <a:rPr lang="en-US" altLang="zh-CN" sz="1600" dirty="0">
                <a:solidFill>
                  <a:srgbClr val="FF0000"/>
                </a:solidFill>
              </a:rPr>
              <a:t>! //</a:t>
            </a:r>
            <a:r>
              <a:rPr lang="zh-CN" altLang="en-US" sz="1600" dirty="0">
                <a:solidFill>
                  <a:srgbClr val="FF0000"/>
                </a:solidFill>
              </a:rPr>
              <a:t>一些代码</a:t>
            </a:r>
            <a:r>
              <a:rPr lang="en-US" altLang="zh-CN" sz="1600" dirty="0">
                <a:solidFill>
                  <a:srgbClr val="FF0000"/>
                </a:solidFill>
              </a:rPr>
              <a:t>...}</a:t>
            </a:r>
            <a:endParaRPr lang="en-US" altLang="zh-CN" sz="1600" dirty="0">
              <a:solidFill>
                <a:srgbClr val="FF0000"/>
              </a:solidFill>
            </a:endParaRPr>
          </a:p>
          <a:p>
            <a:pPr marL="0" indent="0">
              <a:spcBef>
                <a:spcPts val="0"/>
              </a:spcBef>
              <a:spcAft>
                <a:spcPts val="0"/>
              </a:spcAft>
              <a:buNone/>
            </a:pPr>
            <a:r>
              <a:rPr lang="en-US" altLang="zh-CN" sz="1600" dirty="0" smtClean="0">
                <a:solidFill>
                  <a:srgbClr val="FF0000"/>
                </a:solidFill>
              </a:rPr>
              <a:t>      else </a:t>
            </a:r>
            <a:r>
              <a:rPr lang="en-US" altLang="zh-CN" sz="1600" dirty="0">
                <a:solidFill>
                  <a:srgbClr val="FF0000"/>
                </a:solidFill>
              </a:rPr>
              <a:t>{ //</a:t>
            </a:r>
            <a:r>
              <a:rPr lang="zh-CN" altLang="en-US" sz="1600" dirty="0">
                <a:solidFill>
                  <a:srgbClr val="FF0000"/>
                </a:solidFill>
              </a:rPr>
              <a:t>抱歉</a:t>
            </a:r>
            <a:r>
              <a:rPr lang="en-US" altLang="zh-CN" sz="1600" dirty="0">
                <a:solidFill>
                  <a:srgbClr val="FF0000"/>
                </a:solidFill>
              </a:rPr>
              <a:t>! </a:t>
            </a:r>
            <a:r>
              <a:rPr lang="zh-CN" altLang="en-US" sz="1600" dirty="0">
                <a:solidFill>
                  <a:srgbClr val="FF0000"/>
                </a:solidFill>
              </a:rPr>
              <a:t>不支持</a:t>
            </a:r>
            <a:r>
              <a:rPr lang="en-US" altLang="zh-CN" sz="1600" dirty="0">
                <a:solidFill>
                  <a:srgbClr val="FF0000"/>
                </a:solidFill>
              </a:rPr>
              <a:t>web</a:t>
            </a:r>
            <a:r>
              <a:rPr lang="zh-CN" altLang="en-US" sz="1600" dirty="0">
                <a:solidFill>
                  <a:srgbClr val="FF0000"/>
                </a:solidFill>
              </a:rPr>
              <a:t>存储。 </a:t>
            </a:r>
            <a:r>
              <a:rPr lang="en-US" altLang="zh-CN" sz="1600" dirty="0" smtClean="0">
                <a:solidFill>
                  <a:srgbClr val="FF0000"/>
                </a:solidFill>
              </a:rPr>
              <a:t>}</a:t>
            </a:r>
            <a:endParaRPr lang="en-US" altLang="zh-CN" sz="1600" dirty="0" smtClean="0">
              <a:solidFill>
                <a:srgbClr val="FF0000"/>
              </a:solidFill>
            </a:endParaRPr>
          </a:p>
          <a:p>
            <a:pPr marL="0" indent="0">
              <a:buNone/>
            </a:pPr>
            <a:r>
              <a:rPr lang="en-US" altLang="zh-CN" sz="1600" dirty="0" smtClean="0"/>
              <a:t>      </a:t>
            </a:r>
            <a:endParaRPr lang="en-US" altLang="zh-CN" sz="1600" dirty="0" smtClean="0"/>
          </a:p>
          <a:p>
            <a:pPr marL="0" indent="0">
              <a:buNone/>
            </a:pPr>
            <a:r>
              <a:rPr lang="en-US" altLang="zh-CN" sz="1600" dirty="0" smtClean="0"/>
              <a:t>//</a:t>
            </a:r>
            <a:r>
              <a:rPr sz="1600" dirty="0" smtClean="0"/>
              <a:t>主流浏览器都支持了，只有特别老旧的浏览器才不支持。</a:t>
            </a:r>
            <a:endParaRPr sz="1600" dirty="0" smtClean="0"/>
          </a:p>
          <a:p>
            <a:pPr marL="0" indent="0">
              <a:buNone/>
            </a:pPr>
            <a:endParaRPr lang="en-US" altLang="zh-CN" sz="1600" dirty="0" smtClean="0"/>
          </a:p>
          <a:p>
            <a:pPr marL="0" indent="0">
              <a:buNone/>
            </a:pPr>
            <a:r>
              <a:rPr lang="en-US" altLang="zh-CN" sz="1600" dirty="0" err="1" smtClean="0"/>
              <a:t>      localStorage</a:t>
            </a:r>
            <a:r>
              <a:rPr lang="zh-CN" altLang="en-US" sz="1600" dirty="0"/>
              <a:t>对象和</a:t>
            </a:r>
            <a:r>
              <a:rPr lang="en-US" altLang="zh-CN" sz="1600" dirty="0"/>
              <a:t>sessionStorage </a:t>
            </a:r>
            <a:r>
              <a:rPr lang="zh-CN" altLang="en-US" sz="1600" dirty="0"/>
              <a:t>对象具有同样的方法，仅仅是对象名称不同而已</a:t>
            </a:r>
            <a:r>
              <a:rPr lang="zh-CN" altLang="en-US" sz="1600" dirty="0" smtClean="0"/>
              <a:t>。</a:t>
            </a:r>
            <a:endParaRPr lang="zh-CN" altLang="en-US" sz="1600"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localStorage</a:t>
            </a:r>
            <a:r>
              <a:rPr lang="en-US" altLang="zh-CN" dirty="0"/>
              <a:t> </a:t>
            </a:r>
            <a:r>
              <a:rPr lang="zh-CN" altLang="en-US" dirty="0"/>
              <a:t>对</a:t>
            </a:r>
            <a:r>
              <a:rPr lang="zh-CN" altLang="en-US" dirty="0" smtClean="0"/>
              <a:t>象</a:t>
            </a:r>
            <a:r>
              <a:rPr lang="en-US" altLang="zh-CN" dirty="0" smtClean="0"/>
              <a:t>(</a:t>
            </a:r>
            <a:r>
              <a:rPr lang="zh-CN" altLang="en-US" dirty="0"/>
              <a:t>续</a:t>
            </a:r>
            <a:r>
              <a:rPr lang="en-US" altLang="zh-CN" dirty="0" smtClean="0"/>
              <a:t>)</a:t>
            </a:r>
            <a:endParaRPr lang="zh-CN" altLang="en-US" dirty="0"/>
          </a:p>
        </p:txBody>
      </p:sp>
      <p:sp>
        <p:nvSpPr>
          <p:cNvPr id="3" name="内容占位符 2"/>
          <p:cNvSpPr>
            <a:spLocks noGrp="1"/>
          </p:cNvSpPr>
          <p:nvPr>
            <p:ph idx="1"/>
          </p:nvPr>
        </p:nvSpPr>
        <p:spPr>
          <a:xfrm>
            <a:off x="502285" y="1447800"/>
            <a:ext cx="8509000" cy="2147570"/>
          </a:xfrm>
        </p:spPr>
        <p:txBody>
          <a:bodyPr>
            <a:noAutofit/>
          </a:bodyPr>
          <a:lstStyle/>
          <a:p>
            <a:pPr>
              <a:spcBef>
                <a:spcPts val="0"/>
              </a:spcBef>
              <a:spcAft>
                <a:spcPts val="0"/>
              </a:spcAft>
              <a:buNone/>
            </a:pPr>
            <a:r>
              <a:rPr lang="en-US" altLang="zh-CN" sz="1600" dirty="0" err="1" smtClean="0"/>
              <a:t>localStorage</a:t>
            </a:r>
            <a:r>
              <a:rPr lang="en-US" altLang="zh-CN" sz="1600" dirty="0" smtClean="0"/>
              <a:t> </a:t>
            </a:r>
            <a:r>
              <a:rPr lang="zh-CN" altLang="en-US" sz="1600" dirty="0" smtClean="0"/>
              <a:t>对象的常用方法：</a:t>
            </a:r>
            <a:endParaRPr lang="zh-CN" altLang="en-US" sz="1600" dirty="0" smtClean="0"/>
          </a:p>
          <a:p>
            <a:pPr marL="360680" indent="0">
              <a:spcBef>
                <a:spcPts val="0"/>
              </a:spcBef>
              <a:spcAft>
                <a:spcPts val="0"/>
              </a:spcAft>
              <a:tabLst>
                <a:tab pos="360045" algn="l"/>
              </a:tabLst>
            </a:pPr>
            <a:r>
              <a:rPr lang="en-US" altLang="zh-CN" sz="1600" dirty="0" err="1" smtClean="0">
                <a:solidFill>
                  <a:schemeClr val="tx1"/>
                </a:solidFill>
              </a:rPr>
              <a:t>localStorage.setItem</a:t>
            </a:r>
            <a:r>
              <a:rPr lang="en-US" altLang="zh-CN" sz="1600" dirty="0" smtClean="0">
                <a:solidFill>
                  <a:schemeClr val="tx1"/>
                </a:solidFill>
              </a:rPr>
              <a:t>(</a:t>
            </a:r>
            <a:r>
              <a:rPr lang="en-US" altLang="zh-CN" sz="1600" dirty="0" err="1" smtClean="0">
                <a:solidFill>
                  <a:schemeClr val="tx1"/>
                </a:solidFill>
              </a:rPr>
              <a:t>key,value</a:t>
            </a:r>
            <a:r>
              <a:rPr lang="en-US" altLang="zh-CN" sz="1600" dirty="0" smtClean="0">
                <a:solidFill>
                  <a:schemeClr val="tx1"/>
                </a:solidFill>
              </a:rPr>
              <a:t>)</a:t>
            </a:r>
            <a:r>
              <a:rPr lang="zh-CN" altLang="en-US" sz="1600" dirty="0" smtClean="0">
                <a:solidFill>
                  <a:schemeClr val="tx1"/>
                </a:solidFill>
              </a:rPr>
              <a:t>：保存数据，</a:t>
            </a:r>
            <a:r>
              <a:rPr lang="en-US" altLang="zh-CN" sz="1600" dirty="0" smtClean="0">
                <a:solidFill>
                  <a:schemeClr val="tx1"/>
                </a:solidFill>
              </a:rPr>
              <a:t>key</a:t>
            </a:r>
            <a:r>
              <a:rPr sz="1600" dirty="0" smtClean="0">
                <a:solidFill>
                  <a:schemeClr val="tx1"/>
                </a:solidFill>
              </a:rPr>
              <a:t>存在则更新原值。</a:t>
            </a:r>
            <a:endParaRPr lang="zh-CN" altLang="en-US" sz="1600" dirty="0" smtClean="0">
              <a:solidFill>
                <a:schemeClr val="tx1"/>
              </a:solidFill>
            </a:endParaRPr>
          </a:p>
          <a:p>
            <a:pPr marL="360680" indent="0">
              <a:spcBef>
                <a:spcPts val="0"/>
              </a:spcBef>
              <a:spcAft>
                <a:spcPts val="0"/>
              </a:spcAft>
              <a:tabLst>
                <a:tab pos="360045" algn="l"/>
              </a:tabLst>
            </a:pPr>
            <a:r>
              <a:rPr lang="en-US" altLang="zh-CN" sz="1600" dirty="0" err="1" smtClean="0">
                <a:solidFill>
                  <a:schemeClr val="tx1"/>
                </a:solidFill>
              </a:rPr>
              <a:t>localStorage.getItem</a:t>
            </a:r>
            <a:r>
              <a:rPr lang="en-US" altLang="zh-CN" sz="1600" dirty="0" smtClean="0">
                <a:solidFill>
                  <a:schemeClr val="tx1"/>
                </a:solidFill>
              </a:rPr>
              <a:t>(key)</a:t>
            </a:r>
            <a:r>
              <a:rPr lang="zh-CN" altLang="en-US" sz="1600" dirty="0" smtClean="0">
                <a:solidFill>
                  <a:schemeClr val="tx1"/>
                </a:solidFill>
              </a:rPr>
              <a:t>：读取数据，</a:t>
            </a:r>
            <a:r>
              <a:rPr lang="en-US" altLang="zh-CN" sz="1600" dirty="0" smtClean="0">
                <a:solidFill>
                  <a:schemeClr val="tx1"/>
                </a:solidFill>
              </a:rPr>
              <a:t>key</a:t>
            </a:r>
            <a:r>
              <a:rPr sz="1600" dirty="0" smtClean="0">
                <a:solidFill>
                  <a:schemeClr val="tx1"/>
                </a:solidFill>
              </a:rPr>
              <a:t>不存在则返回</a:t>
            </a:r>
            <a:r>
              <a:rPr lang="en-US" altLang="zh-CN" sz="1600" dirty="0" smtClean="0">
                <a:solidFill>
                  <a:schemeClr val="tx1"/>
                </a:solidFill>
              </a:rPr>
              <a:t>null</a:t>
            </a:r>
            <a:r>
              <a:rPr lang="zh-CN" altLang="en-US" sz="1600" dirty="0" smtClean="0">
                <a:solidFill>
                  <a:schemeClr val="tx1"/>
                </a:solidFill>
              </a:rPr>
              <a:t>。</a:t>
            </a:r>
            <a:endParaRPr lang="zh-CN" altLang="en-US" sz="1600" dirty="0" smtClean="0">
              <a:solidFill>
                <a:schemeClr val="tx1"/>
              </a:solidFill>
            </a:endParaRPr>
          </a:p>
          <a:p>
            <a:pPr marL="360680" indent="0">
              <a:spcBef>
                <a:spcPts val="0"/>
              </a:spcBef>
              <a:spcAft>
                <a:spcPts val="0"/>
              </a:spcAft>
              <a:tabLst>
                <a:tab pos="360045" algn="l"/>
              </a:tabLst>
            </a:pPr>
            <a:r>
              <a:rPr lang="en-US" altLang="zh-CN" sz="1600" dirty="0" err="1" smtClean="0">
                <a:solidFill>
                  <a:schemeClr val="tx1"/>
                </a:solidFill>
              </a:rPr>
              <a:t>localStorage.removeItem</a:t>
            </a:r>
            <a:r>
              <a:rPr lang="en-US" altLang="zh-CN" sz="1600" dirty="0" smtClean="0">
                <a:solidFill>
                  <a:schemeClr val="tx1"/>
                </a:solidFill>
              </a:rPr>
              <a:t>(key)</a:t>
            </a:r>
            <a:r>
              <a:rPr lang="zh-CN" altLang="en-US" sz="1600" dirty="0" smtClean="0">
                <a:solidFill>
                  <a:schemeClr val="tx1"/>
                </a:solidFill>
              </a:rPr>
              <a:t>：删除单个数据，</a:t>
            </a:r>
            <a:r>
              <a:rPr lang="en-US" altLang="zh-CN" sz="1600" dirty="0" smtClean="0">
                <a:solidFill>
                  <a:schemeClr val="tx1"/>
                </a:solidFill>
              </a:rPr>
              <a:t>key</a:t>
            </a:r>
            <a:r>
              <a:rPr sz="1600" dirty="0" smtClean="0">
                <a:solidFill>
                  <a:schemeClr val="tx1"/>
                </a:solidFill>
              </a:rPr>
              <a:t>不存在则无操作。</a:t>
            </a:r>
            <a:endParaRPr lang="zh-CN" altLang="en-US" sz="1600" dirty="0" smtClean="0">
              <a:solidFill>
                <a:schemeClr val="tx1"/>
              </a:solidFill>
            </a:endParaRPr>
          </a:p>
          <a:p>
            <a:pPr marL="360680" indent="0">
              <a:spcBef>
                <a:spcPts val="0"/>
              </a:spcBef>
              <a:spcAft>
                <a:spcPts val="0"/>
              </a:spcAft>
              <a:tabLst>
                <a:tab pos="360045" algn="l"/>
              </a:tabLst>
            </a:pPr>
            <a:r>
              <a:rPr lang="en-US" altLang="zh-CN" sz="1600" dirty="0" err="1" smtClean="0">
                <a:solidFill>
                  <a:schemeClr val="tx1"/>
                </a:solidFill>
              </a:rPr>
              <a:t>localStorage.clear</a:t>
            </a:r>
            <a:r>
              <a:rPr lang="en-US" altLang="zh-CN" sz="1600" dirty="0" smtClean="0">
                <a:solidFill>
                  <a:schemeClr val="tx1"/>
                </a:solidFill>
              </a:rPr>
              <a:t>()</a:t>
            </a:r>
            <a:r>
              <a:rPr lang="zh-CN" altLang="en-US" sz="1600" dirty="0" smtClean="0">
                <a:solidFill>
                  <a:schemeClr val="tx1"/>
                </a:solidFill>
              </a:rPr>
              <a:t>：删除所有数据，无数据则无操作。</a:t>
            </a:r>
            <a:endParaRPr lang="zh-CN" altLang="zh-CN" sz="1600" dirty="0" smtClean="0">
              <a:solidFill>
                <a:schemeClr val="tx1"/>
              </a:solidFill>
            </a:endParaRPr>
          </a:p>
          <a:p>
            <a:pPr marL="360680" indent="0">
              <a:spcBef>
                <a:spcPts val="0"/>
              </a:spcBef>
              <a:spcAft>
                <a:spcPts val="0"/>
              </a:spcAft>
              <a:tabLst>
                <a:tab pos="360045" algn="l"/>
              </a:tabLst>
            </a:pPr>
            <a:r>
              <a:rPr lang="en-US" altLang="zh-CN" sz="1600" dirty="0" err="1" smtClean="0">
                <a:solidFill>
                  <a:schemeClr val="tx1"/>
                </a:solidFill>
              </a:rPr>
              <a:t>localStorage.key</a:t>
            </a:r>
            <a:r>
              <a:rPr lang="en-US" altLang="zh-CN" sz="1600" dirty="0" smtClean="0">
                <a:solidFill>
                  <a:schemeClr val="tx1"/>
                </a:solidFill>
              </a:rPr>
              <a:t>(index)</a:t>
            </a:r>
            <a:r>
              <a:rPr lang="zh-CN" altLang="en-US" sz="1600" dirty="0" smtClean="0">
                <a:solidFill>
                  <a:schemeClr val="tx1"/>
                </a:solidFill>
              </a:rPr>
              <a:t>：得到某个索引的</a:t>
            </a:r>
            <a:r>
              <a:rPr lang="en-US" altLang="zh-CN" sz="1600" dirty="0" smtClean="0">
                <a:solidFill>
                  <a:schemeClr val="tx1"/>
                </a:solidFill>
              </a:rPr>
              <a:t>key</a:t>
            </a:r>
            <a:r>
              <a:rPr lang="zh-CN" altLang="en-US" sz="1600" dirty="0" smtClean="0">
                <a:solidFill>
                  <a:schemeClr val="tx1"/>
                </a:solidFill>
              </a:rPr>
              <a:t>。</a:t>
            </a:r>
            <a:endParaRPr lang="zh-CN" altLang="en-US" sz="1600" dirty="0" smtClean="0">
              <a:solidFill>
                <a:schemeClr val="tx1"/>
              </a:solidFill>
            </a:endParaRPr>
          </a:p>
          <a:p>
            <a:pPr marL="360680" indent="0">
              <a:spcBef>
                <a:spcPts val="0"/>
              </a:spcBef>
              <a:spcAft>
                <a:spcPts val="0"/>
              </a:spcAft>
              <a:tabLst>
                <a:tab pos="360045" algn="l"/>
              </a:tabLst>
            </a:pPr>
            <a:r>
              <a:rPr lang="en-US" altLang="zh-CN" sz="1600" dirty="0" smtClean="0">
                <a:solidFill>
                  <a:schemeClr val="tx1"/>
                </a:solidFill>
              </a:rPr>
              <a:t>localStorage.length</a:t>
            </a:r>
            <a:r>
              <a:rPr sz="1600" dirty="0" smtClean="0">
                <a:solidFill>
                  <a:schemeClr val="tx1"/>
                </a:solidFill>
              </a:rPr>
              <a:t>：存储的键值对数量。</a:t>
            </a:r>
            <a:endParaRPr sz="1600" dirty="0" smtClean="0">
              <a:solidFill>
                <a:schemeClr val="tx1"/>
              </a:solidFill>
            </a:endParaRPr>
          </a:p>
        </p:txBody>
      </p:sp>
      <p:sp>
        <p:nvSpPr>
          <p:cNvPr id="4" name="矩形 3"/>
          <p:cNvSpPr/>
          <p:nvPr/>
        </p:nvSpPr>
        <p:spPr>
          <a:xfrm>
            <a:off x="502285" y="4371340"/>
            <a:ext cx="8043545" cy="1076325"/>
          </a:xfrm>
          <a:prstGeom prst="rect">
            <a:avLst/>
          </a:prstGeom>
        </p:spPr>
        <p:txBody>
          <a:bodyPr wrap="square">
            <a:spAutoFit/>
          </a:bodyPr>
          <a:lstStyle/>
          <a:p>
            <a:pPr indent="0" algn="l" fontAlgn="auto">
              <a:buNone/>
              <a:tabLst>
                <a:tab pos="539750" algn="l"/>
              </a:tabLst>
            </a:pPr>
            <a:r>
              <a:rPr lang="en-US" altLang="zh-CN" sz="1600" dirty="0" err="1" smtClean="0"/>
              <a:t>sessionStorage</a:t>
            </a:r>
            <a:r>
              <a:rPr lang="en-US" altLang="zh-CN" sz="1600" dirty="0" smtClean="0"/>
              <a:t> </a:t>
            </a:r>
            <a:r>
              <a:rPr lang="zh-CN" altLang="en-US" sz="1600" dirty="0" smtClean="0"/>
              <a:t>对象</a:t>
            </a:r>
            <a:endParaRPr lang="zh-CN" altLang="en-US" sz="1600" dirty="0" smtClean="0"/>
          </a:p>
          <a:p>
            <a:pPr marL="539750" indent="0" algn="l">
              <a:buNone/>
              <a:tabLst>
                <a:tab pos="539750" algn="l"/>
              </a:tabLst>
            </a:pPr>
            <a:endParaRPr lang="en-US" altLang="zh-CN" sz="1600" dirty="0" smtClean="0"/>
          </a:p>
          <a:p>
            <a:pPr marL="0" indent="0">
              <a:buNone/>
            </a:pPr>
            <a:r>
              <a:rPr lang="en-US" altLang="zh-CN" sz="1600" dirty="0" smtClean="0"/>
              <a:t>    </a:t>
            </a:r>
            <a:r>
              <a:rPr lang="en-US" altLang="zh-CN" sz="1600" dirty="0" err="1" smtClean="0"/>
              <a:t>sessionStorage</a:t>
            </a:r>
            <a:r>
              <a:rPr lang="zh-CN" altLang="en-US" sz="1600" dirty="0" smtClean="0"/>
              <a:t>对象针对一个</a:t>
            </a:r>
            <a:r>
              <a:rPr lang="en-US" altLang="zh-CN" sz="1600" dirty="0" smtClean="0"/>
              <a:t>session</a:t>
            </a:r>
            <a:r>
              <a:rPr lang="zh-CN" altLang="en-US" sz="1600" dirty="0" smtClean="0"/>
              <a:t>进行数据存储。数据存储周期短，当用户关闭浏览器窗口后，数据会被删除。该对象的方法与</a:t>
            </a:r>
            <a:r>
              <a:rPr lang="en-US" altLang="zh-CN" sz="1600" dirty="0" err="1" smtClean="0"/>
              <a:t>localStorage</a:t>
            </a:r>
            <a:r>
              <a:rPr lang="en-US" altLang="zh-CN" sz="1600" dirty="0" smtClean="0"/>
              <a:t> </a:t>
            </a:r>
            <a:r>
              <a:rPr lang="zh-CN" altLang="en-US" sz="1600" dirty="0" smtClean="0"/>
              <a:t>对象方法相同。</a:t>
            </a:r>
            <a:endParaRPr lang="zh-CN" altLang="en-US" sz="16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localStorage</a:t>
            </a:r>
            <a:r>
              <a:rPr lang="en-US" altLang="zh-CN" dirty="0"/>
              <a:t> </a:t>
            </a:r>
            <a:r>
              <a:rPr lang="zh-CN" altLang="en-US" dirty="0"/>
              <a:t>对</a:t>
            </a:r>
            <a:r>
              <a:rPr lang="zh-CN" altLang="en-US" dirty="0" smtClean="0"/>
              <a:t>象案例</a:t>
            </a:r>
            <a:r>
              <a:rPr lang="en-US" altLang="zh-CN" dirty="0" smtClean="0"/>
              <a:t>1</a:t>
            </a:r>
            <a:endParaRPr lang="zh-CN" altLang="en-US" dirty="0"/>
          </a:p>
        </p:txBody>
      </p:sp>
      <p:sp>
        <p:nvSpPr>
          <p:cNvPr id="5" name="矩形 4"/>
          <p:cNvSpPr/>
          <p:nvPr/>
        </p:nvSpPr>
        <p:spPr>
          <a:xfrm>
            <a:off x="406400" y="1229360"/>
            <a:ext cx="8235315" cy="4399915"/>
          </a:xfrm>
          <a:prstGeom prst="rect">
            <a:avLst/>
          </a:prstGeom>
        </p:spPr>
        <p:txBody>
          <a:bodyPr wrap="square">
            <a:spAutoFit/>
          </a:bodyPr>
          <a:lstStyle/>
          <a:p>
            <a:pPr marL="0">
              <a:lnSpc>
                <a:spcPct val="100000"/>
              </a:lnSpc>
              <a:spcBef>
                <a:spcPts val="0"/>
              </a:spcBef>
              <a:spcAft>
                <a:spcPts val="0"/>
              </a:spcAft>
              <a:buNone/>
            </a:pPr>
            <a:r>
              <a:rPr lang="en-US" altLang="zh-CN" sz="1400" dirty="0">
                <a:latin typeface="+mj-ea"/>
                <a:ea typeface="+mj-ea"/>
                <a:sym typeface="+mn-ea"/>
              </a:rPr>
              <a:t>&lt;body&gt;</a:t>
            </a:r>
            <a:endParaRPr lang="en-US" altLang="zh-CN" sz="1400" dirty="0">
              <a:latin typeface="+mj-ea"/>
              <a:ea typeface="+mj-ea"/>
            </a:endParaRPr>
          </a:p>
          <a:p>
            <a:pPr marL="0">
              <a:lnSpc>
                <a:spcPct val="100000"/>
              </a:lnSpc>
              <a:spcBef>
                <a:spcPts val="0"/>
              </a:spcBef>
              <a:spcAft>
                <a:spcPts val="0"/>
              </a:spcAft>
              <a:buNone/>
            </a:pPr>
            <a:r>
              <a:rPr lang="en-US" altLang="zh-CN" sz="1400" dirty="0">
                <a:latin typeface="+mj-ea"/>
                <a:ea typeface="+mj-ea"/>
                <a:sym typeface="+mn-ea"/>
              </a:rPr>
              <a:t>  &lt;div&gt;</a:t>
            </a:r>
            <a:endParaRPr lang="en-US" altLang="zh-CN" sz="1400" dirty="0">
              <a:latin typeface="+mj-ea"/>
              <a:ea typeface="+mj-ea"/>
            </a:endParaRPr>
          </a:p>
          <a:p>
            <a:pPr marL="0">
              <a:lnSpc>
                <a:spcPct val="100000"/>
              </a:lnSpc>
              <a:spcBef>
                <a:spcPts val="0"/>
              </a:spcBef>
              <a:spcAft>
                <a:spcPts val="0"/>
              </a:spcAft>
              <a:buNone/>
            </a:pPr>
            <a:r>
              <a:rPr lang="en-US" sz="1400" dirty="0">
                <a:latin typeface="+mj-ea"/>
                <a:ea typeface="+mj-ea"/>
                <a:sym typeface="+mn-ea"/>
              </a:rPr>
              <a:t>    ……</a:t>
            </a:r>
            <a:endParaRPr lang="en-US" sz="1400" dirty="0">
              <a:latin typeface="+mj-ea"/>
              <a:ea typeface="+mj-ea"/>
              <a:sym typeface="+mn-ea"/>
            </a:endParaRPr>
          </a:p>
          <a:p>
            <a:pPr marL="0">
              <a:lnSpc>
                <a:spcPct val="100000"/>
              </a:lnSpc>
              <a:spcBef>
                <a:spcPts val="0"/>
              </a:spcBef>
              <a:spcAft>
                <a:spcPts val="0"/>
              </a:spcAft>
              <a:buNone/>
            </a:pPr>
            <a:r>
              <a:rPr lang="en-US" sz="1400" dirty="0">
                <a:latin typeface="+mj-ea"/>
                <a:ea typeface="+mj-ea"/>
                <a:sym typeface="+mn-ea"/>
              </a:rPr>
              <a:t>    </a:t>
            </a:r>
            <a:r>
              <a:rPr lang="en-US" altLang="zh-CN" sz="1400" dirty="0">
                <a:latin typeface="+mj-ea"/>
                <a:ea typeface="+mj-ea"/>
                <a:sym typeface="+mn-ea"/>
              </a:rPr>
              <a:t>&lt;p&gt;</a:t>
            </a:r>
            <a:r>
              <a:rPr lang="zh-CN" altLang="en-US" sz="1400" dirty="0">
                <a:latin typeface="+mj-ea"/>
                <a:ea typeface="+mj-ea"/>
                <a:sym typeface="+mn-ea"/>
              </a:rPr>
              <a:t>刷新页面票数会增长。</a:t>
            </a:r>
            <a:r>
              <a:rPr lang="en-US" altLang="zh-CN" sz="1400" dirty="0">
                <a:latin typeface="+mj-ea"/>
                <a:ea typeface="+mj-ea"/>
                <a:sym typeface="+mn-ea"/>
              </a:rPr>
              <a:t>&lt;/p&gt;</a:t>
            </a:r>
            <a:endParaRPr lang="en-US" altLang="zh-CN" sz="1400" dirty="0">
              <a:latin typeface="+mj-ea"/>
              <a:ea typeface="+mj-ea"/>
            </a:endParaRPr>
          </a:p>
          <a:p>
            <a:pPr marL="0">
              <a:lnSpc>
                <a:spcPct val="100000"/>
              </a:lnSpc>
              <a:spcBef>
                <a:spcPts val="0"/>
              </a:spcBef>
              <a:spcAft>
                <a:spcPts val="0"/>
              </a:spcAft>
              <a:buNone/>
            </a:pPr>
            <a:r>
              <a:rPr lang="en-US" altLang="zh-CN" sz="1400" dirty="0">
                <a:latin typeface="+mj-ea"/>
                <a:ea typeface="+mj-ea"/>
                <a:sym typeface="+mn-ea"/>
              </a:rPr>
              <a:t>    &lt;p&gt;</a:t>
            </a:r>
            <a:r>
              <a:rPr lang="zh-CN" altLang="en-US" sz="1400" dirty="0">
                <a:latin typeface="+mj-ea"/>
                <a:ea typeface="+mj-ea"/>
                <a:sym typeface="+mn-ea"/>
              </a:rPr>
              <a:t>请关闭浏览器后重试仍会增长</a:t>
            </a:r>
            <a:r>
              <a:rPr lang="en-US" altLang="zh-CN" sz="1400" dirty="0">
                <a:latin typeface="+mj-ea"/>
                <a:ea typeface="+mj-ea"/>
                <a:sym typeface="+mn-ea"/>
              </a:rPr>
              <a:t>&lt;/p&gt;</a:t>
            </a:r>
            <a:endParaRPr lang="en-US" altLang="zh-CN" sz="1400" dirty="0">
              <a:latin typeface="+mj-ea"/>
              <a:ea typeface="+mj-ea"/>
            </a:endParaRPr>
          </a:p>
          <a:p>
            <a:pPr marL="0">
              <a:lnSpc>
                <a:spcPct val="100000"/>
              </a:lnSpc>
              <a:spcBef>
                <a:spcPts val="0"/>
              </a:spcBef>
              <a:spcAft>
                <a:spcPts val="0"/>
              </a:spcAft>
              <a:buNone/>
            </a:pPr>
            <a:r>
              <a:rPr lang="en-US" altLang="zh-CN" sz="1400" dirty="0">
                <a:latin typeface="+mj-ea"/>
                <a:ea typeface="+mj-ea"/>
                <a:sym typeface="+mn-ea"/>
              </a:rPr>
              <a:t>  &lt;/div&gt;	</a:t>
            </a:r>
            <a:endParaRPr lang="en-US" altLang="zh-CN" sz="1400" dirty="0">
              <a:latin typeface="+mj-ea"/>
              <a:ea typeface="+mj-ea"/>
            </a:endParaRPr>
          </a:p>
          <a:p>
            <a:pPr marL="0">
              <a:lnSpc>
                <a:spcPct val="100000"/>
              </a:lnSpc>
              <a:spcBef>
                <a:spcPts val="0"/>
              </a:spcBef>
              <a:spcAft>
                <a:spcPts val="0"/>
              </a:spcAft>
              <a:buNone/>
            </a:pPr>
            <a:r>
              <a:rPr lang="en-US" altLang="zh-CN" sz="1400" dirty="0">
                <a:latin typeface="+mj-ea"/>
                <a:ea typeface="+mj-ea"/>
                <a:sym typeface="+mn-ea"/>
              </a:rPr>
              <a:t>  ……</a:t>
            </a:r>
            <a:endParaRPr lang="en-US" altLang="zh-CN" sz="1400" dirty="0">
              <a:latin typeface="+mj-ea"/>
              <a:ea typeface="+mj-ea"/>
              <a:sym typeface="+mn-ea"/>
            </a:endParaRPr>
          </a:p>
          <a:p>
            <a:pPr marL="0">
              <a:lnSpc>
                <a:spcPct val="100000"/>
              </a:lnSpc>
              <a:spcBef>
                <a:spcPts val="0"/>
              </a:spcBef>
              <a:spcAft>
                <a:spcPts val="0"/>
              </a:spcAft>
              <a:buNone/>
            </a:pPr>
            <a:r>
              <a:rPr lang="en-US" altLang="zh-CN" sz="1400" dirty="0">
                <a:latin typeface="+mj-ea"/>
                <a:ea typeface="+mj-ea"/>
                <a:sym typeface="+mn-ea"/>
              </a:rPr>
              <a:t>  &lt;script type="text/</a:t>
            </a:r>
            <a:r>
              <a:rPr lang="en-US" altLang="zh-CN" sz="1400" dirty="0" err="1">
                <a:latin typeface="+mj-ea"/>
                <a:ea typeface="+mj-ea"/>
                <a:sym typeface="+mn-ea"/>
              </a:rPr>
              <a:t>javascript</a:t>
            </a:r>
            <a:r>
              <a:rPr lang="en-US" altLang="zh-CN" sz="1400" dirty="0">
                <a:latin typeface="+mj-ea"/>
                <a:ea typeface="+mj-ea"/>
                <a:sym typeface="+mn-ea"/>
              </a:rPr>
              <a:t>"&gt;</a:t>
            </a:r>
            <a:endParaRPr lang="en-US" altLang="zh-CN" sz="1400" dirty="0">
              <a:latin typeface="+mj-ea"/>
              <a:ea typeface="+mj-ea"/>
            </a:endParaRPr>
          </a:p>
          <a:p>
            <a:pPr marL="0">
              <a:lnSpc>
                <a:spcPct val="100000"/>
              </a:lnSpc>
              <a:spcBef>
                <a:spcPts val="0"/>
              </a:spcBef>
              <a:spcAft>
                <a:spcPts val="0"/>
              </a:spcAft>
              <a:buNone/>
            </a:pPr>
            <a:r>
              <a:rPr lang="en-US" altLang="zh-CN" sz="1400" dirty="0" smtClean="0">
                <a:latin typeface="+mj-ea"/>
                <a:ea typeface="+mj-ea"/>
                <a:sym typeface="+mn-ea"/>
              </a:rPr>
              <a:t>    </a:t>
            </a:r>
            <a:r>
              <a:rPr lang="en-US" altLang="zh-CN" sz="1400" dirty="0" err="1" smtClean="0">
                <a:latin typeface="+mj-ea"/>
                <a:ea typeface="+mj-ea"/>
                <a:sym typeface="+mn-ea"/>
              </a:rPr>
              <a:t>var</a:t>
            </a:r>
            <a:r>
              <a:rPr lang="en-US" altLang="zh-CN" sz="1400" dirty="0" smtClean="0">
                <a:latin typeface="+mj-ea"/>
                <a:ea typeface="+mj-ea"/>
                <a:sym typeface="+mn-ea"/>
              </a:rPr>
              <a:t> </a:t>
            </a:r>
            <a:r>
              <a:rPr lang="en-US" altLang="zh-CN" sz="1400" dirty="0">
                <a:latin typeface="+mj-ea"/>
                <a:ea typeface="+mj-ea"/>
                <a:sym typeface="+mn-ea"/>
              </a:rPr>
              <a:t>tickets=0;</a:t>
            </a:r>
            <a:endParaRPr lang="en-US" altLang="zh-CN" sz="1400" dirty="0">
              <a:latin typeface="+mj-ea"/>
              <a:ea typeface="+mj-ea"/>
            </a:endParaRPr>
          </a:p>
          <a:p>
            <a:pPr marL="0">
              <a:lnSpc>
                <a:spcPct val="100000"/>
              </a:lnSpc>
              <a:spcBef>
                <a:spcPts val="0"/>
              </a:spcBef>
              <a:spcAft>
                <a:spcPts val="0"/>
              </a:spcAft>
              <a:buNone/>
            </a:pPr>
            <a:r>
              <a:rPr lang="en-US" altLang="zh-CN" sz="1400" dirty="0" smtClean="0">
                <a:latin typeface="+mj-ea"/>
                <a:ea typeface="+mj-ea"/>
                <a:sym typeface="+mn-ea"/>
              </a:rPr>
              <a:t>    </a:t>
            </a:r>
            <a:r>
              <a:rPr lang="en-US" altLang="zh-CN" sz="1400" dirty="0" err="1" smtClean="0">
                <a:latin typeface="+mj-ea"/>
                <a:ea typeface="+mj-ea"/>
                <a:sym typeface="+mn-ea"/>
              </a:rPr>
              <a:t>localStorage.setItem</a:t>
            </a:r>
            <a:r>
              <a:rPr lang="en-US" altLang="zh-CN" sz="1400" dirty="0" smtClean="0">
                <a:latin typeface="+mj-ea"/>
                <a:ea typeface="+mj-ea"/>
                <a:sym typeface="+mn-ea"/>
              </a:rPr>
              <a:t>(tickets,0</a:t>
            </a:r>
            <a:r>
              <a:rPr lang="en-US" altLang="zh-CN" sz="1400" dirty="0">
                <a:latin typeface="+mj-ea"/>
                <a:ea typeface="+mj-ea"/>
                <a:sym typeface="+mn-ea"/>
              </a:rPr>
              <a:t>);</a:t>
            </a:r>
            <a:endParaRPr lang="en-US" altLang="zh-CN" sz="1400" dirty="0">
              <a:latin typeface="+mj-ea"/>
              <a:ea typeface="+mj-ea"/>
            </a:endParaRPr>
          </a:p>
          <a:p>
            <a:pPr marL="0">
              <a:lnSpc>
                <a:spcPct val="100000"/>
              </a:lnSpc>
              <a:spcBef>
                <a:spcPts val="0"/>
              </a:spcBef>
              <a:spcAft>
                <a:spcPts val="0"/>
              </a:spcAft>
              <a:buNone/>
            </a:pPr>
            <a:r>
              <a:rPr lang="en-US" altLang="zh-CN" sz="1400" dirty="0" smtClean="0">
                <a:latin typeface="+mj-ea"/>
                <a:ea typeface="+mj-ea"/>
                <a:sym typeface="+mn-ea"/>
              </a:rPr>
              <a:t>    if </a:t>
            </a:r>
            <a:r>
              <a:rPr lang="en-US" altLang="zh-CN" sz="1400" dirty="0">
                <a:latin typeface="+mj-ea"/>
                <a:ea typeface="+mj-ea"/>
                <a:sym typeface="+mn-ea"/>
              </a:rPr>
              <a:t>(</a:t>
            </a:r>
            <a:r>
              <a:rPr lang="en-US" altLang="zh-CN" sz="1400" dirty="0" err="1">
                <a:latin typeface="+mj-ea"/>
                <a:ea typeface="+mj-ea"/>
                <a:sym typeface="+mn-ea"/>
              </a:rPr>
              <a:t>localStorage.tickets</a:t>
            </a:r>
            <a:r>
              <a:rPr lang="en-US" altLang="zh-CN" sz="1400" dirty="0">
                <a:latin typeface="+mj-ea"/>
                <a:ea typeface="+mj-ea"/>
                <a:sym typeface="+mn-ea"/>
              </a:rPr>
              <a:t>){</a:t>
            </a:r>
            <a:endParaRPr lang="en-US" altLang="zh-CN" sz="1400" dirty="0">
              <a:latin typeface="+mj-ea"/>
              <a:ea typeface="+mj-ea"/>
            </a:endParaRPr>
          </a:p>
          <a:p>
            <a:pPr marL="0">
              <a:lnSpc>
                <a:spcPct val="100000"/>
              </a:lnSpc>
              <a:spcBef>
                <a:spcPts val="0"/>
              </a:spcBef>
              <a:spcAft>
                <a:spcPts val="0"/>
              </a:spcAft>
              <a:buNone/>
            </a:pPr>
            <a:r>
              <a:rPr lang="en-US" altLang="zh-CN" sz="1400" dirty="0" smtClean="0">
                <a:latin typeface="+mj-ea"/>
                <a:ea typeface="+mj-ea"/>
                <a:sym typeface="+mn-ea"/>
              </a:rPr>
              <a:t>      </a:t>
            </a:r>
            <a:r>
              <a:rPr lang="en-US" altLang="zh-CN" sz="1400" dirty="0" err="1" smtClean="0">
                <a:latin typeface="+mj-ea"/>
                <a:ea typeface="+mj-ea"/>
                <a:sym typeface="+mn-ea"/>
              </a:rPr>
              <a:t>localStorage.tickets</a:t>
            </a:r>
            <a:r>
              <a:rPr lang="en-US" altLang="zh-CN" sz="1400" dirty="0" smtClean="0">
                <a:latin typeface="+mj-ea"/>
                <a:ea typeface="+mj-ea"/>
                <a:sym typeface="+mn-ea"/>
              </a:rPr>
              <a:t>=</a:t>
            </a:r>
            <a:r>
              <a:rPr lang="en-US" altLang="zh-CN" sz="1400" dirty="0" err="1" smtClean="0">
                <a:latin typeface="+mj-ea"/>
                <a:ea typeface="+mj-ea"/>
                <a:sym typeface="+mn-ea"/>
              </a:rPr>
              <a:t>parseInt</a:t>
            </a:r>
            <a:r>
              <a:rPr lang="en-US" altLang="zh-CN" sz="1400" dirty="0" smtClean="0">
                <a:latin typeface="+mj-ea"/>
                <a:ea typeface="+mj-ea"/>
                <a:sym typeface="+mn-ea"/>
              </a:rPr>
              <a:t>(</a:t>
            </a:r>
            <a:r>
              <a:rPr lang="en-US" altLang="zh-CN" sz="1400" dirty="0" err="1" smtClean="0">
                <a:latin typeface="+mj-ea"/>
                <a:ea typeface="+mj-ea"/>
                <a:sym typeface="+mn-ea"/>
              </a:rPr>
              <a:t>localStorage.tickets</a:t>
            </a:r>
            <a:r>
              <a:rPr lang="en-US" altLang="zh-CN" sz="1400" dirty="0">
                <a:latin typeface="+mj-ea"/>
                <a:ea typeface="+mj-ea"/>
                <a:sym typeface="+mn-ea"/>
              </a:rPr>
              <a:t>) +1; </a:t>
            </a:r>
            <a:endParaRPr lang="en-US" altLang="zh-CN" sz="1400" dirty="0">
              <a:latin typeface="+mj-ea"/>
              <a:ea typeface="+mj-ea"/>
              <a:sym typeface="+mn-ea"/>
            </a:endParaRPr>
          </a:p>
          <a:p>
            <a:pPr marL="0">
              <a:lnSpc>
                <a:spcPct val="100000"/>
              </a:lnSpc>
              <a:spcBef>
                <a:spcPts val="0"/>
              </a:spcBef>
              <a:spcAft>
                <a:spcPts val="0"/>
              </a:spcAft>
              <a:buNone/>
            </a:pPr>
            <a:r>
              <a:rPr lang="en-US" altLang="zh-CN" sz="1400" dirty="0">
                <a:latin typeface="+mj-ea"/>
                <a:ea typeface="+mj-ea"/>
                <a:sym typeface="+mn-ea"/>
              </a:rPr>
              <a:t>    }</a:t>
            </a:r>
            <a:endParaRPr lang="en-US" altLang="zh-CN" sz="1400" dirty="0">
              <a:latin typeface="+mj-ea"/>
              <a:ea typeface="+mj-ea"/>
            </a:endParaRPr>
          </a:p>
          <a:p>
            <a:pPr marL="0">
              <a:lnSpc>
                <a:spcPct val="100000"/>
              </a:lnSpc>
              <a:spcBef>
                <a:spcPts val="0"/>
              </a:spcBef>
              <a:spcAft>
                <a:spcPts val="0"/>
              </a:spcAft>
              <a:buNone/>
            </a:pPr>
            <a:r>
              <a:rPr lang="en-US" altLang="zh-CN" sz="1400" dirty="0" smtClean="0">
                <a:latin typeface="+mj-ea"/>
                <a:ea typeface="+mj-ea"/>
                <a:sym typeface="+mn-ea"/>
              </a:rPr>
              <a:t>    else{</a:t>
            </a:r>
            <a:endParaRPr lang="en-US" altLang="zh-CN" sz="1400" dirty="0" smtClean="0">
              <a:latin typeface="+mj-ea"/>
              <a:ea typeface="+mj-ea"/>
            </a:endParaRPr>
          </a:p>
          <a:p>
            <a:pPr marL="0">
              <a:lnSpc>
                <a:spcPct val="100000"/>
              </a:lnSpc>
              <a:spcBef>
                <a:spcPts val="0"/>
              </a:spcBef>
              <a:spcAft>
                <a:spcPts val="0"/>
              </a:spcAft>
              <a:buNone/>
            </a:pPr>
            <a:r>
              <a:rPr lang="en-US" altLang="zh-CN" sz="1400" dirty="0">
                <a:latin typeface="+mj-ea"/>
                <a:ea typeface="+mj-ea"/>
                <a:sym typeface="+mn-ea"/>
              </a:rPr>
              <a:t> </a:t>
            </a:r>
            <a:r>
              <a:rPr lang="en-US" altLang="zh-CN" sz="1400" dirty="0" smtClean="0">
                <a:latin typeface="+mj-ea"/>
                <a:ea typeface="+mj-ea"/>
                <a:sym typeface="+mn-ea"/>
              </a:rPr>
              <a:t>      </a:t>
            </a:r>
            <a:r>
              <a:rPr lang="en-US" altLang="zh-CN" sz="1400" dirty="0" err="1" smtClean="0">
                <a:latin typeface="+mj-ea"/>
                <a:ea typeface="+mj-ea"/>
                <a:sym typeface="+mn-ea"/>
              </a:rPr>
              <a:t>localStorage.tickets</a:t>
            </a:r>
            <a:r>
              <a:rPr lang="en-US" altLang="zh-CN" sz="1400" dirty="0" smtClean="0">
                <a:latin typeface="+mj-ea"/>
                <a:ea typeface="+mj-ea"/>
                <a:sym typeface="+mn-ea"/>
              </a:rPr>
              <a:t>=1</a:t>
            </a:r>
            <a:r>
              <a:rPr lang="en-US" altLang="zh-CN" sz="1400" dirty="0">
                <a:latin typeface="+mj-ea"/>
                <a:ea typeface="+mj-ea"/>
                <a:sym typeface="+mn-ea"/>
              </a:rPr>
              <a:t>;	</a:t>
            </a:r>
            <a:endParaRPr lang="en-US" altLang="zh-CN" sz="1400" dirty="0" smtClean="0">
              <a:latin typeface="+mj-ea"/>
              <a:ea typeface="+mj-ea"/>
            </a:endParaRPr>
          </a:p>
          <a:p>
            <a:pPr marL="0">
              <a:lnSpc>
                <a:spcPct val="100000"/>
              </a:lnSpc>
              <a:spcBef>
                <a:spcPts val="0"/>
              </a:spcBef>
              <a:spcAft>
                <a:spcPts val="0"/>
              </a:spcAft>
              <a:buNone/>
            </a:pPr>
            <a:r>
              <a:rPr lang="en-US" altLang="zh-CN" sz="1400" dirty="0">
                <a:latin typeface="+mj-ea"/>
                <a:ea typeface="+mj-ea"/>
                <a:sym typeface="+mn-ea"/>
              </a:rPr>
              <a:t> </a:t>
            </a:r>
            <a:r>
              <a:rPr lang="en-US" altLang="zh-CN" sz="1400" dirty="0" smtClean="0">
                <a:latin typeface="+mj-ea"/>
                <a:ea typeface="+mj-ea"/>
                <a:sym typeface="+mn-ea"/>
              </a:rPr>
              <a:t>   }</a:t>
            </a:r>
            <a:endParaRPr lang="en-US" altLang="zh-CN" sz="1400" dirty="0">
              <a:latin typeface="+mj-ea"/>
              <a:ea typeface="+mj-ea"/>
            </a:endParaRPr>
          </a:p>
          <a:p>
            <a:pPr marL="0">
              <a:lnSpc>
                <a:spcPct val="100000"/>
              </a:lnSpc>
              <a:spcBef>
                <a:spcPts val="0"/>
              </a:spcBef>
              <a:spcAft>
                <a:spcPts val="0"/>
              </a:spcAft>
              <a:buNone/>
            </a:pPr>
            <a:r>
              <a:rPr lang="en-US" altLang="zh-CN" sz="1400" dirty="0" smtClean="0">
                <a:latin typeface="+mj-ea"/>
                <a:ea typeface="+mj-ea"/>
                <a:sym typeface="+mn-ea"/>
              </a:rPr>
              <a:t>    </a:t>
            </a:r>
            <a:r>
              <a:rPr lang="en-US" altLang="zh-CN" sz="1400" dirty="0" err="1" smtClean="0">
                <a:latin typeface="+mj-ea"/>
                <a:ea typeface="+mj-ea"/>
                <a:sym typeface="+mn-ea"/>
              </a:rPr>
              <a:t>document.getElementById</a:t>
            </a:r>
            <a:r>
              <a:rPr lang="en-US" altLang="zh-CN" sz="1400" dirty="0">
                <a:latin typeface="+mj-ea"/>
                <a:ea typeface="+mj-ea"/>
                <a:sym typeface="+mn-ea"/>
              </a:rPr>
              <a:t>("result").</a:t>
            </a:r>
            <a:r>
              <a:rPr lang="en-US" altLang="zh-CN" sz="1400" dirty="0" err="1">
                <a:latin typeface="+mj-ea"/>
                <a:ea typeface="+mj-ea"/>
                <a:sym typeface="+mn-ea"/>
              </a:rPr>
              <a:t>innerHTML</a:t>
            </a:r>
            <a:r>
              <a:rPr lang="en-US" altLang="zh-CN" sz="1400" dirty="0">
                <a:latin typeface="+mj-ea"/>
                <a:ea typeface="+mj-ea"/>
                <a:sym typeface="+mn-ea"/>
              </a:rPr>
              <a:t>="</a:t>
            </a:r>
            <a:r>
              <a:rPr lang="zh-CN" altLang="en-US" sz="1400" dirty="0">
                <a:latin typeface="+mj-ea"/>
                <a:ea typeface="+mj-ea"/>
                <a:sym typeface="+mn-ea"/>
              </a:rPr>
              <a:t>已投</a:t>
            </a:r>
            <a:r>
              <a:rPr lang="en-US" altLang="zh-CN" sz="1400" dirty="0">
                <a:latin typeface="+mj-ea"/>
                <a:ea typeface="+mj-ea"/>
                <a:sym typeface="+mn-ea"/>
              </a:rPr>
              <a:t>: "+</a:t>
            </a:r>
            <a:r>
              <a:rPr lang="en-US" altLang="zh-CN" sz="1400" dirty="0" err="1">
                <a:latin typeface="+mj-ea"/>
                <a:ea typeface="+mj-ea"/>
                <a:sym typeface="+mn-ea"/>
              </a:rPr>
              <a:t>localStorage.tickets</a:t>
            </a:r>
            <a:r>
              <a:rPr lang="en-US" altLang="zh-CN" sz="1400" dirty="0">
                <a:latin typeface="+mj-ea"/>
                <a:ea typeface="+mj-ea"/>
                <a:sym typeface="+mn-ea"/>
              </a:rPr>
              <a:t> + "</a:t>
            </a:r>
            <a:r>
              <a:rPr lang="zh-CN" altLang="en-US" sz="1400" dirty="0">
                <a:latin typeface="+mj-ea"/>
                <a:ea typeface="+mj-ea"/>
                <a:sym typeface="+mn-ea"/>
              </a:rPr>
              <a:t>票</a:t>
            </a:r>
            <a:r>
              <a:rPr lang="en-US" altLang="zh-CN" sz="1400" dirty="0">
                <a:latin typeface="+mj-ea"/>
                <a:ea typeface="+mj-ea"/>
                <a:sym typeface="+mn-ea"/>
              </a:rPr>
              <a:t>";</a:t>
            </a:r>
            <a:endParaRPr lang="en-US" altLang="zh-CN" sz="1400" dirty="0">
              <a:latin typeface="+mj-ea"/>
              <a:ea typeface="+mj-ea"/>
            </a:endParaRPr>
          </a:p>
          <a:p>
            <a:pPr marL="0">
              <a:lnSpc>
                <a:spcPct val="100000"/>
              </a:lnSpc>
              <a:spcBef>
                <a:spcPts val="0"/>
              </a:spcBef>
              <a:spcAft>
                <a:spcPts val="0"/>
              </a:spcAft>
              <a:buNone/>
            </a:pPr>
            <a:r>
              <a:rPr lang="en-US" altLang="zh-CN" sz="1400" dirty="0">
                <a:latin typeface="+mj-ea"/>
                <a:ea typeface="+mj-ea"/>
                <a:sym typeface="+mn-ea"/>
              </a:rPr>
              <a:t>  &lt;/script&gt;</a:t>
            </a:r>
            <a:endParaRPr lang="en-US" altLang="zh-CN" sz="1400" dirty="0">
              <a:latin typeface="+mj-ea"/>
              <a:ea typeface="+mj-ea"/>
            </a:endParaRPr>
          </a:p>
          <a:p>
            <a:pPr marL="0">
              <a:lnSpc>
                <a:spcPct val="100000"/>
              </a:lnSpc>
              <a:spcBef>
                <a:spcPts val="0"/>
              </a:spcBef>
              <a:spcAft>
                <a:spcPts val="0"/>
              </a:spcAft>
              <a:buNone/>
            </a:pPr>
            <a:r>
              <a:rPr lang="en-US" altLang="zh-CN" sz="1400" dirty="0">
                <a:latin typeface="+mj-ea"/>
                <a:ea typeface="+mj-ea"/>
                <a:sym typeface="+mn-ea"/>
              </a:rPr>
              <a:t>  ……</a:t>
            </a:r>
            <a:endParaRPr lang="en-US" altLang="zh-CN" sz="1400" dirty="0">
              <a:latin typeface="+mj-ea"/>
              <a:ea typeface="+mj-ea"/>
              <a:sym typeface="+mn-ea"/>
            </a:endParaRPr>
          </a:p>
          <a:p>
            <a:pPr marL="0">
              <a:lnSpc>
                <a:spcPct val="100000"/>
              </a:lnSpc>
              <a:spcBef>
                <a:spcPts val="0"/>
              </a:spcBef>
              <a:spcAft>
                <a:spcPts val="0"/>
              </a:spcAft>
              <a:buNone/>
            </a:pPr>
            <a:r>
              <a:rPr lang="en-US" altLang="zh-CN" sz="1400" dirty="0">
                <a:latin typeface="+mj-ea"/>
                <a:ea typeface="+mj-ea"/>
                <a:sym typeface="+mn-ea"/>
              </a:rPr>
              <a:t>&lt;/body&gt;</a:t>
            </a:r>
            <a:endParaRPr lang="zh-CN" altLang="en-US" sz="1400" b="0" dirty="0"/>
          </a:p>
        </p:txBody>
      </p:sp>
      <p:graphicFrame>
        <p:nvGraphicFramePr>
          <p:cNvPr id="3" name="对象 2">
            <a:hlinkClick r:id="" action="ppaction://ole?verb="/>
          </p:cNvPr>
          <p:cNvGraphicFramePr>
            <a:graphicFrameLocks noChangeAspect="1"/>
          </p:cNvGraphicFramePr>
          <p:nvPr/>
        </p:nvGraphicFramePr>
        <p:xfrm>
          <a:off x="4123690" y="5391150"/>
          <a:ext cx="612140" cy="696595"/>
        </p:xfrm>
        <a:graphic>
          <a:graphicData uri="http://schemas.openxmlformats.org/presentationml/2006/ole">
            <mc:AlternateContent xmlns:mc="http://schemas.openxmlformats.org/markup-compatibility/2006">
              <mc:Choice xmlns:v="urn:schemas-microsoft-com:vml" Requires="v">
                <p:oleObj spid="_x0000_s2049" name="" r:id="rId1" imgW="612140" imgH="696595" progId="Package">
                  <p:embed/>
                </p:oleObj>
              </mc:Choice>
              <mc:Fallback>
                <p:oleObj name="" r:id="rId1" imgW="612140" imgH="696595" progId="Package">
                  <p:embed/>
                  <p:pic>
                    <p:nvPicPr>
                      <p:cNvPr id="0" name="图片 2048"/>
                      <p:cNvPicPr/>
                      <p:nvPr/>
                    </p:nvPicPr>
                    <p:blipFill>
                      <a:blip r:embed="rId2"/>
                      <a:stretch>
                        <a:fillRect/>
                      </a:stretch>
                    </p:blipFill>
                    <p:spPr>
                      <a:xfrm>
                        <a:off x="4123690" y="5391150"/>
                        <a:ext cx="612140" cy="696595"/>
                      </a:xfrm>
                      <a:prstGeom prst="rect">
                        <a:avLst/>
                      </a:prstGeom>
                    </p:spPr>
                  </p:pic>
                </p:oleObj>
              </mc:Fallback>
            </mc:AlternateContent>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localStorage</a:t>
            </a:r>
            <a:r>
              <a:rPr lang="en-US" altLang="zh-CN" dirty="0"/>
              <a:t> </a:t>
            </a:r>
            <a:r>
              <a:rPr lang="zh-CN" altLang="en-US" dirty="0"/>
              <a:t>对象案</a:t>
            </a:r>
            <a:r>
              <a:rPr lang="zh-CN" altLang="en-US" dirty="0" smtClean="0"/>
              <a:t>例</a:t>
            </a:r>
            <a:r>
              <a:rPr lang="en-US" altLang="zh-CN" dirty="0" smtClean="0"/>
              <a:t>2</a:t>
            </a:r>
            <a:endParaRPr lang="zh-CN" altLang="en-US" dirty="0"/>
          </a:p>
        </p:txBody>
      </p:sp>
      <p:sp>
        <p:nvSpPr>
          <p:cNvPr id="6" name="内容占位符 2"/>
          <p:cNvSpPr txBox="1"/>
          <p:nvPr/>
        </p:nvSpPr>
        <p:spPr bwMode="auto">
          <a:xfrm>
            <a:off x="396240" y="1160145"/>
            <a:ext cx="8087360" cy="5261610"/>
          </a:xfrm>
          <a:prstGeom prst="rect">
            <a:avLst/>
          </a:prstGeom>
          <a:noFill/>
          <a:ln w="12700">
            <a:noFill/>
            <a:miter lim="800000"/>
          </a:ln>
        </p:spPr>
        <p:txBody>
          <a:bodyPr vert="horz" wrap="square" lIns="91440" tIns="45720" rIns="91440" bIns="45720" numCol="1" anchor="t" anchorCtr="0" compatLnSpc="1"/>
          <a:lstStyle/>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&lt;script&gt;</a:t>
            </a:r>
            <a:endPar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altLang="zh-CN" sz="1600" kern="0" noProof="0" dirty="0" smtClean="0">
                <a:ln>
                  <a:noFill/>
                </a:ln>
                <a:effectLst/>
                <a:uLnTx/>
                <a:uFillTx/>
                <a:latin typeface="Verdana" panose="020B0604030504040204" pitchFamily="34" charset="0"/>
                <a:ea typeface="Verdana" panose="020B0604030504040204" pitchFamily="34" charset="0"/>
                <a:cs typeface="Verdana" panose="020B0604030504040204" pitchFamily="34" charset="0"/>
                <a:sym typeface="+mn-ea"/>
              </a:rPr>
              <a:t>function $(id){return </a:t>
            </a:r>
            <a:r>
              <a:rPr lang="en-US" altLang="zh-CN" sz="1600" kern="0" noProof="0" dirty="0" err="1" smtClean="0">
                <a:ln>
                  <a:noFill/>
                </a:ln>
                <a:effectLst/>
                <a:uLnTx/>
                <a:uFillTx/>
                <a:latin typeface="Verdana" panose="020B0604030504040204" pitchFamily="34" charset="0"/>
                <a:ea typeface="Verdana" panose="020B0604030504040204" pitchFamily="34" charset="0"/>
                <a:cs typeface="Verdana" panose="020B0604030504040204" pitchFamily="34" charset="0"/>
                <a:sym typeface="+mn-ea"/>
              </a:rPr>
              <a:t>document.getElementById</a:t>
            </a:r>
            <a:r>
              <a:rPr lang="en-US" altLang="zh-CN" sz="1600" kern="0" noProof="0" dirty="0" smtClean="0">
                <a:ln>
                  <a:noFill/>
                </a:ln>
                <a:effectLst/>
                <a:uLnTx/>
                <a:uFillTx/>
                <a:latin typeface="Verdana" panose="020B0604030504040204" pitchFamily="34" charset="0"/>
                <a:ea typeface="Verdana" panose="020B0604030504040204" pitchFamily="34" charset="0"/>
                <a:cs typeface="Verdana" panose="020B0604030504040204" pitchFamily="34" charset="0"/>
                <a:sym typeface="+mn-ea"/>
              </a:rPr>
              <a:t>(id);}</a:t>
            </a:r>
            <a:endPar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endPar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 </a:t>
            </a:r>
            <a:r>
              <a:rPr kumimoji="0" lang="zh-CN" altLang="en-US"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载入所有存储在</a:t>
            </a:r>
            <a:r>
              <a:rPr kumimoji="0" lang="en-US" altLang="zh-CN" sz="1600" b="0" i="0" u="none" strike="noStrike" kern="0" cap="none" spc="0" normalizeH="0" baseline="0" noProof="0" dirty="0" err="1"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localStorage</a:t>
            </a:r>
            <a:r>
              <a:rPr kumimoji="0" lang="zh-CN" altLang="en-US"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的通讯录信息</a:t>
            </a:r>
            <a:endParaRPr kumimoji="0" lang="zh-CN" altLang="en-US"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strike="noStrike" kern="0" cap="none" spc="0" normalizeH="0" baseline="0" noProof="0" dirty="0" err="1"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loadAllInfo</a:t>
            </a: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endPar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endPar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zh-CN" altLang="en-US"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保存一条通讯记录数据，同时显示在</a:t>
            </a: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div</a:t>
            </a:r>
            <a:r>
              <a:rPr kumimoji="0" lang="zh-CN" altLang="en-US"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中 </a:t>
            </a:r>
            <a:endParaRPr kumimoji="0" lang="zh-CN" altLang="en-US"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function </a:t>
            </a:r>
            <a:r>
              <a:rPr kumimoji="0" lang="en-US" altLang="zh-CN" sz="1600" b="0" i="0" u="none" strike="noStrike" kern="0" cap="none" spc="0" normalizeH="0" baseline="0" noProof="0" dirty="0" err="1"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saveInfo</a:t>
            </a: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t>
            </a:r>
            <a:endPar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altLang="zh-CN" sz="1600" b="0" i="0" u="none" kern="0" cap="none" spc="0" normalizeH="0" baseline="0" noProof="0" dirty="0" err="1"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var</a:t>
            </a: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name1=$("username").value;            </a:t>
            </a:r>
            <a:r>
              <a:rPr kumimoji="0" lang="en-US" altLang="zh-CN" sz="1600" b="0" i="0" kern="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t>
            </a:r>
            <a:r>
              <a:rPr kumimoji="0" lang="zh-CN" altLang="en-US" sz="1600" b="0" i="0" kern="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取姓名</a:t>
            </a:r>
            <a:endParaRPr kumimoji="0" lang="zh-CN" altLang="en-US"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altLang="zh-CN" sz="1600" b="0" i="0" u="none" kern="0" cap="none" spc="0" normalizeH="0" baseline="0" noProof="0" dirty="0" err="1"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var</a:t>
            </a: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phone1=$("</a:t>
            </a:r>
            <a:r>
              <a:rPr kumimoji="0" lang="en-US" altLang="zh-CN" sz="1600" b="0" i="0" u="none" kern="0" cap="none" spc="0" normalizeH="0" baseline="0" noProof="0" dirty="0" err="1"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userphone</a:t>
            </a: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").value;	</a:t>
            </a:r>
            <a:r>
              <a:rPr kumimoji="0" lang="en-US" altLang="zh-CN" sz="1600" b="0" i="0" kern="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t>
            </a:r>
            <a:r>
              <a:rPr kumimoji="0" lang="zh-CN" altLang="en-US" sz="1600" b="0" i="0" kern="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取电话</a:t>
            </a:r>
            <a:endParaRPr kumimoji="0" lang="zh-CN" altLang="en-US"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indent="-182880" defTabSz="1158875">
              <a:lnSpc>
                <a:spcPct val="100000"/>
              </a:lnSpc>
              <a:spcBef>
                <a:spcPts val="0"/>
              </a:spcBef>
              <a:spcAft>
                <a:spcPts val="0"/>
              </a:spcAft>
              <a:buClr>
                <a:srgbClr val="0000CC"/>
              </a:buClr>
            </a:pP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if (name1!=“” &amp;&amp; phone1</a:t>
            </a:r>
            <a:r>
              <a:rPr lang="en-US" altLang="zh-CN" sz="1600" b="0" kern="0" dirty="0" smtClean="0">
                <a:latin typeface="Verdana" panose="020B0604030504040204" pitchFamily="34" charset="0"/>
                <a:ea typeface="Verdana" panose="020B0604030504040204" pitchFamily="34" charset="0"/>
                <a:cs typeface="Verdana" panose="020B0604030504040204" pitchFamily="34" charset="0"/>
              </a:rPr>
              <a:t>!=“”) {              </a:t>
            </a:r>
            <a:r>
              <a:rPr lang="en-US" altLang="zh-CN" sz="1600" b="0" kern="0" dirty="0" smtClean="0">
                <a:solidFill>
                  <a:schemeClr val="tx1"/>
                </a:solidFill>
                <a:uFillTx/>
                <a:latin typeface="Verdana" panose="020B0604030504040204" pitchFamily="34" charset="0"/>
                <a:ea typeface="Verdana" panose="020B0604030504040204" pitchFamily="34" charset="0"/>
                <a:cs typeface="Verdana" panose="020B0604030504040204" pitchFamily="34" charset="0"/>
              </a:rPr>
              <a:t>//</a:t>
            </a:r>
            <a:r>
              <a:rPr lang="zh-CN" altLang="en-US" sz="1600" b="0" kern="0" dirty="0" smtClean="0">
                <a:solidFill>
                  <a:schemeClr val="tx1"/>
                </a:solidFill>
                <a:uFillTx/>
                <a:latin typeface="Verdana" panose="020B0604030504040204" pitchFamily="34" charset="0"/>
                <a:ea typeface="Verdana" panose="020B0604030504040204" pitchFamily="34" charset="0"/>
                <a:cs typeface="Verdana" panose="020B0604030504040204" pitchFamily="34" charset="0"/>
              </a:rPr>
              <a:t>不为空处理</a:t>
            </a: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endParaRPr kumimoji="0" lang="zh-CN" altLang="en-US"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altLang="zh-CN" sz="1600" b="0" i="0" u="none" kern="0" cap="none" spc="0" normalizeH="0" baseline="0" noProof="0" dirty="0" err="1"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localStorage.setItem</a:t>
            </a: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(name1,phone1);</a:t>
            </a:r>
            <a:endPar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altLang="zh-CN" sz="1600" b="0" i="0" u="none" kern="0" cap="none" spc="0" normalizeH="0" baseline="0" noProof="0" dirty="0" err="1"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loadAllInfo</a:t>
            </a: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t>
            </a:r>
            <a:endPar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alert("</a:t>
            </a:r>
            <a:r>
              <a:rPr kumimoji="0" lang="zh-CN" altLang="en-US"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添加成功</a:t>
            </a: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endPar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}else{                                           </a:t>
            </a:r>
            <a:r>
              <a:rPr kumimoji="0" lang="en-US" altLang="zh-CN" sz="1600" b="0" i="0" kern="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t>
            </a:r>
            <a:r>
              <a:rPr kumimoji="0" lang="zh-CN" altLang="en-US" sz="1600" b="0" i="0" kern="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姓名或电话为空，告警并获得焦点</a:t>
            </a:r>
            <a:endParaRPr kumimoji="0" lang="zh-CN" altLang="en-US" sz="1600" b="0" i="0" kern="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alert("</a:t>
            </a:r>
            <a:r>
              <a:rPr kumimoji="0" lang="zh-CN" altLang="en-US"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请输入姓名和电话！</a:t>
            </a: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t>
            </a:r>
            <a:endPar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$("username").focus();</a:t>
            </a:r>
            <a:endParaRPr kumimoji="0" lang="en-US" altLang="zh-CN" sz="1600" b="0" i="0" u="non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			 </a:t>
            </a:r>
            <a:endPar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endPar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182880" algn="l" defTabSz="1158875" rtl="0" eaLnBrk="0" fontAlgn="base" latinLnBrk="0" hangingPunct="0">
              <a:lnSpc>
                <a:spcPts val="1400"/>
              </a:lnSpc>
              <a:spcBef>
                <a:spcPts val="0"/>
              </a:spcBef>
              <a:spcAft>
                <a:spcPts val="0"/>
              </a:spcAft>
              <a:buClr>
                <a:srgbClr val="0000CC"/>
              </a:buClr>
              <a:buSzPct val="100000"/>
              <a:buFont typeface="Wingdings" panose="05000000000000000000" pitchFamily="2" charset="2"/>
              <a:buNone/>
              <a:defRPr/>
            </a:pPr>
            <a:endParaRPr kumimoji="0" lang="en-US" altLang="zh-CN" sz="1600" b="0" i="0" u="none" strike="noStrike" kern="0" cap="none" spc="0" normalizeH="0" baseline="0" noProof="0" dirty="0" smtClean="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localStorage</a:t>
            </a:r>
            <a:r>
              <a:rPr lang="en-US" altLang="zh-CN" dirty="0"/>
              <a:t> </a:t>
            </a:r>
            <a:r>
              <a:rPr lang="zh-CN" altLang="en-US" dirty="0"/>
              <a:t>对象案例</a:t>
            </a:r>
            <a:r>
              <a:rPr lang="en-US" altLang="zh-CN" dirty="0"/>
              <a:t>2</a:t>
            </a:r>
            <a:endParaRPr lang="zh-CN" altLang="en-US" dirty="0"/>
          </a:p>
        </p:txBody>
      </p:sp>
      <p:sp>
        <p:nvSpPr>
          <p:cNvPr id="4" name="矩形 3"/>
          <p:cNvSpPr/>
          <p:nvPr/>
        </p:nvSpPr>
        <p:spPr>
          <a:xfrm>
            <a:off x="266065" y="885190"/>
            <a:ext cx="8611870" cy="5980430"/>
          </a:xfrm>
          <a:prstGeom prst="rect">
            <a:avLst/>
          </a:prstGeom>
        </p:spPr>
        <p:txBody>
          <a:bodyPr wrap="square">
            <a:spAutoFit/>
          </a:bodyPr>
          <a:lstStyle/>
          <a:p>
            <a:pPr marL="0">
              <a:lnSpc>
                <a:spcPct val="1000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zh-CN" altLang="en-US" sz="1400" b="0" dirty="0" smtClean="0">
                <a:latin typeface="Verdana" panose="020B0604030504040204" pitchFamily="34" charset="0"/>
                <a:ea typeface="Verdana" panose="020B0604030504040204" pitchFamily="34" charset="0"/>
                <a:cs typeface="Verdana" panose="020B0604030504040204" pitchFamily="34" charset="0"/>
              </a:rPr>
              <a:t>以姓名查找通讯录信息  </a:t>
            </a:r>
            <a:endParaRPr lang="zh-CN" altLang="en-US"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function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findForName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  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searchname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search_name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").value;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  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searchphone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localStorage.getItem</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searchname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zh-CN" altLang="en-US"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$("userphone1").value=</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searchphone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endParaRPr lang="zh-CN" altLang="en-US"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zh-CN" altLang="en-US" sz="1400" b="0" dirty="0" smtClean="0">
                <a:latin typeface="Verdana" panose="020B0604030504040204" pitchFamily="34" charset="0"/>
                <a:ea typeface="Verdana" panose="020B0604030504040204" pitchFamily="34" charset="0"/>
                <a:cs typeface="Verdana" panose="020B0604030504040204" pitchFamily="34" charset="0"/>
              </a:rPr>
              <a:t>从</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localStorage</a:t>
            </a:r>
            <a:r>
              <a:rPr lang="zh-CN" altLang="en-US" sz="1400" b="0" dirty="0" smtClean="0">
                <a:latin typeface="Verdana" panose="020B0604030504040204" pitchFamily="34" charset="0"/>
                <a:ea typeface="Verdana" panose="020B0604030504040204" pitchFamily="34" charset="0"/>
                <a:cs typeface="Verdana" panose="020B0604030504040204" pitchFamily="34" charset="0"/>
              </a:rPr>
              <a:t>中取出所有通讯录中信息，并展现到界面上</a:t>
            </a:r>
            <a:endParaRPr lang="zh-CN" altLang="en-US"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function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loadAllInfo</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  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result = "";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if(</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localStorage.length</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&gt;0){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result += "</a:t>
            </a:r>
            <a:r>
              <a:rPr lang="zh-CN" altLang="en-US" sz="1400" b="0" dirty="0" smtClean="0">
                <a:latin typeface="Verdana" panose="020B0604030504040204" pitchFamily="34" charset="0"/>
                <a:ea typeface="Verdana" panose="020B0604030504040204" pitchFamily="34" charset="0"/>
                <a:cs typeface="Verdana" panose="020B0604030504040204" pitchFamily="34" charset="0"/>
              </a:rPr>
              <a:t>姓名</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&amp;</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nbsp;&amp;nbsp;&amp;nbsp;&amp;nbsp</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zh-CN" altLang="en-US" sz="1400" b="0" dirty="0" smtClean="0">
                <a:latin typeface="Verdana" panose="020B0604030504040204" pitchFamily="34" charset="0"/>
                <a:ea typeface="Verdana" panose="020B0604030504040204" pitchFamily="34" charset="0"/>
                <a:cs typeface="Verdana" panose="020B0604030504040204" pitchFamily="34" charset="0"/>
              </a:rPr>
              <a:t>电话</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&gt;&lt;hr&gt;";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for(</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i</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=0;i&lt;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localStorage.length;i</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ct val="100000"/>
              </a:lnSpc>
              <a:spcBef>
                <a:spcPts val="0"/>
              </a:spcBef>
              <a:spcAft>
                <a:spcPts val="0"/>
              </a:spcAft>
              <a:buNone/>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      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name=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localStorage.key</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i</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      var</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phone = </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localStorage.getItem</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(name);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result += name+"   ---   "+phone+"&lt;/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br</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displayallinfo</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innerHTML</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 result;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}else{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displayallinfo</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innerHTML</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 "</a:t>
            </a:r>
            <a:r>
              <a:rPr lang="zh-CN" altLang="en-US" sz="1400" dirty="0" smtClean="0">
                <a:latin typeface="Verdana" panose="020B0604030504040204" pitchFamily="34" charset="0"/>
                <a:ea typeface="Verdana" panose="020B0604030504040204" pitchFamily="34" charset="0"/>
                <a:cs typeface="Verdana" panose="020B0604030504040204" pitchFamily="34" charset="0"/>
                <a:sym typeface="+mn-ea"/>
              </a:rPr>
              <a:t>数据为空</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endPar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r>
              <a:rPr lang="zh-CN" altLang="en-US" sz="1400" dirty="0" smtClean="0">
                <a:latin typeface="Verdana" panose="020B0604030504040204" pitchFamily="34" charset="0"/>
                <a:ea typeface="Verdana" panose="020B0604030504040204" pitchFamily="34" charset="0"/>
                <a:cs typeface="Verdana" panose="020B0604030504040204" pitchFamily="34" charset="0"/>
                <a:sym typeface="+mn-ea"/>
              </a:rPr>
              <a:t>删除某一条通讯信息</a:t>
            </a:r>
            <a:endParaRPr lang="zh-CN" altLang="en-US"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function </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deleteName</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  localStorage.removeItem</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search_name</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").value); </a:t>
            </a:r>
            <a:endParaRPr lang="zh-CN" altLang="en-US"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search_name</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").value="";</a:t>
            </a:r>
            <a:endParaRPr lang="zh-CN" altLang="en-US"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  loadAllInfo</a:t>
            </a: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marL="0">
              <a:lnSpc>
                <a:spcPts val="1400"/>
              </a:lnSpc>
              <a:spcBef>
                <a:spcPts val="0"/>
              </a:spcBef>
              <a:spcAft>
                <a:spcPts val="0"/>
              </a:spcAft>
              <a:buNone/>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&lt;/script&gt;</a:t>
            </a:r>
            <a:endParaRPr lang="zh-CN" altLang="en-US" sz="1400" b="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zh-CN" altLang="en-US" kern="1200" dirty="0">
                <a:solidFill>
                  <a:schemeClr val="tx1"/>
                </a:solidFill>
                <a:latin typeface="+mj-lt"/>
                <a:cs typeface="+mj-lt"/>
                <a:sym typeface="+mn-ea"/>
              </a:rPr>
              <a:t>数据类型</a:t>
            </a:r>
            <a:r>
              <a:rPr lang="en-US" altLang="zh-CN" kern="1200" dirty="0">
                <a:solidFill>
                  <a:schemeClr val="tx1"/>
                </a:solidFill>
                <a:latin typeface="+mj-lt"/>
                <a:cs typeface="+mj-lt"/>
                <a:sym typeface="+mn-ea"/>
              </a:rPr>
              <a:t>-</a:t>
            </a:r>
            <a:r>
              <a:rPr lang="zh-CN" altLang="en-US" kern="1200" dirty="0">
                <a:solidFill>
                  <a:schemeClr val="tx1"/>
                </a:solidFill>
                <a:latin typeface="+mj-lt"/>
                <a:cs typeface="+mj-lt"/>
              </a:rPr>
              <a:t>数值型</a:t>
            </a:r>
            <a:endParaRPr lang="zh-CN" altLang="en-US" kern="1200" dirty="0">
              <a:solidFill>
                <a:schemeClr val="tx1"/>
              </a:solidFill>
              <a:latin typeface="+mj-lt"/>
              <a:cs typeface="+mj-lt"/>
            </a:endParaRPr>
          </a:p>
        </p:txBody>
      </p:sp>
      <p:sp>
        <p:nvSpPr>
          <p:cNvPr id="18434" name="Rectangle 3"/>
          <p:cNvSpPr>
            <a:spLocks noGrp="1" noChangeArrowheads="1"/>
          </p:cNvSpPr>
          <p:nvPr>
            <p:ph idx="1"/>
          </p:nvPr>
        </p:nvSpPr>
        <p:spPr>
          <a:xfrm>
            <a:off x="502285" y="1485900"/>
            <a:ext cx="8107680" cy="3886200"/>
          </a:xfrm>
        </p:spPr>
        <p:txBody>
          <a:bodyPr/>
          <a:lstStyle/>
          <a:p>
            <a:pPr marL="0" indent="0">
              <a:lnSpc>
                <a:spcPct val="100000"/>
              </a:lnSpc>
              <a:buNone/>
            </a:pPr>
            <a:r>
              <a:rPr lang="en-US" altLang="zh-CN" sz="1800" dirty="0" smtClean="0">
                <a:latin typeface="+mj-ea"/>
                <a:ea typeface="+mj-ea"/>
                <a:cs typeface="+mj-ea"/>
              </a:rPr>
              <a:t>2.</a:t>
            </a:r>
            <a:r>
              <a:rPr lang="zh-CN" altLang="zh-CN" sz="1800" dirty="0" smtClean="0">
                <a:latin typeface="+mj-ea"/>
                <a:ea typeface="+mj-ea"/>
                <a:cs typeface="+mj-ea"/>
              </a:rPr>
              <a:t>数值型：又</a:t>
            </a:r>
            <a:r>
              <a:rPr lang="zh-CN" altLang="en-US" sz="1800" dirty="0" smtClean="0">
                <a:latin typeface="+mj-ea"/>
                <a:ea typeface="+mj-ea"/>
                <a:cs typeface="+mj-ea"/>
              </a:rPr>
              <a:t>分为整型、浮点型、内部常量以及特殊值。</a:t>
            </a:r>
            <a:endParaRPr lang="zh-CN" altLang="en-US" sz="1800" dirty="0" smtClean="0">
              <a:latin typeface="+mj-ea"/>
              <a:ea typeface="+mj-ea"/>
              <a:cs typeface="+mj-ea"/>
            </a:endParaRPr>
          </a:p>
          <a:p>
            <a:pPr marL="0" indent="0">
              <a:lnSpc>
                <a:spcPct val="100000"/>
              </a:lnSpc>
              <a:buFont typeface="Wingdings" panose="05000000000000000000" charset="0"/>
              <a:buNone/>
            </a:pPr>
            <a:r>
              <a:rPr lang="zh-CN" altLang="en-US" sz="1800" dirty="0" smtClean="0">
                <a:latin typeface="+mj-ea"/>
                <a:ea typeface="+mj-ea"/>
                <a:cs typeface="+mj-ea"/>
              </a:rPr>
              <a:t>整型数值即整数，例如</a:t>
            </a:r>
            <a:r>
              <a:rPr lang="en-US" altLang="zh-CN" sz="1800" dirty="0" smtClean="0">
                <a:latin typeface="+mj-ea"/>
                <a:ea typeface="+mj-ea"/>
                <a:cs typeface="+mj-ea"/>
              </a:rPr>
              <a:t>100</a:t>
            </a:r>
            <a:r>
              <a:rPr lang="zh-CN" altLang="en-US" sz="1800" dirty="0" smtClean="0">
                <a:latin typeface="+mj-ea"/>
                <a:ea typeface="+mj-ea"/>
                <a:cs typeface="+mj-ea"/>
              </a:rPr>
              <a:t>、</a:t>
            </a:r>
            <a:r>
              <a:rPr lang="en-US" altLang="zh-CN" sz="1800" dirty="0" smtClean="0">
                <a:latin typeface="+mj-ea"/>
                <a:ea typeface="+mj-ea"/>
                <a:cs typeface="+mj-ea"/>
              </a:rPr>
              <a:t>-3500</a:t>
            </a:r>
            <a:r>
              <a:rPr lang="zh-CN" altLang="en-US" sz="1800" dirty="0" smtClean="0">
                <a:latin typeface="+mj-ea"/>
                <a:ea typeface="+mj-ea"/>
                <a:cs typeface="+mj-ea"/>
              </a:rPr>
              <a:t>、</a:t>
            </a:r>
            <a:r>
              <a:rPr lang="en-US" altLang="zh-CN" sz="1800" dirty="0" smtClean="0">
                <a:latin typeface="+mj-ea"/>
                <a:ea typeface="+mj-ea"/>
                <a:cs typeface="+mj-ea"/>
              </a:rPr>
              <a:t>0</a:t>
            </a:r>
            <a:r>
              <a:rPr lang="zh-CN" altLang="en-US" sz="1800" dirty="0" smtClean="0">
                <a:latin typeface="+mj-ea"/>
                <a:ea typeface="+mj-ea"/>
                <a:cs typeface="+mj-ea"/>
              </a:rPr>
              <a:t>等都是整数。</a:t>
            </a:r>
            <a:endParaRPr lang="zh-CN" altLang="en-US" sz="1800" dirty="0" smtClean="0">
              <a:latin typeface="+mj-ea"/>
              <a:ea typeface="+mj-ea"/>
              <a:cs typeface="+mj-ea"/>
            </a:endParaRPr>
          </a:p>
          <a:p>
            <a:pPr marL="0" indent="0">
              <a:lnSpc>
                <a:spcPct val="100000"/>
              </a:lnSpc>
              <a:buFont typeface="Wingdings" panose="05000000000000000000" charset="0"/>
              <a:buNone/>
            </a:pPr>
            <a:r>
              <a:rPr lang="zh-CN" altLang="en-US" sz="1800" dirty="0" smtClean="0">
                <a:solidFill>
                  <a:srgbClr val="FF0000"/>
                </a:solidFill>
                <a:latin typeface="+mj-ea"/>
                <a:ea typeface="+mj-ea"/>
                <a:cs typeface="+mj-ea"/>
              </a:rPr>
              <a:t>整数表示方法有十进制表示、八进制和十六进制的方式表示</a:t>
            </a:r>
            <a:r>
              <a:rPr lang="zh-CN" altLang="en-US" sz="1800" dirty="0" smtClean="0">
                <a:latin typeface="+mj-ea"/>
                <a:ea typeface="+mj-ea"/>
                <a:cs typeface="+mj-ea"/>
              </a:rPr>
              <a:t>。</a:t>
            </a:r>
            <a:endParaRPr lang="zh-CN" altLang="en-US" sz="1800" dirty="0" smtClean="0">
              <a:latin typeface="+mj-ea"/>
              <a:ea typeface="+mj-ea"/>
              <a:cs typeface="+mj-ea"/>
            </a:endParaRPr>
          </a:p>
          <a:p>
            <a:pPr marL="0" indent="0">
              <a:lnSpc>
                <a:spcPct val="100000"/>
              </a:lnSpc>
              <a:buNone/>
            </a:pPr>
            <a:r>
              <a:rPr lang="zh-CN" altLang="en-US" sz="1800" dirty="0" smtClean="0">
                <a:latin typeface="+mj-ea"/>
                <a:ea typeface="+mj-ea"/>
                <a:cs typeface="+mj-ea"/>
              </a:rPr>
              <a:t>使用</a:t>
            </a:r>
            <a:r>
              <a:rPr lang="en-US" altLang="zh-CN" sz="1800" dirty="0" smtClean="0">
                <a:latin typeface="+mj-ea"/>
                <a:ea typeface="+mj-ea"/>
                <a:cs typeface="+mj-ea"/>
              </a:rPr>
              <a:t>0</a:t>
            </a:r>
            <a:r>
              <a:rPr lang="zh-CN" altLang="en-US" sz="1800" dirty="0" smtClean="0">
                <a:latin typeface="+mj-ea"/>
                <a:ea typeface="+mj-ea"/>
                <a:cs typeface="+mj-ea"/>
              </a:rPr>
              <a:t>打头的整数是八进制整数，如</a:t>
            </a:r>
            <a:r>
              <a:rPr lang="en-US" altLang="zh-CN" sz="1800" dirty="0" smtClean="0">
                <a:latin typeface="+mj-ea"/>
                <a:ea typeface="+mj-ea"/>
                <a:cs typeface="+mj-ea"/>
              </a:rPr>
              <a:t>017</a:t>
            </a:r>
            <a:r>
              <a:rPr lang="zh-CN" altLang="en-US" sz="1800" dirty="0" smtClean="0">
                <a:latin typeface="+mj-ea"/>
                <a:ea typeface="+mj-ea"/>
                <a:cs typeface="+mj-ea"/>
              </a:rPr>
              <a:t>，</a:t>
            </a:r>
            <a:r>
              <a:rPr lang="en-US" altLang="zh-CN" sz="1800" dirty="0" smtClean="0">
                <a:latin typeface="+mj-ea"/>
                <a:ea typeface="+mj-ea"/>
                <a:cs typeface="+mj-ea"/>
              </a:rPr>
              <a:t>-035</a:t>
            </a:r>
            <a:r>
              <a:rPr lang="zh-CN" altLang="en-US" sz="1800" dirty="0" smtClean="0">
                <a:latin typeface="+mj-ea"/>
                <a:ea typeface="+mj-ea"/>
                <a:cs typeface="+mj-ea"/>
              </a:rPr>
              <a:t>等都是合法的八进制整数。</a:t>
            </a:r>
            <a:endParaRPr lang="zh-CN" altLang="en-US" sz="1800" dirty="0" smtClean="0">
              <a:latin typeface="+mj-ea"/>
              <a:ea typeface="+mj-ea"/>
              <a:cs typeface="+mj-ea"/>
            </a:endParaRPr>
          </a:p>
          <a:p>
            <a:pPr marL="0" indent="0">
              <a:lnSpc>
                <a:spcPct val="100000"/>
              </a:lnSpc>
              <a:buNone/>
            </a:pPr>
            <a:r>
              <a:rPr lang="zh-CN" altLang="en-US" sz="1800" dirty="0" smtClean="0">
                <a:latin typeface="+mj-ea"/>
                <a:ea typeface="+mj-ea"/>
                <a:cs typeface="+mj-ea"/>
              </a:rPr>
              <a:t>使用</a:t>
            </a:r>
            <a:r>
              <a:rPr lang="en-US" altLang="zh-CN" sz="1800" dirty="0" smtClean="0">
                <a:latin typeface="+mj-ea"/>
                <a:ea typeface="+mj-ea"/>
                <a:cs typeface="+mj-ea"/>
              </a:rPr>
              <a:t>0x</a:t>
            </a:r>
            <a:r>
              <a:rPr lang="zh-CN" altLang="en-US" sz="1800" dirty="0" smtClean="0">
                <a:latin typeface="+mj-ea"/>
                <a:ea typeface="+mj-ea"/>
                <a:cs typeface="+mj-ea"/>
              </a:rPr>
              <a:t>后</a:t>
            </a:r>
            <a:r>
              <a:rPr lang="en-US" altLang="zh-CN" sz="1800" dirty="0" smtClean="0">
                <a:latin typeface="+mj-ea"/>
                <a:ea typeface="+mj-ea"/>
                <a:cs typeface="+mj-ea"/>
              </a:rPr>
              <a:t>0X</a:t>
            </a:r>
            <a:r>
              <a:rPr lang="zh-CN" altLang="en-US" sz="1800" dirty="0" smtClean="0">
                <a:latin typeface="+mj-ea"/>
                <a:ea typeface="+mj-ea"/>
                <a:cs typeface="+mj-ea"/>
              </a:rPr>
              <a:t>打头的整数是十六进制整数，如</a:t>
            </a:r>
            <a:r>
              <a:rPr lang="en-US" altLang="zh-CN" sz="1800" dirty="0" smtClean="0">
                <a:latin typeface="+mj-ea"/>
                <a:ea typeface="+mj-ea"/>
                <a:cs typeface="+mj-ea"/>
              </a:rPr>
              <a:t>0x16</a:t>
            </a:r>
            <a:r>
              <a:rPr lang="zh-CN" altLang="en-US" sz="1800" dirty="0" smtClean="0">
                <a:latin typeface="+mj-ea"/>
                <a:ea typeface="+mj-ea"/>
                <a:cs typeface="+mj-ea"/>
              </a:rPr>
              <a:t>，</a:t>
            </a:r>
            <a:r>
              <a:rPr lang="en-US" altLang="zh-CN" sz="1800" dirty="0" smtClean="0">
                <a:latin typeface="+mj-ea"/>
                <a:ea typeface="+mj-ea"/>
                <a:cs typeface="+mj-ea"/>
              </a:rPr>
              <a:t>0X3A89</a:t>
            </a:r>
            <a:r>
              <a:rPr lang="zh-CN" altLang="en-US" sz="1800" dirty="0" smtClean="0">
                <a:latin typeface="+mj-ea"/>
                <a:ea typeface="+mj-ea"/>
                <a:cs typeface="+mj-ea"/>
              </a:rPr>
              <a:t>等都是合法的十六进制整数。</a:t>
            </a:r>
            <a:endParaRPr lang="zh-CN" altLang="en-US" sz="1800" dirty="0" smtClean="0">
              <a:latin typeface="+mj-ea"/>
              <a:ea typeface="+mj-ea"/>
              <a:cs typeface="+mj-ea"/>
            </a:endParaRPr>
          </a:p>
          <a:p>
            <a:pPr>
              <a:lnSpc>
                <a:spcPct val="90000"/>
              </a:lnSpc>
            </a:pPr>
            <a:endParaRPr lang="zh-CN" altLang="en-US" sz="1800" dirty="0" smtClean="0">
              <a:latin typeface="+mj-ea"/>
              <a:ea typeface="+mj-ea"/>
              <a:cs typeface="+mj-ea"/>
            </a:endParaRPr>
          </a:p>
        </p:txBody>
      </p:sp>
      <p:sp>
        <p:nvSpPr>
          <p:cNvPr id="3" name="内容占位符 2"/>
          <p:cNvSpPr>
            <a:spLocks noGrp="1"/>
          </p:cNvSpPr>
          <p:nvPr/>
        </p:nvSpPr>
        <p:spPr>
          <a:xfrm>
            <a:off x="502285" y="4065270"/>
            <a:ext cx="7813040" cy="1862455"/>
          </a:xfrm>
          <a:prstGeom prst="rect">
            <a:avLst/>
          </a:prstGeom>
        </p:spPr>
        <p:txBody>
          <a:bodyPr vert="horz" lIns="90000" tIns="46800" rIns="90000" bIns="46800" rtlCol="0">
            <a:normAutofit lnSpcReduction="20000"/>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CN" altLang="en-US" sz="1800" dirty="0" smtClean="0">
                <a:latin typeface="+mj-ea"/>
                <a:ea typeface="+mj-ea"/>
                <a:cs typeface="+mj-ea"/>
                <a:sym typeface="+mn-ea"/>
              </a:rPr>
              <a:t>浮点数，例如</a:t>
            </a:r>
            <a:r>
              <a:rPr lang="en-US" altLang="zh-CN" sz="1800" dirty="0" smtClean="0">
                <a:latin typeface="+mj-ea"/>
                <a:ea typeface="+mj-ea"/>
                <a:cs typeface="+mj-ea"/>
                <a:sym typeface="+mn-ea"/>
              </a:rPr>
              <a:t>3.53</a:t>
            </a:r>
            <a:r>
              <a:rPr lang="zh-CN" altLang="en-US" sz="1800" dirty="0" smtClean="0">
                <a:latin typeface="+mj-ea"/>
                <a:ea typeface="+mj-ea"/>
                <a:cs typeface="+mj-ea"/>
                <a:sym typeface="+mn-ea"/>
              </a:rPr>
              <a:t>、</a:t>
            </a:r>
            <a:r>
              <a:rPr lang="en-US" altLang="zh-CN" sz="1800" dirty="0" smtClean="0">
                <a:latin typeface="+mj-ea"/>
                <a:ea typeface="+mj-ea"/>
                <a:cs typeface="+mj-ea"/>
                <a:sym typeface="+mn-ea"/>
              </a:rPr>
              <a:t>-534.87</a:t>
            </a:r>
            <a:r>
              <a:rPr lang="zh-CN" altLang="en-US" sz="1800" dirty="0" smtClean="0">
                <a:latin typeface="+mj-ea"/>
                <a:ea typeface="+mj-ea"/>
                <a:cs typeface="+mj-ea"/>
                <a:sym typeface="+mn-ea"/>
              </a:rPr>
              <a:t>等都是浮点型数值。浮点数还可以采用科学计数法进行表示，如</a:t>
            </a:r>
            <a:r>
              <a:rPr lang="en-US" altLang="zh-CN" sz="1800" dirty="0" smtClean="0">
                <a:latin typeface="+mj-ea"/>
                <a:ea typeface="+mj-ea"/>
                <a:cs typeface="+mj-ea"/>
                <a:sym typeface="+mn-ea"/>
              </a:rPr>
              <a:t>3.5E15</a:t>
            </a:r>
            <a:r>
              <a:rPr lang="zh-CN" altLang="en-US" sz="1800" dirty="0" smtClean="0">
                <a:latin typeface="+mj-ea"/>
                <a:ea typeface="+mj-ea"/>
                <a:cs typeface="+mj-ea"/>
                <a:sym typeface="+mn-ea"/>
              </a:rPr>
              <a:t>表</a:t>
            </a:r>
            <a:r>
              <a:rPr lang="zh-CN" altLang="en-US" sz="1800" dirty="0" smtClean="0">
                <a:solidFill>
                  <a:schemeClr val="tx1"/>
                </a:solidFill>
                <a:latin typeface="+mj-ea"/>
                <a:ea typeface="+mj-ea"/>
                <a:cs typeface="+mj-ea"/>
                <a:sym typeface="+mn-ea"/>
              </a:rPr>
              <a:t>示</a:t>
            </a:r>
            <a:r>
              <a:rPr lang="en-US" altLang="zh-CN" sz="1800" dirty="0" smtClean="0">
                <a:solidFill>
                  <a:schemeClr val="tx1"/>
                </a:solidFill>
                <a:latin typeface="+mj-ea"/>
                <a:ea typeface="+mj-ea"/>
                <a:cs typeface="+mj-ea"/>
                <a:sym typeface="+mn-ea"/>
              </a:rPr>
              <a:t>3.5×10</a:t>
            </a:r>
            <a:r>
              <a:rPr lang="en-US" altLang="zh-CN" sz="1800" baseline="30000" dirty="0" smtClean="0">
                <a:solidFill>
                  <a:schemeClr val="tx1"/>
                </a:solidFill>
                <a:uFillTx/>
                <a:latin typeface="+mj-ea"/>
                <a:ea typeface="+mj-ea"/>
                <a:cs typeface="+mj-ea"/>
                <a:sym typeface="+mn-ea"/>
              </a:rPr>
              <a:t>15</a:t>
            </a:r>
            <a:r>
              <a:rPr lang="zh-CN" altLang="en-US" sz="1800" dirty="0" smtClean="0">
                <a:solidFill>
                  <a:schemeClr val="tx1"/>
                </a:solidFill>
                <a:latin typeface="+mj-ea"/>
                <a:ea typeface="+mj-ea"/>
                <a:cs typeface="+mj-ea"/>
                <a:sym typeface="+mn-ea"/>
              </a:rPr>
              <a:t>。</a:t>
            </a:r>
            <a:endParaRPr lang="zh-CN" altLang="en-US" sz="1800" dirty="0" smtClean="0">
              <a:solidFill>
                <a:schemeClr val="tx1"/>
              </a:solidFill>
              <a:latin typeface="+mj-ea"/>
              <a:ea typeface="+mj-ea"/>
              <a:cs typeface="+mj-ea"/>
              <a:sym typeface="+mn-ea"/>
            </a:endParaRPr>
          </a:p>
          <a:p>
            <a:pPr marL="0" indent="0">
              <a:lnSpc>
                <a:spcPct val="100000"/>
              </a:lnSpc>
              <a:buNone/>
            </a:pPr>
            <a:endParaRPr lang="zh-CN" altLang="en-US" sz="1800" dirty="0" smtClean="0">
              <a:latin typeface="+mj-ea"/>
              <a:ea typeface="+mj-ea"/>
              <a:cs typeface="+mj-ea"/>
              <a:sym typeface="+mn-ea"/>
            </a:endParaRPr>
          </a:p>
          <a:p>
            <a:pPr marL="0" indent="0">
              <a:lnSpc>
                <a:spcPct val="100000"/>
              </a:lnSpc>
              <a:buNone/>
            </a:pPr>
            <a:r>
              <a:rPr lang="zh-CN" altLang="en-US" sz="1800" dirty="0" smtClean="0">
                <a:latin typeface="+mj-ea"/>
                <a:ea typeface="+mj-ea"/>
                <a:cs typeface="+mj-ea"/>
                <a:sym typeface="+mn-ea"/>
              </a:rPr>
              <a:t>内</a:t>
            </a:r>
            <a:r>
              <a:rPr lang="zh-CN" altLang="en-US" sz="1800" dirty="0">
                <a:latin typeface="+mj-ea"/>
                <a:ea typeface="+mj-ea"/>
                <a:cs typeface="+mj-ea"/>
                <a:sym typeface="+mn-ea"/>
              </a:rPr>
              <a:t>部常量：</a:t>
            </a:r>
            <a:r>
              <a:rPr lang="en-US" altLang="zh-CN" sz="1800" dirty="0" err="1">
                <a:latin typeface="+mj-ea"/>
                <a:ea typeface="+mj-ea"/>
                <a:cs typeface="+mj-ea"/>
                <a:sym typeface="+mn-ea"/>
              </a:rPr>
              <a:t>Math.E</a:t>
            </a:r>
            <a:r>
              <a:rPr lang="en-US" altLang="zh-CN" sz="1800" dirty="0">
                <a:latin typeface="+mj-ea"/>
                <a:ea typeface="+mj-ea"/>
                <a:cs typeface="+mj-ea"/>
                <a:sym typeface="+mn-ea"/>
              </a:rPr>
              <a:t>(</a:t>
            </a:r>
            <a:r>
              <a:rPr lang="zh-CN" altLang="en-US" sz="1800" dirty="0">
                <a:latin typeface="+mj-ea"/>
                <a:ea typeface="+mj-ea"/>
                <a:cs typeface="+mj-ea"/>
                <a:sym typeface="+mn-ea"/>
              </a:rPr>
              <a:t>自然对数的底数</a:t>
            </a:r>
            <a:r>
              <a:rPr lang="en-US" altLang="zh-CN" sz="1800" dirty="0">
                <a:latin typeface="+mj-ea"/>
                <a:ea typeface="+mj-ea"/>
                <a:cs typeface="+mj-ea"/>
                <a:sym typeface="+mn-ea"/>
              </a:rPr>
              <a:t>e)</a:t>
            </a:r>
            <a:r>
              <a:rPr lang="zh-CN" altLang="en-US" sz="1800" dirty="0">
                <a:latin typeface="+mj-ea"/>
                <a:ea typeface="+mj-ea"/>
                <a:cs typeface="+mj-ea"/>
                <a:sym typeface="+mn-ea"/>
              </a:rPr>
              <a:t>、</a:t>
            </a:r>
            <a:r>
              <a:rPr lang="en-US" altLang="zh-CN" sz="1800" dirty="0" err="1">
                <a:latin typeface="+mj-ea"/>
                <a:ea typeface="+mj-ea"/>
                <a:cs typeface="+mj-ea"/>
                <a:sym typeface="+mn-ea"/>
              </a:rPr>
              <a:t>Math.PI</a:t>
            </a:r>
            <a:r>
              <a:rPr lang="zh-CN" altLang="en-US" sz="1800" dirty="0">
                <a:latin typeface="+mj-ea"/>
                <a:ea typeface="+mj-ea"/>
                <a:cs typeface="+mj-ea"/>
                <a:sym typeface="+mn-ea"/>
              </a:rPr>
              <a:t>等。</a:t>
            </a:r>
            <a:endParaRPr lang="zh-CN" altLang="en-US" sz="1800" dirty="0">
              <a:latin typeface="+mj-ea"/>
              <a:ea typeface="+mj-ea"/>
              <a:cs typeface="+mj-ea"/>
              <a:sym typeface="+mn-ea"/>
            </a:endParaRPr>
          </a:p>
          <a:p>
            <a:pPr marL="0" indent="0">
              <a:lnSpc>
                <a:spcPct val="100000"/>
              </a:lnSpc>
              <a:buNone/>
            </a:pPr>
            <a:r>
              <a:rPr lang="zh-CN" altLang="en-US" sz="1800" dirty="0" smtClean="0">
                <a:latin typeface="+mj-ea"/>
                <a:ea typeface="+mj-ea"/>
                <a:cs typeface="+mj-ea"/>
                <a:sym typeface="+mn-ea"/>
              </a:rPr>
              <a:t>特</a:t>
            </a:r>
            <a:r>
              <a:rPr lang="zh-CN" altLang="en-US" sz="1800" dirty="0">
                <a:latin typeface="+mj-ea"/>
                <a:ea typeface="+mj-ea"/>
                <a:cs typeface="+mj-ea"/>
                <a:sym typeface="+mn-ea"/>
              </a:rPr>
              <a:t>殊值：</a:t>
            </a:r>
            <a:r>
              <a:rPr lang="en-US" altLang="zh-CN" sz="1800" dirty="0">
                <a:solidFill>
                  <a:srgbClr val="FF0000"/>
                </a:solidFill>
                <a:latin typeface="+mj-ea"/>
                <a:ea typeface="+mj-ea"/>
                <a:cs typeface="+mj-ea"/>
                <a:sym typeface="+mn-ea"/>
              </a:rPr>
              <a:t>Infinity</a:t>
            </a:r>
            <a:r>
              <a:rPr lang="zh-CN" altLang="en-US" sz="1800" dirty="0">
                <a:solidFill>
                  <a:srgbClr val="FF0000"/>
                </a:solidFill>
                <a:latin typeface="+mj-ea"/>
                <a:ea typeface="+mj-ea"/>
                <a:cs typeface="+mj-ea"/>
                <a:sym typeface="+mn-ea"/>
              </a:rPr>
              <a:t>（</a:t>
            </a:r>
            <a:r>
              <a:rPr lang="zh-CN" altLang="en-US" sz="1800" dirty="0">
                <a:latin typeface="+mj-ea"/>
                <a:ea typeface="+mj-ea"/>
                <a:cs typeface="+mj-ea"/>
                <a:sym typeface="+mn-ea"/>
              </a:rPr>
              <a:t>∞</a:t>
            </a:r>
            <a:r>
              <a:rPr lang="zh-CN" altLang="en-US" sz="1800" dirty="0">
                <a:solidFill>
                  <a:srgbClr val="FF0000"/>
                </a:solidFill>
                <a:latin typeface="+mj-ea"/>
                <a:ea typeface="+mj-ea"/>
                <a:cs typeface="+mj-ea"/>
                <a:sym typeface="+mn-ea"/>
              </a:rPr>
              <a:t>）、</a:t>
            </a:r>
            <a:r>
              <a:rPr lang="en-US" altLang="zh-CN" sz="1800" dirty="0" err="1">
                <a:solidFill>
                  <a:srgbClr val="FF0000"/>
                </a:solidFill>
                <a:latin typeface="+mj-ea"/>
                <a:ea typeface="+mj-ea"/>
                <a:cs typeface="+mj-ea"/>
                <a:sym typeface="+mn-ea"/>
              </a:rPr>
              <a:t>NaN</a:t>
            </a:r>
            <a:r>
              <a:rPr lang="en-US" altLang="zh-CN" sz="1800" dirty="0">
                <a:solidFill>
                  <a:srgbClr val="FF0000"/>
                </a:solidFill>
                <a:latin typeface="+mj-ea"/>
                <a:ea typeface="+mj-ea"/>
                <a:cs typeface="+mj-ea"/>
                <a:sym typeface="+mn-ea"/>
              </a:rPr>
              <a:t>(</a:t>
            </a:r>
            <a:r>
              <a:rPr lang="en-US" altLang="zh-CN" sz="1800" dirty="0">
                <a:solidFill>
                  <a:srgbClr val="FF0000"/>
                </a:solidFill>
                <a:latin typeface="+mj-ea"/>
                <a:ea typeface="+mj-ea"/>
                <a:cs typeface="+mj-ea"/>
                <a:sym typeface="+mn-ea"/>
              </a:rPr>
              <a:t>Not a Number)</a:t>
            </a:r>
            <a:r>
              <a:rPr lang="zh-CN" altLang="en-US" sz="1800" dirty="0">
                <a:latin typeface="+mj-lt"/>
                <a:cs typeface="+mj-lt"/>
                <a:sym typeface="+mn-ea"/>
              </a:rPr>
              <a:t>。</a:t>
            </a:r>
            <a:endParaRPr lang="zh-CN" altLang="en-US" sz="1800" dirty="0">
              <a:latin typeface="+mj-lt"/>
              <a:cs typeface="+mj-lt"/>
              <a:sym typeface="+mn-ea"/>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localStorage</a:t>
            </a:r>
            <a:r>
              <a:rPr lang="en-US" altLang="zh-CN" dirty="0"/>
              <a:t> </a:t>
            </a:r>
            <a:r>
              <a:rPr lang="zh-CN" altLang="en-US" dirty="0"/>
              <a:t>对象案例</a:t>
            </a:r>
            <a:r>
              <a:rPr lang="en-US" dirty="0"/>
              <a:t>2</a:t>
            </a:r>
            <a:endParaRPr lang="en-US" dirty="0"/>
          </a:p>
        </p:txBody>
      </p:sp>
      <p:sp>
        <p:nvSpPr>
          <p:cNvPr id="5" name="矩形 4"/>
          <p:cNvSpPr/>
          <p:nvPr/>
        </p:nvSpPr>
        <p:spPr>
          <a:xfrm>
            <a:off x="369570" y="1120775"/>
            <a:ext cx="8484235" cy="4831080"/>
          </a:xfrm>
          <a:prstGeom prst="rect">
            <a:avLst/>
          </a:prstGeom>
        </p:spPr>
        <p:txBody>
          <a:bodyPr wrap="square">
            <a:spAutoFit/>
          </a:bodyPr>
          <a:lstStyle/>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&lt;body&gt;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fieldset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style="float:left;width:300px;text-align:center;"&gt;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&lt;legend&gt;</a:t>
            </a:r>
            <a:r>
              <a:rPr lang="zh-CN" altLang="en-US" sz="1400" b="0" dirty="0" smtClean="0">
                <a:latin typeface="Verdana" panose="020B0604030504040204" pitchFamily="34" charset="0"/>
                <a:cs typeface="Verdana" panose="020B0604030504040204" pitchFamily="34" charset="0"/>
              </a:rPr>
              <a:t>通讯录添加</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&lt;/legend&gt;&lt;label for="name"&gt;</a:t>
            </a:r>
            <a:r>
              <a:rPr lang="zh-CN" altLang="en-US" sz="1400" b="0" dirty="0" smtClean="0">
                <a:latin typeface="Verdana" panose="020B0604030504040204" pitchFamily="34" charset="0"/>
                <a:cs typeface="Verdana" panose="020B0604030504040204" pitchFamily="34" charset="0"/>
              </a:rPr>
              <a:t>姓名</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(key)</a:t>
            </a:r>
            <a:r>
              <a:rPr lang="zh-CN" altLang="en-US" sz="1400" b="0" dirty="0" smtClean="0">
                <a:latin typeface="Verdana" panose="020B0604030504040204" pitchFamily="34" charset="0"/>
                <a:cs typeface="Verdana" panose="020B0604030504040204" pitchFamily="34" charset="0"/>
              </a:rPr>
              <a: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&lt;/label&gt;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&lt;input type="text" id="username" name="username" required/&gt;&lt;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&lt;label for="</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telphone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r>
              <a:rPr lang="zh-CN" altLang="en-US" sz="1400" b="0" dirty="0" smtClean="0">
                <a:latin typeface="Verdana" panose="020B0604030504040204" pitchFamily="34" charset="0"/>
                <a:cs typeface="Verdana" panose="020B0604030504040204" pitchFamily="34" charset="0"/>
              </a:rPr>
              <a:t>电话</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(value)</a:t>
            </a:r>
            <a:r>
              <a:rPr lang="zh-CN" altLang="en-US" sz="1400" b="0" dirty="0" smtClean="0">
                <a:latin typeface="Verdana" panose="020B0604030504040204" pitchFamily="34" charset="0"/>
                <a:cs typeface="Verdana" panose="020B0604030504040204" pitchFamily="34" charset="0"/>
              </a:rPr>
              <a: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&lt;/label&gt;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&lt;input type="text" id="</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userphone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name="</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userphone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required/&gt;&lt;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&gt;&lt;input type="button"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onclick</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saveInfo</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value="</a:t>
            </a:r>
            <a:r>
              <a:rPr lang="zh-CN" altLang="en-US" sz="1400" b="0" dirty="0" smtClean="0">
                <a:latin typeface="Verdana" panose="020B0604030504040204" pitchFamily="34" charset="0"/>
                <a:cs typeface="Verdana" panose="020B0604030504040204" pitchFamily="34" charset="0"/>
              </a:rPr>
              <a:t>添加通讯录</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&lt;input type="reset"&gt;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&lt;div id="</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displayallinfo</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name="</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displayallinfo</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"&gt;&lt;/div&gt;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fieldset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fieldset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style="float:left;width:300px;height:100px;text-align:center;"&gt;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&lt;legend&gt;</a:t>
            </a:r>
            <a:r>
              <a:rPr lang="zh-CN" altLang="en-US" sz="1400" b="0" dirty="0" smtClean="0">
                <a:latin typeface="Verdana" panose="020B0604030504040204" pitchFamily="34" charset="0"/>
                <a:cs typeface="Verdana" panose="020B0604030504040204" pitchFamily="34" charset="0"/>
              </a:rPr>
              <a:t>通讯录查询与删除</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&lt;/legend&gt;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&lt;label for="</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search_phone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r>
              <a:rPr lang="zh-CN" altLang="en-US" sz="1400" b="0" dirty="0" smtClean="0">
                <a:latin typeface="Verdana" panose="020B0604030504040204" pitchFamily="34" charset="0"/>
                <a:cs typeface="Verdana" panose="020B0604030504040204" pitchFamily="34" charset="0"/>
              </a:rPr>
              <a:t>输入姓名：</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&lt;/label&gt;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&lt;input type="text" id="</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search_name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name="</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search_name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required/&gt;&lt;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&lt;label&gt;</a:t>
            </a:r>
            <a:r>
              <a:rPr lang="zh-CN" altLang="en-US" sz="1400" b="0" dirty="0" smtClean="0">
                <a:latin typeface="Verdana" panose="020B0604030504040204" pitchFamily="34" charset="0"/>
                <a:cs typeface="Verdana" panose="020B0604030504040204" pitchFamily="34" charset="0"/>
              </a:rPr>
              <a:t>电话：</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&lt;/label&gt;&lt;input type="text" name="" id="userphone1"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readonly</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&gt;&lt;input type="button"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onclick</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findForName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value="</a:t>
            </a:r>
            <a:r>
              <a:rPr lang="zh-CN" altLang="en-US" sz="1400" b="0" dirty="0" smtClean="0">
                <a:latin typeface="Verdana" panose="020B0604030504040204" pitchFamily="34" charset="0"/>
                <a:cs typeface="Verdana" panose="020B0604030504040204" pitchFamily="34" charset="0"/>
              </a:rPr>
              <a:t>查找通讯录</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&lt;input type="button"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onclick</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deleteName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value="</a:t>
            </a:r>
            <a:r>
              <a:rPr lang="zh-CN" altLang="en-US" sz="1400" b="0" dirty="0" smtClean="0">
                <a:latin typeface="Verdana" panose="020B0604030504040204" pitchFamily="34" charset="0"/>
                <a:cs typeface="Verdana" panose="020B0604030504040204" pitchFamily="34" charset="0"/>
              </a:rPr>
              <a:t>删除通讯录</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fieldset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&lt;/body&gt;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对象 3">
            <a:hlinkClick r:id="" action="ppaction://ole?verb="/>
          </p:cNvPr>
          <p:cNvGraphicFramePr>
            <a:graphicFrameLocks noChangeAspect="1"/>
          </p:cNvGraphicFramePr>
          <p:nvPr/>
        </p:nvGraphicFramePr>
        <p:xfrm>
          <a:off x="4010025" y="5634355"/>
          <a:ext cx="1123950" cy="542925"/>
        </p:xfrm>
        <a:graphic>
          <a:graphicData uri="http://schemas.openxmlformats.org/presentationml/2006/ole">
            <mc:AlternateContent xmlns:mc="http://schemas.openxmlformats.org/markup-compatibility/2006">
              <mc:Choice xmlns:v="urn:schemas-microsoft-com:vml" Requires="v">
                <p:oleObj spid="_x0000_s2049" name="" r:id="rId1" imgW="1123950" imgH="542925" progId="Package">
                  <p:embed/>
                </p:oleObj>
              </mc:Choice>
              <mc:Fallback>
                <p:oleObj name="" r:id="rId1" imgW="1123950" imgH="542925" progId="Package">
                  <p:embed/>
                  <p:pic>
                    <p:nvPicPr>
                      <p:cNvPr id="0" name="图片 2048"/>
                      <p:cNvPicPr/>
                      <p:nvPr/>
                    </p:nvPicPr>
                    <p:blipFill>
                      <a:blip r:embed="rId2"/>
                      <a:stretch>
                        <a:fillRect/>
                      </a:stretch>
                    </p:blipFill>
                    <p:spPr>
                      <a:xfrm>
                        <a:off x="4010025" y="5634355"/>
                        <a:ext cx="1123950" cy="542925"/>
                      </a:xfrm>
                      <a:prstGeom prst="rect">
                        <a:avLst/>
                      </a:prstGeom>
                    </p:spPr>
                  </p:pic>
                </p:oleObj>
              </mc:Fallback>
            </mc:AlternateContent>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AutoShape 2"/>
          <p:cNvSpPr>
            <a:spLocks noGrp="1" noChangeAspect="1" noChangeArrowheads="1"/>
          </p:cNvSpPr>
          <p:nvPr>
            <p:ph type="title"/>
          </p:nvPr>
        </p:nvSpPr>
        <p:spPr/>
        <p:txBody>
          <a:bodyPr/>
          <a:lstStyle/>
          <a:p>
            <a:r>
              <a:rPr lang="en-US" altLang="zh-CN" dirty="0"/>
              <a:t>Web </a:t>
            </a:r>
            <a:r>
              <a:rPr lang="en-US" altLang="zh-CN" dirty="0" smtClean="0"/>
              <a:t>Worker</a:t>
            </a:r>
            <a:endParaRPr lang="zh-CN" altLang="zh-CN" dirty="0"/>
          </a:p>
        </p:txBody>
      </p:sp>
      <p:sp>
        <p:nvSpPr>
          <p:cNvPr id="118791" name="Rectangle 7"/>
          <p:cNvSpPr>
            <a:spLocks noGrp="1" noChangeArrowheads="1"/>
          </p:cNvSpPr>
          <p:nvPr>
            <p:ph idx="1"/>
          </p:nvPr>
        </p:nvSpPr>
        <p:spPr>
          <a:xfrm>
            <a:off x="533400" y="1668066"/>
            <a:ext cx="8474075" cy="3875483"/>
          </a:xfrm>
          <a:noFill/>
        </p:spPr>
        <p:txBody>
          <a:bodyPr>
            <a:normAutofit/>
          </a:bodyPr>
          <a:lstStyle/>
          <a:p>
            <a:pPr marL="0" indent="0">
              <a:buNone/>
            </a:pPr>
            <a:r>
              <a:rPr lang="en-US" altLang="zh-CN" sz="1400">
                <a:sym typeface="+mn-ea"/>
              </a:rPr>
              <a:t>       </a:t>
            </a:r>
            <a:r>
              <a:rPr altLang="zh-CN" sz="1400">
                <a:sym typeface="+mn-ea"/>
              </a:rPr>
              <a:t>在之前的</a:t>
            </a:r>
            <a:r>
              <a:rPr lang="en-US" altLang="zh-CN" sz="1400">
                <a:sym typeface="+mn-ea"/>
              </a:rPr>
              <a:t>Web</a:t>
            </a:r>
            <a:r>
              <a:rPr altLang="zh-CN" sz="1400">
                <a:sym typeface="+mn-ea"/>
              </a:rPr>
              <a:t>应用程序中，所有的处理都是单线程执行，如果脚本的运行时间较长，界面会一直处于停止响应的状态，则用户的体验效果不理想。</a:t>
            </a:r>
            <a:endParaRPr lang="en-US" altLang="zh-CN" sz="1400" dirty="0" smtClean="0"/>
          </a:p>
          <a:p>
            <a:pPr marL="0" indent="0">
              <a:buNone/>
            </a:pPr>
            <a:r>
              <a:rPr lang="en-US" altLang="zh-CN" sz="1400" dirty="0" smtClean="0"/>
              <a:t>       Web Worker</a:t>
            </a:r>
            <a:r>
              <a:rPr lang="zh-CN" altLang="en-US" sz="1400" dirty="0" smtClean="0"/>
              <a:t>允</a:t>
            </a:r>
            <a:r>
              <a:rPr lang="zh-CN" altLang="en-US" sz="1400" dirty="0"/>
              <a:t>许开发人员编写能够长时间运行而不被用户所中断的后台程序，去执行事务或者逻辑</a:t>
            </a:r>
            <a:r>
              <a:rPr lang="zh-CN" altLang="en-US" sz="1400" dirty="0" smtClean="0"/>
              <a:t>，并</a:t>
            </a:r>
            <a:r>
              <a:rPr lang="zh-CN" altLang="en-US" sz="1400" dirty="0"/>
              <a:t>同时保证页面对用户的及时响应</a:t>
            </a:r>
            <a:r>
              <a:rPr lang="zh-CN" altLang="en-US" sz="1400" dirty="0" smtClean="0"/>
              <a:t>。</a:t>
            </a:r>
            <a:endParaRPr lang="en-US" altLang="zh-CN" sz="1400" dirty="0" smtClean="0"/>
          </a:p>
          <a:p>
            <a:pPr marL="0" indent="0">
              <a:buNone/>
            </a:pPr>
            <a:r>
              <a:rPr lang="en-US" altLang="zh-CN" sz="1400" b="1" dirty="0"/>
              <a:t>Web Worker </a:t>
            </a:r>
            <a:r>
              <a:rPr lang="zh-CN" altLang="en-US" sz="1400" b="1" dirty="0"/>
              <a:t>的工作原</a:t>
            </a:r>
            <a:r>
              <a:rPr lang="zh-CN" altLang="en-US" sz="1400" b="1" dirty="0" smtClean="0"/>
              <a:t>理</a:t>
            </a:r>
            <a:endParaRPr lang="en-US" altLang="zh-CN" sz="1400" b="1" dirty="0" smtClean="0"/>
          </a:p>
          <a:p>
            <a:pPr marL="0" indent="0">
              <a:buNone/>
            </a:pPr>
            <a:r>
              <a:rPr lang="en-US" altLang="zh-CN" sz="1400" dirty="0" smtClean="0"/>
              <a:t>       Web </a:t>
            </a:r>
            <a:r>
              <a:rPr lang="en-US" altLang="zh-CN" sz="1400" dirty="0"/>
              <a:t>Worker </a:t>
            </a:r>
            <a:r>
              <a:rPr lang="zh-CN" altLang="en-US" sz="1400" dirty="0"/>
              <a:t>的</a:t>
            </a:r>
            <a:r>
              <a:rPr lang="zh-CN" altLang="en-US" sz="1400" dirty="0">
                <a:effectLst/>
              </a:rPr>
              <a:t>工作原理</a:t>
            </a:r>
            <a:r>
              <a:rPr lang="zh-CN" altLang="en-US" sz="1400" dirty="0"/>
              <a:t>是</a:t>
            </a:r>
            <a:r>
              <a:rPr lang="zh-CN" altLang="en-US" sz="1400" dirty="0"/>
              <a:t>在包含</a:t>
            </a:r>
            <a:r>
              <a:rPr lang="en-US" altLang="zh-CN" sz="1400" dirty="0"/>
              <a:t>JavaScript </a:t>
            </a:r>
            <a:r>
              <a:rPr lang="zh-CN" altLang="en-US" sz="1400" dirty="0"/>
              <a:t>脚本的</a:t>
            </a:r>
            <a:r>
              <a:rPr lang="en-US" altLang="zh-CN" sz="1400" dirty="0"/>
              <a:t>Web </a:t>
            </a:r>
            <a:r>
              <a:rPr lang="zh-CN" altLang="en-US" sz="1400" dirty="0"/>
              <a:t>页面中，运行的</a:t>
            </a:r>
            <a:r>
              <a:rPr lang="en-US" altLang="zh-CN" sz="1400" dirty="0"/>
              <a:t>JS </a:t>
            </a:r>
            <a:r>
              <a:rPr lang="zh-CN" altLang="en-US" sz="1400" dirty="0"/>
              <a:t>脚本称</a:t>
            </a:r>
            <a:r>
              <a:rPr lang="zh-CN" altLang="en-US" sz="1400" dirty="0" smtClean="0"/>
              <a:t>为主</a:t>
            </a:r>
            <a:r>
              <a:rPr lang="zh-CN" altLang="en-US" sz="1400" dirty="0"/>
              <a:t>线程，并在主线程中使用</a:t>
            </a:r>
            <a:r>
              <a:rPr lang="en-US" altLang="zh-CN" sz="1400" dirty="0"/>
              <a:t>Worker </a:t>
            </a:r>
            <a:r>
              <a:rPr lang="zh-CN" altLang="en-US" sz="1400" dirty="0"/>
              <a:t>类创建一个</a:t>
            </a:r>
            <a:r>
              <a:rPr lang="en-US" altLang="zh-CN" sz="1400" dirty="0"/>
              <a:t>Worker</a:t>
            </a:r>
            <a:r>
              <a:rPr lang="zh-CN" altLang="en-US" sz="1400" dirty="0"/>
              <a:t>，并向其传入一个参数，该参数</a:t>
            </a:r>
            <a:r>
              <a:rPr lang="zh-CN" altLang="en-US" sz="1400" dirty="0" smtClean="0"/>
              <a:t>是需</a:t>
            </a:r>
            <a:r>
              <a:rPr lang="zh-CN" altLang="en-US" sz="1400" dirty="0"/>
              <a:t>要在另一个线程中运行的</a:t>
            </a:r>
            <a:r>
              <a:rPr lang="en-US" altLang="zh-CN" sz="1400" dirty="0"/>
              <a:t>JavaScript </a:t>
            </a:r>
            <a:r>
              <a:rPr lang="zh-CN" altLang="en-US" sz="1400" dirty="0"/>
              <a:t>文件名称 </a:t>
            </a:r>
            <a:r>
              <a:rPr lang="en-US" altLang="zh-CN" sz="1400" dirty="0"/>
              <a:t>(myWorker.js)</a:t>
            </a:r>
            <a:r>
              <a:rPr lang="zh-CN" altLang="en-US" sz="1400" dirty="0"/>
              <a:t>，然后在这个实例上监</a:t>
            </a:r>
            <a:r>
              <a:rPr lang="zh-CN" altLang="en-US" sz="1400" dirty="0" smtClean="0"/>
              <a:t>听</a:t>
            </a:r>
            <a:r>
              <a:rPr lang="en-US" altLang="zh-CN" sz="1400" dirty="0" err="1" smtClean="0">
                <a:solidFill>
                  <a:srgbClr val="FF0000"/>
                </a:solidFill>
              </a:rPr>
              <a:t>onmessage</a:t>
            </a:r>
            <a:r>
              <a:rPr lang="en-US" altLang="zh-CN" sz="1400" dirty="0" smtClean="0"/>
              <a:t> </a:t>
            </a:r>
            <a:r>
              <a:rPr lang="zh-CN" altLang="en-US" sz="1400" dirty="0"/>
              <a:t>事件。</a:t>
            </a:r>
            <a:endParaRPr lang="zh-CN" altLang="zh-CN" sz="1400" dirty="0"/>
          </a:p>
          <a:p>
            <a:pPr marL="0" indent="0">
              <a:buNone/>
            </a:pPr>
            <a:endParaRPr lang="zh-CN" altLang="zh-CN" sz="1400" dirty="0"/>
          </a:p>
          <a:p>
            <a:pPr marL="0" indent="0">
              <a:buNone/>
            </a:pPr>
            <a:r>
              <a:rPr altLang="zh-CN" sz="1400" b="1">
                <a:sym typeface="+mn-ea"/>
              </a:rPr>
              <a:t>难理解但很</a:t>
            </a:r>
            <a:r>
              <a:rPr lang="zh-CN" altLang="zh-CN" sz="1400" b="1" dirty="0"/>
              <a:t>重要，需要掌握这种多线程异步协作机制</a:t>
            </a:r>
            <a:endParaRPr lang="zh-CN" altLang="zh-CN" sz="1400" b="1"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Worker</a:t>
            </a:r>
            <a:endParaRPr lang="zh-CN" altLang="en-US" dirty="0"/>
          </a:p>
        </p:txBody>
      </p:sp>
      <p:sp>
        <p:nvSpPr>
          <p:cNvPr id="3" name="内容占位符 2"/>
          <p:cNvSpPr>
            <a:spLocks noGrp="1"/>
          </p:cNvSpPr>
          <p:nvPr>
            <p:ph idx="1"/>
          </p:nvPr>
        </p:nvSpPr>
        <p:spPr>
          <a:xfrm>
            <a:off x="533400" y="1676400"/>
            <a:ext cx="8509000" cy="3886199"/>
          </a:xfrm>
        </p:spPr>
        <p:txBody>
          <a:bodyPr>
            <a:normAutofit/>
          </a:bodyPr>
          <a:lstStyle/>
          <a:p>
            <a:pPr>
              <a:spcBef>
                <a:spcPts val="0"/>
              </a:spcBef>
              <a:spcAft>
                <a:spcPts val="0"/>
              </a:spcAft>
              <a:buNone/>
            </a:pPr>
            <a:r>
              <a:rPr lang="zh-CN" altLang="en-US" sz="1400" b="1" dirty="0"/>
              <a:t>创建</a:t>
            </a:r>
            <a:r>
              <a:rPr lang="en-US" altLang="zh-CN" sz="1400" b="1" dirty="0"/>
              <a:t>Web Worker </a:t>
            </a:r>
            <a:r>
              <a:rPr lang="zh-CN" altLang="en-US" sz="1400" b="1" dirty="0"/>
              <a:t>文</a:t>
            </a:r>
            <a:r>
              <a:rPr lang="zh-CN" altLang="en-US" sz="1400" b="1" dirty="0" smtClean="0"/>
              <a:t>件</a:t>
            </a:r>
            <a:endParaRPr lang="en-US" altLang="zh-CN" sz="1400" b="1" dirty="0" smtClean="0"/>
          </a:p>
          <a:p>
            <a:pPr marL="0" indent="0">
              <a:spcBef>
                <a:spcPts val="0"/>
              </a:spcBef>
              <a:spcAft>
                <a:spcPts val="0"/>
              </a:spcAft>
              <a:buNone/>
            </a:pPr>
            <a:r>
              <a:rPr lang="zh-CN" altLang="en-US" sz="1400" dirty="0" smtClean="0"/>
              <a:t>       利</a:t>
            </a:r>
            <a:r>
              <a:rPr lang="zh-CN" altLang="en-US" sz="1400" dirty="0"/>
              <a:t>用</a:t>
            </a:r>
            <a:r>
              <a:rPr lang="en-US" altLang="zh-CN" sz="1400" dirty="0"/>
              <a:t>JavaScript </a:t>
            </a:r>
            <a:r>
              <a:rPr lang="zh-CN" altLang="en-US" sz="1400" dirty="0"/>
              <a:t>创建一个外部</a:t>
            </a:r>
            <a:r>
              <a:rPr lang="en-US" altLang="zh-CN" sz="1400" dirty="0"/>
              <a:t>Web Worker </a:t>
            </a:r>
            <a:r>
              <a:rPr lang="zh-CN" altLang="en-US" sz="1400" dirty="0"/>
              <a:t>文</a:t>
            </a:r>
            <a:r>
              <a:rPr lang="zh-CN" altLang="en-US" sz="1400" dirty="0" smtClean="0"/>
              <a:t>件</a:t>
            </a:r>
            <a:r>
              <a:rPr lang="en-US" altLang="zh-CN" sz="1400" dirty="0" err="1" smtClean="0"/>
              <a:t>myWorker.js</a:t>
            </a:r>
            <a:r>
              <a:rPr lang="zh-CN" altLang="en-US" sz="1400" dirty="0"/>
              <a:t>。它是一个独立的</a:t>
            </a:r>
            <a:r>
              <a:rPr lang="en-US" altLang="zh-CN" sz="1400" dirty="0" smtClean="0"/>
              <a:t>JavaScript</a:t>
            </a:r>
            <a:r>
              <a:rPr lang="zh-CN" altLang="en-US" sz="1400" dirty="0" smtClean="0"/>
              <a:t>脚</a:t>
            </a:r>
            <a:r>
              <a:rPr lang="zh-CN" altLang="en-US" sz="1400" dirty="0"/>
              <a:t>本文件</a:t>
            </a:r>
            <a:r>
              <a:rPr lang="zh-CN" altLang="en-US" sz="1400" dirty="0" smtClean="0"/>
              <a:t>。</a:t>
            </a:r>
            <a:endParaRPr lang="zh-CN" altLang="en-US" sz="1400" dirty="0" smtClean="0"/>
          </a:p>
          <a:p>
            <a:pPr marL="0" indent="0">
              <a:spcBef>
                <a:spcPts val="0"/>
              </a:spcBef>
              <a:spcAft>
                <a:spcPts val="0"/>
              </a:spcAft>
              <a:buNone/>
            </a:pPr>
            <a:endParaRPr lang="en-US" altLang="zh-CN" sz="1400" dirty="0" smtClean="0"/>
          </a:p>
          <a:p>
            <a:pPr marL="0" indent="0">
              <a:spcBef>
                <a:spcPts val="0"/>
              </a:spcBef>
              <a:spcAft>
                <a:spcPts val="0"/>
              </a:spcAft>
              <a:buNone/>
            </a:pPr>
            <a:r>
              <a:rPr lang="zh-CN" altLang="en-US" sz="1400" b="1" dirty="0"/>
              <a:t>创建</a:t>
            </a:r>
            <a:r>
              <a:rPr lang="en-US" altLang="zh-CN" sz="1400" b="1" dirty="0"/>
              <a:t>Web Worker </a:t>
            </a:r>
            <a:r>
              <a:rPr lang="zh-CN" altLang="en-US" sz="1400" b="1" dirty="0"/>
              <a:t>对</a:t>
            </a:r>
            <a:r>
              <a:rPr lang="zh-CN" altLang="en-US" sz="1400" b="1" dirty="0" smtClean="0"/>
              <a:t>象</a:t>
            </a:r>
            <a:endParaRPr lang="en-US" altLang="zh-CN" sz="1400" b="1" dirty="0" smtClean="0"/>
          </a:p>
          <a:p>
            <a:pPr marL="0" indent="0">
              <a:spcBef>
                <a:spcPts val="0"/>
              </a:spcBef>
              <a:spcAft>
                <a:spcPts val="0"/>
              </a:spcAft>
              <a:buNone/>
            </a:pPr>
            <a:r>
              <a:rPr lang="zh-CN" altLang="en-US" sz="1400" dirty="0" smtClean="0"/>
              <a:t>       编</a:t>
            </a:r>
            <a:r>
              <a:rPr lang="zh-CN" altLang="en-US" sz="1400" dirty="0"/>
              <a:t>辑完成</a:t>
            </a:r>
            <a:r>
              <a:rPr lang="en-US" altLang="zh-CN" sz="1400" dirty="0"/>
              <a:t>Web Worker </a:t>
            </a:r>
            <a:r>
              <a:rPr lang="zh-CN" altLang="en-US" sz="1400" dirty="0"/>
              <a:t>文件后，需要利用</a:t>
            </a:r>
            <a:r>
              <a:rPr lang="en-US" altLang="zh-CN" sz="1400" dirty="0"/>
              <a:t>Worker </a:t>
            </a:r>
            <a:r>
              <a:rPr lang="zh-CN" altLang="en-US" sz="1400" dirty="0"/>
              <a:t>类创建一个新的</a:t>
            </a:r>
            <a:r>
              <a:rPr lang="en-US" altLang="zh-CN" sz="1400" dirty="0"/>
              <a:t>Worker </a:t>
            </a:r>
            <a:r>
              <a:rPr lang="zh-CN" altLang="en-US" sz="1400" dirty="0"/>
              <a:t>线程，并为</a:t>
            </a:r>
            <a:r>
              <a:rPr lang="zh-CN" altLang="en-US" sz="1400" dirty="0" smtClean="0"/>
              <a:t>其传</a:t>
            </a:r>
            <a:r>
              <a:rPr lang="zh-CN" altLang="en-US" sz="1400" dirty="0"/>
              <a:t>入一个参数，该参数就是</a:t>
            </a:r>
            <a:r>
              <a:rPr lang="en-US" altLang="zh-CN" sz="1400" dirty="0"/>
              <a:t>myWorker.js </a:t>
            </a:r>
            <a:r>
              <a:rPr lang="zh-CN" altLang="en-US" sz="1400" dirty="0"/>
              <a:t>文件，从而实现调用。代码如下所示：</a:t>
            </a:r>
            <a:endParaRPr lang="zh-CN" altLang="en-US" sz="1400" dirty="0"/>
          </a:p>
          <a:p>
            <a:pPr marL="0" indent="0">
              <a:lnSpc>
                <a:spcPts val="1800"/>
              </a:lnSpc>
              <a:spcBef>
                <a:spcPts val="0"/>
              </a:spcBef>
              <a:spcAft>
                <a:spcPts val="0"/>
              </a:spcAft>
              <a:buNone/>
            </a:pPr>
            <a:r>
              <a:rPr lang="en-US" altLang="zh-CN" sz="1400" dirty="0" smtClean="0">
                <a:solidFill>
                  <a:srgbClr val="FF0000"/>
                </a:solidFill>
              </a:rPr>
              <a:t>    </a:t>
            </a:r>
            <a:r>
              <a:rPr lang="en-US" altLang="zh-CN" sz="1400" dirty="0" err="1" smtClean="0">
                <a:solidFill>
                  <a:schemeClr val="tx1"/>
                </a:solidFill>
              </a:rPr>
              <a:t>var</a:t>
            </a:r>
            <a:r>
              <a:rPr lang="en-US" altLang="zh-CN" sz="1400" dirty="0" smtClean="0">
                <a:solidFill>
                  <a:schemeClr val="tx1"/>
                </a:solidFill>
              </a:rPr>
              <a:t> </a:t>
            </a:r>
            <a:r>
              <a:rPr lang="en-US" altLang="zh-CN" sz="1400" dirty="0">
                <a:solidFill>
                  <a:schemeClr val="tx1"/>
                </a:solidFill>
              </a:rPr>
              <a:t>worker = new Worker("myWorker.js"); //</a:t>
            </a:r>
            <a:r>
              <a:rPr lang="zh-CN" altLang="en-US" sz="1400" dirty="0">
                <a:solidFill>
                  <a:schemeClr val="tx1"/>
                </a:solidFill>
              </a:rPr>
              <a:t>定义</a:t>
            </a:r>
            <a:r>
              <a:rPr lang="en-US" altLang="zh-CN" sz="1400" dirty="0">
                <a:solidFill>
                  <a:schemeClr val="tx1"/>
                </a:solidFill>
              </a:rPr>
              <a:t>Worker</a:t>
            </a:r>
            <a:r>
              <a:rPr lang="zh-CN" altLang="en-US" sz="1400" dirty="0">
                <a:solidFill>
                  <a:schemeClr val="tx1"/>
                </a:solidFill>
              </a:rPr>
              <a:t>，并传入参</a:t>
            </a:r>
            <a:r>
              <a:rPr lang="zh-CN" altLang="en-US" sz="1400" dirty="0" smtClean="0">
                <a:solidFill>
                  <a:schemeClr val="tx1"/>
                </a:solidFill>
              </a:rPr>
              <a:t>数</a:t>
            </a:r>
            <a:endParaRPr lang="en-US" altLang="zh-CN" sz="1400" dirty="0" smtClean="0">
              <a:solidFill>
                <a:schemeClr val="tx1"/>
              </a:solidFill>
            </a:endParaRPr>
          </a:p>
          <a:p>
            <a:pPr>
              <a:lnSpc>
                <a:spcPts val="1800"/>
              </a:lnSpc>
              <a:spcBef>
                <a:spcPts val="0"/>
              </a:spcBef>
              <a:spcAft>
                <a:spcPts val="0"/>
              </a:spcAft>
              <a:buNone/>
            </a:pPr>
            <a:r>
              <a:rPr lang="en-US" altLang="zh-CN" sz="1400" dirty="0" smtClean="0">
                <a:solidFill>
                  <a:schemeClr val="tx1"/>
                </a:solidFill>
              </a:rPr>
              <a:t>    if </a:t>
            </a:r>
            <a:r>
              <a:rPr lang="en-US" altLang="zh-CN" sz="1400" dirty="0">
                <a:solidFill>
                  <a:schemeClr val="tx1"/>
                </a:solidFill>
              </a:rPr>
              <a:t>(typeof(worker)=="undefined"){ //</a:t>
            </a:r>
            <a:r>
              <a:rPr lang="zh-CN" altLang="en-US" sz="1400" dirty="0">
                <a:solidFill>
                  <a:schemeClr val="tx1"/>
                </a:solidFill>
              </a:rPr>
              <a:t>未定义，其类型为</a:t>
            </a:r>
            <a:r>
              <a:rPr lang="en-US" altLang="zh-CN" sz="1400" dirty="0">
                <a:solidFill>
                  <a:schemeClr val="tx1"/>
                </a:solidFill>
              </a:rPr>
              <a:t>undefined</a:t>
            </a:r>
            <a:endParaRPr lang="en-US" altLang="zh-CN" sz="1400" dirty="0">
              <a:solidFill>
                <a:schemeClr val="tx1"/>
              </a:solidFill>
            </a:endParaRPr>
          </a:p>
          <a:p>
            <a:pPr>
              <a:lnSpc>
                <a:spcPts val="1800"/>
              </a:lnSpc>
              <a:spcBef>
                <a:spcPts val="0"/>
              </a:spcBef>
              <a:spcAft>
                <a:spcPts val="0"/>
              </a:spcAft>
              <a:buNone/>
            </a:pPr>
            <a:r>
              <a:rPr lang="en-US" altLang="zh-CN" sz="1400" dirty="0" smtClean="0">
                <a:solidFill>
                  <a:schemeClr val="tx1"/>
                </a:solidFill>
              </a:rPr>
              <a:t>       worker=new </a:t>
            </a:r>
            <a:r>
              <a:rPr lang="en-US" altLang="zh-CN" sz="1400" dirty="0">
                <a:solidFill>
                  <a:schemeClr val="tx1"/>
                </a:solidFill>
              </a:rPr>
              <a:t>Worker("myWorker.js "); //</a:t>
            </a:r>
            <a:r>
              <a:rPr lang="zh-CN" altLang="en-US" sz="1400" dirty="0">
                <a:solidFill>
                  <a:schemeClr val="tx1"/>
                </a:solidFill>
              </a:rPr>
              <a:t>创建一个</a:t>
            </a:r>
            <a:r>
              <a:rPr lang="en-US" altLang="zh-CN" sz="1400" dirty="0">
                <a:solidFill>
                  <a:schemeClr val="tx1"/>
                </a:solidFill>
              </a:rPr>
              <a:t>Worker</a:t>
            </a:r>
            <a:endParaRPr lang="en-US" altLang="zh-CN" sz="1400" dirty="0">
              <a:solidFill>
                <a:schemeClr val="tx1"/>
              </a:solidFill>
            </a:endParaRPr>
          </a:p>
          <a:p>
            <a:pPr>
              <a:lnSpc>
                <a:spcPts val="1800"/>
              </a:lnSpc>
              <a:spcBef>
                <a:spcPts val="0"/>
              </a:spcBef>
              <a:spcAft>
                <a:spcPts val="0"/>
              </a:spcAft>
              <a:buNone/>
            </a:pPr>
            <a:r>
              <a:rPr lang="en-US" altLang="zh-CN" sz="1400" dirty="0" smtClean="0">
                <a:solidFill>
                  <a:schemeClr val="tx1"/>
                </a:solidFill>
              </a:rPr>
              <a:t>    }</a:t>
            </a:r>
            <a:endParaRPr lang="en-US" altLang="zh-CN" sz="1400" dirty="0" smtClean="0">
              <a:solidFill>
                <a:schemeClr val="tx1"/>
              </a:solidFill>
            </a:endParaRPr>
          </a:p>
          <a:p>
            <a:pPr>
              <a:lnSpc>
                <a:spcPts val="1800"/>
              </a:lnSpc>
              <a:spcBef>
                <a:spcPts val="0"/>
              </a:spcBef>
              <a:spcAft>
                <a:spcPts val="0"/>
              </a:spcAft>
              <a:buNone/>
            </a:pPr>
            <a:endParaRPr lang="en-US" altLang="zh-CN" sz="1400" dirty="0" smtClean="0">
              <a:solidFill>
                <a:schemeClr val="tx1"/>
              </a:solidFill>
            </a:endParaRPr>
          </a:p>
          <a:p>
            <a:pPr>
              <a:lnSpc>
                <a:spcPts val="1800"/>
              </a:lnSpc>
              <a:spcBef>
                <a:spcPts val="0"/>
              </a:spcBef>
              <a:spcAft>
                <a:spcPts val="0"/>
              </a:spcAft>
              <a:buNone/>
            </a:pPr>
            <a:r>
              <a:rPr lang="en-US" altLang="zh-CN" sz="1400" dirty="0">
                <a:solidFill>
                  <a:schemeClr val="tx1"/>
                </a:solidFill>
              </a:rPr>
              <a:t> </a:t>
            </a:r>
            <a:r>
              <a:rPr lang="en-US" altLang="zh-CN" sz="1400" dirty="0" smtClean="0">
                <a:solidFill>
                  <a:schemeClr val="tx1"/>
                </a:solidFill>
              </a:rPr>
              <a:t>   //</a:t>
            </a:r>
            <a:r>
              <a:rPr lang="zh-CN" altLang="en-US" sz="1400" dirty="0">
                <a:solidFill>
                  <a:schemeClr val="tx1"/>
                </a:solidFill>
              </a:rPr>
              <a:t>通过</a:t>
            </a:r>
            <a:r>
              <a:rPr lang="en-US" altLang="zh-CN" sz="1400" dirty="0">
                <a:solidFill>
                  <a:schemeClr val="tx1"/>
                </a:solidFill>
              </a:rPr>
              <a:t>postMessage() </a:t>
            </a:r>
            <a:r>
              <a:rPr lang="zh-CN" altLang="en-US" sz="1400" dirty="0">
                <a:solidFill>
                  <a:schemeClr val="tx1"/>
                </a:solidFill>
              </a:rPr>
              <a:t>方法</a:t>
            </a:r>
            <a:r>
              <a:rPr lang="zh-CN" altLang="en-US" sz="1400" dirty="0" smtClean="0">
                <a:solidFill>
                  <a:schemeClr val="tx1"/>
                </a:solidFill>
              </a:rPr>
              <a:t>将</a:t>
            </a:r>
            <a:r>
              <a:rPr lang="zh-CN" altLang="en-US" sz="1400" dirty="0">
                <a:solidFill>
                  <a:schemeClr val="tx1"/>
                </a:solidFill>
              </a:rPr>
              <a:t>数据</a:t>
            </a:r>
            <a:r>
              <a:rPr lang="zh-CN" altLang="en-US" sz="1400" dirty="0" smtClean="0">
                <a:solidFill>
                  <a:schemeClr val="tx1"/>
                </a:solidFill>
              </a:rPr>
              <a:t>传</a:t>
            </a:r>
            <a:r>
              <a:rPr lang="zh-CN" altLang="en-US" sz="1400" dirty="0">
                <a:solidFill>
                  <a:schemeClr val="tx1"/>
                </a:solidFill>
              </a:rPr>
              <a:t>递给主线程</a:t>
            </a:r>
            <a:endParaRPr lang="en-US" altLang="zh-CN" sz="1400" dirty="0" smtClean="0">
              <a:solidFill>
                <a:schemeClr val="tx1"/>
              </a:solidFill>
            </a:endParaRPr>
          </a:p>
          <a:p>
            <a:pPr>
              <a:lnSpc>
                <a:spcPts val="1800"/>
              </a:lnSpc>
              <a:spcBef>
                <a:spcPts val="0"/>
              </a:spcBef>
              <a:spcAft>
                <a:spcPts val="0"/>
              </a:spcAft>
              <a:buNone/>
            </a:pPr>
            <a:r>
              <a:rPr lang="en-US" altLang="zh-CN" sz="1400" dirty="0" smtClean="0">
                <a:solidFill>
                  <a:schemeClr val="tx1"/>
                </a:solidFill>
              </a:rPr>
              <a:t>    </a:t>
            </a:r>
            <a:r>
              <a:rPr lang="en-US" altLang="zh-CN" sz="1400" dirty="0" err="1" smtClean="0">
                <a:solidFill>
                  <a:schemeClr val="tx1"/>
                </a:solidFill>
              </a:rPr>
              <a:t>worker.postMessage</a:t>
            </a:r>
            <a:r>
              <a:rPr lang="en-US" altLang="zh-CN" sz="1400" dirty="0" smtClean="0">
                <a:solidFill>
                  <a:schemeClr val="tx1"/>
                </a:solidFill>
              </a:rPr>
              <a:t>(data</a:t>
            </a:r>
            <a:r>
              <a:rPr lang="en-US" altLang="zh-CN" sz="1400" dirty="0">
                <a:solidFill>
                  <a:schemeClr val="tx1"/>
                </a:solidFill>
              </a:rPr>
              <a:t>) //data</a:t>
            </a:r>
            <a:r>
              <a:rPr lang="zh-CN" altLang="en-US" sz="1400" dirty="0">
                <a:solidFill>
                  <a:schemeClr val="tx1"/>
                </a:solidFill>
              </a:rPr>
              <a:t>可以是一个字符串或者</a:t>
            </a:r>
            <a:r>
              <a:rPr lang="en-US" altLang="zh-CN" sz="1400" dirty="0">
                <a:solidFill>
                  <a:schemeClr val="tx1"/>
                </a:solidFill>
              </a:rPr>
              <a:t>JSON</a:t>
            </a:r>
            <a:r>
              <a:rPr lang="zh-CN" altLang="en-US" sz="1400" dirty="0">
                <a:solidFill>
                  <a:schemeClr val="tx1"/>
                </a:solidFill>
              </a:rPr>
              <a:t>对象</a:t>
            </a:r>
            <a:endParaRPr lang="zh-CN" altLang="en-US" sz="1400" dirty="0">
              <a:solidFill>
                <a:schemeClr val="tx1"/>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Worker</a:t>
            </a:r>
            <a:endParaRPr lang="zh-CN" altLang="en-US" dirty="0"/>
          </a:p>
        </p:txBody>
      </p:sp>
      <p:sp>
        <p:nvSpPr>
          <p:cNvPr id="3" name="内容占位符 2"/>
          <p:cNvSpPr>
            <a:spLocks noGrp="1"/>
          </p:cNvSpPr>
          <p:nvPr>
            <p:ph idx="1"/>
          </p:nvPr>
        </p:nvSpPr>
        <p:spPr>
          <a:xfrm>
            <a:off x="533400" y="1676401"/>
            <a:ext cx="8509000" cy="3810000"/>
          </a:xfrm>
        </p:spPr>
        <p:txBody>
          <a:bodyPr>
            <a:normAutofit/>
          </a:bodyPr>
          <a:lstStyle/>
          <a:p>
            <a:pPr marL="0" indent="0">
              <a:buNone/>
            </a:pPr>
            <a:r>
              <a:rPr lang="zh-CN" altLang="en-US" sz="1400" dirty="0" smtClean="0">
                <a:solidFill>
                  <a:schemeClr val="tx1"/>
                </a:solidFill>
              </a:rPr>
              <a:t>       从</a:t>
            </a:r>
            <a:r>
              <a:rPr lang="en-US" altLang="zh-CN" sz="1400" dirty="0" smtClean="0">
                <a:solidFill>
                  <a:schemeClr val="tx1"/>
                </a:solidFill>
              </a:rPr>
              <a:t>Web Worker </a:t>
            </a:r>
            <a:r>
              <a:rPr lang="zh-CN" altLang="en-US" sz="1400" dirty="0" smtClean="0">
                <a:solidFill>
                  <a:schemeClr val="tx1"/>
                </a:solidFill>
              </a:rPr>
              <a:t>发送和接收消息。为</a:t>
            </a:r>
            <a:r>
              <a:rPr lang="en-US" altLang="zh-CN" sz="1400" dirty="0" smtClean="0">
                <a:solidFill>
                  <a:schemeClr val="tx1"/>
                </a:solidFill>
              </a:rPr>
              <a:t>Web Worker </a:t>
            </a:r>
            <a:r>
              <a:rPr lang="zh-CN" altLang="en-US" sz="1400" dirty="0" smtClean="0">
                <a:solidFill>
                  <a:schemeClr val="tx1"/>
                </a:solidFill>
              </a:rPr>
              <a:t>对象添加一个</a:t>
            </a:r>
            <a:r>
              <a:rPr lang="en-US" altLang="zh-CN" sz="1400" dirty="0" err="1" smtClean="0">
                <a:solidFill>
                  <a:schemeClr val="tx1"/>
                </a:solidFill>
              </a:rPr>
              <a:t>onmessage</a:t>
            </a:r>
            <a:r>
              <a:rPr lang="zh-CN" altLang="en-US" sz="1400" dirty="0" smtClean="0">
                <a:solidFill>
                  <a:schemeClr val="tx1"/>
                </a:solidFill>
              </a:rPr>
              <a:t>事件监听器来接收消息。</a:t>
            </a:r>
            <a:endParaRPr lang="en-US" altLang="zh-CN" sz="1400" dirty="0" smtClean="0">
              <a:solidFill>
                <a:schemeClr val="tx1"/>
              </a:solidFill>
            </a:endParaRPr>
          </a:p>
          <a:p>
            <a:pPr>
              <a:spcBef>
                <a:spcPts val="0"/>
              </a:spcBef>
              <a:spcAft>
                <a:spcPts val="0"/>
              </a:spcAft>
              <a:buNone/>
            </a:pPr>
            <a:r>
              <a:rPr lang="en-US" altLang="zh-CN" sz="1400" dirty="0" smtClean="0">
                <a:solidFill>
                  <a:schemeClr val="tx1"/>
                </a:solidFill>
              </a:rPr>
              <a:t>     </a:t>
            </a:r>
            <a:r>
              <a:rPr lang="en-US" altLang="zh-CN" sz="1400" dirty="0" err="1" smtClean="0">
                <a:solidFill>
                  <a:schemeClr val="tx1"/>
                </a:solidFill>
              </a:rPr>
              <a:t>worker.onmessage</a:t>
            </a:r>
            <a:r>
              <a:rPr lang="en-US" altLang="zh-CN" sz="1400" dirty="0" smtClean="0">
                <a:solidFill>
                  <a:schemeClr val="tx1"/>
                </a:solidFill>
              </a:rPr>
              <a:t>=function(event</a:t>
            </a:r>
            <a:r>
              <a:rPr lang="en-US" altLang="zh-CN" sz="1400" dirty="0">
                <a:solidFill>
                  <a:schemeClr val="tx1"/>
                </a:solidFill>
              </a:rPr>
              <a:t>){ //</a:t>
            </a:r>
            <a:r>
              <a:rPr lang="zh-CN" altLang="en-US" sz="1400" dirty="0">
                <a:solidFill>
                  <a:schemeClr val="tx1"/>
                </a:solidFill>
              </a:rPr>
              <a:t>动态分配事件属性</a:t>
            </a:r>
            <a:r>
              <a:rPr lang="zh-CN" altLang="en-US" sz="1400" dirty="0" smtClean="0">
                <a:solidFill>
                  <a:schemeClr val="tx1"/>
                </a:solidFill>
              </a:rPr>
              <a:t>，绑定处</a:t>
            </a:r>
            <a:r>
              <a:rPr lang="zh-CN" altLang="en-US" sz="1400" dirty="0">
                <a:solidFill>
                  <a:schemeClr val="tx1"/>
                </a:solidFill>
              </a:rPr>
              <a:t>理函数</a:t>
            </a:r>
            <a:endParaRPr lang="zh-CN" altLang="en-US" sz="1400" dirty="0">
              <a:solidFill>
                <a:schemeClr val="tx1"/>
              </a:solidFill>
            </a:endParaRPr>
          </a:p>
          <a:p>
            <a:pPr>
              <a:spcBef>
                <a:spcPts val="0"/>
              </a:spcBef>
              <a:spcAft>
                <a:spcPts val="0"/>
              </a:spcAft>
              <a:buNone/>
            </a:pPr>
            <a:r>
              <a:rPr lang="en-US" altLang="zh-CN" sz="1400" dirty="0" smtClean="0">
                <a:solidFill>
                  <a:schemeClr val="tx1"/>
                </a:solidFill>
              </a:rPr>
              <a:t>         </a:t>
            </a:r>
            <a:r>
              <a:rPr lang="en-US" altLang="zh-CN" sz="1400" dirty="0" err="1" smtClean="0">
                <a:solidFill>
                  <a:schemeClr val="tx1"/>
                </a:solidFill>
              </a:rPr>
              <a:t>document.getElementById</a:t>
            </a:r>
            <a:r>
              <a:rPr lang="en-US" altLang="zh-CN" sz="1400" dirty="0">
                <a:solidFill>
                  <a:schemeClr val="tx1"/>
                </a:solidFill>
              </a:rPr>
              <a:t>("result").innerHTML=event.data;</a:t>
            </a:r>
            <a:endParaRPr lang="en-US" altLang="zh-CN" sz="1400" dirty="0">
              <a:solidFill>
                <a:schemeClr val="tx1"/>
              </a:solidFill>
            </a:endParaRPr>
          </a:p>
          <a:p>
            <a:pPr>
              <a:spcBef>
                <a:spcPts val="0"/>
              </a:spcBef>
              <a:spcAft>
                <a:spcPts val="0"/>
              </a:spcAft>
              <a:buNone/>
            </a:pPr>
            <a:r>
              <a:rPr lang="en-US" altLang="zh-CN" sz="1400" dirty="0" smtClean="0">
                <a:solidFill>
                  <a:schemeClr val="tx1"/>
                </a:solidFill>
              </a:rPr>
              <a:t>         //</a:t>
            </a:r>
            <a:r>
              <a:rPr lang="zh-CN" altLang="en-US" sz="1400" dirty="0">
                <a:solidFill>
                  <a:schemeClr val="tx1"/>
                </a:solidFill>
              </a:rPr>
              <a:t>将接收的消息显示在指定的标记内</a:t>
            </a:r>
            <a:endParaRPr lang="zh-CN" altLang="en-US" sz="1400" dirty="0">
              <a:solidFill>
                <a:schemeClr val="tx1"/>
              </a:solidFill>
            </a:endParaRPr>
          </a:p>
          <a:p>
            <a:pPr>
              <a:spcBef>
                <a:spcPts val="0"/>
              </a:spcBef>
              <a:spcAft>
                <a:spcPts val="0"/>
              </a:spcAft>
              <a:buNone/>
            </a:pPr>
            <a:r>
              <a:rPr lang="en-US" altLang="zh-CN" sz="1400" dirty="0" smtClean="0">
                <a:solidFill>
                  <a:schemeClr val="tx1"/>
                </a:solidFill>
              </a:rPr>
              <a:t>      }</a:t>
            </a:r>
            <a:endParaRPr lang="en-US" altLang="zh-CN" sz="1400" dirty="0" smtClean="0">
              <a:solidFill>
                <a:schemeClr val="tx1"/>
              </a:solidFill>
            </a:endParaRPr>
          </a:p>
          <a:p>
            <a:pPr marL="0" indent="0">
              <a:buNone/>
            </a:pPr>
            <a:r>
              <a:rPr lang="en-US" altLang="zh-CN" sz="1400" dirty="0" smtClean="0">
                <a:solidFill>
                  <a:schemeClr val="tx1"/>
                </a:solidFill>
              </a:rPr>
              <a:t>     </a:t>
            </a:r>
            <a:r>
              <a:rPr lang="en-US" altLang="zh-CN" sz="1400" dirty="0" err="1" smtClean="0">
                <a:solidFill>
                  <a:schemeClr val="tx1"/>
                </a:solidFill>
              </a:rPr>
              <a:t>event.data</a:t>
            </a:r>
            <a:r>
              <a:rPr lang="en-US" altLang="zh-CN" sz="1400" dirty="0" smtClean="0">
                <a:solidFill>
                  <a:schemeClr val="tx1"/>
                </a:solidFill>
              </a:rPr>
              <a:t> </a:t>
            </a:r>
            <a:r>
              <a:rPr lang="zh-CN" altLang="en-US" sz="1400" dirty="0">
                <a:solidFill>
                  <a:schemeClr val="tx1"/>
                </a:solidFill>
              </a:rPr>
              <a:t>中存放来自新线程</a:t>
            </a:r>
            <a:r>
              <a:rPr lang="en-US" altLang="zh-CN" sz="1400" dirty="0">
                <a:solidFill>
                  <a:schemeClr val="tx1"/>
                </a:solidFill>
              </a:rPr>
              <a:t>postMessage(data)</a:t>
            </a:r>
            <a:r>
              <a:rPr lang="zh-CN" altLang="en-US" sz="1400" dirty="0">
                <a:solidFill>
                  <a:schemeClr val="tx1"/>
                </a:solidFill>
              </a:rPr>
              <a:t>方法回传的数据</a:t>
            </a:r>
            <a:r>
              <a:rPr lang="en-US" altLang="zh-CN" sz="1400" dirty="0">
                <a:solidFill>
                  <a:schemeClr val="tx1"/>
                </a:solidFill>
              </a:rPr>
              <a:t>data</a:t>
            </a:r>
            <a:r>
              <a:rPr lang="zh-CN" altLang="en-US" sz="1400" dirty="0" smtClean="0">
                <a:solidFill>
                  <a:schemeClr val="tx1"/>
                </a:solidFill>
              </a:rPr>
              <a:t>。当</a:t>
            </a:r>
            <a:r>
              <a:rPr lang="zh-CN" altLang="en-US" sz="1400" dirty="0">
                <a:solidFill>
                  <a:schemeClr val="tx1"/>
                </a:solidFill>
              </a:rPr>
              <a:t>然</a:t>
            </a:r>
            <a:r>
              <a:rPr lang="en-US" altLang="zh-CN" sz="1400" dirty="0">
                <a:solidFill>
                  <a:schemeClr val="tx1"/>
                </a:solidFill>
              </a:rPr>
              <a:t>Worker </a:t>
            </a:r>
            <a:r>
              <a:rPr lang="zh-CN" altLang="en-US" sz="1400" dirty="0">
                <a:solidFill>
                  <a:schemeClr val="tx1"/>
                </a:solidFill>
              </a:rPr>
              <a:t>新线程也可以通过</a:t>
            </a:r>
            <a:r>
              <a:rPr lang="en-US" altLang="zh-CN" sz="1400" dirty="0">
                <a:solidFill>
                  <a:schemeClr val="tx1"/>
                </a:solidFill>
              </a:rPr>
              <a:t>postMessage(data)</a:t>
            </a:r>
            <a:r>
              <a:rPr lang="zh-CN" altLang="en-US" sz="1400" dirty="0">
                <a:solidFill>
                  <a:schemeClr val="tx1"/>
                </a:solidFill>
              </a:rPr>
              <a:t>方法来向主线程发送数据、绑</a:t>
            </a:r>
            <a:r>
              <a:rPr lang="zh-CN" altLang="en-US" sz="1400" dirty="0" smtClean="0">
                <a:solidFill>
                  <a:schemeClr val="tx1"/>
                </a:solidFill>
              </a:rPr>
              <a:t>定</a:t>
            </a:r>
            <a:r>
              <a:rPr lang="en-US" altLang="zh-CN" sz="1400" dirty="0" err="1" smtClean="0">
                <a:solidFill>
                  <a:schemeClr val="tx1"/>
                </a:solidFill>
              </a:rPr>
              <a:t>onmessage</a:t>
            </a:r>
            <a:r>
              <a:rPr lang="en-US" altLang="zh-CN" sz="1400" dirty="0" smtClean="0">
                <a:solidFill>
                  <a:schemeClr val="tx1"/>
                </a:solidFill>
              </a:rPr>
              <a:t> </a:t>
            </a:r>
            <a:r>
              <a:rPr lang="zh-CN" altLang="en-US" sz="1400" dirty="0">
                <a:solidFill>
                  <a:schemeClr val="tx1"/>
                </a:solidFill>
              </a:rPr>
              <a:t>方法来接收主线程发送过来的数据</a:t>
            </a:r>
            <a:r>
              <a:rPr lang="zh-CN" altLang="en-US" sz="1400" dirty="0" smtClean="0">
                <a:solidFill>
                  <a:schemeClr val="tx1"/>
                </a:solidFill>
              </a:rPr>
              <a:t>。</a:t>
            </a:r>
            <a:endParaRPr lang="en-US" altLang="zh-CN" sz="1400" dirty="0" smtClean="0">
              <a:solidFill>
                <a:schemeClr val="tx1"/>
              </a:solidFill>
            </a:endParaRPr>
          </a:p>
          <a:p>
            <a:pPr marL="0" indent="0">
              <a:buNone/>
            </a:pPr>
            <a:r>
              <a:rPr lang="zh-CN" altLang="en-US" sz="1400" b="1" dirty="0">
                <a:solidFill>
                  <a:schemeClr val="tx1"/>
                </a:solidFill>
              </a:rPr>
              <a:t>终止</a:t>
            </a:r>
            <a:r>
              <a:rPr lang="en-US" altLang="zh-CN" sz="1400" b="1" dirty="0">
                <a:solidFill>
                  <a:schemeClr val="tx1"/>
                </a:solidFill>
              </a:rPr>
              <a:t>Web </a:t>
            </a:r>
            <a:r>
              <a:rPr lang="en-US" altLang="zh-CN" sz="1400" b="1" dirty="0" smtClean="0">
                <a:solidFill>
                  <a:schemeClr val="tx1"/>
                </a:solidFill>
              </a:rPr>
              <a:t>Worker</a:t>
            </a:r>
            <a:endParaRPr lang="en-US" altLang="zh-CN" sz="1400" b="1" dirty="0" smtClean="0">
              <a:solidFill>
                <a:schemeClr val="tx1"/>
              </a:solidFill>
            </a:endParaRPr>
          </a:p>
          <a:p>
            <a:pPr marL="0" indent="0">
              <a:buNone/>
            </a:pPr>
            <a:r>
              <a:rPr lang="en-US" altLang="zh-CN" sz="1400" dirty="0" smtClean="0">
                <a:solidFill>
                  <a:schemeClr val="tx1"/>
                </a:solidFill>
              </a:rPr>
              <a:t>     </a:t>
            </a:r>
            <a:r>
              <a:rPr lang="en-US" altLang="zh-CN" sz="1400" dirty="0" err="1" smtClean="0">
                <a:solidFill>
                  <a:schemeClr val="tx1"/>
                </a:solidFill>
              </a:rPr>
              <a:t>worker.terminate</a:t>
            </a:r>
            <a:r>
              <a:rPr lang="en-US" altLang="zh-CN" sz="1400" dirty="0">
                <a:solidFill>
                  <a:schemeClr val="tx1"/>
                </a:solidFill>
              </a:rPr>
              <a:t>(); //</a:t>
            </a:r>
            <a:r>
              <a:rPr lang="zh-CN" altLang="en-US" sz="1400" dirty="0">
                <a:solidFill>
                  <a:schemeClr val="tx1"/>
                </a:solidFill>
              </a:rPr>
              <a:t>终止新线程</a:t>
            </a:r>
            <a:endParaRPr lang="zh-CN" altLang="en-US" sz="1400" dirty="0">
              <a:solidFill>
                <a:schemeClr val="tx1"/>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Web Worker</a:t>
            </a:r>
            <a:r>
              <a:t>作用</a:t>
            </a:r>
          </a:p>
        </p:txBody>
      </p:sp>
      <p:sp>
        <p:nvSpPr>
          <p:cNvPr id="3" name="内容占位符 2"/>
          <p:cNvSpPr>
            <a:spLocks noGrp="1"/>
          </p:cNvSpPr>
          <p:nvPr>
            <p:ph idx="1"/>
          </p:nvPr>
        </p:nvSpPr>
        <p:spPr/>
        <p:txBody>
          <a:bodyPr>
            <a:noAutofit/>
          </a:bodyPr>
          <a:p>
            <a:pPr marL="0" indent="0">
              <a:lnSpc>
                <a:spcPct val="120000"/>
              </a:lnSpc>
              <a:spcBef>
                <a:spcPts val="0"/>
              </a:spcBef>
              <a:spcAft>
                <a:spcPts val="300"/>
              </a:spcAft>
              <a:buClr>
                <a:srgbClr val="FF6600"/>
              </a:buClr>
              <a:buSzPct val="68000"/>
              <a:buNone/>
            </a:pPr>
            <a:r>
              <a:rPr altLang="zh-CN" sz="1600">
                <a:sym typeface="+mn-ea"/>
              </a:rPr>
              <a:t>利用</a:t>
            </a:r>
            <a:r>
              <a:rPr lang="en-US" altLang="zh-CN" sz="1600">
                <a:sym typeface="+mn-ea"/>
              </a:rPr>
              <a:t>Web Workers</a:t>
            </a:r>
            <a:r>
              <a:rPr altLang="zh-CN" sz="1600">
                <a:sym typeface="+mn-ea"/>
              </a:rPr>
              <a:t>可以做以下事情：</a:t>
            </a:r>
            <a:endParaRPr lang="en-US" altLang="zh-CN" sz="1600" dirty="0"/>
          </a:p>
          <a:p>
            <a:pPr lvl="1"/>
            <a:r>
              <a:rPr altLang="zh-CN" sz="1600">
                <a:sym typeface="+mn-ea"/>
              </a:rPr>
              <a:t>可以加载一个</a:t>
            </a:r>
            <a:r>
              <a:rPr lang="en-US" altLang="zh-CN" sz="1600">
                <a:sym typeface="+mn-ea"/>
              </a:rPr>
              <a:t>JavaScript</a:t>
            </a:r>
            <a:r>
              <a:rPr altLang="zh-CN" sz="1600">
                <a:sym typeface="+mn-ea"/>
              </a:rPr>
              <a:t>文件进行大量的复杂计算而不挂起主进程，并通过</a:t>
            </a:r>
            <a:r>
              <a:rPr lang="en-US" altLang="zh-CN" sz="1600" dirty="0" err="1">
                <a:sym typeface="+mn-ea"/>
              </a:rPr>
              <a:t>postMessage</a:t>
            </a:r>
            <a:r>
              <a:rPr altLang="zh-CN" sz="1600">
                <a:sym typeface="+mn-ea"/>
              </a:rPr>
              <a:t>，</a:t>
            </a:r>
            <a:r>
              <a:rPr lang="en-US" altLang="zh-CN" sz="1600" dirty="0" err="1">
                <a:sym typeface="+mn-ea"/>
              </a:rPr>
              <a:t>onmessage</a:t>
            </a:r>
            <a:r>
              <a:rPr altLang="zh-CN" sz="1600">
                <a:sym typeface="+mn-ea"/>
              </a:rPr>
              <a:t>进行通信。</a:t>
            </a:r>
            <a:endParaRPr lang="en-US" altLang="zh-CN" sz="1600" dirty="0"/>
          </a:p>
          <a:p>
            <a:pPr lvl="1"/>
            <a:r>
              <a:rPr altLang="zh-CN" sz="1600">
                <a:sym typeface="+mn-ea"/>
              </a:rPr>
              <a:t>可以在</a:t>
            </a:r>
            <a:r>
              <a:rPr lang="en-US" altLang="zh-CN" sz="1600">
                <a:sym typeface="+mn-ea"/>
              </a:rPr>
              <a:t>Worker</a:t>
            </a:r>
            <a:r>
              <a:rPr altLang="zh-CN" sz="1600">
                <a:sym typeface="+mn-ea"/>
              </a:rPr>
              <a:t>中通过</a:t>
            </a:r>
            <a:r>
              <a:rPr lang="en-US" altLang="zh-CN" sz="1600" dirty="0" err="1">
                <a:sym typeface="+mn-ea"/>
              </a:rPr>
              <a:t>importScripts</a:t>
            </a:r>
            <a:r>
              <a:rPr lang="en-US" altLang="zh-CN" sz="1600">
                <a:sym typeface="+mn-ea"/>
              </a:rPr>
              <a:t>(</a:t>
            </a:r>
            <a:r>
              <a:rPr lang="en-US" altLang="zh-CN" sz="1600" dirty="0" err="1">
                <a:sym typeface="+mn-ea"/>
              </a:rPr>
              <a:t>url</a:t>
            </a:r>
            <a:r>
              <a:rPr lang="en-US" altLang="zh-CN" sz="1600">
                <a:sym typeface="+mn-ea"/>
              </a:rPr>
              <a:t>)</a:t>
            </a:r>
            <a:r>
              <a:rPr altLang="zh-CN" sz="1600">
                <a:sym typeface="+mn-ea"/>
              </a:rPr>
              <a:t>加载其它的脚本文件。</a:t>
            </a:r>
            <a:endParaRPr lang="en-US" altLang="zh-CN" sz="1600" dirty="0"/>
          </a:p>
          <a:p>
            <a:pPr lvl="1"/>
            <a:r>
              <a:rPr altLang="zh-CN" sz="1600">
                <a:sym typeface="+mn-ea"/>
              </a:rPr>
              <a:t>可以使用</a:t>
            </a:r>
            <a:r>
              <a:rPr lang="en-US" altLang="zh-CN" sz="1600" dirty="0" err="1">
                <a:sym typeface="+mn-ea"/>
              </a:rPr>
              <a:t>setTimeout</a:t>
            </a:r>
            <a:r>
              <a:rPr lang="en-US" altLang="zh-CN" sz="1600">
                <a:sym typeface="+mn-ea"/>
              </a:rPr>
              <a:t>()</a:t>
            </a:r>
            <a:r>
              <a:rPr altLang="zh-CN" sz="1600">
                <a:sym typeface="+mn-ea"/>
              </a:rPr>
              <a:t>、</a:t>
            </a:r>
            <a:r>
              <a:rPr lang="en-US" altLang="zh-CN" sz="1600" dirty="0" err="1">
                <a:sym typeface="+mn-ea"/>
              </a:rPr>
              <a:t>clearTimeout</a:t>
            </a:r>
            <a:r>
              <a:rPr lang="en-US" altLang="zh-CN" sz="1600">
                <a:sym typeface="+mn-ea"/>
              </a:rPr>
              <a:t>()</a:t>
            </a:r>
            <a:r>
              <a:rPr altLang="zh-CN" sz="1600">
                <a:sym typeface="+mn-ea"/>
              </a:rPr>
              <a:t>、</a:t>
            </a:r>
            <a:r>
              <a:rPr lang="en-US" altLang="zh-CN" sz="1600" dirty="0" err="1">
                <a:sym typeface="+mn-ea"/>
              </a:rPr>
              <a:t>setInterval</a:t>
            </a:r>
            <a:r>
              <a:rPr lang="en-US" altLang="zh-CN" sz="1600">
                <a:sym typeface="+mn-ea"/>
              </a:rPr>
              <a:t>()</a:t>
            </a:r>
            <a:r>
              <a:rPr altLang="zh-CN" sz="1600">
                <a:sym typeface="+mn-ea"/>
              </a:rPr>
              <a:t>和</a:t>
            </a:r>
            <a:r>
              <a:rPr lang="en-US" altLang="zh-CN" sz="1600" dirty="0" err="1">
                <a:sym typeface="+mn-ea"/>
              </a:rPr>
              <a:t>clearInterval</a:t>
            </a:r>
            <a:r>
              <a:rPr lang="en-US" altLang="zh-CN" sz="1600">
                <a:sym typeface="+mn-ea"/>
              </a:rPr>
              <a:t>()</a:t>
            </a:r>
            <a:r>
              <a:rPr altLang="zh-CN" sz="1600">
                <a:sym typeface="+mn-ea"/>
              </a:rPr>
              <a:t>方法。</a:t>
            </a:r>
            <a:endParaRPr lang="en-US" altLang="zh-CN" sz="1600" dirty="0"/>
          </a:p>
          <a:p>
            <a:pPr lvl="1"/>
            <a:r>
              <a:rPr altLang="zh-CN" sz="1600">
                <a:sym typeface="+mn-ea"/>
              </a:rPr>
              <a:t>可以使用</a:t>
            </a:r>
            <a:r>
              <a:rPr lang="en-US" altLang="zh-CN" sz="1600" dirty="0" err="1">
                <a:sym typeface="+mn-ea"/>
              </a:rPr>
              <a:t>XMLHttpRequest</a:t>
            </a:r>
            <a:r>
              <a:rPr altLang="zh-CN" sz="1600">
                <a:sym typeface="+mn-ea"/>
              </a:rPr>
              <a:t>进行异步请求。</a:t>
            </a:r>
            <a:endParaRPr lang="en-US" altLang="zh-CN" sz="1600" dirty="0"/>
          </a:p>
          <a:p>
            <a:pPr lvl="1"/>
            <a:r>
              <a:rPr altLang="zh-CN" sz="1600">
                <a:sym typeface="+mn-ea"/>
              </a:rPr>
              <a:t>可以访问</a:t>
            </a:r>
            <a:r>
              <a:rPr lang="en-US" altLang="zh-CN" sz="1600">
                <a:sym typeface="+mn-ea"/>
              </a:rPr>
              <a:t>navigator</a:t>
            </a:r>
            <a:r>
              <a:rPr altLang="zh-CN" sz="1600">
                <a:sym typeface="+mn-ea"/>
              </a:rPr>
              <a:t>的部分属性。</a:t>
            </a:r>
            <a:endParaRPr lang="en-US" altLang="zh-CN" sz="1600" dirty="0"/>
          </a:p>
          <a:p>
            <a:pPr lvl="1"/>
            <a:r>
              <a:rPr altLang="zh-CN" sz="1600">
                <a:sym typeface="+mn-ea"/>
              </a:rPr>
              <a:t>可以使用</a:t>
            </a:r>
            <a:r>
              <a:rPr lang="en-US" altLang="zh-CN" sz="1600">
                <a:sym typeface="+mn-ea"/>
              </a:rPr>
              <a:t>JavaScript</a:t>
            </a:r>
            <a:r>
              <a:rPr altLang="zh-CN" sz="1600">
                <a:sym typeface="+mn-ea"/>
              </a:rPr>
              <a:t>的核心对象。</a:t>
            </a:r>
            <a:endParaRPr altLang="zh-CN" sz="1600">
              <a:sym typeface="+mn-ea"/>
            </a:endParaRPr>
          </a:p>
          <a:p>
            <a:pPr marL="0" indent="0">
              <a:lnSpc>
                <a:spcPct val="120000"/>
              </a:lnSpc>
              <a:spcBef>
                <a:spcPts val="0"/>
              </a:spcBef>
              <a:spcAft>
                <a:spcPts val="300"/>
              </a:spcAft>
              <a:buClr>
                <a:srgbClr val="FF6600"/>
              </a:buClr>
              <a:buSzPct val="68000"/>
              <a:buNone/>
            </a:pPr>
            <a:endParaRPr altLang="zh-CN" sz="1600">
              <a:sym typeface="+mn-ea"/>
            </a:endParaRPr>
          </a:p>
          <a:p>
            <a:pPr marL="0" indent="0">
              <a:lnSpc>
                <a:spcPct val="120000"/>
              </a:lnSpc>
              <a:spcBef>
                <a:spcPts val="0"/>
              </a:spcBef>
              <a:spcAft>
                <a:spcPts val="300"/>
              </a:spcAft>
              <a:buClr>
                <a:srgbClr val="FF6600"/>
              </a:buClr>
              <a:buSzPct val="68000"/>
              <a:buNone/>
            </a:pPr>
            <a:r>
              <a:rPr altLang="zh-CN" sz="1600">
                <a:sym typeface="+mn-ea"/>
              </a:rPr>
              <a:t>但是</a:t>
            </a:r>
            <a:r>
              <a:rPr lang="en-US" altLang="zh-CN" sz="1600">
                <a:sym typeface="+mn-ea"/>
              </a:rPr>
              <a:t>Web Workers</a:t>
            </a:r>
            <a:r>
              <a:rPr altLang="zh-CN" sz="1600">
                <a:sym typeface="+mn-ea"/>
              </a:rPr>
              <a:t>也存在一些局限性，主要表现在：</a:t>
            </a:r>
            <a:endParaRPr lang="en-US" altLang="zh-CN" sz="1600" dirty="0"/>
          </a:p>
          <a:p>
            <a:pPr lvl="1"/>
            <a:r>
              <a:rPr altLang="zh-CN" sz="1600">
                <a:sym typeface="+mn-ea"/>
              </a:rPr>
              <a:t>不能跨域加载</a:t>
            </a:r>
            <a:r>
              <a:rPr lang="en-US" altLang="zh-CN" sz="1600">
                <a:sym typeface="+mn-ea"/>
              </a:rPr>
              <a:t>JavaScript</a:t>
            </a:r>
            <a:r>
              <a:rPr altLang="zh-CN" sz="1600">
                <a:sym typeface="+mn-ea"/>
              </a:rPr>
              <a:t>。</a:t>
            </a:r>
            <a:endParaRPr lang="en-US" altLang="zh-CN" sz="1600" dirty="0"/>
          </a:p>
          <a:p>
            <a:pPr lvl="1"/>
            <a:r>
              <a:rPr lang="en-US" altLang="zh-CN" sz="1600">
                <a:sym typeface="+mn-ea"/>
              </a:rPr>
              <a:t>Worker</a:t>
            </a:r>
            <a:r>
              <a:rPr altLang="zh-CN" sz="1600">
                <a:sym typeface="+mn-ea"/>
              </a:rPr>
              <a:t>内的代码不能访问</a:t>
            </a:r>
            <a:r>
              <a:rPr lang="en-US" altLang="zh-CN" sz="1600">
                <a:sym typeface="+mn-ea"/>
              </a:rPr>
              <a:t>DOM</a:t>
            </a:r>
            <a:r>
              <a:rPr altLang="zh-CN" sz="1600">
                <a:sym typeface="+mn-ea"/>
              </a:rPr>
              <a:t>。</a:t>
            </a:r>
            <a:endParaRPr lang="en-US" altLang="zh-CN" sz="1600" dirty="0"/>
          </a:p>
          <a:p>
            <a:pPr lvl="1"/>
            <a:r>
              <a:rPr altLang="zh-CN" sz="1600">
                <a:sym typeface="+mn-ea"/>
              </a:rPr>
              <a:t>各个浏览器对</a:t>
            </a:r>
            <a:r>
              <a:rPr lang="en-US" altLang="zh-CN" sz="1600">
                <a:sym typeface="+mn-ea"/>
              </a:rPr>
              <a:t>Web Workers</a:t>
            </a:r>
            <a:r>
              <a:rPr altLang="zh-CN" sz="1600">
                <a:sym typeface="+mn-ea"/>
              </a:rPr>
              <a:t>的实现不完全一致。</a:t>
            </a:r>
            <a:endParaRPr lang="en-US" altLang="zh-CN" sz="1600" dirty="0">
              <a:sym typeface="+mn-ea"/>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Web Worker</a:t>
            </a:r>
            <a:r>
              <a:t>的使用</a:t>
            </a:r>
          </a:p>
        </p:txBody>
      </p:sp>
      <p:sp>
        <p:nvSpPr>
          <p:cNvPr id="3" name="内容占位符 2"/>
          <p:cNvSpPr>
            <a:spLocks noGrp="1"/>
          </p:cNvSpPr>
          <p:nvPr>
            <p:ph idx="1"/>
          </p:nvPr>
        </p:nvSpPr>
        <p:spPr/>
        <p:txBody>
          <a:bodyPr>
            <a:normAutofit fontScale="90000"/>
          </a:bodyPr>
          <a:p>
            <a:pPr marL="0" indent="0">
              <a:lnSpc>
                <a:spcPct val="120000"/>
              </a:lnSpc>
              <a:spcBef>
                <a:spcPts val="0"/>
              </a:spcBef>
              <a:spcAft>
                <a:spcPts val="300"/>
              </a:spcAft>
              <a:buClr>
                <a:srgbClr val="FF6600"/>
              </a:buClr>
              <a:buSzPct val="68000"/>
              <a:buFont typeface="Wingdings" panose="05000000000000000000" pitchFamily="2" charset="2"/>
              <a:buNone/>
            </a:pPr>
            <a:r>
              <a:rPr altLang="zh-CN" sz="1600">
                <a:sym typeface="+mn-ea"/>
              </a:rPr>
              <a:t>在线程调用的</a:t>
            </a:r>
            <a:r>
              <a:rPr lang="en-US" altLang="zh-CN" sz="1600">
                <a:sym typeface="+mn-ea"/>
              </a:rPr>
              <a:t>JavaScript</a:t>
            </a:r>
            <a:r>
              <a:rPr altLang="zh-CN" sz="1600">
                <a:sym typeface="+mn-ea"/>
              </a:rPr>
              <a:t>脚本文件中所有可用的变量、函数与类包括：</a:t>
            </a:r>
            <a:endParaRPr lang="en-US" altLang="zh-CN" sz="1600" dirty="0"/>
          </a:p>
          <a:p>
            <a:pPr lvl="1" defTabSz="914400">
              <a:lnSpc>
                <a:spcPct val="100000"/>
              </a:lnSpc>
              <a:tabLst>
                <a:tab pos="1609725" algn="l"/>
                <a:tab pos="1609725" algn="l"/>
              </a:tabLst>
            </a:pPr>
            <a:r>
              <a:rPr lang="en-US" altLang="zh-CN" sz="1600">
                <a:sym typeface="+mn-ea"/>
              </a:rPr>
              <a:t>self</a:t>
            </a:r>
            <a:r>
              <a:rPr altLang="zh-CN" sz="1600">
                <a:sym typeface="+mn-ea"/>
              </a:rPr>
              <a:t>：表示本线程范围内的作用域。</a:t>
            </a:r>
            <a:endParaRPr lang="en-US" altLang="zh-CN" sz="1600" dirty="0"/>
          </a:p>
          <a:p>
            <a:pPr lvl="1" defTabSz="914400">
              <a:lnSpc>
                <a:spcPct val="100000"/>
              </a:lnSpc>
              <a:tabLst>
                <a:tab pos="1609725" algn="l"/>
                <a:tab pos="1609725" algn="l"/>
              </a:tabLst>
            </a:pPr>
            <a:r>
              <a:rPr lang="en-US" altLang="zh-CN" sz="1600" dirty="0" err="1">
                <a:sym typeface="+mn-ea"/>
              </a:rPr>
              <a:t>postMessage</a:t>
            </a:r>
            <a:r>
              <a:rPr lang="en-US" altLang="zh-CN" sz="1600">
                <a:sym typeface="+mn-ea"/>
              </a:rPr>
              <a:t>(message)</a:t>
            </a:r>
            <a:r>
              <a:rPr altLang="zh-CN" sz="1600">
                <a:sym typeface="+mn-ea"/>
              </a:rPr>
              <a:t>：向创建线程的源窗口发送信息。</a:t>
            </a:r>
            <a:endParaRPr lang="en-US" altLang="zh-CN" sz="1600" dirty="0"/>
          </a:p>
          <a:p>
            <a:pPr lvl="1" defTabSz="914400">
              <a:lnSpc>
                <a:spcPct val="100000"/>
              </a:lnSpc>
              <a:tabLst>
                <a:tab pos="1609725" algn="l"/>
                <a:tab pos="1609725" algn="l"/>
              </a:tabLst>
            </a:pPr>
            <a:r>
              <a:rPr lang="en-US" altLang="zh-CN" sz="1600" dirty="0" err="1">
                <a:sym typeface="+mn-ea"/>
              </a:rPr>
              <a:t>onmessage</a:t>
            </a:r>
            <a:r>
              <a:rPr altLang="zh-CN" sz="1600">
                <a:sym typeface="+mn-ea"/>
              </a:rPr>
              <a:t>：获取接收消息的事件句柄。</a:t>
            </a:r>
            <a:endParaRPr lang="en-US" altLang="zh-CN" sz="1600" dirty="0"/>
          </a:p>
          <a:p>
            <a:pPr lvl="1" defTabSz="914400">
              <a:lnSpc>
                <a:spcPct val="100000"/>
              </a:lnSpc>
              <a:tabLst>
                <a:tab pos="1609725" algn="l"/>
                <a:tab pos="1609725" algn="l"/>
              </a:tabLst>
            </a:pPr>
            <a:r>
              <a:rPr lang="en-US" altLang="zh-CN" sz="1600" dirty="0" err="1">
                <a:sym typeface="+mn-ea"/>
              </a:rPr>
              <a:t>importScript</a:t>
            </a:r>
            <a:r>
              <a:rPr lang="en-US" altLang="zh-CN" sz="1600">
                <a:sym typeface="+mn-ea"/>
              </a:rPr>
              <a:t>(</a:t>
            </a:r>
            <a:r>
              <a:rPr lang="en-US" altLang="zh-CN" sz="1600" dirty="0" err="1">
                <a:sym typeface="+mn-ea"/>
              </a:rPr>
              <a:t>urls</a:t>
            </a:r>
            <a:r>
              <a:rPr lang="en-US" altLang="zh-CN" sz="1600">
                <a:sym typeface="+mn-ea"/>
              </a:rPr>
              <a:t>)</a:t>
            </a:r>
            <a:r>
              <a:rPr altLang="zh-CN" sz="1600">
                <a:sym typeface="+mn-ea"/>
              </a:rPr>
              <a:t>：导入其他的</a:t>
            </a:r>
            <a:r>
              <a:rPr lang="en-US" altLang="zh-CN" sz="1600">
                <a:sym typeface="+mn-ea"/>
              </a:rPr>
              <a:t>JavaScript</a:t>
            </a:r>
            <a:r>
              <a:rPr altLang="zh-CN" sz="1600">
                <a:sym typeface="+mn-ea"/>
              </a:rPr>
              <a:t>脚本文件。</a:t>
            </a:r>
            <a:endParaRPr lang="en-US" altLang="zh-CN" sz="1600" dirty="0"/>
          </a:p>
          <a:p>
            <a:pPr lvl="1" defTabSz="914400">
              <a:lnSpc>
                <a:spcPct val="100000"/>
              </a:lnSpc>
              <a:tabLst>
                <a:tab pos="1609725" algn="l"/>
                <a:tab pos="1609725" algn="l"/>
              </a:tabLst>
            </a:pPr>
            <a:r>
              <a:rPr lang="en-US" altLang="zh-CN" sz="1600">
                <a:sym typeface="+mn-ea"/>
              </a:rPr>
              <a:t>navigator</a:t>
            </a:r>
            <a:r>
              <a:rPr altLang="zh-CN" sz="1600">
                <a:sym typeface="+mn-ea"/>
              </a:rPr>
              <a:t>对象：与</a:t>
            </a:r>
            <a:r>
              <a:rPr lang="en-US" altLang="zh-CN" sz="1600" dirty="0" err="1">
                <a:sym typeface="+mn-ea"/>
              </a:rPr>
              <a:t>window.navigator</a:t>
            </a:r>
            <a:r>
              <a:rPr altLang="zh-CN" sz="1600">
                <a:sym typeface="+mn-ea"/>
              </a:rPr>
              <a:t>对象类似，可以用来标识浏览器的字符。</a:t>
            </a:r>
            <a:endParaRPr lang="en-US" altLang="zh-CN" sz="1600" dirty="0"/>
          </a:p>
          <a:p>
            <a:pPr lvl="1" defTabSz="914400">
              <a:lnSpc>
                <a:spcPct val="100000"/>
              </a:lnSpc>
              <a:tabLst>
                <a:tab pos="1609725" algn="l"/>
                <a:tab pos="1609725" algn="l"/>
              </a:tabLst>
            </a:pPr>
            <a:r>
              <a:rPr lang="en-US" altLang="zh-CN" sz="1600" dirty="0" err="1">
                <a:sym typeface="+mn-ea"/>
              </a:rPr>
              <a:t>sessionStorage</a:t>
            </a:r>
            <a:r>
              <a:rPr altLang="zh-CN" sz="1600">
                <a:sym typeface="+mn-ea"/>
              </a:rPr>
              <a:t>和</a:t>
            </a:r>
            <a:r>
              <a:rPr lang="en-US" altLang="zh-CN" sz="1600" dirty="0" err="1">
                <a:sym typeface="+mn-ea"/>
              </a:rPr>
              <a:t>localStorage</a:t>
            </a:r>
            <a:r>
              <a:rPr altLang="zh-CN" sz="1600">
                <a:sym typeface="+mn-ea"/>
              </a:rPr>
              <a:t>：在线程中可以使用的</a:t>
            </a:r>
            <a:r>
              <a:rPr lang="en-US" altLang="zh-CN" sz="1600">
                <a:sym typeface="+mn-ea"/>
              </a:rPr>
              <a:t>Web Storage</a:t>
            </a:r>
            <a:r>
              <a:rPr altLang="zh-CN" sz="1600">
                <a:sym typeface="+mn-ea"/>
              </a:rPr>
              <a:t>。</a:t>
            </a:r>
            <a:endParaRPr lang="en-US" altLang="zh-CN" sz="1600" dirty="0"/>
          </a:p>
          <a:p>
            <a:pPr lvl="1" defTabSz="914400">
              <a:lnSpc>
                <a:spcPct val="100000"/>
              </a:lnSpc>
              <a:tabLst>
                <a:tab pos="1609725" algn="l"/>
                <a:tab pos="1609725" algn="l"/>
              </a:tabLst>
            </a:pPr>
            <a:r>
              <a:rPr lang="en-US" altLang="zh-CN" sz="1600" dirty="0" err="1">
                <a:sym typeface="+mn-ea"/>
              </a:rPr>
              <a:t>XMLHttpRequest</a:t>
            </a:r>
            <a:r>
              <a:rPr altLang="zh-CN" sz="1600">
                <a:sym typeface="+mn-ea"/>
              </a:rPr>
              <a:t>：在线程中可以处理</a:t>
            </a:r>
            <a:r>
              <a:rPr lang="en-US" altLang="zh-CN" sz="1600">
                <a:sym typeface="+mn-ea"/>
              </a:rPr>
              <a:t>Ajax</a:t>
            </a:r>
            <a:r>
              <a:rPr altLang="zh-CN" sz="1600">
                <a:sym typeface="+mn-ea"/>
              </a:rPr>
              <a:t>请求。</a:t>
            </a:r>
            <a:endParaRPr altLang="zh-CN" sz="1600">
              <a:sym typeface="+mn-ea"/>
            </a:endParaRPr>
          </a:p>
          <a:p>
            <a:pPr lvl="1" defTabSz="914400">
              <a:lnSpc>
                <a:spcPct val="100000"/>
              </a:lnSpc>
              <a:tabLst>
                <a:tab pos="1609725" algn="l"/>
                <a:tab pos="1609725" algn="l"/>
              </a:tabLst>
            </a:pPr>
            <a:r>
              <a:rPr lang="en-US" altLang="zh-CN" sz="1600">
                <a:sym typeface="+mn-ea"/>
              </a:rPr>
              <a:t>Web Workers</a:t>
            </a:r>
            <a:r>
              <a:rPr altLang="zh-CN" sz="1600">
                <a:sym typeface="+mn-ea"/>
              </a:rPr>
              <a:t>：在线程中可以嵌套线程。</a:t>
            </a:r>
            <a:endParaRPr lang="en-US" altLang="zh-CN" sz="1600" dirty="0"/>
          </a:p>
          <a:p>
            <a:pPr lvl="1" defTabSz="914400">
              <a:lnSpc>
                <a:spcPct val="100000"/>
              </a:lnSpc>
              <a:tabLst>
                <a:tab pos="1609725" algn="l"/>
                <a:tab pos="1609725" algn="l"/>
              </a:tabLst>
            </a:pPr>
            <a:r>
              <a:rPr lang="en-US" altLang="zh-CN" sz="1600" dirty="0" err="1">
                <a:sym typeface="+mn-ea"/>
              </a:rPr>
              <a:t>setTimeout</a:t>
            </a:r>
            <a:r>
              <a:rPr lang="en-US" altLang="zh-CN" sz="1600">
                <a:sym typeface="+mn-ea"/>
              </a:rPr>
              <a:t>()</a:t>
            </a:r>
            <a:r>
              <a:rPr altLang="zh-CN" sz="1600">
                <a:sym typeface="+mn-ea"/>
              </a:rPr>
              <a:t>、</a:t>
            </a:r>
            <a:r>
              <a:rPr lang="en-US" altLang="zh-CN" sz="1600" dirty="0" err="1">
                <a:sym typeface="+mn-ea"/>
              </a:rPr>
              <a:t>setInterval</a:t>
            </a:r>
            <a:r>
              <a:rPr lang="en-US" altLang="zh-CN" sz="1600">
                <a:sym typeface="+mn-ea"/>
              </a:rPr>
              <a:t>()</a:t>
            </a:r>
            <a:r>
              <a:rPr altLang="zh-CN" sz="1600">
                <a:sym typeface="+mn-ea"/>
              </a:rPr>
              <a:t>、</a:t>
            </a:r>
            <a:r>
              <a:rPr lang="en-US" altLang="zh-CN" sz="1600" dirty="0" err="1">
                <a:sym typeface="+mn-ea"/>
              </a:rPr>
              <a:t>clearTimeout</a:t>
            </a:r>
            <a:r>
              <a:rPr lang="en-US" altLang="zh-CN" sz="1600">
                <a:sym typeface="+mn-ea"/>
              </a:rPr>
              <a:t>()</a:t>
            </a:r>
            <a:r>
              <a:rPr altLang="zh-CN" sz="1600">
                <a:sym typeface="+mn-ea"/>
              </a:rPr>
              <a:t>和</a:t>
            </a:r>
            <a:r>
              <a:rPr lang="en-US" altLang="zh-CN" sz="1600" dirty="0" err="1">
                <a:sym typeface="+mn-ea"/>
              </a:rPr>
              <a:t>clearInterval</a:t>
            </a:r>
            <a:r>
              <a:rPr lang="en-US" altLang="zh-CN" sz="1600">
                <a:sym typeface="+mn-ea"/>
              </a:rPr>
              <a:t>()</a:t>
            </a:r>
            <a:r>
              <a:rPr altLang="zh-CN" sz="1600">
                <a:sym typeface="+mn-ea"/>
              </a:rPr>
              <a:t>：在线程中可以实现定时处理。</a:t>
            </a:r>
            <a:endParaRPr lang="en-US" altLang="zh-CN" sz="1600" dirty="0"/>
          </a:p>
          <a:p>
            <a:pPr lvl="1" defTabSz="914400">
              <a:lnSpc>
                <a:spcPct val="100000"/>
              </a:lnSpc>
              <a:tabLst>
                <a:tab pos="1609725" algn="l"/>
                <a:tab pos="1609725" algn="l"/>
              </a:tabLst>
            </a:pPr>
            <a:r>
              <a:rPr lang="en-US" altLang="zh-CN" sz="1600">
                <a:sym typeface="+mn-ea"/>
              </a:rPr>
              <a:t>close</a:t>
            </a:r>
            <a:r>
              <a:rPr altLang="zh-CN" sz="1600">
                <a:sym typeface="+mn-ea"/>
              </a:rPr>
              <a:t>：结束本线程。</a:t>
            </a:r>
            <a:endParaRPr lang="en-US" altLang="zh-CN" sz="1600" dirty="0"/>
          </a:p>
          <a:p>
            <a:pPr lvl="1" defTabSz="914400">
              <a:lnSpc>
                <a:spcPct val="100000"/>
              </a:lnSpc>
              <a:tabLst>
                <a:tab pos="1609725" algn="l"/>
                <a:tab pos="1609725" algn="l"/>
              </a:tabLst>
            </a:pPr>
            <a:r>
              <a:rPr lang="en-US" altLang="zh-CN" sz="1600">
                <a:sym typeface="+mn-ea"/>
              </a:rPr>
              <a:t>eval()</a:t>
            </a:r>
            <a:r>
              <a:rPr altLang="zh-CN" sz="1600">
                <a:sym typeface="+mn-ea"/>
              </a:rPr>
              <a:t>、</a:t>
            </a:r>
            <a:r>
              <a:rPr lang="en-US" altLang="zh-CN" sz="1600" dirty="0" err="1">
                <a:sym typeface="+mn-ea"/>
              </a:rPr>
              <a:t>isNaN</a:t>
            </a:r>
            <a:r>
              <a:rPr lang="en-US" altLang="zh-CN" sz="1600">
                <a:sym typeface="+mn-ea"/>
              </a:rPr>
              <a:t>()</a:t>
            </a:r>
            <a:r>
              <a:rPr altLang="zh-CN" sz="1600">
                <a:sym typeface="+mn-ea"/>
              </a:rPr>
              <a:t>、</a:t>
            </a:r>
            <a:r>
              <a:rPr lang="en-US" altLang="zh-CN" sz="1600">
                <a:sym typeface="+mn-ea"/>
              </a:rPr>
              <a:t>escape()</a:t>
            </a:r>
            <a:r>
              <a:rPr altLang="zh-CN" sz="1600">
                <a:sym typeface="+mn-ea"/>
              </a:rPr>
              <a:t>等：可以使用的所有</a:t>
            </a:r>
            <a:r>
              <a:rPr lang="en-US" altLang="zh-CN" sz="1600">
                <a:sym typeface="+mn-ea"/>
              </a:rPr>
              <a:t>JavaScript</a:t>
            </a:r>
            <a:r>
              <a:rPr altLang="zh-CN" sz="1600">
                <a:sym typeface="+mn-ea"/>
              </a:rPr>
              <a:t>核心函数。</a:t>
            </a:r>
            <a:endParaRPr lang="en-US" altLang="zh-CN" sz="1600" dirty="0"/>
          </a:p>
          <a:p>
            <a:pPr lvl="1" defTabSz="914400">
              <a:lnSpc>
                <a:spcPct val="100000"/>
              </a:lnSpc>
              <a:tabLst>
                <a:tab pos="1609725" algn="l"/>
                <a:tab pos="1609725" algn="l"/>
              </a:tabLst>
            </a:pPr>
            <a:r>
              <a:rPr lang="en-US" altLang="zh-CN" sz="1600">
                <a:sym typeface="+mn-ea"/>
              </a:rPr>
              <a:t>object</a:t>
            </a:r>
            <a:r>
              <a:rPr altLang="zh-CN" sz="1600">
                <a:sym typeface="+mn-ea"/>
              </a:rPr>
              <a:t>：可以使用本地对象。</a:t>
            </a:r>
            <a:endParaRPr lang="en-US" altLang="zh-CN" sz="1600" dirty="0"/>
          </a:p>
          <a:p>
            <a:pPr lvl="1" defTabSz="914400">
              <a:lnSpc>
                <a:spcPct val="100000"/>
              </a:lnSpc>
              <a:tabLst>
                <a:tab pos="1609725" algn="l"/>
                <a:tab pos="1609725" algn="l"/>
              </a:tabLst>
            </a:pPr>
            <a:r>
              <a:rPr lang="en-US" altLang="zh-CN" sz="1600" dirty="0" err="1">
                <a:sym typeface="+mn-ea"/>
              </a:rPr>
              <a:t>WebSockets</a:t>
            </a:r>
            <a:r>
              <a:rPr altLang="zh-CN" sz="1600">
                <a:sym typeface="+mn-ea"/>
              </a:rPr>
              <a:t>：可以使用</a:t>
            </a:r>
            <a:r>
              <a:rPr lang="en-US" altLang="zh-CN" sz="1600" dirty="0" err="1">
                <a:sym typeface="+mn-ea"/>
              </a:rPr>
              <a:t>WebSockets</a:t>
            </a:r>
            <a:r>
              <a:rPr lang="en-US" altLang="zh-CN" sz="1600">
                <a:sym typeface="+mn-ea"/>
              </a:rPr>
              <a:t> API</a:t>
            </a:r>
            <a:r>
              <a:rPr altLang="zh-CN" sz="1600">
                <a:sym typeface="+mn-ea"/>
              </a:rPr>
              <a:t>向服务器发送消息和从服务器接收消息。</a:t>
            </a:r>
            <a:endParaRPr lang="zh-CN" altLang="zh-CN" sz="1600">
              <a:sym typeface="+mn-ea"/>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en-US" altLang="zh-CN" dirty="0" smtClean="0"/>
              <a:t>Worker</a:t>
            </a:r>
            <a:r>
              <a:rPr lang="zh-CN" altLang="en-US" dirty="0" smtClean="0"/>
              <a:t>案例</a:t>
            </a:r>
            <a:endParaRPr lang="zh-CN" altLang="en-US" dirty="0"/>
          </a:p>
        </p:txBody>
      </p:sp>
      <p:sp>
        <p:nvSpPr>
          <p:cNvPr id="3" name="内容占位符 2"/>
          <p:cNvSpPr>
            <a:spLocks noGrp="1"/>
          </p:cNvSpPr>
          <p:nvPr>
            <p:ph idx="1"/>
          </p:nvPr>
        </p:nvSpPr>
        <p:spPr>
          <a:xfrm>
            <a:off x="533400" y="1676401"/>
            <a:ext cx="8509000" cy="761999"/>
          </a:xfrm>
        </p:spPr>
        <p:txBody>
          <a:bodyPr/>
          <a:lstStyle/>
          <a:p>
            <a:pPr marL="0" indent="0">
              <a:buNone/>
            </a:pPr>
            <a:r>
              <a:rPr lang="en-US" altLang="zh-CN" sz="1400" dirty="0">
                <a:solidFill>
                  <a:schemeClr val="tx1"/>
                </a:solidFill>
              </a:rPr>
              <a:t>Web Worker </a:t>
            </a:r>
            <a:r>
              <a:rPr lang="zh-CN" altLang="en-US" sz="1400" dirty="0">
                <a:solidFill>
                  <a:schemeClr val="tx1"/>
                </a:solidFill>
              </a:rPr>
              <a:t>多线程实现每隔</a:t>
            </a:r>
            <a:r>
              <a:rPr lang="en-US" altLang="zh-CN" sz="1400" dirty="0">
                <a:solidFill>
                  <a:schemeClr val="tx1"/>
                </a:solidFill>
              </a:rPr>
              <a:t>1s </a:t>
            </a:r>
            <a:r>
              <a:rPr lang="zh-CN" altLang="en-US" sz="1400" dirty="0">
                <a:solidFill>
                  <a:schemeClr val="tx1"/>
                </a:solidFill>
              </a:rPr>
              <a:t>随机产生</a:t>
            </a:r>
            <a:r>
              <a:rPr lang="en-US" altLang="zh-CN" sz="1400" dirty="0">
                <a:solidFill>
                  <a:schemeClr val="tx1"/>
                </a:solidFill>
              </a:rPr>
              <a:t>1 </a:t>
            </a:r>
            <a:r>
              <a:rPr lang="zh-CN" altLang="en-US" sz="1400" dirty="0">
                <a:solidFill>
                  <a:schemeClr val="tx1"/>
                </a:solidFill>
              </a:rPr>
              <a:t>组</a:t>
            </a:r>
            <a:r>
              <a:rPr lang="en-US" altLang="zh-CN" sz="1400" dirty="0">
                <a:solidFill>
                  <a:schemeClr val="tx1"/>
                </a:solidFill>
              </a:rPr>
              <a:t>10 </a:t>
            </a:r>
            <a:r>
              <a:rPr lang="zh-CN" altLang="en-US" sz="1400" dirty="0">
                <a:solidFill>
                  <a:schemeClr val="tx1"/>
                </a:solidFill>
              </a:rPr>
              <a:t>个</a:t>
            </a:r>
            <a:r>
              <a:rPr lang="en-US" altLang="zh-CN" sz="1400" dirty="0">
                <a:solidFill>
                  <a:schemeClr val="tx1"/>
                </a:solidFill>
              </a:rPr>
              <a:t>100 </a:t>
            </a:r>
            <a:r>
              <a:rPr lang="zh-CN" altLang="en-US" sz="1400" dirty="0">
                <a:solidFill>
                  <a:schemeClr val="tx1"/>
                </a:solidFill>
              </a:rPr>
              <a:t>以内的</a:t>
            </a:r>
            <a:r>
              <a:rPr lang="zh-CN" altLang="en-US" sz="1400" dirty="0" smtClean="0">
                <a:solidFill>
                  <a:schemeClr val="tx1"/>
                </a:solidFill>
              </a:rPr>
              <a:t>两位</a:t>
            </a:r>
            <a:r>
              <a:rPr lang="zh-CN" altLang="en-US" sz="1400" dirty="0">
                <a:solidFill>
                  <a:schemeClr val="tx1"/>
                </a:solidFill>
              </a:rPr>
              <a:t>整</a:t>
            </a:r>
            <a:r>
              <a:rPr lang="zh-CN" altLang="en-US" sz="1400" dirty="0" smtClean="0">
                <a:solidFill>
                  <a:schemeClr val="tx1"/>
                </a:solidFill>
              </a:rPr>
              <a:t>数</a:t>
            </a:r>
            <a:endParaRPr lang="zh-CN" altLang="en-US" sz="1400" dirty="0" smtClean="0">
              <a:solidFill>
                <a:schemeClr val="tx1"/>
              </a:solidFill>
            </a:endParaRPr>
          </a:p>
        </p:txBody>
      </p:sp>
      <p:pic>
        <p:nvPicPr>
          <p:cNvPr id="1027" name="Picture 3"/>
          <p:cNvPicPr>
            <a:picLocks noChangeAspect="1" noChangeArrowheads="1"/>
          </p:cNvPicPr>
          <p:nvPr/>
        </p:nvPicPr>
        <p:blipFill>
          <a:blip r:embed="rId1" cstate="print"/>
          <a:srcRect/>
          <a:stretch>
            <a:fillRect/>
          </a:stretch>
        </p:blipFill>
        <p:spPr bwMode="auto">
          <a:xfrm>
            <a:off x="685800" y="2514600"/>
            <a:ext cx="2524125" cy="1487321"/>
          </a:xfrm>
          <a:prstGeom prst="rect">
            <a:avLst/>
          </a:prstGeom>
          <a:noFill/>
          <a:ln w="9525">
            <a:noFill/>
            <a:miter lim="800000"/>
            <a:headEnd/>
            <a:tailEnd/>
          </a:ln>
        </p:spPr>
      </p:pic>
      <p:pic>
        <p:nvPicPr>
          <p:cNvPr id="1029" name="Picture 5"/>
          <p:cNvPicPr>
            <a:picLocks noChangeAspect="1" noChangeArrowheads="1"/>
          </p:cNvPicPr>
          <p:nvPr/>
        </p:nvPicPr>
        <p:blipFill>
          <a:blip r:embed="rId2" cstate="print"/>
          <a:srcRect/>
          <a:stretch>
            <a:fillRect/>
          </a:stretch>
        </p:blipFill>
        <p:spPr bwMode="auto">
          <a:xfrm>
            <a:off x="685800" y="4038600"/>
            <a:ext cx="2481263" cy="1462064"/>
          </a:xfrm>
          <a:prstGeom prst="rect">
            <a:avLst/>
          </a:prstGeom>
          <a:noFill/>
          <a:ln w="9525">
            <a:noFill/>
            <a:miter lim="800000"/>
            <a:headEnd/>
            <a:tailEnd/>
          </a:ln>
        </p:spPr>
      </p:pic>
      <p:sp>
        <p:nvSpPr>
          <p:cNvPr id="8" name="矩形 7"/>
          <p:cNvSpPr/>
          <p:nvPr/>
        </p:nvSpPr>
        <p:spPr>
          <a:xfrm>
            <a:off x="3429000" y="2514600"/>
            <a:ext cx="5638800" cy="2891790"/>
          </a:xfrm>
          <a:prstGeom prst="rect">
            <a:avLst/>
          </a:prstGeom>
        </p:spPr>
        <p:txBody>
          <a:bodyPr wrap="square">
            <a:spAutoFit/>
          </a:bodyPr>
          <a:lstStyle/>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myWorker.js</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zh-CN" altLang="en-US" sz="1400" b="0" dirty="0" smtClean="0">
                <a:latin typeface="Verdana" panose="020B0604030504040204" pitchFamily="34" charset="0"/>
                <a:cs typeface="Verdana" panose="020B0604030504040204" pitchFamily="34" charset="0"/>
              </a:rPr>
              <a:t>每隔</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1</a:t>
            </a:r>
            <a:r>
              <a:rPr lang="zh-CN" altLang="en-US" sz="1400" b="0" dirty="0" smtClean="0">
                <a:latin typeface="Verdana" panose="020B0604030504040204" pitchFamily="34" charset="0"/>
                <a:cs typeface="Verdana" panose="020B0604030504040204" pitchFamily="34" charset="0"/>
              </a:rPr>
              <a:t>秒随机产生</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10</a:t>
            </a:r>
            <a:r>
              <a:rPr lang="zh-CN" altLang="en-US" sz="1400" b="0" dirty="0" smtClean="0">
                <a:latin typeface="Verdana" panose="020B0604030504040204" pitchFamily="34" charset="0"/>
                <a:cs typeface="Verdana" panose="020B0604030504040204" pitchFamily="34" charset="0"/>
              </a:rPr>
              <a:t>个</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10-99</a:t>
            </a:r>
            <a:r>
              <a:rPr lang="zh-CN" altLang="en-US" sz="1400" b="0" dirty="0" smtClean="0">
                <a:latin typeface="Verdana" panose="020B0604030504040204" pitchFamily="34" charset="0"/>
                <a:cs typeface="Verdana" panose="020B0604030504040204" pitchFamily="34" charset="0"/>
              </a:rPr>
              <a:t>之间的整数</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zh-CN" altLang="en-US" sz="1400" b="0" dirty="0" smtClean="0">
                <a:latin typeface="Verdana" panose="020B0604030504040204" pitchFamily="34" charset="0"/>
                <a:cs typeface="Verdana" panose="020B0604030504040204" pitchFamily="34" charset="0"/>
              </a:rPr>
              <a: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tenIntger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=new Array();//</a:t>
            </a:r>
            <a:r>
              <a:rPr lang="zh-CN" altLang="en-US" sz="1400" b="0" dirty="0" smtClean="0">
                <a:latin typeface="Verdana" panose="020B0604030504040204" pitchFamily="34" charset="0"/>
                <a:cs typeface="Verdana" panose="020B0604030504040204" pitchFamily="34" charset="0"/>
              </a:rPr>
              <a:t>定义保存随机</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2</a:t>
            </a:r>
            <a:r>
              <a:rPr lang="zh-CN" altLang="en-US" sz="1400" b="0" dirty="0" smtClean="0">
                <a:latin typeface="Verdana" panose="020B0604030504040204" pitchFamily="34" charset="0"/>
                <a:cs typeface="Verdana" panose="020B0604030504040204" pitchFamily="34" charset="0"/>
              </a:rPr>
              <a:t>位整数</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function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createTenIntger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zh-CN" altLang="en-US" sz="1400" b="0" dirty="0" smtClean="0">
                <a:latin typeface="Verdana" panose="020B0604030504040204" pitchFamily="34" charset="0"/>
                <a:cs typeface="Verdana" panose="020B0604030504040204" pitchFamily="34" charset="0"/>
              </a:rPr>
              <a:t>产生</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10</a:t>
            </a:r>
            <a:r>
              <a:rPr lang="zh-CN" altLang="en-US" sz="1400" b="0" dirty="0" smtClean="0">
                <a:latin typeface="Verdana" panose="020B0604030504040204" pitchFamily="34" charset="0"/>
                <a:cs typeface="Verdana" panose="020B0604030504040204" pitchFamily="34" charset="0"/>
              </a:rPr>
              <a:t>个随机整数</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for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j=0;j&lt;10;j++)  //</a:t>
            </a:r>
            <a:r>
              <a:rPr lang="zh-CN" altLang="en-US" sz="1400" b="0" dirty="0" smtClean="0">
                <a:latin typeface="Verdana" panose="020B0604030504040204" pitchFamily="34" charset="0"/>
                <a:cs typeface="Verdana" panose="020B0604030504040204" pitchFamily="34" charset="0"/>
              </a:rPr>
              <a:t>循环</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10</a:t>
            </a:r>
            <a:r>
              <a:rPr lang="zh-CN" altLang="en-US" sz="1400" b="0" dirty="0" smtClean="0">
                <a:latin typeface="Verdana" panose="020B0604030504040204" pitchFamily="34" charset="0"/>
                <a:cs typeface="Verdana" panose="020B0604030504040204" pitchFamily="34" charset="0"/>
              </a:rPr>
              <a:t>次</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tenIntger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[j]=</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Math.floor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Math.random</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()*90+10);</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postMessage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tenIntger.sort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zh-CN" altLang="en-US" sz="1400" b="0" dirty="0" smtClean="0">
                <a:latin typeface="Verdana" panose="020B0604030504040204" pitchFamily="34" charset="0"/>
                <a:cs typeface="Verdana" panose="020B0604030504040204" pitchFamily="34" charset="0"/>
              </a:rPr>
              <a:t>数组元素排序后传递给主线程</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setTimeout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createTenIntger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()”,1000); //</a:t>
            </a:r>
            <a:r>
              <a:rPr lang="zh-CN" altLang="en-US" sz="1400" b="0" dirty="0" smtClean="0">
                <a:latin typeface="Verdana" panose="020B0604030504040204" pitchFamily="34" charset="0"/>
                <a:cs typeface="Verdana" panose="020B0604030504040204" pitchFamily="34" charset="0"/>
              </a:rPr>
              <a:t>每隔</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1</a:t>
            </a:r>
            <a:r>
              <a:rPr lang="zh-CN" altLang="en-US" sz="1400" b="0" dirty="0" smtClean="0">
                <a:latin typeface="Verdana" panose="020B0604030504040204" pitchFamily="34" charset="0"/>
                <a:cs typeface="Verdana" panose="020B0604030504040204" pitchFamily="34" charset="0"/>
              </a:rPr>
              <a:t>秒产生</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1</a:t>
            </a:r>
            <a:r>
              <a:rPr lang="zh-CN" altLang="en-US" sz="1400" b="0" dirty="0" smtClean="0">
                <a:latin typeface="Verdana" panose="020B0604030504040204" pitchFamily="34" charset="0"/>
                <a:cs typeface="Verdana" panose="020B0604030504040204" pitchFamily="34" charset="0"/>
              </a:rPr>
              <a:t>次</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createTenIntger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zh-CN" altLang="en-US" sz="1400" b="0" dirty="0" smtClean="0">
                <a:latin typeface="Verdana" panose="020B0604030504040204" pitchFamily="34" charset="0"/>
                <a:cs typeface="Verdana" panose="020B0604030504040204" pitchFamily="34" charset="0"/>
              </a:rPr>
              <a:t>调用方法</a:t>
            </a:r>
            <a:r>
              <a:rPr lang="en-US" altLang="zh-CN" sz="1400" b="0" dirty="0" smtClean="0">
                <a:latin typeface="Verdana" panose="020B0604030504040204" pitchFamily="34" charset="0"/>
                <a:cs typeface="Verdana" panose="020B0604030504040204" pitchFamily="34" charset="0"/>
              </a:rPr>
              <a:t>,</a:t>
            </a:r>
            <a:r>
              <a:rPr lang="zh-CN" altLang="en-US" sz="1400" b="0" dirty="0" smtClean="0">
                <a:latin typeface="Verdana" panose="020B0604030504040204" pitchFamily="34" charset="0"/>
                <a:cs typeface="Verdana" panose="020B0604030504040204" pitchFamily="34" charset="0"/>
              </a:rPr>
              <a:t>自动运行</a:t>
            </a:r>
            <a:endParaRPr lang="zh-CN" altLang="en-US" sz="1200" b="0" dirty="0">
              <a:latin typeface="Verdana" panose="020B0604030504040204" pitchFamily="34" charset="0"/>
              <a:cs typeface="Verdana" panose="020B0604030504040204" pitchFamily="34" charset="0"/>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Worker</a:t>
            </a:r>
            <a:r>
              <a:rPr lang="zh-CN" altLang="en-US" dirty="0"/>
              <a:t>案</a:t>
            </a:r>
            <a:r>
              <a:rPr lang="zh-CN" altLang="en-US" dirty="0" smtClean="0"/>
              <a:t>例代码</a:t>
            </a:r>
            <a:endParaRPr lang="zh-CN" altLang="en-US" dirty="0"/>
          </a:p>
        </p:txBody>
      </p:sp>
      <p:sp>
        <p:nvSpPr>
          <p:cNvPr id="3" name="内容占位符 2"/>
          <p:cNvSpPr>
            <a:spLocks noGrp="1"/>
          </p:cNvSpPr>
          <p:nvPr>
            <p:ph idx="1"/>
          </p:nvPr>
        </p:nvSpPr>
        <p:spPr>
          <a:xfrm>
            <a:off x="428625" y="1314450"/>
            <a:ext cx="8534400" cy="4743450"/>
          </a:xfrm>
        </p:spPr>
        <p:txBody>
          <a:bodyPr>
            <a:noAutofit/>
          </a:bodyPr>
          <a:lstStyle/>
          <a:p>
            <a:pPr>
              <a:lnSpc>
                <a:spcPct val="100000"/>
              </a:lnSpc>
              <a:spcBef>
                <a:spcPts val="0"/>
              </a:spcBef>
              <a:spcAft>
                <a:spcPts val="0"/>
              </a:spcAft>
              <a:buNone/>
            </a:pPr>
            <a:r>
              <a:rPr lang="en-US" altLang="zh-CN" sz="1400" dirty="0" smtClean="0">
                <a:cs typeface="Arial" panose="020B0604020202020204" pitchFamily="34" charset="0"/>
              </a:rPr>
              <a:t>&lt;</a:t>
            </a:r>
            <a:r>
              <a:rPr lang="en-US" altLang="zh-CN" sz="1400" dirty="0">
                <a:cs typeface="Arial" panose="020B0604020202020204" pitchFamily="34" charset="0"/>
              </a:rPr>
              <a:t>script&gt;</a:t>
            </a:r>
            <a:endParaRPr lang="en-US" altLang="zh-CN" sz="1400" dirty="0">
              <a:cs typeface="Arial" panose="020B0604020202020204" pitchFamily="34" charset="0"/>
            </a:endParaRPr>
          </a:p>
          <a:p>
            <a:pPr>
              <a:lnSpc>
                <a:spcPct val="100000"/>
              </a:lnSpc>
              <a:spcBef>
                <a:spcPts val="0"/>
              </a:spcBef>
              <a:spcAft>
                <a:spcPts val="0"/>
              </a:spcAft>
              <a:buNone/>
            </a:pPr>
            <a:r>
              <a:rPr lang="en-US" altLang="zh-CN" sz="1400" dirty="0" err="1" smtClean="0">
                <a:cs typeface="Arial" panose="020B0604020202020204" pitchFamily="34" charset="0"/>
              </a:rPr>
              <a:t>  var</a:t>
            </a:r>
            <a:r>
              <a:rPr lang="en-US" altLang="zh-CN" sz="1400" dirty="0" smtClean="0">
                <a:cs typeface="Arial" panose="020B0604020202020204" pitchFamily="34" charset="0"/>
              </a:rPr>
              <a:t> </a:t>
            </a:r>
            <a:r>
              <a:rPr lang="en-US" altLang="zh-CN" sz="1400" dirty="0">
                <a:cs typeface="Arial" panose="020B0604020202020204" pitchFamily="34" charset="0"/>
              </a:rPr>
              <a:t>worker;//</a:t>
            </a:r>
            <a:r>
              <a:rPr lang="zh-CN" altLang="en-US" sz="1400" dirty="0">
                <a:cs typeface="Arial" panose="020B0604020202020204" pitchFamily="34" charset="0"/>
              </a:rPr>
              <a:t>定义全局变量</a:t>
            </a:r>
            <a:endParaRPr lang="zh-CN" altLang="en-US" sz="1400" dirty="0">
              <a:cs typeface="Arial" panose="020B0604020202020204" pitchFamily="34" charset="0"/>
            </a:endParaRPr>
          </a:p>
          <a:p>
            <a:pPr>
              <a:lnSpc>
                <a:spcPct val="100000"/>
              </a:lnSpc>
              <a:spcBef>
                <a:spcPts val="0"/>
              </a:spcBef>
              <a:spcAft>
                <a:spcPts val="0"/>
              </a:spcAft>
              <a:buNone/>
            </a:pPr>
            <a:r>
              <a:rPr lang="en-US" altLang="zh-CN" sz="1400" dirty="0" smtClean="0">
                <a:cs typeface="Arial" panose="020B0604020202020204" pitchFamily="34" charset="0"/>
              </a:rPr>
              <a:t>  function </a:t>
            </a:r>
            <a:r>
              <a:rPr lang="en-US" altLang="zh-CN" sz="1400" dirty="0">
                <a:cs typeface="Arial" panose="020B0604020202020204" pitchFamily="34" charset="0"/>
              </a:rPr>
              <a:t>$(id){return document.getElementById(id);}//</a:t>
            </a:r>
            <a:r>
              <a:rPr lang="zh-CN" altLang="en-US" sz="1400" dirty="0">
                <a:cs typeface="Arial" panose="020B0604020202020204" pitchFamily="34" charset="0"/>
              </a:rPr>
              <a:t>通过</a:t>
            </a:r>
            <a:r>
              <a:rPr lang="en-US" altLang="zh-CN" sz="1400" dirty="0">
                <a:cs typeface="Arial" panose="020B0604020202020204" pitchFamily="34" charset="0"/>
              </a:rPr>
              <a:t>id</a:t>
            </a:r>
            <a:r>
              <a:rPr lang="zh-CN" altLang="en-US" sz="1400" dirty="0">
                <a:cs typeface="Arial" panose="020B0604020202020204" pitchFamily="34" charset="0"/>
              </a:rPr>
              <a:t>获取对象</a:t>
            </a:r>
            <a:endParaRPr lang="zh-CN" altLang="en-US" sz="1400" dirty="0">
              <a:cs typeface="Arial" panose="020B0604020202020204" pitchFamily="34" charset="0"/>
            </a:endParaRPr>
          </a:p>
          <a:p>
            <a:pPr>
              <a:lnSpc>
                <a:spcPct val="100000"/>
              </a:lnSpc>
              <a:spcBef>
                <a:spcPts val="0"/>
              </a:spcBef>
              <a:spcAft>
                <a:spcPts val="0"/>
              </a:spcAft>
              <a:buNone/>
            </a:pPr>
            <a:r>
              <a:rPr lang="en-US" altLang="zh-CN" sz="1400" dirty="0" smtClean="0">
                <a:cs typeface="Arial" panose="020B0604020202020204" pitchFamily="34" charset="0"/>
              </a:rPr>
              <a:t>  function </a:t>
            </a:r>
            <a:r>
              <a:rPr lang="en-US" altLang="zh-CN" sz="1400" dirty="0">
                <a:cs typeface="Arial" panose="020B0604020202020204" pitchFamily="34" charset="0"/>
              </a:rPr>
              <a:t>startMyWorker(){ //</a:t>
            </a:r>
            <a:r>
              <a:rPr lang="zh-CN" altLang="en-US" sz="1400" dirty="0">
                <a:cs typeface="Arial" panose="020B0604020202020204" pitchFamily="34" charset="0"/>
              </a:rPr>
              <a:t>启动我的</a:t>
            </a:r>
            <a:r>
              <a:rPr lang="en-US" altLang="zh-CN" sz="1400" dirty="0">
                <a:cs typeface="Arial" panose="020B0604020202020204" pitchFamily="34" charset="0"/>
              </a:rPr>
              <a:t>worker   </a:t>
            </a:r>
            <a:endParaRPr lang="en-US" altLang="zh-CN" sz="1400" dirty="0">
              <a:cs typeface="Arial" panose="020B0604020202020204" pitchFamily="34" charset="0"/>
            </a:endParaRPr>
          </a:p>
          <a:p>
            <a:pPr>
              <a:lnSpc>
                <a:spcPct val="100000"/>
              </a:lnSpc>
              <a:spcBef>
                <a:spcPts val="0"/>
              </a:spcBef>
              <a:spcAft>
                <a:spcPts val="0"/>
              </a:spcAft>
              <a:buNone/>
            </a:pPr>
            <a:r>
              <a:rPr lang="en-US" altLang="zh-CN" sz="1400" dirty="0" smtClean="0">
                <a:cs typeface="Arial" panose="020B0604020202020204" pitchFamily="34" charset="0"/>
              </a:rPr>
              <a:t>    if(</a:t>
            </a:r>
            <a:r>
              <a:rPr lang="en-US" altLang="zh-CN" sz="1400" dirty="0" err="1" smtClean="0">
                <a:cs typeface="Arial" panose="020B0604020202020204" pitchFamily="34" charset="0"/>
              </a:rPr>
              <a:t>typeof</a:t>
            </a:r>
            <a:r>
              <a:rPr lang="en-US" altLang="zh-CN" sz="1400" dirty="0" smtClean="0">
                <a:cs typeface="Arial" panose="020B0604020202020204" pitchFamily="34" charset="0"/>
              </a:rPr>
              <a:t>(Worker</a:t>
            </a:r>
            <a:r>
              <a:rPr lang="en-US" altLang="zh-CN" sz="1400" dirty="0">
                <a:cs typeface="Arial" panose="020B0604020202020204" pitchFamily="34" charset="0"/>
              </a:rPr>
              <a:t>)!=="undefined")</a:t>
            </a:r>
            <a:r>
              <a:rPr lang="en-US" altLang="zh-CN" sz="1400" smtClean="0">
                <a:ea typeface="Verdana" panose="020B0604030504040204" pitchFamily="34" charset="0"/>
                <a:cs typeface="Arial" panose="020B0604020202020204" pitchFamily="34" charset="0"/>
                <a:sym typeface="+mn-ea"/>
              </a:rPr>
              <a:t>{  </a:t>
            </a:r>
            <a:r>
              <a:rPr lang="en-US" altLang="zh-CN" sz="1400" dirty="0">
                <a:cs typeface="Arial" panose="020B0604020202020204" pitchFamily="34" charset="0"/>
              </a:rPr>
              <a:t>//</a:t>
            </a:r>
            <a:r>
              <a:rPr lang="zh-CN" altLang="en-US" sz="1400" dirty="0">
                <a:cs typeface="Arial" panose="020B0604020202020204" pitchFamily="34" charset="0"/>
              </a:rPr>
              <a:t>判断浏览器是否支持</a:t>
            </a:r>
            <a:r>
              <a:rPr lang="en-US" altLang="zh-CN" sz="1400" dirty="0">
                <a:cs typeface="Arial" panose="020B0604020202020204" pitchFamily="34" charset="0"/>
              </a:rPr>
              <a:t>Web </a:t>
            </a:r>
            <a:r>
              <a:rPr lang="en-US" altLang="zh-CN" sz="1400" dirty="0" smtClean="0">
                <a:cs typeface="Arial" panose="020B0604020202020204" pitchFamily="34" charset="0"/>
              </a:rPr>
              <a:t>Worker </a:t>
            </a:r>
            <a:endParaRPr lang="en-US" altLang="zh-CN" sz="1400" dirty="0" smtClean="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      if(</a:t>
            </a:r>
            <a:r>
              <a:rPr lang="en-US" altLang="zh-CN" sz="1400" dirty="0" err="1" smtClean="0">
                <a:ea typeface="Verdana" panose="020B0604030504040204" pitchFamily="34" charset="0"/>
                <a:cs typeface="Arial" panose="020B0604020202020204" pitchFamily="34" charset="0"/>
                <a:sym typeface="+mn-ea"/>
              </a:rPr>
              <a:t>typeof</a:t>
            </a:r>
            <a:r>
              <a:rPr lang="en-US" altLang="zh-CN" sz="1400" smtClean="0">
                <a:ea typeface="Verdana" panose="020B0604030504040204" pitchFamily="34" charset="0"/>
                <a:cs typeface="Arial" panose="020B0604020202020204" pitchFamily="34" charset="0"/>
                <a:sym typeface="+mn-ea"/>
              </a:rPr>
              <a:t>(worker)=="undefined")</a:t>
            </a:r>
            <a:r>
              <a:rPr lang="en-US" altLang="zh-CN" sz="1400" smtClean="0">
                <a:ea typeface="Verdana" panose="020B0604030504040204" pitchFamily="34" charset="0"/>
                <a:cs typeface="Arial" panose="020B0604020202020204" pitchFamily="34" charset="0"/>
                <a:sym typeface="+mn-ea"/>
              </a:rPr>
              <a:t>{</a:t>
            </a:r>
            <a:r>
              <a:rPr lang="en-US" altLang="zh-CN" sz="1400" smtClean="0">
                <a:ea typeface="Verdana" panose="020B0604030504040204" pitchFamily="34" charset="0"/>
                <a:cs typeface="Arial" panose="020B0604020202020204" pitchFamily="34" charset="0"/>
                <a:sym typeface="+mn-ea"/>
              </a:rPr>
              <a:t> //</a:t>
            </a:r>
            <a:r>
              <a:rPr sz="1400" smtClean="0">
                <a:cs typeface="Arial" panose="020B0604020202020204" pitchFamily="34" charset="0"/>
                <a:sym typeface="+mn-ea"/>
              </a:rPr>
              <a:t>判断</a:t>
            </a:r>
            <a:r>
              <a:rPr lang="en-US" altLang="zh-CN" sz="1400" smtClean="0">
                <a:ea typeface="Verdana" panose="020B0604030504040204" pitchFamily="34" charset="0"/>
                <a:cs typeface="Arial" panose="020B0604020202020204" pitchFamily="34" charset="0"/>
                <a:sym typeface="+mn-ea"/>
              </a:rPr>
              <a:t>worker</a:t>
            </a:r>
            <a:r>
              <a:rPr sz="1400" smtClean="0">
                <a:cs typeface="Arial" panose="020B0604020202020204" pitchFamily="34" charset="0"/>
                <a:sym typeface="+mn-ea"/>
              </a:rPr>
              <a:t>是否存在</a:t>
            </a:r>
            <a:endParaRPr lang="zh-CN" altLang="en-US" sz="1400" b="0" dirty="0" smtClean="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        worker=new Worker("</a:t>
            </a:r>
            <a:r>
              <a:rPr lang="en-US" altLang="zh-CN" sz="1400" dirty="0" err="1" smtClean="0">
                <a:ea typeface="Verdana" panose="020B0604030504040204" pitchFamily="34" charset="0"/>
                <a:cs typeface="Arial" panose="020B0604020202020204" pitchFamily="34" charset="0"/>
                <a:sym typeface="+mn-ea"/>
              </a:rPr>
              <a:t>myWorker.js</a:t>
            </a:r>
            <a:r>
              <a:rPr lang="en-US" altLang="zh-CN" sz="1400" smtClean="0">
                <a:ea typeface="Verdana" panose="020B0604030504040204" pitchFamily="34" charset="0"/>
                <a:cs typeface="Arial" panose="020B0604020202020204" pitchFamily="34" charset="0"/>
                <a:sym typeface="+mn-ea"/>
              </a:rPr>
              <a:t>");//</a:t>
            </a:r>
            <a:r>
              <a:rPr sz="1400" smtClean="0">
                <a:cs typeface="Arial" panose="020B0604020202020204" pitchFamily="34" charset="0"/>
                <a:sym typeface="+mn-ea"/>
              </a:rPr>
              <a:t>不存在则创建</a:t>
            </a:r>
            <a:r>
              <a:rPr lang="en-US" altLang="zh-CN" sz="1400" smtClean="0">
                <a:ea typeface="Verdana" panose="020B0604030504040204" pitchFamily="34" charset="0"/>
                <a:cs typeface="Arial" panose="020B0604020202020204" pitchFamily="34" charset="0"/>
                <a:sym typeface="+mn-ea"/>
              </a:rPr>
              <a:t>Worker</a:t>
            </a:r>
            <a:r>
              <a:rPr sz="1400" smtClean="0">
                <a:cs typeface="Arial" panose="020B0604020202020204" pitchFamily="34" charset="0"/>
                <a:sym typeface="+mn-ea"/>
              </a:rPr>
              <a:t>对象</a:t>
            </a:r>
            <a:endParaRPr lang="zh-CN" altLang="en-US" sz="1400" b="0" dirty="0" smtClean="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      }</a:t>
            </a:r>
            <a:endParaRPr lang="en-US" altLang="zh-CN" sz="1400" b="0" dirty="0" smtClean="0">
              <a:ea typeface="Verdana" panose="020B0604030504040204" pitchFamily="34" charset="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      </a:t>
            </a:r>
            <a:r>
              <a:rPr lang="en-US" altLang="zh-CN" sz="1400" dirty="0" err="1" smtClean="0">
                <a:ea typeface="Verdana" panose="020B0604030504040204" pitchFamily="34" charset="0"/>
                <a:cs typeface="Arial" panose="020B0604020202020204" pitchFamily="34" charset="0"/>
                <a:sym typeface="+mn-ea"/>
              </a:rPr>
              <a:t>worker.onmessage</a:t>
            </a:r>
            <a:r>
              <a:rPr lang="en-US" altLang="zh-CN" sz="1400" smtClean="0">
                <a:ea typeface="Verdana" panose="020B0604030504040204" pitchFamily="34" charset="0"/>
                <a:cs typeface="Arial" panose="020B0604020202020204" pitchFamily="34" charset="0"/>
                <a:sym typeface="+mn-ea"/>
              </a:rPr>
              <a:t> = function (event) {//</a:t>
            </a:r>
            <a:r>
              <a:rPr sz="1400" smtClean="0">
                <a:cs typeface="Arial" panose="020B0604020202020204" pitchFamily="34" charset="0"/>
                <a:sym typeface="+mn-ea"/>
              </a:rPr>
              <a:t>捕获传递的消息</a:t>
            </a:r>
            <a:endParaRPr lang="zh-CN" altLang="en-US" sz="1400" b="0" dirty="0" smtClean="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        $("result").</a:t>
            </a:r>
            <a:r>
              <a:rPr lang="en-US" altLang="zh-CN" sz="1400" dirty="0" err="1" smtClean="0">
                <a:ea typeface="Verdana" panose="020B0604030504040204" pitchFamily="34" charset="0"/>
                <a:cs typeface="Arial" panose="020B0604020202020204" pitchFamily="34" charset="0"/>
                <a:sym typeface="+mn-ea"/>
              </a:rPr>
              <a:t>innerHTML</a:t>
            </a:r>
            <a:r>
              <a:rPr lang="en-US" altLang="zh-CN" sz="1400" smtClean="0">
                <a:ea typeface="Verdana" panose="020B0604030504040204" pitchFamily="34" charset="0"/>
                <a:cs typeface="Arial" panose="020B0604020202020204" pitchFamily="34" charset="0"/>
                <a:sym typeface="+mn-ea"/>
              </a:rPr>
              <a:t>=</a:t>
            </a:r>
            <a:r>
              <a:rPr lang="en-US" altLang="zh-CN" sz="1400" dirty="0" err="1" smtClean="0">
                <a:ea typeface="Verdana" panose="020B0604030504040204" pitchFamily="34" charset="0"/>
                <a:cs typeface="Arial" panose="020B0604020202020204" pitchFamily="34" charset="0"/>
                <a:sym typeface="+mn-ea"/>
              </a:rPr>
              <a:t>event.data</a:t>
            </a:r>
            <a:r>
              <a:rPr lang="en-US" altLang="zh-CN" sz="1400" smtClean="0">
                <a:ea typeface="Verdana" panose="020B0604030504040204" pitchFamily="34" charset="0"/>
                <a:cs typeface="Arial" panose="020B0604020202020204" pitchFamily="34" charset="0"/>
                <a:sym typeface="+mn-ea"/>
              </a:rPr>
              <a:t>;//</a:t>
            </a:r>
            <a:r>
              <a:rPr sz="1400" smtClean="0">
                <a:cs typeface="Arial" panose="020B0604020202020204" pitchFamily="34" charset="0"/>
                <a:sym typeface="+mn-ea"/>
              </a:rPr>
              <a:t>显示在指定的标记内</a:t>
            </a:r>
            <a:endParaRPr lang="zh-CN" altLang="en-US" sz="1400" b="0" dirty="0" smtClean="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      }</a:t>
            </a:r>
            <a:endParaRPr lang="en-US" altLang="zh-CN" sz="1400" b="0" dirty="0" smtClean="0">
              <a:ea typeface="Verdana" panose="020B0604030504040204" pitchFamily="34" charset="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    }else{//</a:t>
            </a:r>
            <a:r>
              <a:rPr sz="1400" smtClean="0">
                <a:cs typeface="Arial" panose="020B0604020202020204" pitchFamily="34" charset="0"/>
                <a:sym typeface="+mn-ea"/>
              </a:rPr>
              <a:t>浏览器不支持</a:t>
            </a:r>
            <a:r>
              <a:rPr lang="en-US" altLang="zh-CN" sz="1400" smtClean="0">
                <a:ea typeface="Verdana" panose="020B0604030504040204" pitchFamily="34" charset="0"/>
                <a:cs typeface="Arial" panose="020B0604020202020204" pitchFamily="34" charset="0"/>
                <a:sym typeface="+mn-ea"/>
              </a:rPr>
              <a:t>Web Worker  </a:t>
            </a:r>
            <a:endParaRPr lang="en-US" altLang="zh-CN" sz="1400" b="0" dirty="0" smtClean="0">
              <a:ea typeface="Verdana" panose="020B0604030504040204" pitchFamily="34" charset="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      $("result").</a:t>
            </a:r>
            <a:r>
              <a:rPr lang="en-US" altLang="zh-CN" sz="1400" dirty="0" err="1" smtClean="0">
                <a:ea typeface="Verdana" panose="020B0604030504040204" pitchFamily="34" charset="0"/>
                <a:cs typeface="Arial" panose="020B0604020202020204" pitchFamily="34" charset="0"/>
                <a:sym typeface="+mn-ea"/>
              </a:rPr>
              <a:t>innerHTML</a:t>
            </a:r>
            <a:r>
              <a:rPr lang="en-US" altLang="zh-CN" sz="1400" smtClean="0">
                <a:ea typeface="Verdana" panose="020B0604030504040204" pitchFamily="34" charset="0"/>
                <a:cs typeface="Arial" panose="020B0604020202020204" pitchFamily="34" charset="0"/>
                <a:sym typeface="+mn-ea"/>
              </a:rPr>
              <a:t>="</a:t>
            </a:r>
            <a:r>
              <a:rPr sz="1400" smtClean="0">
                <a:cs typeface="Arial" panose="020B0604020202020204" pitchFamily="34" charset="0"/>
                <a:sym typeface="+mn-ea"/>
              </a:rPr>
              <a:t>对不起</a:t>
            </a:r>
            <a:r>
              <a:rPr lang="en-US" altLang="zh-CN" sz="1400" smtClean="0">
                <a:ea typeface="Verdana" panose="020B0604030504040204" pitchFamily="34" charset="0"/>
                <a:cs typeface="Arial" panose="020B0604020202020204" pitchFamily="34" charset="0"/>
                <a:sym typeface="+mn-ea"/>
              </a:rPr>
              <a:t>,</a:t>
            </a:r>
            <a:r>
              <a:rPr sz="1400" smtClean="0">
                <a:cs typeface="Arial" panose="020B0604020202020204" pitchFamily="34" charset="0"/>
                <a:sym typeface="+mn-ea"/>
              </a:rPr>
              <a:t>您的浏览器不支持</a:t>
            </a:r>
            <a:r>
              <a:rPr lang="en-US" altLang="zh-CN" sz="1400" smtClean="0">
                <a:ea typeface="Verdana" panose="020B0604030504040204" pitchFamily="34" charset="0"/>
                <a:cs typeface="Arial" panose="020B0604020202020204" pitchFamily="34" charset="0"/>
                <a:sym typeface="+mn-ea"/>
              </a:rPr>
              <a:t>Web Worker...";</a:t>
            </a:r>
            <a:endParaRPr lang="en-US" altLang="zh-CN" sz="1400" b="0" dirty="0" smtClean="0">
              <a:ea typeface="Verdana" panose="020B0604030504040204" pitchFamily="34" charset="0"/>
              <a:cs typeface="Arial" panose="020B0604020202020204" pitchFamily="34" charset="0"/>
            </a:endParaRPr>
          </a:p>
          <a:p>
            <a:pPr>
              <a:lnSpc>
                <a:spcPct val="100000"/>
              </a:lnSpc>
              <a:spcBef>
                <a:spcPts val="0"/>
              </a:spcBef>
              <a:spcAft>
                <a:spcPts val="0"/>
              </a:spcAft>
              <a:buNone/>
            </a:pPr>
            <a:r>
              <a:rPr sz="1400" smtClean="0">
                <a:cs typeface="Arial" panose="020B0604020202020204" pitchFamily="34" charset="0"/>
                <a:sym typeface="+mn-ea"/>
              </a:rPr>
              <a:t>    </a:t>
            </a:r>
            <a:r>
              <a:rPr lang="en-US" altLang="zh-CN" sz="1400" smtClean="0">
                <a:ea typeface="Verdana" panose="020B0604030504040204" pitchFamily="34" charset="0"/>
                <a:cs typeface="Arial" panose="020B0604020202020204" pitchFamily="34" charset="0"/>
                <a:sym typeface="+mn-ea"/>
              </a:rPr>
              <a:t>}</a:t>
            </a:r>
            <a:endParaRPr lang="en-US" altLang="zh-CN" sz="1400" b="0" dirty="0" smtClean="0">
              <a:ea typeface="Verdana" panose="020B0604030504040204" pitchFamily="34" charset="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  }</a:t>
            </a:r>
            <a:endParaRPr lang="en-US" altLang="zh-CN" sz="1400" b="0" dirty="0" smtClean="0">
              <a:ea typeface="Verdana" panose="020B0604030504040204" pitchFamily="34" charset="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  function </a:t>
            </a:r>
            <a:r>
              <a:rPr lang="en-US" altLang="zh-CN" sz="1400" dirty="0" err="1" smtClean="0">
                <a:ea typeface="Verdana" panose="020B0604030504040204" pitchFamily="34" charset="0"/>
                <a:cs typeface="Arial" panose="020B0604020202020204" pitchFamily="34" charset="0"/>
                <a:sym typeface="+mn-ea"/>
              </a:rPr>
              <a:t>stopMyWorker</a:t>
            </a:r>
            <a:r>
              <a:rPr lang="en-US" altLang="zh-CN" sz="1400" smtClean="0">
                <a:ea typeface="Verdana" panose="020B0604030504040204" pitchFamily="34" charset="0"/>
                <a:cs typeface="Arial" panose="020B0604020202020204" pitchFamily="34" charset="0"/>
                <a:sym typeface="+mn-ea"/>
              </a:rPr>
              <a:t>(){ </a:t>
            </a:r>
            <a:endParaRPr lang="en-US" altLang="zh-CN" sz="1400" b="0" dirty="0" smtClean="0">
              <a:ea typeface="Verdana" panose="020B0604030504040204" pitchFamily="34" charset="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    </a:t>
            </a:r>
            <a:r>
              <a:rPr lang="en-US" altLang="zh-CN" sz="1400" dirty="0" err="1" smtClean="0">
                <a:ea typeface="Verdana" panose="020B0604030504040204" pitchFamily="34" charset="0"/>
                <a:cs typeface="Arial" panose="020B0604020202020204" pitchFamily="34" charset="0"/>
                <a:sym typeface="+mn-ea"/>
              </a:rPr>
              <a:t>worker.terminate</a:t>
            </a:r>
            <a:r>
              <a:rPr lang="en-US" altLang="zh-CN" sz="1400" smtClean="0">
                <a:ea typeface="Verdana" panose="020B0604030504040204" pitchFamily="34" charset="0"/>
                <a:cs typeface="Arial" panose="020B0604020202020204" pitchFamily="34" charset="0"/>
                <a:sym typeface="+mn-ea"/>
              </a:rPr>
              <a:t>();//</a:t>
            </a:r>
            <a:r>
              <a:rPr sz="1400" smtClean="0">
                <a:cs typeface="Arial" panose="020B0604020202020204" pitchFamily="34" charset="0"/>
                <a:sym typeface="+mn-ea"/>
              </a:rPr>
              <a:t>终止线程</a:t>
            </a:r>
            <a:endParaRPr lang="zh-CN" altLang="en-US" sz="1400" b="0" dirty="0" smtClean="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a:t>
            </a:r>
            <a:endParaRPr lang="en-US" altLang="zh-CN" sz="1400" b="0" dirty="0" smtClean="0">
              <a:ea typeface="Verdana" panose="020B0604030504040204" pitchFamily="34" charset="0"/>
              <a:cs typeface="Arial" panose="020B0604020202020204" pitchFamily="34" charset="0"/>
            </a:endParaRPr>
          </a:p>
          <a:p>
            <a:pPr>
              <a:lnSpc>
                <a:spcPct val="100000"/>
              </a:lnSpc>
              <a:spcBef>
                <a:spcPts val="0"/>
              </a:spcBef>
              <a:spcAft>
                <a:spcPts val="0"/>
              </a:spcAft>
              <a:buNone/>
            </a:pPr>
            <a:r>
              <a:rPr lang="en-US" altLang="zh-CN" sz="1400" smtClean="0">
                <a:ea typeface="Verdana" panose="020B0604030504040204" pitchFamily="34" charset="0"/>
                <a:cs typeface="Arial" panose="020B0604020202020204" pitchFamily="34" charset="0"/>
                <a:sym typeface="+mn-ea"/>
              </a:rPr>
              <a:t>&lt;/script&gt;</a:t>
            </a:r>
            <a:endParaRPr lang="en-US" altLang="zh-CN" sz="1400" b="0" dirty="0" smtClean="0">
              <a:ea typeface="Verdana" panose="020B0604030504040204" pitchFamily="34" charset="0"/>
              <a:cs typeface="Arial" panose="020B0604020202020204" pitchFamily="34" charset="0"/>
            </a:endParaRPr>
          </a:p>
          <a:p>
            <a:pPr>
              <a:lnSpc>
                <a:spcPct val="100000"/>
              </a:lnSpc>
              <a:spcBef>
                <a:spcPts val="0"/>
              </a:spcBef>
              <a:spcAft>
                <a:spcPts val="0"/>
              </a:spcAft>
              <a:buNone/>
            </a:pPr>
            <a:endParaRPr lang="en-US" altLang="zh-CN" sz="1400" b="0" dirty="0" smtClean="0">
              <a:ea typeface="Verdana" panose="020B0604030504040204" pitchFamily="34" charset="0"/>
              <a:cs typeface="Arial" panose="020B0604020202020204" pitchFamily="34" charset="0"/>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浏览器端数据库</a:t>
            </a:r>
            <a:r>
              <a:rPr lang="en-US" altLang="zh-CN" dirty="0"/>
              <a:t>IndexedDB</a:t>
            </a:r>
            <a:endParaRPr lang="zh-CN" altLang="en-US" dirty="0"/>
          </a:p>
        </p:txBody>
      </p:sp>
      <p:sp>
        <p:nvSpPr>
          <p:cNvPr id="3" name="内容占位符 2"/>
          <p:cNvSpPr>
            <a:spLocks noGrp="1"/>
          </p:cNvSpPr>
          <p:nvPr>
            <p:ph idx="1"/>
          </p:nvPr>
        </p:nvSpPr>
        <p:spPr>
          <a:xfrm>
            <a:off x="502285" y="1430655"/>
            <a:ext cx="8001635" cy="4243070"/>
          </a:xfrm>
        </p:spPr>
        <p:txBody>
          <a:bodyPr>
            <a:normAutofit fontScale="70000"/>
          </a:bodyPr>
          <a:lstStyle/>
          <a:p>
            <a:pPr marL="0" indent="0">
              <a:spcBef>
                <a:spcPts val="0"/>
              </a:spcBef>
              <a:spcAft>
                <a:spcPts val="0"/>
              </a:spcAft>
              <a:buNone/>
            </a:pPr>
            <a:r>
              <a:rPr lang="zh-CN" altLang="en-US" sz="2285" dirty="0" smtClean="0">
                <a:solidFill>
                  <a:srgbClr val="FF0000"/>
                </a:solidFill>
              </a:rPr>
              <a:t>       </a:t>
            </a:r>
            <a:r>
              <a:rPr lang="en-US" altLang="zh-CN" sz="2285" dirty="0" err="1" smtClean="0">
                <a:solidFill>
                  <a:srgbClr val="FF0000"/>
                </a:solidFill>
              </a:rPr>
              <a:t>WebStorage</a:t>
            </a:r>
            <a:r>
              <a:rPr lang="zh-CN" altLang="en-US" sz="2285" dirty="0" smtClean="0"/>
              <a:t>可</a:t>
            </a:r>
            <a:r>
              <a:rPr lang="zh-CN" altLang="en-US" sz="2285" dirty="0"/>
              <a:t>以用来存</a:t>
            </a:r>
            <a:r>
              <a:rPr lang="zh-CN" altLang="en-US" sz="2285" dirty="0" smtClean="0"/>
              <a:t>储键</a:t>
            </a:r>
            <a:r>
              <a:rPr lang="zh-CN" altLang="en-US" sz="2285" dirty="0"/>
              <a:t>值</a:t>
            </a:r>
            <a:r>
              <a:rPr lang="zh-CN" altLang="en-US" sz="2285" dirty="0" smtClean="0"/>
              <a:t>对，</a:t>
            </a:r>
            <a:r>
              <a:rPr lang="zh-CN" altLang="en-US" sz="2285" dirty="0"/>
              <a:t>然而它无法提供按顺序检索、高性能地按值查询或存储重复的</a:t>
            </a:r>
            <a:r>
              <a:rPr lang="zh-CN" altLang="en-US" sz="2285" dirty="0" smtClean="0"/>
              <a:t>键的</a:t>
            </a:r>
            <a:r>
              <a:rPr lang="zh-CN" altLang="en-US" sz="2285" dirty="0"/>
              <a:t>功能</a:t>
            </a:r>
            <a:r>
              <a:rPr lang="zh-CN" altLang="en-US" sz="2285" dirty="0" smtClean="0"/>
              <a:t>。</a:t>
            </a:r>
            <a:endParaRPr lang="zh-CN" altLang="en-US" sz="2285" dirty="0" smtClean="0"/>
          </a:p>
          <a:p>
            <a:pPr marL="0" indent="0">
              <a:spcBef>
                <a:spcPts val="0"/>
              </a:spcBef>
              <a:spcAft>
                <a:spcPts val="0"/>
              </a:spcAft>
              <a:buNone/>
            </a:pPr>
            <a:endParaRPr lang="en-US" altLang="zh-CN" sz="2285" dirty="0" smtClean="0"/>
          </a:p>
          <a:p>
            <a:pPr marL="0" indent="0">
              <a:spcBef>
                <a:spcPts val="0"/>
              </a:spcBef>
              <a:spcAft>
                <a:spcPts val="0"/>
              </a:spcAft>
              <a:buNone/>
            </a:pPr>
            <a:r>
              <a:rPr lang="zh-CN" altLang="en-US" sz="2285" dirty="0" smtClean="0"/>
              <a:t>       </a:t>
            </a:r>
            <a:r>
              <a:rPr lang="en-US" altLang="zh-CN" sz="2285" dirty="0" err="1" smtClean="0">
                <a:solidFill>
                  <a:srgbClr val="FF0000"/>
                </a:solidFill>
              </a:rPr>
              <a:t>IndexedDB</a:t>
            </a:r>
            <a:r>
              <a:rPr lang="en-US" altLang="zh-CN" sz="2285" dirty="0" smtClean="0"/>
              <a:t> </a:t>
            </a:r>
            <a:r>
              <a:rPr lang="zh-CN" altLang="en-US" sz="2285" dirty="0"/>
              <a:t>是一种轻量级</a:t>
            </a:r>
            <a:r>
              <a:rPr lang="en-US" altLang="zh-CN" sz="2285" dirty="0"/>
              <a:t>NoSQL</a:t>
            </a:r>
            <a:r>
              <a:rPr lang="zh-CN" altLang="en-US" sz="2285" dirty="0"/>
              <a:t>（</a:t>
            </a:r>
            <a:r>
              <a:rPr lang="en-US" altLang="zh-CN" sz="2285" dirty="0"/>
              <a:t>Not Only SQL</a:t>
            </a:r>
            <a:r>
              <a:rPr lang="zh-CN" altLang="en-US" sz="2285" dirty="0"/>
              <a:t>，泛指非关系型）数据库</a:t>
            </a:r>
            <a:r>
              <a:rPr lang="zh-CN" altLang="en-US" sz="2285" dirty="0" smtClean="0"/>
              <a:t>，用</a:t>
            </a:r>
            <a:r>
              <a:rPr lang="zh-CN" altLang="en-US" sz="2285" dirty="0"/>
              <a:t>来持久化</a:t>
            </a:r>
            <a:r>
              <a:rPr lang="zh-CN" altLang="en-US" sz="2285" dirty="0">
                <a:solidFill>
                  <a:srgbClr val="FF0000"/>
                </a:solidFill>
              </a:rPr>
              <a:t>大量（</a:t>
            </a:r>
            <a:r>
              <a:rPr lang="en-US" altLang="zh-CN" sz="2285" dirty="0">
                <a:solidFill>
                  <a:srgbClr val="FF0000"/>
                </a:solidFill>
              </a:rPr>
              <a:t>250MB</a:t>
            </a:r>
            <a:r>
              <a:rPr lang="zh-CN" altLang="en-US" sz="2285" dirty="0">
                <a:solidFill>
                  <a:srgbClr val="FF0000"/>
                </a:solidFill>
              </a:rPr>
              <a:t>）客户端数据</a:t>
            </a:r>
            <a:r>
              <a:rPr lang="zh-CN" altLang="en-US" sz="2285" dirty="0"/>
              <a:t>。它可以让</a:t>
            </a:r>
            <a:r>
              <a:rPr lang="en-US" altLang="zh-CN" sz="2285" dirty="0"/>
              <a:t>Web </a:t>
            </a:r>
            <a:r>
              <a:rPr lang="zh-CN" altLang="en-US" sz="2285" dirty="0"/>
              <a:t>应用程序具有非常强大的查询能力</a:t>
            </a:r>
            <a:r>
              <a:rPr lang="zh-CN" altLang="en-US" sz="2285" dirty="0" smtClean="0"/>
              <a:t>并</a:t>
            </a:r>
            <a:r>
              <a:rPr lang="zh-CN" altLang="en-US" sz="2285" dirty="0"/>
              <a:t>且可以离线工</a:t>
            </a:r>
            <a:r>
              <a:rPr lang="zh-CN" altLang="en-US" sz="2285" dirty="0" smtClean="0"/>
              <a:t>作。</a:t>
            </a:r>
            <a:r>
              <a:rPr lang="en-US" altLang="zh-CN" sz="2285" dirty="0" err="1" smtClean="0"/>
              <a:t>IndexedDB</a:t>
            </a:r>
            <a:r>
              <a:rPr lang="en-US" altLang="zh-CN" sz="2285" dirty="0" smtClean="0"/>
              <a:t> </a:t>
            </a:r>
            <a:r>
              <a:rPr lang="zh-CN" altLang="en-US" sz="2285" dirty="0"/>
              <a:t>的数据操作直接使用</a:t>
            </a:r>
            <a:r>
              <a:rPr lang="en-US" altLang="zh-CN" sz="2285" dirty="0"/>
              <a:t>JS </a:t>
            </a:r>
            <a:r>
              <a:rPr lang="zh-CN" altLang="en-US" sz="2285" dirty="0"/>
              <a:t>脚本，不依赖</a:t>
            </a:r>
            <a:r>
              <a:rPr lang="en-US" altLang="zh-CN" sz="2285" dirty="0"/>
              <a:t>SQL </a:t>
            </a:r>
            <a:r>
              <a:rPr lang="zh-CN" altLang="en-US" sz="2285" dirty="0"/>
              <a:t>语句（</a:t>
            </a:r>
            <a:r>
              <a:rPr lang="en-US" altLang="zh-CN" sz="2285" dirty="0" smtClean="0"/>
              <a:t>Web SQL</a:t>
            </a:r>
            <a:r>
              <a:rPr lang="zh-CN" altLang="en-US" sz="2285" dirty="0" smtClean="0"/>
              <a:t>数</a:t>
            </a:r>
            <a:r>
              <a:rPr lang="zh-CN" altLang="en-US" sz="2285" dirty="0"/>
              <a:t>据库已被废弃），操作返回均采用</a:t>
            </a:r>
            <a:r>
              <a:rPr lang="zh-CN" altLang="en-US" sz="2285" b="1" dirty="0">
                <a:solidFill>
                  <a:srgbClr val="FF0000"/>
                </a:solidFill>
              </a:rPr>
              <a:t>异步</a:t>
            </a:r>
            <a:r>
              <a:rPr lang="zh-CN" altLang="en-US" sz="2285" dirty="0"/>
              <a:t>。</a:t>
            </a:r>
            <a:endParaRPr lang="en-US" altLang="zh-CN" sz="2285" dirty="0" smtClean="0"/>
          </a:p>
          <a:p>
            <a:pPr marL="0" indent="0">
              <a:spcBef>
                <a:spcPts val="0"/>
              </a:spcBef>
              <a:spcAft>
                <a:spcPts val="0"/>
              </a:spcAft>
              <a:buNone/>
            </a:pPr>
            <a:endParaRPr lang="zh-CN" altLang="en-US" sz="2285" dirty="0" smtClean="0"/>
          </a:p>
          <a:p>
            <a:pPr marL="0" indent="0">
              <a:spcBef>
                <a:spcPts val="0"/>
              </a:spcBef>
              <a:spcAft>
                <a:spcPts val="0"/>
              </a:spcAft>
              <a:buNone/>
            </a:pPr>
            <a:r>
              <a:rPr lang="zh-CN" altLang="en-US" sz="2285" dirty="0" smtClean="0"/>
              <a:t>      </a:t>
            </a:r>
            <a:r>
              <a:rPr lang="en-US" altLang="zh-CN" sz="2285" dirty="0" err="1" smtClean="0"/>
              <a:t>localStorage</a:t>
            </a:r>
            <a:r>
              <a:rPr lang="en-US" altLang="zh-CN" sz="2285" dirty="0" smtClean="0"/>
              <a:t> </a:t>
            </a:r>
            <a:r>
              <a:rPr lang="zh-CN" altLang="en-US" sz="2285" dirty="0"/>
              <a:t>和</a:t>
            </a:r>
            <a:r>
              <a:rPr lang="en-US" altLang="zh-CN" sz="2285" dirty="0"/>
              <a:t>sessionStorage </a:t>
            </a:r>
            <a:r>
              <a:rPr lang="zh-CN" altLang="en-US" sz="2285" dirty="0"/>
              <a:t>对</a:t>
            </a:r>
            <a:r>
              <a:rPr lang="zh-CN" altLang="en-US" sz="2285" dirty="0" smtClean="0"/>
              <a:t>象是</a:t>
            </a:r>
            <a:r>
              <a:rPr lang="zh-CN" altLang="en-US" sz="2285" dirty="0"/>
              <a:t>采用</a:t>
            </a:r>
            <a:r>
              <a:rPr lang="zh-CN" altLang="en-US" sz="2285" dirty="0">
                <a:solidFill>
                  <a:srgbClr val="FF0000"/>
                </a:solidFill>
              </a:rPr>
              <a:t>同步技术</a:t>
            </a:r>
            <a:r>
              <a:rPr lang="zh-CN" altLang="en-US" sz="2285" dirty="0"/>
              <a:t>实现少量（</a:t>
            </a:r>
            <a:r>
              <a:rPr lang="en-US" altLang="zh-CN" sz="2285" dirty="0"/>
              <a:t>2.5</a:t>
            </a:r>
            <a:r>
              <a:rPr lang="zh-CN" altLang="en-US" sz="2285" dirty="0"/>
              <a:t>～</a:t>
            </a:r>
            <a:r>
              <a:rPr lang="en-US" altLang="zh-CN" sz="2285" dirty="0"/>
              <a:t>10MB</a:t>
            </a:r>
            <a:r>
              <a:rPr lang="zh-CN" altLang="en-US" sz="2285" dirty="0"/>
              <a:t>）客户端数据（字符串）存储</a:t>
            </a:r>
            <a:r>
              <a:rPr lang="zh-CN" altLang="en-US" sz="2285" dirty="0" smtClean="0"/>
              <a:t>。</a:t>
            </a:r>
            <a:endParaRPr lang="zh-CN" altLang="en-US" sz="2285" dirty="0" smtClean="0"/>
          </a:p>
          <a:p>
            <a:pPr marL="0" indent="0">
              <a:spcBef>
                <a:spcPts val="0"/>
              </a:spcBef>
              <a:spcAft>
                <a:spcPts val="0"/>
              </a:spcAft>
              <a:buNone/>
            </a:pPr>
            <a:endParaRPr lang="en-US" altLang="zh-CN" sz="2285" dirty="0" smtClean="0"/>
          </a:p>
          <a:p>
            <a:pPr marL="0" indent="0">
              <a:spcBef>
                <a:spcPts val="0"/>
              </a:spcBef>
              <a:spcAft>
                <a:spcPts val="0"/>
              </a:spcAft>
              <a:buNone/>
            </a:pPr>
            <a:r>
              <a:rPr lang="zh-CN" altLang="en-US" sz="2285" dirty="0" smtClean="0"/>
              <a:t>       一</a:t>
            </a:r>
            <a:r>
              <a:rPr lang="zh-CN" altLang="en-US" sz="2285" dirty="0"/>
              <a:t>个网站可以有多个</a:t>
            </a:r>
            <a:r>
              <a:rPr lang="en-US" altLang="zh-CN" sz="2285" dirty="0"/>
              <a:t>IndexedDB </a:t>
            </a:r>
            <a:r>
              <a:rPr lang="zh-CN" altLang="en-US" sz="2285" dirty="0"/>
              <a:t>数据库，每个数据库必须具有唯一的名</a:t>
            </a:r>
            <a:r>
              <a:rPr lang="zh-CN" altLang="en-US" sz="2285" dirty="0" smtClean="0"/>
              <a:t>称。</a:t>
            </a:r>
            <a:endParaRPr lang="zh-CN" altLang="en-US" sz="2285"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浏览器端数据库</a:t>
            </a:r>
            <a:r>
              <a:rPr lang="en-US" altLang="zh-CN" dirty="0" err="1"/>
              <a:t>IndexedDB</a:t>
            </a:r>
            <a:endParaRPr lang="zh-CN" altLang="en-US" dirty="0"/>
          </a:p>
        </p:txBody>
      </p:sp>
      <p:sp>
        <p:nvSpPr>
          <p:cNvPr id="3" name="内容占位符 2"/>
          <p:cNvSpPr>
            <a:spLocks noGrp="1"/>
          </p:cNvSpPr>
          <p:nvPr>
            <p:ph idx="1"/>
          </p:nvPr>
        </p:nvSpPr>
        <p:spPr>
          <a:xfrm>
            <a:off x="533400" y="1676400"/>
            <a:ext cx="8509000" cy="4407535"/>
          </a:xfrm>
        </p:spPr>
        <p:txBody>
          <a:bodyPr>
            <a:normAutofit/>
          </a:bodyPr>
          <a:lstStyle/>
          <a:p>
            <a:pPr>
              <a:lnSpc>
                <a:spcPct val="100000"/>
              </a:lnSpc>
              <a:buNone/>
            </a:pPr>
            <a:r>
              <a:rPr lang="zh-CN" altLang="en-US" sz="1600" dirty="0">
                <a:solidFill>
                  <a:schemeClr val="tx1"/>
                </a:solidFill>
              </a:rPr>
              <a:t>使用</a:t>
            </a:r>
            <a:r>
              <a:rPr lang="en-US" altLang="zh-CN" sz="1600" dirty="0">
                <a:solidFill>
                  <a:schemeClr val="tx1"/>
                </a:solidFill>
              </a:rPr>
              <a:t>IndexedDB </a:t>
            </a:r>
            <a:r>
              <a:rPr lang="zh-CN" altLang="en-US" sz="1600" dirty="0">
                <a:solidFill>
                  <a:schemeClr val="tx1"/>
                </a:solidFill>
              </a:rPr>
              <a:t>的基本步骤如</a:t>
            </a:r>
            <a:r>
              <a:rPr lang="zh-CN" altLang="en-US" sz="1600" dirty="0" smtClean="0">
                <a:solidFill>
                  <a:schemeClr val="tx1"/>
                </a:solidFill>
              </a:rPr>
              <a:t>下：</a:t>
            </a:r>
            <a:endParaRPr lang="zh-CN" altLang="en-US" sz="1600" dirty="0">
              <a:solidFill>
                <a:schemeClr val="tx1"/>
              </a:solidFill>
            </a:endParaRPr>
          </a:p>
          <a:p>
            <a:pPr indent="268605">
              <a:lnSpc>
                <a:spcPct val="100000"/>
              </a:lnSpc>
              <a:spcBef>
                <a:spcPts val="0"/>
              </a:spcBef>
              <a:spcAft>
                <a:spcPts val="0"/>
              </a:spcAft>
              <a:tabLst>
                <a:tab pos="360045" algn="l"/>
              </a:tabLst>
            </a:pPr>
            <a:r>
              <a:rPr lang="zh-CN" altLang="en-US" sz="1600" dirty="0" smtClean="0">
                <a:solidFill>
                  <a:schemeClr val="tx1"/>
                </a:solidFill>
              </a:rPr>
              <a:t>打</a:t>
            </a:r>
            <a:r>
              <a:rPr lang="zh-CN" altLang="en-US" sz="1600" dirty="0">
                <a:solidFill>
                  <a:schemeClr val="tx1"/>
                </a:solidFill>
              </a:rPr>
              <a:t>开</a:t>
            </a:r>
            <a:r>
              <a:rPr lang="zh-CN" altLang="en-US" sz="1600" dirty="0">
                <a:solidFill>
                  <a:schemeClr val="tx1"/>
                </a:solidFill>
              </a:rPr>
              <a:t>数据库并且开始一个事务。</a:t>
            </a:r>
            <a:endParaRPr lang="zh-CN" altLang="en-US" sz="1600" dirty="0">
              <a:solidFill>
                <a:schemeClr val="tx1"/>
              </a:solidFill>
            </a:endParaRPr>
          </a:p>
          <a:p>
            <a:pPr indent="268605">
              <a:lnSpc>
                <a:spcPct val="100000"/>
              </a:lnSpc>
              <a:spcBef>
                <a:spcPts val="0"/>
              </a:spcBef>
              <a:spcAft>
                <a:spcPts val="0"/>
              </a:spcAft>
              <a:tabLst>
                <a:tab pos="360045" algn="l"/>
              </a:tabLst>
            </a:pPr>
            <a:r>
              <a:rPr lang="zh-CN" altLang="en-US" sz="1600" dirty="0" smtClean="0">
                <a:solidFill>
                  <a:schemeClr val="tx1"/>
                </a:solidFill>
              </a:rPr>
              <a:t>创</a:t>
            </a:r>
            <a:r>
              <a:rPr lang="zh-CN" altLang="en-US" sz="1600" dirty="0">
                <a:solidFill>
                  <a:schemeClr val="tx1"/>
                </a:solidFill>
              </a:rPr>
              <a:t>建一个对象仓库</a:t>
            </a:r>
            <a:r>
              <a:rPr lang="en-US" altLang="zh-CN" sz="1600" dirty="0">
                <a:solidFill>
                  <a:schemeClr val="tx1"/>
                </a:solidFill>
              </a:rPr>
              <a:t>(Object Store)</a:t>
            </a:r>
            <a:r>
              <a:rPr lang="zh-CN" altLang="en-US" sz="1600" dirty="0">
                <a:solidFill>
                  <a:schemeClr val="tx1"/>
                </a:solidFill>
              </a:rPr>
              <a:t>。</a:t>
            </a:r>
            <a:endParaRPr lang="zh-CN" altLang="en-US" sz="1600" dirty="0">
              <a:solidFill>
                <a:schemeClr val="tx1"/>
              </a:solidFill>
            </a:endParaRPr>
          </a:p>
          <a:p>
            <a:pPr indent="268605">
              <a:lnSpc>
                <a:spcPct val="100000"/>
              </a:lnSpc>
              <a:spcBef>
                <a:spcPts val="0"/>
              </a:spcBef>
              <a:spcAft>
                <a:spcPts val="0"/>
              </a:spcAft>
              <a:tabLst>
                <a:tab pos="360045" algn="l"/>
              </a:tabLst>
            </a:pPr>
            <a:r>
              <a:rPr lang="zh-CN" altLang="en-US" sz="1600" dirty="0" smtClean="0">
                <a:solidFill>
                  <a:schemeClr val="tx1"/>
                </a:solidFill>
              </a:rPr>
              <a:t>构</a:t>
            </a:r>
            <a:r>
              <a:rPr lang="zh-CN" altLang="en-US" sz="1600" dirty="0">
                <a:solidFill>
                  <a:schemeClr val="tx1"/>
                </a:solidFill>
              </a:rPr>
              <a:t>建一个请求来执行一些数据库操作，例如增加或提取数据等。</a:t>
            </a:r>
            <a:endParaRPr lang="zh-CN" altLang="en-US" sz="1600" dirty="0">
              <a:solidFill>
                <a:schemeClr val="tx1"/>
              </a:solidFill>
            </a:endParaRPr>
          </a:p>
          <a:p>
            <a:pPr indent="268605">
              <a:lnSpc>
                <a:spcPct val="100000"/>
              </a:lnSpc>
              <a:spcBef>
                <a:spcPts val="0"/>
              </a:spcBef>
              <a:spcAft>
                <a:spcPts val="0"/>
              </a:spcAft>
              <a:tabLst>
                <a:tab pos="360045" algn="l"/>
              </a:tabLst>
            </a:pPr>
            <a:r>
              <a:rPr lang="zh-CN" altLang="en-US" sz="1600" dirty="0" smtClean="0">
                <a:solidFill>
                  <a:schemeClr val="tx1"/>
                </a:solidFill>
              </a:rPr>
              <a:t>通</a:t>
            </a:r>
            <a:r>
              <a:rPr lang="zh-CN" altLang="en-US" sz="1600" dirty="0">
                <a:solidFill>
                  <a:schemeClr val="tx1"/>
                </a:solidFill>
              </a:rPr>
              <a:t>过监听正确类型的</a:t>
            </a:r>
            <a:r>
              <a:rPr lang="en-US" altLang="zh-CN" sz="1600" dirty="0">
                <a:solidFill>
                  <a:schemeClr val="tx1"/>
                </a:solidFill>
              </a:rPr>
              <a:t>DOM </a:t>
            </a:r>
            <a:r>
              <a:rPr lang="zh-CN" altLang="en-US" sz="1600" dirty="0">
                <a:solidFill>
                  <a:schemeClr val="tx1"/>
                </a:solidFill>
              </a:rPr>
              <a:t>事件以等待操作完成。</a:t>
            </a:r>
            <a:endParaRPr lang="zh-CN" altLang="en-US" sz="1600" dirty="0">
              <a:solidFill>
                <a:schemeClr val="tx1"/>
              </a:solidFill>
            </a:endParaRPr>
          </a:p>
          <a:p>
            <a:pPr indent="268605">
              <a:lnSpc>
                <a:spcPct val="100000"/>
              </a:lnSpc>
              <a:spcBef>
                <a:spcPts val="0"/>
              </a:spcBef>
              <a:spcAft>
                <a:spcPts val="0"/>
              </a:spcAft>
              <a:tabLst>
                <a:tab pos="360045" algn="l"/>
              </a:tabLst>
            </a:pPr>
            <a:r>
              <a:rPr lang="zh-CN" altLang="en-US" sz="1600" dirty="0" smtClean="0">
                <a:solidFill>
                  <a:schemeClr val="tx1"/>
                </a:solidFill>
              </a:rPr>
              <a:t>在</a:t>
            </a:r>
            <a:r>
              <a:rPr lang="zh-CN" altLang="en-US" sz="1600" dirty="0">
                <a:solidFill>
                  <a:schemeClr val="tx1"/>
                </a:solidFill>
              </a:rPr>
              <a:t>操作结果上进行一些操作（可以在</a:t>
            </a:r>
            <a:r>
              <a:rPr lang="en-US" altLang="zh-CN" sz="1600" dirty="0">
                <a:solidFill>
                  <a:schemeClr val="tx1"/>
                </a:solidFill>
              </a:rPr>
              <a:t>request </a:t>
            </a:r>
            <a:r>
              <a:rPr lang="zh-CN" altLang="en-US" sz="1600" dirty="0">
                <a:solidFill>
                  <a:schemeClr val="tx1"/>
                </a:solidFill>
              </a:rPr>
              <a:t>对象中找到</a:t>
            </a:r>
            <a:r>
              <a:rPr lang="zh-CN" altLang="en-US" sz="1600" dirty="0" smtClean="0">
                <a:solidFill>
                  <a:schemeClr val="tx1"/>
                </a:solidFill>
              </a:rPr>
              <a:t>）。</a:t>
            </a:r>
            <a:endParaRPr lang="en-US" altLang="zh-CN" sz="1600" dirty="0">
              <a:solidFill>
                <a:schemeClr val="tx1"/>
              </a:solidFill>
            </a:endParaRPr>
          </a:p>
          <a:p>
            <a:pPr marL="0" indent="0">
              <a:lnSpc>
                <a:spcPct val="100000"/>
              </a:lnSpc>
              <a:buNone/>
            </a:pPr>
            <a:endParaRPr lang="en-US" altLang="zh-CN" sz="1600" b="1" dirty="0" smtClean="0">
              <a:solidFill>
                <a:schemeClr val="tx1"/>
              </a:solidFill>
            </a:endParaRPr>
          </a:p>
          <a:p>
            <a:pPr marL="0" indent="0">
              <a:lnSpc>
                <a:spcPct val="100000"/>
              </a:lnSpc>
              <a:buNone/>
            </a:pPr>
            <a:r>
              <a:rPr lang="en-US" altLang="zh-CN" sz="1600" b="1" dirty="0" smtClean="0">
                <a:solidFill>
                  <a:schemeClr val="tx1"/>
                </a:solidFill>
              </a:rPr>
              <a:t>1</a:t>
            </a:r>
            <a:r>
              <a:rPr lang="zh-CN" altLang="en-US" sz="1600" b="1" dirty="0">
                <a:solidFill>
                  <a:schemeClr val="tx1"/>
                </a:solidFill>
              </a:rPr>
              <a:t>．浏览器支持</a:t>
            </a:r>
            <a:r>
              <a:rPr lang="en-US" altLang="zh-CN" sz="1600" b="1" dirty="0">
                <a:solidFill>
                  <a:schemeClr val="tx1"/>
                </a:solidFill>
              </a:rPr>
              <a:t>IndexedDB </a:t>
            </a:r>
            <a:r>
              <a:rPr lang="zh-CN" altLang="en-US" sz="1600" b="1" dirty="0">
                <a:solidFill>
                  <a:schemeClr val="tx1"/>
                </a:solidFill>
              </a:rPr>
              <a:t>数据库情况判</a:t>
            </a:r>
            <a:r>
              <a:rPr lang="zh-CN" altLang="en-US" sz="1600" b="1" dirty="0" smtClean="0">
                <a:solidFill>
                  <a:schemeClr val="tx1"/>
                </a:solidFill>
              </a:rPr>
              <a:t>断</a:t>
            </a:r>
            <a:endParaRPr lang="en-US" altLang="zh-CN" sz="1600" b="1" dirty="0" smtClean="0">
              <a:solidFill>
                <a:schemeClr val="tx1"/>
              </a:solidFill>
            </a:endParaRPr>
          </a:p>
          <a:p>
            <a:pPr>
              <a:lnSpc>
                <a:spcPct val="1000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a:t>
            </a:r>
            <a:r>
              <a:rPr lang="en-US" altLang="zh-CN" sz="1600" dirty="0">
                <a:solidFill>
                  <a:schemeClr val="tx1"/>
                </a:solidFill>
              </a:rPr>
              <a:t>indexedDB=window.indexedDB || window.mozIndexedDB ||</a:t>
            </a:r>
            <a:endParaRPr lang="en-US" altLang="zh-CN" sz="1600" dirty="0">
              <a:solidFill>
                <a:schemeClr val="tx1"/>
              </a:solidFill>
            </a:endParaRPr>
          </a:p>
          <a:p>
            <a:pPr>
              <a:lnSpc>
                <a:spcPct val="1000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window.webkitIndexedDB</a:t>
            </a:r>
            <a:r>
              <a:rPr lang="en-US" altLang="zh-CN" sz="1600" dirty="0">
                <a:solidFill>
                  <a:schemeClr val="tx1"/>
                </a:solidFill>
              </a:rPr>
              <a:t>; //</a:t>
            </a:r>
            <a:r>
              <a:rPr lang="zh-CN" altLang="en-US" sz="1600" dirty="0">
                <a:solidFill>
                  <a:schemeClr val="tx1"/>
                </a:solidFill>
              </a:rPr>
              <a:t>获得</a:t>
            </a:r>
            <a:r>
              <a:rPr lang="en-US" altLang="zh-CN" sz="1600" dirty="0">
                <a:solidFill>
                  <a:schemeClr val="tx1"/>
                </a:solidFill>
              </a:rPr>
              <a:t>IndexedDB</a:t>
            </a:r>
            <a:r>
              <a:rPr lang="zh-CN" altLang="en-US" sz="1600" dirty="0">
                <a:solidFill>
                  <a:schemeClr val="tx1"/>
                </a:solidFill>
              </a:rPr>
              <a:t>对象</a:t>
            </a:r>
            <a:endParaRPr lang="zh-CN" altLang="en-US" sz="1600" dirty="0">
              <a:solidFill>
                <a:schemeClr val="tx1"/>
              </a:solidFill>
            </a:endParaRPr>
          </a:p>
          <a:p>
            <a:pPr>
              <a:lnSpc>
                <a:spcPct val="100000"/>
              </a:lnSpc>
              <a:spcBef>
                <a:spcPts val="0"/>
              </a:spcBef>
              <a:spcAft>
                <a:spcPts val="0"/>
              </a:spcAft>
              <a:buNone/>
            </a:pPr>
            <a:r>
              <a:rPr lang="en-US" altLang="zh-CN" sz="1600" dirty="0" smtClean="0">
                <a:solidFill>
                  <a:schemeClr val="tx1"/>
                </a:solidFill>
              </a:rPr>
              <a:t>       if(</a:t>
            </a:r>
            <a:r>
              <a:rPr lang="en-US" altLang="zh-CN" sz="1600" dirty="0" err="1" smtClean="0">
                <a:solidFill>
                  <a:schemeClr val="tx1"/>
                </a:solidFill>
              </a:rPr>
              <a:t>window.indexedDB</a:t>
            </a:r>
            <a:r>
              <a:rPr lang="en-US" altLang="zh-CN" sz="1600" dirty="0">
                <a:solidFill>
                  <a:schemeClr val="tx1"/>
                </a:solidFill>
              </a:rPr>
              <a:t>){</a:t>
            </a:r>
            <a:endParaRPr lang="en-US" altLang="zh-CN" sz="1600" dirty="0">
              <a:solidFill>
                <a:schemeClr val="tx1"/>
              </a:solidFill>
            </a:endParaRPr>
          </a:p>
          <a:p>
            <a:pPr>
              <a:lnSpc>
                <a:spcPct val="100000"/>
              </a:lnSpc>
              <a:spcBef>
                <a:spcPts val="0"/>
              </a:spcBef>
              <a:spcAft>
                <a:spcPts val="0"/>
              </a:spcAft>
              <a:buNone/>
            </a:pPr>
            <a:r>
              <a:rPr lang="en-US" altLang="zh-CN" sz="1600" dirty="0" smtClean="0">
                <a:solidFill>
                  <a:schemeClr val="tx1"/>
                </a:solidFill>
              </a:rPr>
              <a:t>              alert</a:t>
            </a:r>
            <a:r>
              <a:rPr lang="en-US" altLang="zh-CN" sz="1600" dirty="0">
                <a:solidFill>
                  <a:schemeClr val="tx1"/>
                </a:solidFill>
              </a:rPr>
              <a:t>("</a:t>
            </a:r>
            <a:r>
              <a:rPr lang="zh-CN" altLang="en-US" sz="1600" dirty="0">
                <a:solidFill>
                  <a:schemeClr val="tx1"/>
                </a:solidFill>
              </a:rPr>
              <a:t>您的浏览器支持</a:t>
            </a:r>
            <a:r>
              <a:rPr lang="en-US" altLang="zh-CN" sz="1600" dirty="0">
                <a:solidFill>
                  <a:schemeClr val="tx1"/>
                </a:solidFill>
              </a:rPr>
              <a:t>IndexedDB</a:t>
            </a:r>
            <a:r>
              <a:rPr lang="zh-CN" altLang="en-US" sz="1600" dirty="0">
                <a:solidFill>
                  <a:schemeClr val="tx1"/>
                </a:solidFill>
              </a:rPr>
              <a:t>数据库。</a:t>
            </a:r>
            <a:r>
              <a:rPr lang="en-US" altLang="zh-CN" sz="1600" dirty="0">
                <a:solidFill>
                  <a:schemeClr val="tx1"/>
                </a:solidFill>
              </a:rPr>
              <a:t>");</a:t>
            </a:r>
            <a:endParaRPr lang="en-US" altLang="zh-CN" sz="1600" dirty="0">
              <a:solidFill>
                <a:schemeClr val="tx1"/>
              </a:solidFill>
            </a:endParaRPr>
          </a:p>
          <a:p>
            <a:pPr>
              <a:lnSpc>
                <a:spcPct val="100000"/>
              </a:lnSpc>
              <a:spcBef>
                <a:spcPts val="0"/>
              </a:spcBef>
              <a:spcAft>
                <a:spcPts val="0"/>
              </a:spcAft>
              <a:buNone/>
            </a:pPr>
            <a:r>
              <a:rPr lang="en-US" altLang="zh-CN" sz="1600" dirty="0" smtClean="0">
                <a:solidFill>
                  <a:schemeClr val="tx1"/>
                </a:solidFill>
              </a:rPr>
              <a:t>       }else{alert</a:t>
            </a:r>
            <a:r>
              <a:rPr lang="en-US" altLang="zh-CN" sz="1600" dirty="0">
                <a:solidFill>
                  <a:schemeClr val="tx1"/>
                </a:solidFill>
              </a:rPr>
              <a:t>("</a:t>
            </a:r>
            <a:r>
              <a:rPr lang="zh-CN" altLang="en-US" sz="1600" dirty="0">
                <a:solidFill>
                  <a:schemeClr val="tx1"/>
                </a:solidFill>
              </a:rPr>
              <a:t>您的浏览器不支持</a:t>
            </a:r>
            <a:r>
              <a:rPr lang="en-US" altLang="zh-CN" sz="1600" dirty="0">
                <a:solidFill>
                  <a:schemeClr val="tx1"/>
                </a:solidFill>
              </a:rPr>
              <a:t>IndexedDB</a:t>
            </a:r>
            <a:r>
              <a:rPr lang="zh-CN" altLang="en-US" sz="1600" dirty="0">
                <a:solidFill>
                  <a:schemeClr val="tx1"/>
                </a:solidFill>
              </a:rPr>
              <a:t>数据库。</a:t>
            </a:r>
            <a:r>
              <a:rPr lang="en-US" altLang="zh-CN" sz="1600" dirty="0" smtClean="0">
                <a:solidFill>
                  <a:schemeClr val="tx1"/>
                </a:solidFill>
              </a:rPr>
              <a:t>");}</a:t>
            </a:r>
            <a:endParaRPr lang="en-US" altLang="zh-CN" sz="1600" dirty="0" smtClean="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en-US" altLang="zh-CN" dirty="0" smtClean="0"/>
              <a:t>JavaScript</a:t>
            </a:r>
            <a:r>
              <a:rPr lang="zh-CN" altLang="en-US" dirty="0" smtClean="0"/>
              <a:t>概述</a:t>
            </a:r>
            <a:endParaRPr lang="zh-CN" altLang="en-US" dirty="0" smtClean="0"/>
          </a:p>
        </p:txBody>
      </p:sp>
      <p:sp>
        <p:nvSpPr>
          <p:cNvPr id="16386" name="Rectangle 3"/>
          <p:cNvSpPr>
            <a:spLocks noGrp="1" noChangeArrowheads="1"/>
          </p:cNvSpPr>
          <p:nvPr>
            <p:ph idx="1"/>
          </p:nvPr>
        </p:nvSpPr>
        <p:spPr>
          <a:xfrm>
            <a:off x="3143250" y="1513840"/>
            <a:ext cx="5048250" cy="2579370"/>
          </a:xfrm>
        </p:spPr>
        <p:txBody>
          <a:bodyPr/>
          <a:lstStyle/>
          <a:p>
            <a:pPr marL="0" indent="0">
              <a:buNone/>
            </a:pPr>
            <a:r>
              <a:rPr lang="en-US" altLang="zh-CN" sz="1600" dirty="0" smtClean="0">
                <a:solidFill>
                  <a:schemeClr val="tx1">
                    <a:lumMod val="65000"/>
                    <a:lumOff val="35000"/>
                  </a:schemeClr>
                </a:solidFill>
              </a:rPr>
              <a:t>JavaScript</a:t>
            </a:r>
            <a:r>
              <a:rPr lang="zh-CN" altLang="en-US" sz="1600" dirty="0" smtClean="0">
                <a:solidFill>
                  <a:schemeClr val="tx1">
                    <a:lumMod val="65000"/>
                    <a:lumOff val="35000"/>
                  </a:schemeClr>
                </a:solidFill>
              </a:rPr>
              <a:t>最初由</a:t>
            </a:r>
            <a:r>
              <a:rPr lang="en-US" altLang="zh-CN" sz="1600" dirty="0" smtClean="0">
                <a:solidFill>
                  <a:schemeClr val="tx1">
                    <a:lumMod val="65000"/>
                    <a:lumOff val="35000"/>
                  </a:schemeClr>
                </a:solidFill>
              </a:rPr>
              <a:t>Netscape</a:t>
            </a:r>
            <a:r>
              <a:rPr lang="zh-CN" altLang="en-US" sz="1600" dirty="0" smtClean="0">
                <a:solidFill>
                  <a:schemeClr val="tx1">
                    <a:lumMod val="65000"/>
                    <a:lumOff val="35000"/>
                  </a:schemeClr>
                </a:solidFill>
              </a:rPr>
              <a:t>公司的</a:t>
            </a:r>
            <a:r>
              <a:rPr lang="en-US" altLang="zh-CN" sz="1600" dirty="0" smtClean="0">
                <a:solidFill>
                  <a:schemeClr val="tx1">
                    <a:lumMod val="65000"/>
                    <a:lumOff val="35000"/>
                  </a:schemeClr>
                </a:solidFill>
              </a:rPr>
              <a:t>Brendan </a:t>
            </a:r>
            <a:r>
              <a:rPr lang="en-US" altLang="zh-CN" sz="1600" dirty="0" err="1" smtClean="0">
                <a:solidFill>
                  <a:schemeClr val="tx1">
                    <a:lumMod val="65000"/>
                    <a:lumOff val="35000"/>
                  </a:schemeClr>
                </a:solidFill>
              </a:rPr>
              <a:t>Eich</a:t>
            </a:r>
            <a:r>
              <a:rPr lang="zh-CN" altLang="en-US" sz="1600" dirty="0" smtClean="0">
                <a:solidFill>
                  <a:schemeClr val="tx1">
                    <a:lumMod val="65000"/>
                    <a:lumOff val="35000"/>
                  </a:schemeClr>
                </a:solidFill>
              </a:rPr>
              <a:t>（布兰登</a:t>
            </a:r>
            <a:r>
              <a:rPr lang="en-US" altLang="zh-CN" sz="1600" dirty="0" smtClean="0">
                <a:solidFill>
                  <a:schemeClr val="tx1">
                    <a:lumMod val="65000"/>
                    <a:lumOff val="35000"/>
                  </a:schemeClr>
                </a:solidFill>
              </a:rPr>
              <a:t>﹒</a:t>
            </a:r>
            <a:r>
              <a:rPr lang="zh-CN" altLang="en-US" sz="1600" dirty="0" smtClean="0">
                <a:solidFill>
                  <a:schemeClr val="tx1">
                    <a:lumMod val="65000"/>
                    <a:lumOff val="35000"/>
                  </a:schemeClr>
                </a:solidFill>
              </a:rPr>
              <a:t>艾奇）设计</a:t>
            </a:r>
            <a:endParaRPr lang="zh-CN" altLang="en-US" sz="1600" dirty="0" smtClean="0">
              <a:solidFill>
                <a:schemeClr val="tx1">
                  <a:lumMod val="65000"/>
                  <a:lumOff val="35000"/>
                </a:schemeClr>
              </a:solidFill>
            </a:endParaRPr>
          </a:p>
          <a:p>
            <a:pPr marL="0" indent="0">
              <a:buNone/>
            </a:pPr>
            <a:r>
              <a:rPr sz="1600" dirty="0" smtClean="0">
                <a:solidFill>
                  <a:schemeClr val="tx1">
                    <a:lumMod val="65000"/>
                    <a:lumOff val="35000"/>
                  </a:schemeClr>
                </a:solidFill>
              </a:rPr>
              <a:t>需求：需要</a:t>
            </a:r>
            <a:r>
              <a:rPr lang="en-US" altLang="zh-CN" sz="1600" dirty="0" smtClean="0">
                <a:solidFill>
                  <a:schemeClr val="tx1">
                    <a:lumMod val="65000"/>
                    <a:lumOff val="35000"/>
                  </a:schemeClr>
                </a:solidFill>
              </a:rPr>
              <a:t>看上去与Java足够相似，但是</a:t>
            </a:r>
            <a:r>
              <a:rPr sz="1600" dirty="0" smtClean="0">
                <a:solidFill>
                  <a:schemeClr val="tx1">
                    <a:lumMod val="65000"/>
                    <a:lumOff val="35000"/>
                  </a:schemeClr>
                </a:solidFill>
              </a:rPr>
              <a:t>更</a:t>
            </a:r>
            <a:r>
              <a:rPr lang="en-US" altLang="zh-CN" sz="1600" dirty="0" smtClean="0">
                <a:solidFill>
                  <a:schemeClr val="tx1">
                    <a:lumMod val="65000"/>
                    <a:lumOff val="35000"/>
                  </a:schemeClr>
                </a:solidFill>
              </a:rPr>
              <a:t>简单，</a:t>
            </a:r>
            <a:r>
              <a:rPr sz="1600" dirty="0" smtClean="0">
                <a:solidFill>
                  <a:schemeClr val="tx1">
                    <a:lumMod val="65000"/>
                    <a:lumOff val="35000"/>
                  </a:schemeClr>
                </a:solidFill>
              </a:rPr>
              <a:t>能</a:t>
            </a:r>
            <a:r>
              <a:rPr lang="en-US" altLang="zh-CN" sz="1600" dirty="0" smtClean="0">
                <a:solidFill>
                  <a:schemeClr val="tx1">
                    <a:lumMod val="65000"/>
                    <a:lumOff val="35000"/>
                  </a:schemeClr>
                </a:solidFill>
              </a:rPr>
              <a:t>很快上手 </a:t>
            </a:r>
            <a:r>
              <a:rPr sz="1600" dirty="0" smtClean="0">
                <a:solidFill>
                  <a:schemeClr val="tx1">
                    <a:lumMod val="65000"/>
                    <a:lumOff val="35000"/>
                  </a:schemeClr>
                </a:solidFill>
              </a:rPr>
              <a:t>（背景：</a:t>
            </a:r>
            <a:r>
              <a:rPr lang="en-US" altLang="zh-CN" sz="1600" dirty="0" smtClean="0">
                <a:solidFill>
                  <a:schemeClr val="tx1">
                    <a:lumMod val="65000"/>
                    <a:lumOff val="35000"/>
                  </a:schemeClr>
                </a:solidFill>
              </a:rPr>
              <a:t>95</a:t>
            </a:r>
            <a:r>
              <a:rPr sz="1600" dirty="0" smtClean="0">
                <a:solidFill>
                  <a:schemeClr val="tx1">
                    <a:lumMod val="65000"/>
                    <a:lumOff val="35000"/>
                  </a:schemeClr>
                </a:solidFill>
              </a:rPr>
              <a:t>年，</a:t>
            </a:r>
            <a:r>
              <a:rPr lang="en-US" altLang="zh-CN" sz="1600" dirty="0" smtClean="0">
                <a:solidFill>
                  <a:schemeClr val="tx1">
                    <a:lumMod val="65000"/>
                    <a:lumOff val="35000"/>
                  </a:schemeClr>
                </a:solidFill>
              </a:rPr>
              <a:t>Java</a:t>
            </a:r>
            <a:r>
              <a:rPr sz="1600" dirty="0" smtClean="0">
                <a:solidFill>
                  <a:schemeClr val="tx1">
                    <a:lumMod val="65000"/>
                    <a:lumOff val="35000"/>
                  </a:schemeClr>
                </a:solidFill>
              </a:rPr>
              <a:t>的</a:t>
            </a:r>
            <a:r>
              <a:rPr lang="en-US" altLang="zh-CN" sz="1600" dirty="0" smtClean="0">
                <a:solidFill>
                  <a:schemeClr val="tx1">
                    <a:lumMod val="65000"/>
                    <a:lumOff val="35000"/>
                  </a:schemeClr>
                </a:solidFill>
              </a:rPr>
              <a:t>WORA</a:t>
            </a:r>
            <a:r>
              <a:rPr sz="1600" dirty="0" smtClean="0">
                <a:solidFill>
                  <a:schemeClr val="tx1">
                    <a:lumMod val="65000"/>
                    <a:lumOff val="35000"/>
                  </a:schemeClr>
                </a:solidFill>
              </a:rPr>
              <a:t>）</a:t>
            </a:r>
            <a:endParaRPr sz="1600" dirty="0" smtClean="0">
              <a:solidFill>
                <a:schemeClr val="tx1">
                  <a:lumMod val="65000"/>
                  <a:lumOff val="35000"/>
                </a:schemeClr>
              </a:solidFill>
            </a:endParaRPr>
          </a:p>
          <a:p>
            <a:pPr marL="0" indent="0">
              <a:buNone/>
            </a:pPr>
            <a:r>
              <a:rPr sz="1600" dirty="0" smtClean="0">
                <a:solidFill>
                  <a:schemeClr val="tx1">
                    <a:lumMod val="65000"/>
                    <a:lumOff val="35000"/>
                  </a:schemeClr>
                </a:solidFill>
              </a:rPr>
              <a:t>设计：</a:t>
            </a:r>
            <a:r>
              <a:rPr lang="en-US" altLang="zh-CN" sz="1600" dirty="0" smtClean="0">
                <a:solidFill>
                  <a:schemeClr val="tx1">
                    <a:lumMod val="65000"/>
                    <a:lumOff val="35000"/>
                  </a:schemeClr>
                </a:solidFill>
              </a:rPr>
              <a:t>C</a:t>
            </a:r>
            <a:r>
              <a:rPr sz="1600" dirty="0" smtClean="0">
                <a:solidFill>
                  <a:schemeClr val="tx1">
                    <a:lumMod val="65000"/>
                    <a:lumOff val="35000"/>
                  </a:schemeClr>
                </a:solidFill>
              </a:rPr>
              <a:t>的语法</a:t>
            </a:r>
            <a:r>
              <a:rPr lang="en-US" altLang="zh-CN" sz="1600" dirty="0" smtClean="0">
                <a:solidFill>
                  <a:schemeClr val="tx1">
                    <a:lumMod val="65000"/>
                    <a:lumOff val="35000"/>
                  </a:schemeClr>
                </a:solidFill>
              </a:rPr>
              <a:t>+Java</a:t>
            </a:r>
            <a:r>
              <a:rPr sz="1600" dirty="0" smtClean="0">
                <a:solidFill>
                  <a:schemeClr val="tx1">
                    <a:lumMod val="65000"/>
                    <a:lumOff val="35000"/>
                  </a:schemeClr>
                </a:solidFill>
              </a:rPr>
              <a:t>的数据类型和内存管理</a:t>
            </a:r>
            <a:r>
              <a:rPr lang="en-US" altLang="zh-CN" sz="1600" dirty="0" smtClean="0">
                <a:solidFill>
                  <a:schemeClr val="tx1">
                    <a:lumMod val="65000"/>
                    <a:lumOff val="35000"/>
                  </a:schemeClr>
                </a:solidFill>
              </a:rPr>
              <a:t>+Scheme</a:t>
            </a:r>
            <a:r>
              <a:rPr sz="1600" dirty="0" smtClean="0">
                <a:solidFill>
                  <a:schemeClr val="tx1">
                    <a:lumMod val="65000"/>
                    <a:lumOff val="35000"/>
                  </a:schemeClr>
                </a:solidFill>
              </a:rPr>
              <a:t>的函数式编程</a:t>
            </a:r>
            <a:r>
              <a:rPr lang="en-US" altLang="zh-CN" sz="1600" dirty="0" smtClean="0">
                <a:solidFill>
                  <a:schemeClr val="tx1">
                    <a:lumMod val="65000"/>
                    <a:lumOff val="35000"/>
                  </a:schemeClr>
                </a:solidFill>
              </a:rPr>
              <a:t>+Self</a:t>
            </a:r>
            <a:r>
              <a:rPr sz="1600" dirty="0" smtClean="0">
                <a:solidFill>
                  <a:schemeClr val="tx1">
                    <a:lumMod val="65000"/>
                    <a:lumOff val="35000"/>
                  </a:schemeClr>
                </a:solidFill>
              </a:rPr>
              <a:t>的原型继承</a:t>
            </a:r>
            <a:r>
              <a:rPr lang="en-US" altLang="zh-CN" sz="1600" dirty="0" smtClean="0">
                <a:solidFill>
                  <a:schemeClr val="tx1">
                    <a:lumMod val="65000"/>
                    <a:lumOff val="35000"/>
                  </a:schemeClr>
                </a:solidFill>
              </a:rPr>
              <a:t>。</a:t>
            </a:r>
            <a:endParaRPr lang="en-US" altLang="zh-CN" sz="1600" dirty="0" smtClean="0">
              <a:solidFill>
                <a:schemeClr val="tx1">
                  <a:lumMod val="65000"/>
                  <a:lumOff val="35000"/>
                </a:schemeClr>
              </a:solidFill>
              <a:sym typeface="+mn-ea"/>
            </a:endParaRPr>
          </a:p>
        </p:txBody>
      </p:sp>
      <p:pic>
        <p:nvPicPr>
          <p:cNvPr id="2" name="图片 1"/>
          <p:cNvPicPr>
            <a:picLocks noChangeAspect="1"/>
          </p:cNvPicPr>
          <p:nvPr>
            <p:custDataLst>
              <p:tags r:id="rId1"/>
            </p:custDataLst>
          </p:nvPr>
        </p:nvPicPr>
        <p:blipFill>
          <a:blip r:embed="rId2"/>
          <a:stretch>
            <a:fillRect/>
          </a:stretch>
        </p:blipFill>
        <p:spPr>
          <a:xfrm>
            <a:off x="727075" y="1583690"/>
            <a:ext cx="2095500" cy="2095500"/>
          </a:xfrm>
          <a:prstGeom prst="rect">
            <a:avLst/>
          </a:prstGeom>
        </p:spPr>
      </p:pic>
      <p:sp>
        <p:nvSpPr>
          <p:cNvPr id="3" name="文本框 2"/>
          <p:cNvSpPr txBox="1"/>
          <p:nvPr/>
        </p:nvSpPr>
        <p:spPr>
          <a:xfrm>
            <a:off x="727075" y="4354830"/>
            <a:ext cx="7858760" cy="1476375"/>
          </a:xfrm>
          <a:prstGeom prst="rect">
            <a:avLst/>
          </a:prstGeom>
          <a:noFill/>
        </p:spPr>
        <p:txBody>
          <a:bodyPr wrap="square" rtlCol="0" anchor="t">
            <a:spAutoFit/>
          </a:bodyPr>
          <a:p>
            <a:pPr marL="0" indent="0">
              <a:buNone/>
            </a:pPr>
            <a:r>
              <a:rPr lang="zh-CN" altLang="en-US" dirty="0" smtClean="0">
                <a:solidFill>
                  <a:schemeClr val="tx1">
                    <a:lumMod val="65000"/>
                    <a:lumOff val="35000"/>
                  </a:schemeClr>
                </a:solidFill>
                <a:sym typeface="+mn-ea"/>
              </a:rPr>
              <a:t>基于对象和事件驱动并具有相对安全性的</a:t>
            </a:r>
            <a:r>
              <a:rPr lang="zh-CN" altLang="en-US" dirty="0" smtClean="0">
                <a:solidFill>
                  <a:schemeClr val="tx1">
                    <a:lumMod val="65000"/>
                    <a:lumOff val="35000"/>
                  </a:schemeClr>
                </a:solidFill>
                <a:sym typeface="+mn-ea"/>
              </a:rPr>
              <a:t>轻量级、解释型、弱类型</a:t>
            </a:r>
            <a:r>
              <a:rPr lang="zh-CN" altLang="en-US" dirty="0" smtClean="0">
                <a:solidFill>
                  <a:schemeClr val="tx1">
                    <a:lumMod val="65000"/>
                    <a:lumOff val="35000"/>
                  </a:schemeClr>
                </a:solidFill>
                <a:sym typeface="+mn-ea"/>
              </a:rPr>
              <a:t>客户端脚本语言。</a:t>
            </a:r>
            <a:endParaRPr lang="zh-CN" altLang="en-US" dirty="0" smtClean="0">
              <a:solidFill>
                <a:schemeClr val="tx1">
                  <a:lumMod val="65000"/>
                  <a:lumOff val="35000"/>
                </a:schemeClr>
              </a:solidFill>
              <a:sym typeface="+mn-ea"/>
            </a:endParaRPr>
          </a:p>
          <a:p>
            <a:pPr marL="0" indent="0">
              <a:buNone/>
            </a:pPr>
            <a:endParaRPr lang="zh-CN" altLang="en-US" dirty="0" smtClean="0">
              <a:solidFill>
                <a:schemeClr val="tx1">
                  <a:lumMod val="65000"/>
                  <a:lumOff val="35000"/>
                </a:schemeClr>
              </a:solidFill>
              <a:sym typeface="+mn-ea"/>
            </a:endParaRPr>
          </a:p>
          <a:p>
            <a:pPr marL="0" indent="0">
              <a:buNone/>
            </a:pPr>
            <a:r>
              <a:rPr lang="zh-CN" altLang="en-US" dirty="0" smtClean="0">
                <a:solidFill>
                  <a:schemeClr val="tx1">
                    <a:lumMod val="65000"/>
                    <a:lumOff val="35000"/>
                  </a:schemeClr>
                </a:solidFill>
                <a:sym typeface="+mn-ea"/>
              </a:rPr>
              <a:t>广泛用于</a:t>
            </a:r>
            <a:r>
              <a:rPr lang="en-US" altLang="zh-CN" dirty="0" smtClean="0">
                <a:solidFill>
                  <a:schemeClr val="tx1">
                    <a:lumMod val="65000"/>
                    <a:lumOff val="35000"/>
                  </a:schemeClr>
                </a:solidFill>
                <a:sym typeface="+mn-ea"/>
              </a:rPr>
              <a:t>Web</a:t>
            </a:r>
            <a:r>
              <a:rPr lang="zh-CN" altLang="en-US" dirty="0" smtClean="0">
                <a:solidFill>
                  <a:schemeClr val="tx1">
                    <a:lumMod val="65000"/>
                    <a:lumOff val="35000"/>
                  </a:schemeClr>
                </a:solidFill>
                <a:sym typeface="+mn-ea"/>
              </a:rPr>
              <a:t>开发中，给网页添加动态功能，</a:t>
            </a:r>
            <a:r>
              <a:rPr lang="zh-CN" altLang="en-US" dirty="0" smtClean="0">
                <a:solidFill>
                  <a:schemeClr val="tx1">
                    <a:lumMod val="65000"/>
                    <a:lumOff val="35000"/>
                  </a:schemeClr>
                </a:solidFill>
                <a:sym typeface="+mn-ea"/>
              </a:rPr>
              <a:t>决定页面行为，</a:t>
            </a:r>
            <a:r>
              <a:rPr lang="zh-CN" altLang="en-US" dirty="0" smtClean="0">
                <a:solidFill>
                  <a:schemeClr val="tx1">
                    <a:lumMod val="65000"/>
                    <a:lumOff val="35000"/>
                  </a:schemeClr>
                </a:solidFill>
                <a:sym typeface="+mn-ea"/>
              </a:rPr>
              <a:t>响应用户操作，</a:t>
            </a:r>
            <a:r>
              <a:rPr lang="zh-CN" altLang="en-US" dirty="0" smtClean="0">
                <a:solidFill>
                  <a:schemeClr val="tx1">
                    <a:lumMod val="65000"/>
                    <a:lumOff val="35000"/>
                  </a:schemeClr>
                </a:solidFill>
                <a:sym typeface="+mn-ea"/>
              </a:rPr>
              <a:t>具有客户端数据验证、用户交互等功能。</a:t>
            </a: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idx="1"/>
          </p:nvPr>
        </p:nvSpPr>
        <p:spPr>
          <a:xfrm>
            <a:off x="533400" y="1381125"/>
            <a:ext cx="8458200" cy="3886200"/>
          </a:xfrm>
        </p:spPr>
        <p:txBody>
          <a:bodyPr/>
          <a:lstStyle/>
          <a:p>
            <a:pPr marL="0" indent="0">
              <a:lnSpc>
                <a:spcPct val="100000"/>
              </a:lnSpc>
              <a:spcBef>
                <a:spcPts val="0"/>
              </a:spcBef>
              <a:spcAft>
                <a:spcPts val="0"/>
              </a:spcAft>
              <a:buNone/>
            </a:pPr>
            <a:r>
              <a:rPr lang="en-US" altLang="zh-CN" sz="1800" dirty="0"/>
              <a:t>&lt;body&gt;</a:t>
            </a:r>
            <a:endParaRPr lang="en-US" altLang="zh-CN" sz="1800" dirty="0"/>
          </a:p>
          <a:p>
            <a:pPr marL="0" indent="0">
              <a:lnSpc>
                <a:spcPct val="100000"/>
              </a:lnSpc>
              <a:spcBef>
                <a:spcPts val="0"/>
              </a:spcBef>
              <a:spcAft>
                <a:spcPts val="0"/>
              </a:spcAft>
              <a:buNone/>
            </a:pPr>
            <a:r>
              <a:rPr lang="en-US" altLang="zh-CN" sz="1800" dirty="0" smtClean="0"/>
              <a:t>   &lt;</a:t>
            </a:r>
            <a:r>
              <a:rPr lang="en-US" altLang="zh-CN" sz="1800" dirty="0"/>
              <a:t>script type="text/</a:t>
            </a:r>
            <a:r>
              <a:rPr lang="en-US" altLang="zh-CN" sz="1800" dirty="0" err="1"/>
              <a:t>javascript</a:t>
            </a:r>
            <a:r>
              <a:rPr lang="en-US" altLang="zh-CN" sz="1800" dirty="0"/>
              <a:t>"&gt;</a:t>
            </a:r>
            <a:endParaRPr lang="en-US" altLang="zh-CN" sz="1800" dirty="0"/>
          </a:p>
          <a:p>
            <a:pPr marL="0" indent="0">
              <a:lnSpc>
                <a:spcPct val="100000"/>
              </a:lnSpc>
              <a:spcBef>
                <a:spcPts val="0"/>
              </a:spcBef>
              <a:spcAft>
                <a:spcPts val="0"/>
              </a:spcAft>
              <a:buNone/>
            </a:pPr>
            <a:r>
              <a:rPr lang="en-US" altLang="zh-CN" sz="1800" dirty="0" smtClean="0"/>
              <a:t>    </a:t>
            </a:r>
            <a:r>
              <a:rPr lang="en-US" altLang="zh-CN" sz="1800" dirty="0" err="1" smtClean="0"/>
              <a:t>var</a:t>
            </a:r>
            <a:r>
              <a:rPr lang="en-US" altLang="zh-CN" sz="1800" dirty="0" smtClean="0"/>
              <a:t> </a:t>
            </a:r>
            <a:r>
              <a:rPr lang="en-US" altLang="zh-CN" sz="1800" dirty="0" err="1"/>
              <a:t>i</a:t>
            </a:r>
            <a:r>
              <a:rPr lang="en-US" altLang="zh-CN" sz="1800" dirty="0"/>
              <a:t> = 3500,f = 3.5,s = 3.5e3;</a:t>
            </a:r>
            <a:endParaRPr lang="en-US" altLang="zh-CN" sz="1800" dirty="0"/>
          </a:p>
          <a:p>
            <a:pPr marL="0" indent="0">
              <a:lnSpc>
                <a:spcPct val="100000"/>
              </a:lnSpc>
              <a:spcBef>
                <a:spcPts val="0"/>
              </a:spcBef>
              <a:spcAft>
                <a:spcPts val="0"/>
              </a:spcAft>
              <a:buNone/>
            </a:pPr>
            <a:r>
              <a:rPr lang="en-US" altLang="zh-CN" sz="1800" dirty="0" smtClean="0"/>
              <a:t>    </a:t>
            </a:r>
            <a:r>
              <a:rPr lang="en-US" altLang="zh-CN" sz="1800" dirty="0" err="1" smtClean="0"/>
              <a:t>var</a:t>
            </a:r>
            <a:r>
              <a:rPr lang="en-US" altLang="zh-CN" sz="1800" dirty="0" smtClean="0"/>
              <a:t> </a:t>
            </a:r>
            <a:r>
              <a:rPr lang="en-US" altLang="zh-CN" sz="1800" dirty="0"/>
              <a:t>o = 012,h = 0x12;</a:t>
            </a:r>
            <a:endParaRPr lang="en-US" altLang="zh-CN" sz="1800" dirty="0"/>
          </a:p>
          <a:p>
            <a:pPr marL="0" indent="0">
              <a:lnSpc>
                <a:spcPct val="100000"/>
              </a:lnSpc>
              <a:spcBef>
                <a:spcPts val="0"/>
              </a:spcBef>
              <a:spcAft>
                <a:spcPts val="0"/>
              </a:spcAft>
              <a:buNone/>
            </a:pPr>
            <a:r>
              <a:rPr lang="en-US" altLang="zh-CN" sz="1800" dirty="0" smtClean="0"/>
              <a:t>   </a:t>
            </a:r>
            <a:r>
              <a:rPr lang="en-US" altLang="zh-CN" sz="1800" dirty="0" err="1" smtClean="0"/>
              <a:t>document.write</a:t>
            </a:r>
            <a:r>
              <a:rPr lang="en-US" altLang="zh-CN" sz="1800" dirty="0"/>
              <a:t>("</a:t>
            </a:r>
            <a:r>
              <a:rPr lang="zh-CN" altLang="en-US" sz="1800" dirty="0"/>
              <a:t>十进制整型数</a:t>
            </a:r>
            <a:r>
              <a:rPr lang="en-US" altLang="zh-CN" sz="1800" dirty="0"/>
              <a:t>"+</a:t>
            </a:r>
            <a:r>
              <a:rPr lang="en-US" altLang="zh-CN" sz="1800" dirty="0" err="1"/>
              <a:t>i</a:t>
            </a:r>
            <a:r>
              <a:rPr lang="en-US" altLang="zh-CN" sz="1800" dirty="0"/>
              <a:t>+"</a:t>
            </a:r>
            <a:r>
              <a:rPr lang="zh-CN" altLang="en-US" sz="1800" dirty="0"/>
              <a:t>的输出结果：</a:t>
            </a:r>
            <a:r>
              <a:rPr lang="en-US" altLang="zh-CN" sz="1800" dirty="0"/>
              <a:t>"+</a:t>
            </a:r>
            <a:r>
              <a:rPr lang="en-US" altLang="zh-CN" sz="1800" dirty="0" err="1"/>
              <a:t>i</a:t>
            </a:r>
            <a:r>
              <a:rPr lang="en-US" altLang="zh-CN" sz="1800" dirty="0"/>
              <a:t>+"&lt;</a:t>
            </a:r>
            <a:r>
              <a:rPr lang="en-US" altLang="zh-CN" sz="1800" dirty="0" err="1"/>
              <a:t>br</a:t>
            </a:r>
            <a:r>
              <a:rPr lang="en-US" altLang="zh-CN" sz="1800" dirty="0"/>
              <a:t>&gt;");</a:t>
            </a:r>
            <a:endParaRPr lang="en-US" altLang="zh-CN" sz="1800" dirty="0"/>
          </a:p>
          <a:p>
            <a:pPr marL="0" indent="0">
              <a:lnSpc>
                <a:spcPct val="100000"/>
              </a:lnSpc>
              <a:spcBef>
                <a:spcPts val="0"/>
              </a:spcBef>
              <a:spcAft>
                <a:spcPts val="0"/>
              </a:spcAft>
              <a:buNone/>
            </a:pPr>
            <a:r>
              <a:rPr lang="en-US" altLang="zh-CN" sz="1800" dirty="0" smtClean="0"/>
              <a:t>   </a:t>
            </a:r>
            <a:r>
              <a:rPr lang="en-US" altLang="zh-CN" sz="1800" dirty="0" err="1" smtClean="0"/>
              <a:t>document.write</a:t>
            </a:r>
            <a:r>
              <a:rPr lang="en-US" altLang="zh-CN" sz="1800" dirty="0"/>
              <a:t>("</a:t>
            </a:r>
            <a:r>
              <a:rPr lang="zh-CN" altLang="en-US" sz="1800" dirty="0"/>
              <a:t>十进制浮点型数</a:t>
            </a:r>
            <a:r>
              <a:rPr lang="en-US" altLang="zh-CN" sz="1800" dirty="0"/>
              <a:t>"+f+"</a:t>
            </a:r>
            <a:r>
              <a:rPr lang="zh-CN" altLang="en-US" sz="1800" dirty="0"/>
              <a:t>的输出结果：</a:t>
            </a:r>
            <a:r>
              <a:rPr lang="en-US" altLang="zh-CN" sz="1800" dirty="0"/>
              <a:t>"+f+"&lt;</a:t>
            </a:r>
            <a:r>
              <a:rPr lang="en-US" altLang="zh-CN" sz="1800" dirty="0" err="1"/>
              <a:t>br</a:t>
            </a:r>
            <a:r>
              <a:rPr lang="en-US" altLang="zh-CN" sz="1800" dirty="0"/>
              <a:t>&gt;");</a:t>
            </a:r>
            <a:endParaRPr lang="en-US" altLang="zh-CN" sz="1800" dirty="0"/>
          </a:p>
          <a:p>
            <a:pPr marL="0" indent="0">
              <a:lnSpc>
                <a:spcPct val="100000"/>
              </a:lnSpc>
              <a:spcBef>
                <a:spcPts val="0"/>
              </a:spcBef>
              <a:spcAft>
                <a:spcPts val="0"/>
              </a:spcAft>
              <a:buNone/>
            </a:pPr>
            <a:r>
              <a:rPr lang="en-US" altLang="zh-CN" sz="1800" dirty="0" smtClean="0"/>
              <a:t>   </a:t>
            </a:r>
            <a:r>
              <a:rPr lang="en-US" altLang="zh-CN" sz="1800" dirty="0" err="1" smtClean="0"/>
              <a:t>document.write</a:t>
            </a:r>
            <a:r>
              <a:rPr lang="en-US" altLang="zh-CN" sz="1800" dirty="0"/>
              <a:t>("</a:t>
            </a:r>
            <a:r>
              <a:rPr lang="zh-CN" altLang="en-US" sz="1800" dirty="0"/>
              <a:t>十进制数科学计数法</a:t>
            </a:r>
            <a:r>
              <a:rPr lang="en-US" altLang="zh-CN" sz="1800" dirty="0"/>
              <a:t>3.5e3</a:t>
            </a:r>
            <a:r>
              <a:rPr lang="zh-CN" altLang="en-US" sz="1800" dirty="0"/>
              <a:t>的输出结果：</a:t>
            </a:r>
            <a:r>
              <a:rPr lang="en-US" altLang="zh-CN" sz="1800" dirty="0"/>
              <a:t>"+s+"&lt;</a:t>
            </a:r>
            <a:r>
              <a:rPr lang="en-US" altLang="zh-CN" sz="1800" dirty="0" err="1"/>
              <a:t>br</a:t>
            </a:r>
            <a:r>
              <a:rPr lang="en-US" altLang="zh-CN" sz="1800" dirty="0"/>
              <a:t>&gt;");</a:t>
            </a:r>
            <a:endParaRPr lang="en-US" altLang="zh-CN" sz="1800" dirty="0"/>
          </a:p>
          <a:p>
            <a:pPr marL="0" indent="0">
              <a:lnSpc>
                <a:spcPct val="100000"/>
              </a:lnSpc>
              <a:spcBef>
                <a:spcPts val="0"/>
              </a:spcBef>
              <a:spcAft>
                <a:spcPts val="0"/>
              </a:spcAft>
              <a:buNone/>
            </a:pPr>
            <a:r>
              <a:rPr lang="en-US" altLang="zh-CN" sz="1800" dirty="0" smtClean="0"/>
              <a:t>   </a:t>
            </a:r>
            <a:r>
              <a:rPr lang="en-US" altLang="zh-CN" sz="1800" dirty="0" err="1" smtClean="0"/>
              <a:t>document.write</a:t>
            </a:r>
            <a:r>
              <a:rPr lang="en-US" altLang="zh-CN" sz="1800" dirty="0"/>
              <a:t>("</a:t>
            </a:r>
            <a:r>
              <a:rPr lang="zh-CN" altLang="en-US" sz="1800" dirty="0"/>
              <a:t>八进制整型数</a:t>
            </a:r>
            <a:r>
              <a:rPr lang="en-US" altLang="zh-CN" sz="1800" dirty="0"/>
              <a:t>012</a:t>
            </a:r>
            <a:r>
              <a:rPr lang="zh-CN" altLang="en-US" sz="1800" dirty="0"/>
              <a:t>的输出结果：</a:t>
            </a:r>
            <a:r>
              <a:rPr lang="en-US" altLang="zh-CN" sz="1800" dirty="0"/>
              <a:t>"+o+"&lt;</a:t>
            </a:r>
            <a:r>
              <a:rPr lang="en-US" altLang="zh-CN" sz="1800" dirty="0" err="1"/>
              <a:t>br</a:t>
            </a:r>
            <a:r>
              <a:rPr lang="en-US" altLang="zh-CN" sz="1800" dirty="0"/>
              <a:t>&gt;");</a:t>
            </a:r>
            <a:endParaRPr lang="en-US" altLang="zh-CN" sz="1800" dirty="0"/>
          </a:p>
          <a:p>
            <a:pPr marL="0" indent="0">
              <a:lnSpc>
                <a:spcPct val="100000"/>
              </a:lnSpc>
              <a:spcBef>
                <a:spcPts val="0"/>
              </a:spcBef>
              <a:spcAft>
                <a:spcPts val="0"/>
              </a:spcAft>
              <a:buNone/>
            </a:pPr>
            <a:r>
              <a:rPr lang="en-US" altLang="zh-CN" sz="1800" dirty="0" smtClean="0"/>
              <a:t>   </a:t>
            </a:r>
            <a:r>
              <a:rPr lang="en-US" altLang="zh-CN" sz="1800" dirty="0" err="1" smtClean="0"/>
              <a:t>document.write</a:t>
            </a:r>
            <a:r>
              <a:rPr lang="en-US" altLang="zh-CN" sz="1800" dirty="0"/>
              <a:t>("</a:t>
            </a:r>
            <a:r>
              <a:rPr lang="zh-CN" altLang="en-US" sz="1800" dirty="0"/>
              <a:t>十六进制整型数</a:t>
            </a:r>
            <a:r>
              <a:rPr lang="en-US" altLang="zh-CN" sz="1800" dirty="0"/>
              <a:t>0x12</a:t>
            </a:r>
            <a:r>
              <a:rPr lang="zh-CN" altLang="en-US" sz="1800" dirty="0"/>
              <a:t>的输出结果：</a:t>
            </a:r>
            <a:r>
              <a:rPr lang="en-US" altLang="zh-CN" sz="1800" dirty="0"/>
              <a:t>"+h+"&lt;</a:t>
            </a:r>
            <a:r>
              <a:rPr lang="en-US" altLang="zh-CN" sz="1800" dirty="0" err="1"/>
              <a:t>br</a:t>
            </a:r>
            <a:r>
              <a:rPr lang="en-US" altLang="zh-CN" sz="1800" dirty="0"/>
              <a:t>&gt;");</a:t>
            </a:r>
            <a:endParaRPr lang="en-US" altLang="zh-CN" sz="1800" dirty="0"/>
          </a:p>
          <a:p>
            <a:pPr marL="0" indent="0">
              <a:lnSpc>
                <a:spcPct val="100000"/>
              </a:lnSpc>
              <a:spcBef>
                <a:spcPts val="0"/>
              </a:spcBef>
              <a:spcAft>
                <a:spcPts val="0"/>
              </a:spcAft>
              <a:buNone/>
            </a:pPr>
            <a:r>
              <a:rPr lang="en-US" altLang="zh-CN" sz="1800" dirty="0" smtClean="0"/>
              <a:t>  &lt;/</a:t>
            </a:r>
            <a:r>
              <a:rPr lang="en-US" altLang="zh-CN" sz="1800" dirty="0"/>
              <a:t>script&gt;</a:t>
            </a:r>
            <a:endParaRPr lang="en-US" altLang="zh-CN" sz="1800" dirty="0"/>
          </a:p>
          <a:p>
            <a:pPr marL="0" indent="0">
              <a:lnSpc>
                <a:spcPct val="100000"/>
              </a:lnSpc>
              <a:spcBef>
                <a:spcPts val="0"/>
              </a:spcBef>
              <a:spcAft>
                <a:spcPts val="0"/>
              </a:spcAft>
              <a:buNone/>
            </a:pPr>
            <a:r>
              <a:rPr lang="en-US" altLang="zh-CN" sz="1800" dirty="0" smtClean="0"/>
              <a:t>&lt;/</a:t>
            </a:r>
            <a:r>
              <a:rPr lang="en-US" altLang="zh-CN" sz="1800" dirty="0"/>
              <a:t>body&gt;</a:t>
            </a:r>
            <a:endParaRPr lang="en-US" altLang="zh-CN" sz="1800" dirty="0"/>
          </a:p>
          <a:p>
            <a:pPr marL="0" indent="0">
              <a:lnSpc>
                <a:spcPct val="100000"/>
              </a:lnSpc>
              <a:buNone/>
            </a:pPr>
            <a:endParaRPr lang="en-US" altLang="zh-CN" sz="1800" dirty="0"/>
          </a:p>
        </p:txBody>
      </p:sp>
      <p:sp>
        <p:nvSpPr>
          <p:cNvPr id="18433" name="Rectangle 2"/>
          <p:cNvSpPr>
            <a:spLocks noGrp="1" noChangeArrowheads="1"/>
          </p:cNvSpPr>
          <p:nvPr/>
        </p:nvSpPr>
        <p:spPr>
          <a:xfrm>
            <a:off x="533400" y="523240"/>
            <a:ext cx="7761288" cy="567929"/>
          </a:xfrm>
          <a:prstGeom prst="rect">
            <a:avLst/>
          </a:prstGeom>
          <a:noFill/>
          <a:ln w="12700">
            <a:noFill/>
            <a:miter lim="800000"/>
          </a:ln>
        </p:spPr>
        <p:txBody>
          <a:bodyPr vert="horz" wrap="square" lIns="90488" tIns="44450" rIns="90488" bIns="44450" numCol="1" anchor="ctr" anchorCtr="0" compatLnSpc="1"/>
          <a:lstStyle>
            <a:lvl1pPr algn="ctr" defTabSz="463550" rtl="0" eaLnBrk="0" fontAlgn="base" hangingPunct="0">
              <a:spcBef>
                <a:spcPct val="0"/>
              </a:spcBef>
              <a:spcAft>
                <a:spcPct val="0"/>
              </a:spcAft>
              <a:defRPr sz="3200" b="1">
                <a:solidFill>
                  <a:srgbClr val="000066"/>
                </a:solidFill>
                <a:latin typeface="+mj-lt"/>
                <a:ea typeface="+mj-ea"/>
                <a:cs typeface="+mj-cs"/>
              </a:defRPr>
            </a:lvl1pPr>
            <a:lvl2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2pPr>
            <a:lvl3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3pPr>
            <a:lvl4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4pPr>
            <a:lvl5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5pPr>
            <a:lvl6pPr marL="4572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6pPr>
            <a:lvl7pPr marL="9144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7pPr>
            <a:lvl8pPr marL="13716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8pPr>
            <a:lvl9pPr marL="18288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9pPr>
          </a:lstStyle>
          <a:p>
            <a:pPr algn="l"/>
            <a:r>
              <a:rPr lang="zh-CN" altLang="en-US" sz="1800" dirty="0" smtClean="0">
                <a:solidFill>
                  <a:schemeClr val="tx1"/>
                </a:solidFill>
                <a:ea typeface="微软雅黑" panose="020B0503020204020204" charset="-122"/>
                <a:cs typeface="+mj-lt"/>
                <a:sym typeface="+mn-ea"/>
              </a:rPr>
              <a:t>数据类型例子</a:t>
            </a:r>
            <a:endParaRPr lang="en-US" altLang="zh-CN" sz="1800" dirty="0" smtClean="0">
              <a:solidFill>
                <a:schemeClr val="tx1"/>
              </a:solidFill>
              <a:ea typeface="微软雅黑" panose="020B0503020204020204" charset="-122"/>
              <a:cs typeface="+mj-lt"/>
              <a:sym typeface="+mn-ea"/>
            </a:endParaRPr>
          </a:p>
        </p:txBody>
      </p:sp>
      <p:pic>
        <p:nvPicPr>
          <p:cNvPr id="4" name="Picture 1"/>
          <p:cNvPicPr>
            <a:picLocks noChangeAspect="1" noChangeArrowheads="1"/>
          </p:cNvPicPr>
          <p:nvPr/>
        </p:nvPicPr>
        <p:blipFill>
          <a:blip r:embed="rId1" cstate="print"/>
          <a:srcRect t="25590"/>
          <a:stretch>
            <a:fillRect/>
          </a:stretch>
        </p:blipFill>
        <p:spPr bwMode="auto">
          <a:xfrm>
            <a:off x="2041525" y="4525010"/>
            <a:ext cx="6253480" cy="18770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浏览器端数据库</a:t>
            </a:r>
            <a:r>
              <a:rPr lang="en-US" altLang="zh-CN" dirty="0" err="1"/>
              <a:t>IndexedDB</a:t>
            </a:r>
            <a:endParaRPr lang="zh-CN" altLang="en-US" dirty="0"/>
          </a:p>
        </p:txBody>
      </p:sp>
      <p:sp>
        <p:nvSpPr>
          <p:cNvPr id="3" name="内容占位符 2"/>
          <p:cNvSpPr>
            <a:spLocks noGrp="1"/>
          </p:cNvSpPr>
          <p:nvPr>
            <p:ph idx="1"/>
          </p:nvPr>
        </p:nvSpPr>
        <p:spPr>
          <a:xfrm>
            <a:off x="533400" y="1676400"/>
            <a:ext cx="8206105" cy="4538345"/>
          </a:xfrm>
        </p:spPr>
        <p:txBody>
          <a:bodyPr>
            <a:normAutofit/>
          </a:bodyPr>
          <a:lstStyle/>
          <a:p>
            <a:pPr>
              <a:buNone/>
            </a:pPr>
            <a:r>
              <a:rPr lang="en-US" altLang="zh-CN" sz="1600" b="1" dirty="0">
                <a:solidFill>
                  <a:schemeClr val="tx1"/>
                </a:solidFill>
              </a:rPr>
              <a:t>2</a:t>
            </a:r>
            <a:r>
              <a:rPr lang="zh-CN" altLang="en-US" sz="1600" b="1" dirty="0">
                <a:solidFill>
                  <a:schemeClr val="tx1"/>
                </a:solidFill>
              </a:rPr>
              <a:t>．数据库创建与打</a:t>
            </a:r>
            <a:r>
              <a:rPr lang="zh-CN" altLang="en-US" sz="1600" b="1" dirty="0" smtClean="0">
                <a:solidFill>
                  <a:schemeClr val="tx1"/>
                </a:solidFill>
              </a:rPr>
              <a:t>开</a:t>
            </a:r>
            <a:endParaRPr lang="en-US" altLang="zh-CN" sz="1600" b="1" dirty="0" smtClean="0">
              <a:solidFill>
                <a:schemeClr val="tx1"/>
              </a:solidFill>
            </a:endParaRPr>
          </a:p>
          <a:p>
            <a:pPr marL="0">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a:t>
            </a:r>
            <a:r>
              <a:rPr lang="en-US" altLang="zh-CN" sz="1600" b="1" dirty="0">
                <a:solidFill>
                  <a:srgbClr val="FF0000"/>
                </a:solidFill>
              </a:rPr>
              <a:t>request</a:t>
            </a:r>
            <a:r>
              <a:rPr lang="en-US" altLang="zh-CN" sz="1600" dirty="0">
                <a:solidFill>
                  <a:schemeClr val="tx1"/>
                </a:solidFill>
              </a:rPr>
              <a:t>=window.indexedDB.</a:t>
            </a:r>
            <a:r>
              <a:rPr lang="en-US" altLang="zh-CN" sz="1600" b="1" dirty="0">
                <a:solidFill>
                  <a:srgbClr val="FF0000"/>
                </a:solidFill>
              </a:rPr>
              <a:t>open</a:t>
            </a:r>
            <a:r>
              <a:rPr lang="en-US" altLang="zh-CN" sz="1600" dirty="0">
                <a:solidFill>
                  <a:schemeClr val="tx1"/>
                </a:solidFill>
              </a:rPr>
              <a:t>(DBName, DBVersion);</a:t>
            </a:r>
            <a:endParaRPr lang="en-US" altLang="zh-CN" sz="1600" dirty="0">
              <a:solidFill>
                <a:schemeClr val="tx1"/>
              </a:solidFill>
            </a:endParaRPr>
          </a:p>
          <a:p>
            <a:pPr marL="0">
              <a:lnSpc>
                <a:spcPts val="1800"/>
              </a:lnSpc>
              <a:spcBef>
                <a:spcPts val="0"/>
              </a:spcBef>
              <a:spcAft>
                <a:spcPts val="0"/>
              </a:spcAft>
              <a:buNone/>
            </a:pPr>
            <a:r>
              <a:rPr lang="en-US" altLang="zh-CN" sz="1600" dirty="0" smtClean="0">
                <a:solidFill>
                  <a:schemeClr val="tx1"/>
                </a:solidFill>
              </a:rPr>
              <a:t>           //</a:t>
            </a:r>
            <a:r>
              <a:rPr lang="zh-CN" altLang="en-US" sz="1600" dirty="0">
                <a:solidFill>
                  <a:schemeClr val="tx1"/>
                </a:solidFill>
              </a:rPr>
              <a:t>数据库存在则打开它；否则创建</a:t>
            </a:r>
            <a:endParaRPr lang="zh-CN" altLang="en-US" sz="1600" dirty="0">
              <a:solidFill>
                <a:schemeClr val="tx1"/>
              </a:solidFill>
            </a:endParaRPr>
          </a:p>
          <a:p>
            <a:pPr marL="0">
              <a:lnSpc>
                <a:spcPts val="1800"/>
              </a:lnSpc>
              <a:spcBef>
                <a:spcPts val="0"/>
              </a:spcBef>
              <a:spcAft>
                <a:spcPts val="0"/>
              </a:spcAft>
              <a:buNone/>
            </a:pPr>
            <a:endParaRPr lang="zh-CN" altLang="en-US" sz="1600" dirty="0">
              <a:solidFill>
                <a:schemeClr val="tx1"/>
              </a:solidFill>
            </a:endParaRPr>
          </a:p>
          <a:p>
            <a:pPr>
              <a:spcBef>
                <a:spcPts val="0"/>
              </a:spcBef>
              <a:spcAft>
                <a:spcPts val="0"/>
              </a:spcAft>
              <a:buNone/>
            </a:pPr>
            <a:r>
              <a:rPr lang="zh-CN" altLang="en-US" sz="1600" dirty="0" smtClean="0">
                <a:solidFill>
                  <a:schemeClr val="tx1"/>
                </a:solidFill>
              </a:rPr>
              <a:t>说明：若</a:t>
            </a:r>
            <a:r>
              <a:rPr lang="en-US" altLang="zh-CN" sz="1600" b="1" dirty="0">
                <a:solidFill>
                  <a:schemeClr val="tx1"/>
                </a:solidFill>
              </a:rPr>
              <a:t>DBName</a:t>
            </a:r>
            <a:r>
              <a:rPr lang="en-US" altLang="zh-CN" sz="1600" dirty="0">
                <a:solidFill>
                  <a:schemeClr val="tx1"/>
                </a:solidFill>
              </a:rPr>
              <a:t> </a:t>
            </a:r>
            <a:r>
              <a:rPr lang="zh-CN" altLang="en-US" sz="1600" dirty="0">
                <a:solidFill>
                  <a:schemeClr val="tx1"/>
                </a:solidFill>
              </a:rPr>
              <a:t>数据库首次打开或已存在但版本号比现在的</a:t>
            </a:r>
            <a:r>
              <a:rPr lang="en-US" altLang="zh-CN" sz="1600" dirty="0">
                <a:solidFill>
                  <a:schemeClr val="tx1"/>
                </a:solidFill>
              </a:rPr>
              <a:t>DBVersion</a:t>
            </a:r>
            <a:r>
              <a:rPr lang="zh-CN" altLang="en-US" sz="1600" dirty="0">
                <a:solidFill>
                  <a:schemeClr val="tx1"/>
                </a:solidFill>
              </a:rPr>
              <a:t>低时，会调用</a:t>
            </a:r>
            <a:r>
              <a:rPr lang="en-US" altLang="zh-CN" sz="1600" b="1" dirty="0">
                <a:solidFill>
                  <a:schemeClr val="tx1"/>
                </a:solidFill>
              </a:rPr>
              <a:t>onupgradeneeded</a:t>
            </a:r>
            <a:r>
              <a:rPr lang="zh-CN" altLang="en-US" sz="1600" dirty="0">
                <a:solidFill>
                  <a:schemeClr val="tx1"/>
                </a:solidFill>
              </a:rPr>
              <a:t>接口，在这个函</a:t>
            </a:r>
            <a:r>
              <a:rPr lang="zh-CN" altLang="en-US" sz="1600" dirty="0" smtClean="0">
                <a:solidFill>
                  <a:schemeClr val="tx1"/>
                </a:solidFill>
              </a:rPr>
              <a:t>数中</a:t>
            </a:r>
            <a:r>
              <a:rPr lang="zh-CN" altLang="en-US" sz="1600" dirty="0">
                <a:solidFill>
                  <a:schemeClr val="tx1"/>
                </a:solidFill>
              </a:rPr>
              <a:t>可以进行数据库初始化和升级操作等。</a:t>
            </a:r>
            <a:r>
              <a:rPr lang="zh-CN" altLang="en-US" sz="1600" b="1" dirty="0">
                <a:solidFill>
                  <a:srgbClr val="FF0000"/>
                </a:solidFill>
              </a:rPr>
              <a:t>注意，</a:t>
            </a:r>
            <a:r>
              <a:rPr lang="en-US" altLang="zh-CN" sz="1600" b="1" dirty="0">
                <a:solidFill>
                  <a:srgbClr val="FF0000"/>
                </a:solidFill>
              </a:rPr>
              <a:t>DB</a:t>
            </a:r>
            <a:r>
              <a:rPr sz="1600" b="1" dirty="0">
                <a:solidFill>
                  <a:srgbClr val="FF0000"/>
                </a:solidFill>
              </a:rPr>
              <a:t>持久化存在，升级更新代码只会跑一遍</a:t>
            </a:r>
            <a:endParaRPr lang="en-US" altLang="zh-CN" sz="1600" dirty="0" smtClean="0">
              <a:solidFill>
                <a:schemeClr val="tx1"/>
              </a:solidFill>
            </a:endParaRPr>
          </a:p>
          <a:p>
            <a:pPr>
              <a:spcBef>
                <a:spcPts val="0"/>
              </a:spcBef>
              <a:spcAft>
                <a:spcPts val="0"/>
              </a:spcAft>
              <a:buNone/>
            </a:pPr>
            <a:endParaRPr lang="zh-CN" altLang="en-US" sz="1600" dirty="0">
              <a:solidFill>
                <a:schemeClr val="tx1"/>
              </a:solidFill>
            </a:endParaRPr>
          </a:p>
          <a:p>
            <a:pPr>
              <a:spcBef>
                <a:spcPts val="0"/>
              </a:spcBef>
              <a:spcAft>
                <a:spcPts val="0"/>
              </a:spcAft>
              <a:buNone/>
            </a:pPr>
            <a:r>
              <a:rPr lang="zh-CN" altLang="en-US" sz="1600" dirty="0">
                <a:solidFill>
                  <a:schemeClr val="tx1"/>
                </a:solidFill>
              </a:rPr>
              <a:t>在连接到数据库后，</a:t>
            </a:r>
            <a:r>
              <a:rPr lang="en-US" altLang="zh-CN" sz="1600" dirty="0">
                <a:solidFill>
                  <a:schemeClr val="tx1"/>
                </a:solidFill>
              </a:rPr>
              <a:t>request </a:t>
            </a:r>
            <a:r>
              <a:rPr lang="zh-CN" altLang="en-US" sz="1600" dirty="0">
                <a:solidFill>
                  <a:schemeClr val="tx1"/>
                </a:solidFill>
              </a:rPr>
              <a:t>会监听三种状态。</a:t>
            </a:r>
            <a:endParaRPr lang="zh-CN" altLang="en-US" sz="1600" dirty="0">
              <a:solidFill>
                <a:schemeClr val="tx1"/>
              </a:solidFill>
            </a:endParaRPr>
          </a:p>
          <a:p>
            <a:pPr marL="358775" indent="0">
              <a:spcBef>
                <a:spcPts val="0"/>
              </a:spcBef>
              <a:spcAft>
                <a:spcPts val="0"/>
              </a:spcAft>
            </a:pPr>
            <a:r>
              <a:rPr lang="en-US" altLang="zh-CN" sz="1600" dirty="0">
                <a:solidFill>
                  <a:schemeClr val="tx1"/>
                </a:solidFill>
              </a:rPr>
              <a:t>success</a:t>
            </a:r>
            <a:r>
              <a:rPr lang="zh-CN" altLang="en-US" sz="1600" dirty="0">
                <a:solidFill>
                  <a:schemeClr val="tx1"/>
                </a:solidFill>
              </a:rPr>
              <a:t>：打开或创建数据库成功后绑定指定函数。</a:t>
            </a:r>
            <a:endParaRPr lang="zh-CN" altLang="en-US" sz="1600" dirty="0">
              <a:solidFill>
                <a:schemeClr val="tx1"/>
              </a:solidFill>
            </a:endParaRPr>
          </a:p>
          <a:p>
            <a:pPr marL="358775" indent="0">
              <a:spcBef>
                <a:spcPts val="0"/>
              </a:spcBef>
              <a:spcAft>
                <a:spcPts val="0"/>
              </a:spcAft>
            </a:pPr>
            <a:r>
              <a:rPr lang="en-US" altLang="zh-CN" sz="1600" dirty="0">
                <a:solidFill>
                  <a:schemeClr val="tx1"/>
                </a:solidFill>
              </a:rPr>
              <a:t>error</a:t>
            </a:r>
            <a:r>
              <a:rPr lang="zh-CN" altLang="en-US" sz="1600" dirty="0">
                <a:solidFill>
                  <a:schemeClr val="tx1"/>
                </a:solidFill>
              </a:rPr>
              <a:t>：打开或创建数据库失败后绑定指定函数。</a:t>
            </a:r>
            <a:endParaRPr lang="zh-CN" altLang="en-US" sz="1600" dirty="0">
              <a:solidFill>
                <a:schemeClr val="tx1"/>
              </a:solidFill>
            </a:endParaRPr>
          </a:p>
          <a:p>
            <a:pPr marL="358775" indent="0">
              <a:spcBef>
                <a:spcPts val="0"/>
              </a:spcBef>
              <a:spcAft>
                <a:spcPts val="0"/>
              </a:spcAft>
            </a:pPr>
            <a:r>
              <a:rPr lang="en-US" altLang="zh-CN" sz="1600" dirty="0" err="1">
                <a:solidFill>
                  <a:schemeClr val="tx1"/>
                </a:solidFill>
              </a:rPr>
              <a:t>upgradeneeded</a:t>
            </a:r>
            <a:r>
              <a:rPr lang="zh-CN" altLang="en-US" sz="1600" dirty="0">
                <a:solidFill>
                  <a:schemeClr val="tx1"/>
                </a:solidFill>
              </a:rPr>
              <a:t>：更新数据库后绑定指定函数</a:t>
            </a:r>
            <a:r>
              <a:rPr lang="zh-CN" altLang="en-US" sz="1600" dirty="0" smtClean="0">
                <a:solidFill>
                  <a:schemeClr val="tx1"/>
                </a:solidFill>
              </a:rPr>
              <a:t>。</a:t>
            </a:r>
            <a:endParaRPr lang="en-US" altLang="zh-CN" sz="1600" dirty="0" smtClean="0">
              <a:solidFill>
                <a:schemeClr val="tx1"/>
              </a:solidFill>
            </a:endParaRPr>
          </a:p>
          <a:p>
            <a:pPr marL="358775" indent="0">
              <a:spcBef>
                <a:spcPts val="0"/>
              </a:spcBef>
              <a:spcAft>
                <a:spcPts val="0"/>
              </a:spcAft>
              <a:buNone/>
            </a:pPr>
            <a:endParaRPr lang="zh-CN" altLang="en-US" sz="1600" b="1" dirty="0">
              <a:solidFill>
                <a:schemeClr val="tx1"/>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数据库创建与打</a:t>
            </a:r>
            <a:r>
              <a:rPr lang="zh-CN" altLang="en-US" dirty="0" smtClean="0"/>
              <a:t>开案例</a:t>
            </a:r>
            <a:endParaRPr lang="zh-CN" altLang="en-US" dirty="0"/>
          </a:p>
        </p:txBody>
      </p:sp>
      <p:sp>
        <p:nvSpPr>
          <p:cNvPr id="3" name="内容占位符 2"/>
          <p:cNvSpPr>
            <a:spLocks noGrp="1"/>
          </p:cNvSpPr>
          <p:nvPr>
            <p:ph idx="1"/>
          </p:nvPr>
        </p:nvSpPr>
        <p:spPr>
          <a:xfrm>
            <a:off x="300355" y="885190"/>
            <a:ext cx="8779510" cy="5878830"/>
          </a:xfrm>
        </p:spPr>
        <p:txBody>
          <a:bodyPr>
            <a:noAutofit/>
          </a:bodyPr>
          <a:lstStyle/>
          <a:p>
            <a:pPr>
              <a:lnSpc>
                <a:spcPct val="100000"/>
              </a:lnSpc>
              <a:spcBef>
                <a:spcPts val="0"/>
              </a:spcBef>
              <a:spcAft>
                <a:spcPts val="0"/>
              </a:spcAft>
              <a:buNone/>
            </a:pPr>
            <a:r>
              <a:rPr lang="en-US" altLang="zh-CN" sz="1400" dirty="0" smtClean="0"/>
              <a:t>&lt;</a:t>
            </a:r>
            <a:r>
              <a:rPr lang="en-US" altLang="zh-CN" sz="1400" dirty="0"/>
              <a:t>script&gt;</a:t>
            </a:r>
            <a:endParaRPr lang="en-US" altLang="zh-CN" sz="1400" dirty="0"/>
          </a:p>
          <a:p>
            <a:pPr>
              <a:lnSpc>
                <a:spcPct val="100000"/>
              </a:lnSpc>
              <a:spcBef>
                <a:spcPts val="0"/>
              </a:spcBef>
              <a:spcAft>
                <a:spcPts val="0"/>
              </a:spcAft>
              <a:buNone/>
            </a:pPr>
            <a:r>
              <a:rPr lang="en-US" altLang="zh-CN" sz="1400" dirty="0" smtClean="0"/>
              <a:t>  //</a:t>
            </a:r>
            <a:r>
              <a:rPr lang="zh-CN" altLang="en-US" sz="1400" dirty="0"/>
              <a:t>数据库存在，则打开它；否则创建。</a:t>
            </a:r>
            <a:endParaRPr lang="zh-CN" altLang="en-US" sz="1400" dirty="0"/>
          </a:p>
          <a:p>
            <a:pPr>
              <a:lnSpc>
                <a:spcPct val="100000"/>
              </a:lnSpc>
              <a:spcBef>
                <a:spcPts val="0"/>
              </a:spcBef>
              <a:spcAft>
                <a:spcPts val="0"/>
              </a:spcAft>
              <a:buNone/>
            </a:pPr>
            <a:r>
              <a:rPr lang="en-US" altLang="zh-CN" sz="1400" dirty="0" err="1" smtClean="0"/>
              <a:t>  var</a:t>
            </a:r>
            <a:r>
              <a:rPr lang="en-US" altLang="zh-CN" sz="1400" dirty="0" smtClean="0"/>
              <a:t> </a:t>
            </a:r>
            <a:r>
              <a:rPr lang="en-US" altLang="zh-CN" sz="1400" dirty="0"/>
              <a:t>request=</a:t>
            </a:r>
            <a:r>
              <a:rPr lang="en-US" altLang="zh-CN" sz="1400" dirty="0" err="1"/>
              <a:t>window.indexedDB.open</a:t>
            </a:r>
            <a:r>
              <a:rPr lang="en-US" altLang="zh-CN" sz="1400" dirty="0"/>
              <a:t>("myBooks",1);  </a:t>
            </a:r>
            <a:r>
              <a:rPr lang="en-US" altLang="zh-CN" sz="1400" b="1" dirty="0">
                <a:solidFill>
                  <a:srgbClr val="FF0000"/>
                </a:solidFill>
              </a:rPr>
              <a:t>//</a:t>
            </a:r>
            <a:r>
              <a:rPr sz="1400" b="1" dirty="0">
                <a:solidFill>
                  <a:srgbClr val="FF0000"/>
                </a:solidFill>
              </a:rPr>
              <a:t>注意，异步，异步，异步</a:t>
            </a:r>
            <a:endParaRPr lang="en-US" altLang="zh-CN" sz="1400" dirty="0"/>
          </a:p>
          <a:p>
            <a:pPr>
              <a:lnSpc>
                <a:spcPct val="100000"/>
              </a:lnSpc>
              <a:spcBef>
                <a:spcPts val="0"/>
              </a:spcBef>
              <a:spcAft>
                <a:spcPts val="0"/>
              </a:spcAft>
              <a:buNone/>
            </a:pPr>
            <a:endParaRPr lang="en-US" altLang="zh-CN" sz="1400" dirty="0" smtClean="0"/>
          </a:p>
          <a:p>
            <a:pPr>
              <a:lnSpc>
                <a:spcPct val="100000"/>
              </a:lnSpc>
              <a:spcBef>
                <a:spcPts val="0"/>
              </a:spcBef>
              <a:spcAft>
                <a:spcPts val="0"/>
              </a:spcAft>
              <a:buNone/>
            </a:pPr>
            <a:r>
              <a:rPr lang="en-US" altLang="zh-CN" sz="1400" dirty="0" smtClean="0"/>
              <a:t>  //</a:t>
            </a:r>
            <a:r>
              <a:rPr lang="zh-CN" altLang="en-US" sz="1400" dirty="0"/>
              <a:t>捕获连接失败事件，并处理</a:t>
            </a:r>
            <a:endParaRPr lang="zh-CN" altLang="en-US" sz="1400" dirty="0"/>
          </a:p>
          <a:p>
            <a:pPr>
              <a:lnSpc>
                <a:spcPct val="100000"/>
              </a:lnSpc>
              <a:spcBef>
                <a:spcPts val="0"/>
              </a:spcBef>
              <a:spcAft>
                <a:spcPts val="0"/>
              </a:spcAft>
              <a:buNone/>
            </a:pPr>
            <a:r>
              <a:rPr lang="en-US" altLang="zh-CN" sz="1400" dirty="0" err="1"/>
              <a:t>  </a:t>
            </a:r>
            <a:r>
              <a:rPr lang="en-US" altLang="zh-CN" sz="1400" b="1" dirty="0" err="1">
                <a:solidFill>
                  <a:srgbClr val="FF0000"/>
                </a:solidFill>
              </a:rPr>
              <a:t>request.onerror</a:t>
            </a:r>
            <a:r>
              <a:rPr lang="en-US" altLang="zh-CN" sz="1400" dirty="0"/>
              <a:t> = function(event) {</a:t>
            </a:r>
            <a:endParaRPr lang="en-US" altLang="zh-CN" sz="1400" dirty="0"/>
          </a:p>
          <a:p>
            <a:pPr>
              <a:lnSpc>
                <a:spcPct val="100000"/>
              </a:lnSpc>
              <a:spcBef>
                <a:spcPts val="0"/>
              </a:spcBef>
              <a:spcAft>
                <a:spcPts val="0"/>
              </a:spcAft>
              <a:buNone/>
            </a:pPr>
            <a:r>
              <a:rPr lang="en-US" altLang="zh-CN" sz="1400" dirty="0"/>
              <a:t>    alert</a:t>
            </a:r>
            <a:r>
              <a:rPr lang="en-US" altLang="zh-CN" sz="1400" dirty="0" smtClean="0"/>
              <a:t>(“</a:t>
            </a:r>
            <a:r>
              <a:rPr lang="zh-CN" altLang="en-US" sz="1400" dirty="0" smtClean="0"/>
              <a:t>数</a:t>
            </a:r>
            <a:r>
              <a:rPr lang="zh-CN" altLang="en-US" sz="1400" dirty="0"/>
              <a:t>据库连接失败</a:t>
            </a:r>
            <a:r>
              <a:rPr lang="zh-CN" altLang="en-US" sz="1400" dirty="0" smtClean="0"/>
              <a:t>：</a:t>
            </a:r>
            <a:r>
              <a:rPr lang="en-US" altLang="zh-CN" sz="1400" dirty="0" smtClean="0"/>
              <a:t>“+</a:t>
            </a:r>
            <a:r>
              <a:rPr lang="en-US" altLang="zh-CN" sz="1400" dirty="0" err="1" smtClean="0"/>
              <a:t>event.target.errorCode</a:t>
            </a:r>
            <a:r>
              <a:rPr lang="en-US" altLang="zh-CN" sz="1400" dirty="0"/>
              <a:t>);//</a:t>
            </a:r>
            <a:r>
              <a:rPr lang="zh-CN" altLang="en-US" sz="1400" dirty="0"/>
              <a:t>提示错</a:t>
            </a:r>
            <a:r>
              <a:rPr lang="zh-CN" altLang="en-US" sz="1400" dirty="0" smtClean="0"/>
              <a:t>误</a:t>
            </a:r>
            <a:endParaRPr lang="zh-CN" altLang="en-US" sz="1400" dirty="0"/>
          </a:p>
          <a:p>
            <a:pPr>
              <a:lnSpc>
                <a:spcPct val="100000"/>
              </a:lnSpc>
              <a:spcBef>
                <a:spcPts val="0"/>
              </a:spcBef>
              <a:spcAft>
                <a:spcPts val="0"/>
              </a:spcAft>
              <a:buNone/>
            </a:pPr>
            <a:r>
              <a:rPr lang="en-US" altLang="zh-CN" sz="1400" dirty="0"/>
              <a:t>  }</a:t>
            </a:r>
            <a:endParaRPr lang="en-US" altLang="zh-CN" sz="1400" dirty="0"/>
          </a:p>
          <a:p>
            <a:pPr>
              <a:lnSpc>
                <a:spcPct val="100000"/>
              </a:lnSpc>
              <a:spcBef>
                <a:spcPts val="0"/>
              </a:spcBef>
              <a:spcAft>
                <a:spcPts val="0"/>
              </a:spcAft>
              <a:buNone/>
            </a:pPr>
            <a:endParaRPr lang="en-US" altLang="zh-CN" sz="1400" dirty="0" err="1"/>
          </a:p>
          <a:p>
            <a:pPr>
              <a:lnSpc>
                <a:spcPct val="100000"/>
              </a:lnSpc>
              <a:spcBef>
                <a:spcPts val="0"/>
              </a:spcBef>
              <a:spcAft>
                <a:spcPts val="0"/>
              </a:spcAft>
              <a:buNone/>
            </a:pPr>
            <a:r>
              <a:rPr lang="en-US" altLang="zh-CN" sz="1400" dirty="0" err="1"/>
              <a:t>  </a:t>
            </a:r>
            <a:r>
              <a:rPr lang="en-US" altLang="zh-CN" sz="1400" b="1" dirty="0" err="1">
                <a:solidFill>
                  <a:srgbClr val="FF0000"/>
                </a:solidFill>
              </a:rPr>
              <a:t>request.onupgradeneeded</a:t>
            </a:r>
            <a:r>
              <a:rPr lang="en-US" altLang="zh-CN" sz="1400" dirty="0"/>
              <a:t> = function(event) {</a:t>
            </a:r>
            <a:endParaRPr lang="en-US" altLang="zh-CN" sz="1400" dirty="0"/>
          </a:p>
          <a:p>
            <a:pPr>
              <a:lnSpc>
                <a:spcPct val="100000"/>
              </a:lnSpc>
              <a:spcBef>
                <a:spcPts val="0"/>
              </a:spcBef>
              <a:spcAft>
                <a:spcPts val="0"/>
              </a:spcAft>
              <a:buNone/>
            </a:pPr>
            <a:r>
              <a:rPr lang="en-US" altLang="zh-CN" sz="1400" dirty="0"/>
              <a:t>    // </a:t>
            </a:r>
            <a:r>
              <a:rPr lang="zh-CN" altLang="en-US" sz="1400" dirty="0"/>
              <a:t>当此数据库需要创建或升级时</a:t>
            </a:r>
            <a:endParaRPr lang="zh-CN" altLang="en-US" sz="1400" dirty="0"/>
          </a:p>
          <a:p>
            <a:pPr>
              <a:lnSpc>
                <a:spcPct val="100000"/>
              </a:lnSpc>
              <a:spcBef>
                <a:spcPts val="0"/>
              </a:spcBef>
              <a:spcAft>
                <a:spcPts val="0"/>
              </a:spcAft>
              <a:buNone/>
            </a:pPr>
            <a:r>
              <a:rPr lang="zh-CN" altLang="en-US" sz="1400" dirty="0"/>
              <a:t>    </a:t>
            </a:r>
            <a:r>
              <a:rPr lang="en-US" altLang="zh-CN" sz="1400" dirty="0" err="1"/>
              <a:t>var</a:t>
            </a:r>
            <a:r>
              <a:rPr lang="en-US" altLang="zh-CN" sz="1400" dirty="0"/>
              <a:t> db = </a:t>
            </a:r>
            <a:r>
              <a:rPr lang="en-US" altLang="zh-CN" sz="1400" dirty="0" err="1"/>
              <a:t>request.result</a:t>
            </a:r>
            <a:r>
              <a:rPr lang="en-US" altLang="zh-CN" sz="1400" dirty="0"/>
              <a:t>;</a:t>
            </a:r>
            <a:endParaRPr lang="en-US" altLang="zh-CN" sz="1400" dirty="0"/>
          </a:p>
          <a:p>
            <a:pPr>
              <a:lnSpc>
                <a:spcPct val="100000"/>
              </a:lnSpc>
              <a:spcBef>
                <a:spcPts val="0"/>
              </a:spcBef>
              <a:spcAft>
                <a:spcPts val="0"/>
              </a:spcAft>
              <a:buNone/>
            </a:pPr>
            <a:r>
              <a:rPr lang="en-US" altLang="zh-CN" sz="1400" dirty="0"/>
              <a:t>    </a:t>
            </a:r>
            <a:r>
              <a:rPr lang="en-US" altLang="zh-CN" sz="1400" dirty="0" err="1"/>
              <a:t>var</a:t>
            </a:r>
            <a:r>
              <a:rPr lang="en-US" altLang="zh-CN" sz="1400" dirty="0"/>
              <a:t> store = </a:t>
            </a:r>
            <a:r>
              <a:rPr lang="en-US" altLang="zh-CN" sz="1400" dirty="0" err="1"/>
              <a:t>db.createObjectStore</a:t>
            </a:r>
            <a:r>
              <a:rPr lang="en-US" altLang="zh-CN" sz="1400" dirty="0"/>
              <a:t>("books", {</a:t>
            </a:r>
            <a:r>
              <a:rPr lang="en-US" altLang="zh-CN" sz="1400" dirty="0" err="1"/>
              <a:t>keyPath</a:t>
            </a:r>
            <a:r>
              <a:rPr lang="en-US" altLang="zh-CN" sz="1400" dirty="0"/>
              <a:t>: "</a:t>
            </a:r>
            <a:r>
              <a:rPr lang="en-US" altLang="zh-CN" sz="1400" dirty="0" err="1"/>
              <a:t>isbn</a:t>
            </a:r>
            <a:r>
              <a:rPr lang="en-US" altLang="zh-CN" sz="1400" dirty="0"/>
              <a:t>"});</a:t>
            </a:r>
            <a:endParaRPr lang="en-US" altLang="zh-CN" sz="1400" dirty="0"/>
          </a:p>
          <a:p>
            <a:pPr>
              <a:lnSpc>
                <a:spcPct val="100000"/>
              </a:lnSpc>
              <a:spcBef>
                <a:spcPts val="0"/>
              </a:spcBef>
              <a:spcAft>
                <a:spcPts val="0"/>
              </a:spcAft>
              <a:buNone/>
            </a:pPr>
            <a:r>
              <a:rPr lang="en-US" altLang="zh-CN" sz="1400" dirty="0"/>
              <a:t>    </a:t>
            </a:r>
            <a:r>
              <a:rPr lang="en-US" altLang="zh-CN" sz="1400" dirty="0" err="1"/>
              <a:t>var</a:t>
            </a:r>
            <a:r>
              <a:rPr lang="en-US" altLang="zh-CN" sz="1400" dirty="0"/>
              <a:t> </a:t>
            </a:r>
            <a:r>
              <a:rPr lang="en-US" altLang="zh-CN" sz="1400" dirty="0" err="1"/>
              <a:t>titleIndex</a:t>
            </a:r>
            <a:r>
              <a:rPr lang="en-US" altLang="zh-CN" sz="1400" dirty="0"/>
              <a:t> = </a:t>
            </a:r>
            <a:r>
              <a:rPr lang="en-US" altLang="zh-CN" sz="1400" dirty="0" err="1"/>
              <a:t>store.createIndex</a:t>
            </a:r>
            <a:r>
              <a:rPr lang="en-US" altLang="zh-CN" sz="1400" dirty="0"/>
              <a:t>("</a:t>
            </a:r>
            <a:r>
              <a:rPr lang="en-US" altLang="zh-CN" sz="1400" dirty="0" err="1"/>
              <a:t>by_title</a:t>
            </a:r>
            <a:r>
              <a:rPr lang="en-US" altLang="zh-CN" sz="1400" dirty="0"/>
              <a:t>", "title", {unique: true});</a:t>
            </a:r>
            <a:endParaRPr lang="zh-CN" altLang="en-US" sz="1400" dirty="0"/>
          </a:p>
          <a:p>
            <a:pPr>
              <a:lnSpc>
                <a:spcPct val="100000"/>
              </a:lnSpc>
              <a:spcBef>
                <a:spcPts val="0"/>
              </a:spcBef>
              <a:spcAft>
                <a:spcPts val="0"/>
              </a:spcAft>
              <a:buNone/>
            </a:pPr>
            <a:r>
              <a:rPr lang="zh-CN" altLang="en-US" sz="1400" dirty="0"/>
              <a:t>    </a:t>
            </a:r>
            <a:r>
              <a:rPr lang="en-US" altLang="zh-CN" sz="1400" dirty="0" err="1"/>
              <a:t>var</a:t>
            </a:r>
            <a:r>
              <a:rPr lang="en-US" altLang="zh-CN" sz="1400" dirty="0"/>
              <a:t> </a:t>
            </a:r>
            <a:r>
              <a:rPr lang="en-US" altLang="zh-CN" sz="1400" dirty="0" err="1"/>
              <a:t>authorIndex</a:t>
            </a:r>
            <a:r>
              <a:rPr lang="en-US" altLang="zh-CN" sz="1400" dirty="0"/>
              <a:t> = </a:t>
            </a:r>
            <a:r>
              <a:rPr lang="en-US" altLang="zh-CN" sz="1400" dirty="0" err="1"/>
              <a:t>store.createIndex</a:t>
            </a:r>
            <a:r>
              <a:rPr lang="en-US" altLang="zh-CN" sz="1400" dirty="0"/>
              <a:t>("</a:t>
            </a:r>
            <a:r>
              <a:rPr lang="en-US" altLang="zh-CN" sz="1400" dirty="0" err="1"/>
              <a:t>by_author</a:t>
            </a:r>
            <a:r>
              <a:rPr lang="en-US" altLang="zh-CN" sz="1400" dirty="0"/>
              <a:t>", "author");</a:t>
            </a:r>
            <a:endParaRPr lang="zh-CN" altLang="en-US" sz="1400" dirty="0"/>
          </a:p>
          <a:p>
            <a:pPr>
              <a:lnSpc>
                <a:spcPct val="100000"/>
              </a:lnSpc>
              <a:spcBef>
                <a:spcPts val="0"/>
              </a:spcBef>
              <a:spcAft>
                <a:spcPts val="0"/>
              </a:spcAft>
              <a:buNone/>
            </a:pP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   // </a:t>
            </a:r>
            <a:r>
              <a:rPr sz="1400" smtClean="0">
                <a:latin typeface="Verdana" panose="020B0604030504040204" pitchFamily="34" charset="0"/>
                <a:cs typeface="Verdana" panose="020B0604030504040204" pitchFamily="34" charset="0"/>
                <a:sym typeface="+mn-ea"/>
              </a:rPr>
              <a:t>填入初始值，添加</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2</a:t>
            </a:r>
            <a:r>
              <a:rPr sz="1400" smtClean="0">
                <a:latin typeface="Verdana" panose="020B0604030504040204" pitchFamily="34" charset="0"/>
                <a:cs typeface="Verdana" panose="020B0604030504040204" pitchFamily="34" charset="0"/>
                <a:sym typeface="+mn-ea"/>
              </a:rPr>
              <a:t>本书信息</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spcAft>
                <a:spcPts val="0"/>
              </a:spcAft>
              <a:buNone/>
            </a:pPr>
            <a:r>
              <a:rPr sz="1400" smtClean="0">
                <a:latin typeface="Verdana" panose="020B0604030504040204" pitchFamily="34" charset="0"/>
                <a:cs typeface="Verdana" panose="020B0604030504040204" pitchFamily="34" charset="0"/>
                <a:sym typeface="+mn-ea"/>
              </a:rPr>
              <a:t>   </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store.put</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({title:"</a:t>
            </a:r>
            <a:r>
              <a:rPr sz="1400" smtClean="0">
                <a:latin typeface="Verdana" panose="020B0604030504040204" pitchFamily="34" charset="0"/>
                <a:cs typeface="Verdana" panose="020B0604030504040204" pitchFamily="34" charset="0"/>
                <a:sym typeface="+mn-ea"/>
              </a:rPr>
              <a:t>计算机</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",author:"</a:t>
            </a:r>
            <a:r>
              <a:rPr sz="1400" smtClean="0">
                <a:latin typeface="Verdana" panose="020B0604030504040204" pitchFamily="34" charset="0"/>
                <a:cs typeface="Verdana" panose="020B0604030504040204" pitchFamily="34" charset="0"/>
                <a:sym typeface="+mn-ea"/>
              </a:rPr>
              <a:t>张三</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  isbn:"978730123"});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store.put</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title:"Java</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 author: "</a:t>
            </a:r>
            <a:r>
              <a:rPr sz="1400" smtClean="0">
                <a:latin typeface="Verdana" panose="020B0604030504040204" pitchFamily="34" charset="0"/>
                <a:cs typeface="Verdana" panose="020B0604030504040204" pitchFamily="34" charset="0"/>
                <a:sym typeface="+mn-ea"/>
              </a:rPr>
              <a:t>李四</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 isbn:"978730246"});</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endPar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endParaRPr>
          </a:p>
          <a:p>
            <a:pPr>
              <a:lnSpc>
                <a:spcPct val="100000"/>
              </a:lnSpc>
              <a:spcBef>
                <a:spcPts val="0"/>
              </a:spcBef>
              <a:spcAft>
                <a:spcPts val="0"/>
              </a:spcAft>
              <a:buNone/>
            </a:pP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1" dirty="0" err="1" smtClean="0">
                <a:solidFill>
                  <a:srgbClr val="FF0000"/>
                </a:solidFill>
                <a:latin typeface="Verdana" panose="020B0604030504040204" pitchFamily="34" charset="0"/>
                <a:ea typeface="Verdana" panose="020B0604030504040204" pitchFamily="34" charset="0"/>
                <a:cs typeface="Verdana" panose="020B0604030504040204" pitchFamily="34" charset="0"/>
                <a:sym typeface="+mn-ea"/>
              </a:rPr>
              <a:t>request.onsuccess</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 = function(event) {//</a:t>
            </a:r>
            <a:r>
              <a:rPr sz="1400" smtClean="0">
                <a:latin typeface="Verdana" panose="020B0604030504040204" pitchFamily="34" charset="0"/>
                <a:cs typeface="Verdana" panose="020B0604030504040204" pitchFamily="34" charset="0"/>
                <a:sym typeface="+mn-ea"/>
              </a:rPr>
              <a:t>捕获连接成功事件，并处理</a:t>
            </a:r>
            <a:endParaRPr lang="zh-CN" altLang="en-US" sz="1400" b="0" dirty="0" smtClean="0">
              <a:latin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    </a:t>
            </a:r>
            <a:r>
              <a:rPr lang="en-US" altLang="zh-CN" sz="1400" b="1" smtClean="0">
                <a:solidFill>
                  <a:srgbClr val="FF0000"/>
                </a:solidFill>
                <a:latin typeface="Verdana" panose="020B0604030504040204" pitchFamily="34" charset="0"/>
                <a:ea typeface="Verdana" panose="020B0604030504040204" pitchFamily="34" charset="0"/>
                <a:cs typeface="Verdana" panose="020B0604030504040204" pitchFamily="34" charset="0"/>
                <a:sym typeface="+mn-ea"/>
              </a:rPr>
              <a:t>db = </a:t>
            </a:r>
            <a:r>
              <a:rPr lang="en-US" altLang="zh-CN" sz="1400" b="1" dirty="0" err="1" smtClean="0">
                <a:solidFill>
                  <a:srgbClr val="FF0000"/>
                </a:solidFill>
                <a:latin typeface="Verdana" panose="020B0604030504040204" pitchFamily="34" charset="0"/>
                <a:ea typeface="Verdana" panose="020B0604030504040204" pitchFamily="34" charset="0"/>
                <a:cs typeface="Verdana" panose="020B0604030504040204" pitchFamily="34" charset="0"/>
                <a:sym typeface="+mn-ea"/>
              </a:rPr>
              <a:t>event.target.result</a:t>
            </a:r>
            <a:r>
              <a:rPr lang="en-US" altLang="zh-CN" sz="1400" b="1" smtClean="0">
                <a:solidFill>
                  <a:srgbClr val="FF0000"/>
                </a:solidFill>
                <a:latin typeface="Verdana" panose="020B0604030504040204" pitchFamily="34" charset="0"/>
                <a:ea typeface="Verdana" panose="020B0604030504040204" pitchFamily="34" charset="0"/>
                <a:cs typeface="Verdana" panose="020B0604030504040204" pitchFamily="34" charset="0"/>
                <a:sym typeface="+mn-ea"/>
              </a:rPr>
              <a:t>;</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  //</a:t>
            </a:r>
            <a:r>
              <a:rPr sz="1400" smtClean="0">
                <a:latin typeface="Verdana" panose="020B0604030504040204" pitchFamily="34" charset="0"/>
                <a:cs typeface="Verdana" panose="020B0604030504040204" pitchFamily="34" charset="0"/>
                <a:sym typeface="+mn-ea"/>
              </a:rPr>
              <a:t>连接成功时，获取数据库对象</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a:t>
            </a:r>
            <a:r>
              <a:rPr sz="1400" smtClean="0">
                <a:latin typeface="Verdana" panose="020B0604030504040204" pitchFamily="34" charset="0"/>
                <a:cs typeface="Verdana" panose="020B0604030504040204" pitchFamily="34" charset="0"/>
                <a:sym typeface="+mn-ea"/>
              </a:rPr>
              <a:t>也可用</a:t>
            </a:r>
            <a:r>
              <a:rPr lang="en-US" altLang="zh-CN" sz="1400" dirty="0" err="1" smtClean="0">
                <a:latin typeface="Verdana" panose="020B0604030504040204" pitchFamily="34" charset="0"/>
                <a:ea typeface="Verdana" panose="020B0604030504040204" pitchFamily="34" charset="0"/>
                <a:cs typeface="Verdana" panose="020B0604030504040204" pitchFamily="34" charset="0"/>
                <a:sym typeface="+mn-ea"/>
              </a:rPr>
              <a:t>request.result</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    alert("</a:t>
            </a:r>
            <a:r>
              <a:rPr sz="1400" smtClean="0">
                <a:latin typeface="Verdana" panose="020B0604030504040204" pitchFamily="34" charset="0"/>
                <a:cs typeface="Verdana" panose="020B0604030504040204" pitchFamily="34" charset="0"/>
                <a:sym typeface="+mn-ea"/>
              </a:rPr>
              <a:t>数据库连接成功</a:t>
            </a: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  }</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spcAft>
                <a:spcPts val="0"/>
              </a:spcAft>
              <a:buNone/>
            </a:pPr>
            <a:r>
              <a:rPr lang="en-US" altLang="zh-CN" sz="1400" smtClean="0">
                <a:latin typeface="Verdana" panose="020B0604030504040204" pitchFamily="34" charset="0"/>
                <a:ea typeface="Verdana" panose="020B0604030504040204" pitchFamily="34" charset="0"/>
                <a:cs typeface="Verdana" panose="020B0604030504040204" pitchFamily="34" charset="0"/>
                <a:sym typeface="+mn-ea"/>
              </a:rPr>
              <a:t>&lt;/script&gt;</a:t>
            </a:r>
            <a:endParaRPr lang="en-US" altLang="zh-CN" sz="1400" dirty="0" smtClean="0">
              <a:latin typeface="Verdana" panose="020B0604030504040204" pitchFamily="34" charset="0"/>
              <a:ea typeface="Verdana" panose="020B0604030504040204" pitchFamily="34" charset="0"/>
              <a:cs typeface="Verdana" panose="020B0604030504040204" pitchFamily="34" charset="0"/>
              <a:sym typeface="+mn-ea"/>
            </a:endParaRPr>
          </a:p>
        </p:txBody>
      </p:sp>
      <p:graphicFrame>
        <p:nvGraphicFramePr>
          <p:cNvPr id="5" name="对象 4">
            <a:hlinkClick r:id="" action="ppaction://ole?verb="/>
          </p:cNvPr>
          <p:cNvGraphicFramePr>
            <a:graphicFrameLocks noChangeAspect="1"/>
          </p:cNvGraphicFramePr>
          <p:nvPr/>
        </p:nvGraphicFramePr>
        <p:xfrm>
          <a:off x="7285355" y="5485130"/>
          <a:ext cx="1123950" cy="542925"/>
        </p:xfrm>
        <a:graphic>
          <a:graphicData uri="http://schemas.openxmlformats.org/presentationml/2006/ole">
            <mc:AlternateContent xmlns:mc="http://schemas.openxmlformats.org/markup-compatibility/2006">
              <mc:Choice xmlns:v="urn:schemas-microsoft-com:vml" Requires="v">
                <p:oleObj spid="_x0000_s3073" name="" r:id="rId1" imgW="1123950" imgH="542925" progId="Package">
                  <p:embed/>
                </p:oleObj>
              </mc:Choice>
              <mc:Fallback>
                <p:oleObj name="" r:id="rId1" imgW="1123950" imgH="542925" progId="Package">
                  <p:embed/>
                  <p:pic>
                    <p:nvPicPr>
                      <p:cNvPr id="0" name="图片 3072"/>
                      <p:cNvPicPr/>
                      <p:nvPr/>
                    </p:nvPicPr>
                    <p:blipFill>
                      <a:blip r:embed="rId2"/>
                      <a:stretch>
                        <a:fillRect/>
                      </a:stretch>
                    </p:blipFill>
                    <p:spPr>
                      <a:xfrm>
                        <a:off x="7285355" y="5485130"/>
                        <a:ext cx="1123950" cy="542925"/>
                      </a:xfrm>
                      <a:prstGeom prst="rect">
                        <a:avLst/>
                      </a:prstGeom>
                    </p:spPr>
                  </p:pic>
                </p:oleObj>
              </mc:Fallback>
            </mc:AlternateContent>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浏览器端数据库</a:t>
            </a:r>
            <a:r>
              <a:rPr lang="en-US" altLang="zh-CN" dirty="0" err="1"/>
              <a:t>IndexedDB</a:t>
            </a:r>
            <a:endParaRPr lang="zh-CN" altLang="en-US" dirty="0"/>
          </a:p>
        </p:txBody>
      </p:sp>
      <p:sp>
        <p:nvSpPr>
          <p:cNvPr id="3" name="内容占位符 2"/>
          <p:cNvSpPr>
            <a:spLocks noGrp="1"/>
          </p:cNvSpPr>
          <p:nvPr>
            <p:ph idx="1"/>
          </p:nvPr>
        </p:nvSpPr>
        <p:spPr>
          <a:xfrm>
            <a:off x="533400" y="1676400"/>
            <a:ext cx="8108315" cy="3886200"/>
          </a:xfrm>
        </p:spPr>
        <p:txBody>
          <a:bodyPr>
            <a:normAutofit lnSpcReduction="20000"/>
          </a:bodyPr>
          <a:lstStyle/>
          <a:p>
            <a:pPr marL="0">
              <a:spcBef>
                <a:spcPts val="0"/>
              </a:spcBef>
              <a:spcAft>
                <a:spcPts val="0"/>
              </a:spcAft>
              <a:buNone/>
            </a:pPr>
            <a:r>
              <a:rPr lang="en-US" altLang="zh-CN" sz="1800" dirty="0" err="1" smtClean="0">
                <a:solidFill>
                  <a:srgbClr val="FF0000"/>
                </a:solidFill>
              </a:rPr>
              <a:t>upgradeneeded</a:t>
            </a:r>
            <a:r>
              <a:rPr lang="zh-CN" altLang="en-US" sz="1800" dirty="0" smtClean="0"/>
              <a:t>状</a:t>
            </a:r>
            <a:r>
              <a:rPr lang="zh-CN" altLang="en-US" sz="1800" dirty="0"/>
              <a:t>态是在</a:t>
            </a:r>
            <a:r>
              <a:rPr lang="en-US" altLang="zh-CN" sz="1800" dirty="0"/>
              <a:t>indexedDB </a:t>
            </a:r>
            <a:r>
              <a:rPr lang="zh-CN" altLang="en-US" sz="1800" dirty="0"/>
              <a:t>创建新的数据库时和</a:t>
            </a:r>
            <a:r>
              <a:rPr lang="en-US" altLang="zh-CN" sz="1800" dirty="0"/>
              <a:t>indexedDB.open</a:t>
            </a:r>
            <a:r>
              <a:rPr lang="zh-CN" altLang="en-US" sz="1800" dirty="0"/>
              <a:t>（</a:t>
            </a:r>
            <a:r>
              <a:rPr lang="en-US" altLang="zh-CN" sz="1800" dirty="0" err="1" smtClean="0"/>
              <a:t>DBName,DBVersion</a:t>
            </a:r>
            <a:r>
              <a:rPr lang="zh-CN" altLang="en-US" sz="1800" dirty="0"/>
              <a:t>）</a:t>
            </a:r>
            <a:r>
              <a:rPr lang="en-US" altLang="zh-CN" sz="1800" dirty="0"/>
              <a:t>DBVersion</a:t>
            </a:r>
            <a:r>
              <a:rPr lang="zh-CN" altLang="en-US" sz="1800" dirty="0"/>
              <a:t>（数据库版本号）发生变化时才能监听到此状态。当版本号不发</a:t>
            </a:r>
            <a:r>
              <a:rPr lang="zh-CN" altLang="en-US" sz="1800" dirty="0" smtClean="0"/>
              <a:t>生变</a:t>
            </a:r>
            <a:r>
              <a:rPr lang="zh-CN" altLang="en-US" sz="1800" dirty="0"/>
              <a:t>化时，不会触发此状态。数据库的</a:t>
            </a:r>
            <a:r>
              <a:rPr lang="en-US" altLang="zh-CN" sz="1800" dirty="0"/>
              <a:t>ObjectStore </a:t>
            </a:r>
            <a:r>
              <a:rPr lang="zh-CN" altLang="en-US" sz="1800" dirty="0"/>
              <a:t>的创建、删除等都是在这个监听事件下</a:t>
            </a:r>
            <a:r>
              <a:rPr lang="zh-CN" altLang="en-US" sz="1800" dirty="0" smtClean="0"/>
              <a:t>执行</a:t>
            </a:r>
            <a:r>
              <a:rPr lang="zh-CN" altLang="en-US" sz="1800" dirty="0"/>
              <a:t>的。</a:t>
            </a:r>
            <a:endParaRPr lang="zh-CN" altLang="en-US" sz="1800" dirty="0"/>
          </a:p>
          <a:p>
            <a:pPr marL="0">
              <a:spcBef>
                <a:spcPts val="0"/>
              </a:spcBef>
              <a:spcAft>
                <a:spcPts val="0"/>
              </a:spcAft>
              <a:buNone/>
            </a:pPr>
            <a:endParaRPr lang="zh-CN" altLang="en-US" sz="1800" dirty="0"/>
          </a:p>
          <a:p>
            <a:pPr marL="0">
              <a:spcBef>
                <a:spcPts val="0"/>
              </a:spcBef>
              <a:spcAft>
                <a:spcPts val="0"/>
              </a:spcAft>
              <a:buNone/>
            </a:pPr>
            <a:r>
              <a:rPr lang="zh-CN" altLang="en-US" sz="1800" dirty="0" smtClean="0"/>
              <a:t>需</a:t>
            </a:r>
            <a:r>
              <a:rPr lang="zh-CN" altLang="en-US" sz="1800" dirty="0"/>
              <a:t>要注意的有两点：</a:t>
            </a:r>
            <a:endParaRPr lang="zh-CN" altLang="en-US" sz="1800" dirty="0"/>
          </a:p>
          <a:p>
            <a:pPr marL="0">
              <a:spcBef>
                <a:spcPts val="0"/>
              </a:spcBef>
              <a:spcAft>
                <a:spcPts val="0"/>
              </a:spcAft>
              <a:buNone/>
            </a:pPr>
            <a:r>
              <a:rPr lang="en-US" altLang="zh-CN" sz="1800" dirty="0" smtClean="0"/>
              <a:t>(1)</a:t>
            </a:r>
            <a:r>
              <a:rPr lang="zh-CN" altLang="en-US" sz="1800" dirty="0" smtClean="0"/>
              <a:t>当</a:t>
            </a:r>
            <a:r>
              <a:rPr lang="zh-CN" altLang="en-US" sz="1800" dirty="0"/>
              <a:t>数据库连接时，</a:t>
            </a:r>
            <a:r>
              <a:rPr lang="en-US" altLang="zh-CN" sz="1800" dirty="0"/>
              <a:t>open()</a:t>
            </a:r>
            <a:r>
              <a:rPr lang="zh-CN" altLang="en-US" sz="1800" dirty="0"/>
              <a:t>方法返回一个</a:t>
            </a:r>
            <a:r>
              <a:rPr lang="en-US" altLang="zh-CN" sz="1800" dirty="0"/>
              <a:t>IDBOpenDBRequest </a:t>
            </a:r>
            <a:r>
              <a:rPr lang="zh-CN" altLang="en-US" sz="1800" dirty="0"/>
              <a:t>对象，调用函数定</a:t>
            </a:r>
            <a:r>
              <a:rPr lang="zh-CN" altLang="en-US" sz="1800" dirty="0" smtClean="0"/>
              <a:t>义在</a:t>
            </a:r>
            <a:r>
              <a:rPr lang="zh-CN" altLang="en-US" sz="1800" dirty="0"/>
              <a:t>这个对象上。</a:t>
            </a:r>
            <a:endParaRPr lang="zh-CN" altLang="en-US" sz="1800" dirty="0"/>
          </a:p>
          <a:p>
            <a:pPr marL="0">
              <a:spcBef>
                <a:spcPts val="0"/>
              </a:spcBef>
              <a:spcAft>
                <a:spcPts val="0"/>
              </a:spcAft>
              <a:buNone/>
            </a:pPr>
            <a:r>
              <a:rPr lang="en-US" altLang="zh-CN" sz="1800" dirty="0" smtClean="0"/>
              <a:t>(2)</a:t>
            </a:r>
            <a:r>
              <a:rPr lang="zh-CN" altLang="en-US" sz="1800" dirty="0" smtClean="0"/>
              <a:t>在连</a:t>
            </a:r>
            <a:r>
              <a:rPr lang="zh-CN" altLang="en-US" sz="1800" dirty="0"/>
              <a:t>接建立成功时，会触发</a:t>
            </a:r>
            <a:r>
              <a:rPr lang="en-US" altLang="zh-CN" sz="1800" dirty="0"/>
              <a:t>onsuccess </a:t>
            </a:r>
            <a:r>
              <a:rPr lang="zh-CN" altLang="en-US" sz="1800" dirty="0"/>
              <a:t>事件，调用函数接收一个事件对象</a:t>
            </a:r>
            <a:r>
              <a:rPr lang="en-US" altLang="zh-CN" sz="1800" dirty="0"/>
              <a:t>event </a:t>
            </a:r>
            <a:r>
              <a:rPr lang="zh-CN" altLang="en-US" sz="1800" dirty="0" smtClean="0"/>
              <a:t>作为</a:t>
            </a:r>
            <a:r>
              <a:rPr lang="zh-CN" altLang="en-US" sz="1800" dirty="0"/>
              <a:t>参数，其</a:t>
            </a:r>
            <a:r>
              <a:rPr lang="en-US" altLang="zh-CN" sz="1800" dirty="0"/>
              <a:t>target.result </a:t>
            </a:r>
            <a:r>
              <a:rPr lang="zh-CN" altLang="en-US" sz="1800" dirty="0"/>
              <a:t>属性指向打开的</a:t>
            </a:r>
            <a:r>
              <a:rPr lang="en-US" altLang="zh-CN" sz="1800" dirty="0"/>
              <a:t>IndexedDB </a:t>
            </a:r>
            <a:r>
              <a:rPr lang="zh-CN" altLang="en-US" sz="1800" dirty="0"/>
              <a:t>数据库。也可以使用监听器来捕获</a:t>
            </a:r>
            <a:r>
              <a:rPr lang="en-US" altLang="zh-CN" sz="1800" dirty="0"/>
              <a:t>3 </a:t>
            </a:r>
            <a:r>
              <a:rPr lang="zh-CN" altLang="en-US" sz="1800" dirty="0" smtClean="0"/>
              <a:t>个事</a:t>
            </a:r>
            <a:r>
              <a:rPr lang="zh-CN" altLang="en-US" sz="1800" dirty="0"/>
              <a:t>件，分别为</a:t>
            </a:r>
            <a:r>
              <a:rPr lang="en-US" altLang="zh-CN" sz="1800" dirty="0">
                <a:solidFill>
                  <a:srgbClr val="FF0000"/>
                </a:solidFill>
              </a:rPr>
              <a:t>success</a:t>
            </a:r>
            <a:r>
              <a:rPr lang="zh-CN" altLang="en-US" sz="1800" dirty="0">
                <a:solidFill>
                  <a:srgbClr val="FF0000"/>
                </a:solidFill>
              </a:rPr>
              <a:t>、</a:t>
            </a:r>
            <a:r>
              <a:rPr lang="en-US" altLang="zh-CN" sz="1800" dirty="0">
                <a:solidFill>
                  <a:srgbClr val="FF0000"/>
                </a:solidFill>
              </a:rPr>
              <a:t>error</a:t>
            </a:r>
            <a:r>
              <a:rPr lang="zh-CN" altLang="en-US" sz="1800" dirty="0">
                <a:solidFill>
                  <a:srgbClr val="FF0000"/>
                </a:solidFill>
              </a:rPr>
              <a:t>、</a:t>
            </a:r>
            <a:r>
              <a:rPr lang="en-US" altLang="zh-CN" sz="1800" dirty="0" err="1">
                <a:solidFill>
                  <a:srgbClr val="FF0000"/>
                </a:solidFill>
              </a:rPr>
              <a:t>upgradeneeded</a:t>
            </a:r>
            <a:r>
              <a:rPr lang="zh-CN" altLang="en-US" sz="1800" dirty="0" smtClean="0"/>
              <a:t>。</a:t>
            </a:r>
            <a:endParaRPr lang="zh-CN" altLang="en-US" sz="1800" dirty="0" smtClean="0">
              <a:solidFill>
                <a:srgbClr val="FF0000"/>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浏览器端数据库</a:t>
            </a:r>
            <a:r>
              <a:rPr lang="en-US" altLang="zh-CN" dirty="0" err="1"/>
              <a:t>IndexedDB</a:t>
            </a:r>
            <a:endParaRPr lang="zh-CN" altLang="en-US" dirty="0"/>
          </a:p>
        </p:txBody>
      </p:sp>
      <p:sp>
        <p:nvSpPr>
          <p:cNvPr id="3" name="内容占位符 2"/>
          <p:cNvSpPr>
            <a:spLocks noGrp="1"/>
          </p:cNvSpPr>
          <p:nvPr>
            <p:ph idx="1"/>
          </p:nvPr>
        </p:nvSpPr>
        <p:spPr>
          <a:xfrm>
            <a:off x="533400" y="1676400"/>
            <a:ext cx="8509000" cy="4554220"/>
          </a:xfrm>
        </p:spPr>
        <p:txBody>
          <a:bodyPr>
            <a:normAutofit lnSpcReduction="20000"/>
          </a:bodyPr>
          <a:lstStyle/>
          <a:p>
            <a:pPr>
              <a:lnSpc>
                <a:spcPct val="100000"/>
              </a:lnSpc>
              <a:spcBef>
                <a:spcPts val="0"/>
              </a:spcBef>
              <a:spcAft>
                <a:spcPts val="0"/>
              </a:spcAft>
              <a:buNone/>
            </a:pPr>
            <a:r>
              <a:rPr lang="zh-CN" altLang="en-US" sz="1600" dirty="0">
                <a:solidFill>
                  <a:schemeClr val="tx1"/>
                </a:solidFill>
              </a:rPr>
              <a:t>可以通过下列方法为页面元素（对象）添加事件监听器。 </a:t>
            </a:r>
            <a:r>
              <a:rPr lang="zh-CN" altLang="en-US" sz="1600" dirty="0" smtClean="0">
                <a:solidFill>
                  <a:schemeClr val="tx1"/>
                </a:solidFill>
              </a:rPr>
              <a:t>   </a:t>
            </a:r>
            <a:endParaRPr lang="en-US" altLang="zh-CN" sz="1600" dirty="0" smtClean="0">
              <a:solidFill>
                <a:schemeClr val="tx1"/>
              </a:solidFill>
            </a:endParaRPr>
          </a:p>
          <a:p>
            <a:pPr>
              <a:lnSpc>
                <a:spcPct val="100000"/>
              </a:lnSpc>
              <a:spcBef>
                <a:spcPts val="0"/>
              </a:spcBef>
              <a:spcAft>
                <a:spcPts val="0"/>
              </a:spcAft>
              <a:buNone/>
            </a:pPr>
            <a:r>
              <a:rPr lang="en-US" altLang="zh-CN" sz="1600" dirty="0">
                <a:solidFill>
                  <a:schemeClr val="tx1"/>
                </a:solidFill>
              </a:rPr>
              <a:t> </a:t>
            </a:r>
            <a:r>
              <a:rPr lang="zh-CN" altLang="en-US" sz="1600" dirty="0" smtClean="0">
                <a:solidFill>
                  <a:schemeClr val="tx1"/>
                </a:solidFill>
              </a:rPr>
              <a:t>      </a:t>
            </a:r>
            <a:r>
              <a:rPr lang="en-US" altLang="zh-CN" sz="1600" dirty="0" err="1" smtClean="0">
                <a:solidFill>
                  <a:schemeClr val="tx1"/>
                </a:solidFill>
              </a:rPr>
              <a:t>element.addEventListener</a:t>
            </a:r>
            <a:r>
              <a:rPr lang="en-US" altLang="zh-CN" sz="1600" dirty="0" smtClean="0">
                <a:solidFill>
                  <a:schemeClr val="tx1"/>
                </a:solidFill>
              </a:rPr>
              <a:t>(event</a:t>
            </a:r>
            <a:r>
              <a:rPr lang="en-US" altLang="zh-CN" sz="1600" dirty="0">
                <a:solidFill>
                  <a:schemeClr val="tx1"/>
                </a:solidFill>
              </a:rPr>
              <a:t>, function, </a:t>
            </a:r>
            <a:r>
              <a:rPr lang="en-US" altLang="zh-CN" sz="1600" dirty="0" err="1">
                <a:solidFill>
                  <a:schemeClr val="tx1"/>
                </a:solidFill>
              </a:rPr>
              <a:t>useCapture</a:t>
            </a:r>
            <a:r>
              <a:rPr lang="en-US" altLang="zh-CN" sz="1600" dirty="0" smtClean="0">
                <a:solidFill>
                  <a:schemeClr val="tx1"/>
                </a:solidFill>
              </a:rPr>
              <a:t>);</a:t>
            </a:r>
            <a:endParaRPr lang="en-US" altLang="zh-CN" sz="1600" dirty="0" smtClean="0">
              <a:solidFill>
                <a:schemeClr val="tx1"/>
              </a:solidFill>
            </a:endParaRPr>
          </a:p>
          <a:p>
            <a:pPr>
              <a:lnSpc>
                <a:spcPct val="100000"/>
              </a:lnSpc>
            </a:pPr>
            <a:r>
              <a:rPr lang="zh-CN" altLang="en-US" sz="1600" dirty="0">
                <a:solidFill>
                  <a:schemeClr val="tx1"/>
                </a:solidFill>
              </a:rPr>
              <a:t>其中</a:t>
            </a:r>
            <a:r>
              <a:rPr lang="en-US" altLang="zh-CN" sz="1600" dirty="0" err="1" smtClean="0">
                <a:solidFill>
                  <a:schemeClr val="tx1"/>
                </a:solidFill>
              </a:rPr>
              <a:t>useCapture</a:t>
            </a:r>
            <a:r>
              <a:rPr lang="zh-CN" altLang="en-US" sz="1600" dirty="0" smtClean="0">
                <a:solidFill>
                  <a:schemeClr val="tx1"/>
                </a:solidFill>
              </a:rPr>
              <a:t>参数可</a:t>
            </a:r>
            <a:r>
              <a:rPr lang="zh-CN" altLang="en-US" sz="1600" dirty="0">
                <a:solidFill>
                  <a:schemeClr val="tx1"/>
                </a:solidFill>
              </a:rPr>
              <a:t>选，布尔值，指定</a:t>
            </a:r>
            <a:r>
              <a:rPr lang="zh-CN" altLang="en-US" sz="1600" dirty="0" smtClean="0">
                <a:solidFill>
                  <a:schemeClr val="tx1"/>
                </a:solidFill>
              </a:rPr>
              <a:t>事件</a:t>
            </a:r>
            <a:r>
              <a:rPr lang="zh-CN" altLang="en-US" sz="1600" dirty="0">
                <a:solidFill>
                  <a:schemeClr val="tx1"/>
                </a:solidFill>
              </a:rPr>
              <a:t>是否在捕获或冒泡阶段执行。其值为</a:t>
            </a:r>
            <a:r>
              <a:rPr lang="en-US" altLang="zh-CN" sz="1600" dirty="0">
                <a:solidFill>
                  <a:schemeClr val="tx1"/>
                </a:solidFill>
              </a:rPr>
              <a:t>true </a:t>
            </a:r>
            <a:r>
              <a:rPr lang="zh-CN" altLang="en-US" sz="1600" dirty="0">
                <a:solidFill>
                  <a:schemeClr val="tx1"/>
                </a:solidFill>
              </a:rPr>
              <a:t>表示事件句柄在捕获阶段执行；默认值为</a:t>
            </a:r>
            <a:r>
              <a:rPr lang="en-US" altLang="zh-CN" sz="1600" dirty="0" smtClean="0">
                <a:solidFill>
                  <a:schemeClr val="tx1"/>
                </a:solidFill>
              </a:rPr>
              <a:t>false</a:t>
            </a:r>
            <a:r>
              <a:rPr lang="zh-CN" altLang="en-US" sz="1600" dirty="0" smtClean="0">
                <a:solidFill>
                  <a:schemeClr val="tx1"/>
                </a:solidFill>
              </a:rPr>
              <a:t>表</a:t>
            </a:r>
            <a:r>
              <a:rPr lang="zh-CN" altLang="en-US" sz="1600" dirty="0">
                <a:solidFill>
                  <a:schemeClr val="tx1"/>
                </a:solidFill>
              </a:rPr>
              <a:t>示事件句柄在冒泡阶段执行</a:t>
            </a:r>
            <a:r>
              <a:rPr lang="zh-CN" altLang="en-US" sz="1600" dirty="0" smtClean="0">
                <a:solidFill>
                  <a:schemeClr val="tx1"/>
                </a:solidFill>
              </a:rPr>
              <a:t>。</a:t>
            </a:r>
            <a:endParaRPr lang="zh-CN" altLang="en-US" sz="1600" dirty="0" smtClean="0">
              <a:solidFill>
                <a:schemeClr val="tx1"/>
              </a:solidFill>
            </a:endParaRPr>
          </a:p>
          <a:p>
            <a:pPr>
              <a:lnSpc>
                <a:spcPct val="100000"/>
              </a:lnSpc>
            </a:pPr>
            <a:endParaRPr lang="zh-CN" altLang="en-US" sz="1600" dirty="0" smtClean="0">
              <a:solidFill>
                <a:schemeClr val="tx1"/>
              </a:solidFill>
            </a:endParaRPr>
          </a:p>
          <a:p>
            <a:pPr>
              <a:lnSpc>
                <a:spcPct val="100000"/>
              </a:lnSpc>
            </a:pPr>
            <a:r>
              <a:rPr lang="zh-CN" altLang="en-US" sz="1600" dirty="0" smtClean="0">
                <a:solidFill>
                  <a:schemeClr val="tx1"/>
                </a:solidFill>
              </a:rPr>
              <a:t>捕获阶段：从根元素开始向下传播到目标元素，父元素事件优先触发</a:t>
            </a:r>
            <a:endParaRPr lang="zh-CN" altLang="en-US" sz="1600" dirty="0" smtClean="0">
              <a:solidFill>
                <a:schemeClr val="tx1"/>
              </a:solidFill>
            </a:endParaRPr>
          </a:p>
          <a:p>
            <a:pPr>
              <a:lnSpc>
                <a:spcPct val="100000"/>
              </a:lnSpc>
            </a:pPr>
            <a:r>
              <a:rPr lang="zh-CN" altLang="en-US" sz="1600" dirty="0" smtClean="0">
                <a:solidFill>
                  <a:schemeClr val="tx1"/>
                </a:solidFill>
              </a:rPr>
              <a:t>冒泡阶段：从目标元素开始向上传播到根元素，子元素事件优先触发</a:t>
            </a:r>
            <a:endParaRPr lang="en-US" altLang="zh-CN" sz="1600" dirty="0" smtClean="0">
              <a:solidFill>
                <a:schemeClr val="tx1"/>
              </a:solidFill>
            </a:endParaRPr>
          </a:p>
          <a:p>
            <a:pPr>
              <a:lnSpc>
                <a:spcPct val="100000"/>
              </a:lnSpc>
            </a:pPr>
            <a:endParaRPr lang="en-US" altLang="zh-CN" sz="1600" dirty="0" err="1" smtClean="0">
              <a:solidFill>
                <a:schemeClr val="tx1"/>
              </a:solidFill>
            </a:endParaRPr>
          </a:p>
          <a:p>
            <a:pPr>
              <a:lnSpc>
                <a:spcPct val="100000"/>
              </a:lnSpc>
            </a:pPr>
            <a:r>
              <a:rPr lang="en-US" altLang="zh-CN" sz="1600" dirty="0" err="1" smtClean="0">
                <a:solidFill>
                  <a:schemeClr val="tx1"/>
                </a:solidFill>
              </a:rPr>
              <a:t>indexedDB</a:t>
            </a:r>
            <a:r>
              <a:rPr lang="en-US" altLang="zh-CN" sz="1600" dirty="0" smtClean="0">
                <a:solidFill>
                  <a:schemeClr val="tx1"/>
                </a:solidFill>
              </a:rPr>
              <a:t> </a:t>
            </a:r>
            <a:r>
              <a:rPr lang="zh-CN" altLang="en-US" sz="1600" dirty="0">
                <a:solidFill>
                  <a:schemeClr val="tx1"/>
                </a:solidFill>
              </a:rPr>
              <a:t>对象的</a:t>
            </a:r>
            <a:r>
              <a:rPr lang="en-US" altLang="zh-CN" sz="1600" dirty="0">
                <a:solidFill>
                  <a:schemeClr val="tx1"/>
                </a:solidFill>
              </a:rPr>
              <a:t>Open()</a:t>
            </a:r>
            <a:r>
              <a:rPr lang="zh-CN" altLang="en-US" sz="1600" dirty="0">
                <a:solidFill>
                  <a:schemeClr val="tx1"/>
                </a:solidFill>
              </a:rPr>
              <a:t>方法需要监听的事件代码如</a:t>
            </a:r>
            <a:r>
              <a:rPr lang="zh-CN" altLang="en-US" sz="1600" dirty="0" smtClean="0">
                <a:solidFill>
                  <a:schemeClr val="tx1"/>
                </a:solidFill>
              </a:rPr>
              <a:t>下：</a:t>
            </a:r>
            <a:endParaRPr lang="en-US" altLang="zh-CN" sz="1600" dirty="0" smtClean="0">
              <a:solidFill>
                <a:schemeClr val="tx1"/>
              </a:solidFill>
            </a:endParaRPr>
          </a:p>
          <a:p>
            <a:pPr marL="0">
              <a:lnSpc>
                <a:spcPct val="100000"/>
              </a:lnSpc>
              <a:spcBef>
                <a:spcPts val="0"/>
              </a:spcBef>
              <a:spcAft>
                <a:spcPts val="0"/>
              </a:spcAft>
              <a:buNone/>
            </a:pPr>
            <a:r>
              <a:rPr lang="en-US" altLang="zh-CN" sz="1600" dirty="0" err="1" smtClean="0">
                <a:solidFill>
                  <a:schemeClr val="tx1"/>
                </a:solidFill>
              </a:rPr>
              <a:t>request.addEventListener</a:t>
            </a:r>
            <a:r>
              <a:rPr lang="en-US" altLang="zh-CN" sz="1600" dirty="0">
                <a:solidFill>
                  <a:schemeClr val="tx1"/>
                </a:solidFill>
              </a:rPr>
              <a:t>('success', function(event){}, false); //</a:t>
            </a:r>
            <a:r>
              <a:rPr lang="zh-CN" altLang="en-US" sz="1600" dirty="0">
                <a:solidFill>
                  <a:schemeClr val="tx1"/>
                </a:solidFill>
              </a:rPr>
              <a:t>第</a:t>
            </a:r>
            <a:r>
              <a:rPr lang="en-US" altLang="zh-CN" sz="1600" dirty="0">
                <a:solidFill>
                  <a:schemeClr val="tx1"/>
                </a:solidFill>
              </a:rPr>
              <a:t>3</a:t>
            </a:r>
            <a:r>
              <a:rPr lang="zh-CN" altLang="en-US" sz="1600" dirty="0">
                <a:solidFill>
                  <a:schemeClr val="tx1"/>
                </a:solidFill>
              </a:rPr>
              <a:t>个参数为</a:t>
            </a:r>
            <a:r>
              <a:rPr lang="en-US" altLang="zh-CN" sz="1600" dirty="0">
                <a:solidFill>
                  <a:schemeClr val="tx1"/>
                </a:solidFill>
              </a:rPr>
              <a:t>false:</a:t>
            </a:r>
            <a:r>
              <a:rPr lang="zh-CN" altLang="en-US" sz="1600" dirty="0">
                <a:solidFill>
                  <a:schemeClr val="tx1"/>
                </a:solidFill>
              </a:rPr>
              <a:t>表示在冒泡阶段执行</a:t>
            </a:r>
            <a:endParaRPr lang="zh-CN" altLang="en-US" sz="1600" dirty="0">
              <a:solidFill>
                <a:schemeClr val="tx1"/>
              </a:solidFill>
            </a:endParaRPr>
          </a:p>
          <a:p>
            <a:pPr marL="0">
              <a:lnSpc>
                <a:spcPct val="100000"/>
              </a:lnSpc>
              <a:spcBef>
                <a:spcPts val="0"/>
              </a:spcBef>
              <a:spcAft>
                <a:spcPts val="0"/>
              </a:spcAft>
              <a:buNone/>
            </a:pPr>
            <a:r>
              <a:rPr lang="en-US" altLang="zh-CN" sz="1600" dirty="0">
                <a:solidFill>
                  <a:schemeClr val="tx1"/>
                </a:solidFill>
              </a:rPr>
              <a:t>request.addEventListener('error', function(event){}, false); //</a:t>
            </a:r>
            <a:r>
              <a:rPr lang="zh-CN" altLang="en-US" sz="1600" dirty="0">
                <a:solidFill>
                  <a:schemeClr val="tx1"/>
                </a:solidFill>
              </a:rPr>
              <a:t>第</a:t>
            </a:r>
            <a:r>
              <a:rPr lang="en-US" altLang="zh-CN" sz="1600" dirty="0">
                <a:solidFill>
                  <a:schemeClr val="tx1"/>
                </a:solidFill>
              </a:rPr>
              <a:t>3</a:t>
            </a:r>
            <a:r>
              <a:rPr lang="zh-CN" altLang="en-US" sz="1600" dirty="0">
                <a:solidFill>
                  <a:schemeClr val="tx1"/>
                </a:solidFill>
              </a:rPr>
              <a:t>个参数为</a:t>
            </a:r>
            <a:r>
              <a:rPr lang="en-US" altLang="zh-CN" sz="1600" dirty="0">
                <a:solidFill>
                  <a:schemeClr val="tx1"/>
                </a:solidFill>
              </a:rPr>
              <a:t>false:</a:t>
            </a:r>
            <a:r>
              <a:rPr lang="zh-CN" altLang="en-US" sz="1600" dirty="0">
                <a:solidFill>
                  <a:schemeClr val="tx1"/>
                </a:solidFill>
              </a:rPr>
              <a:t>表示在冒泡阶段执行</a:t>
            </a:r>
            <a:endParaRPr lang="zh-CN" altLang="en-US" sz="1600" dirty="0">
              <a:solidFill>
                <a:schemeClr val="tx1"/>
              </a:solidFill>
            </a:endParaRPr>
          </a:p>
          <a:p>
            <a:pPr marL="0">
              <a:lnSpc>
                <a:spcPct val="100000"/>
              </a:lnSpc>
              <a:spcBef>
                <a:spcPts val="0"/>
              </a:spcBef>
              <a:spcAft>
                <a:spcPts val="0"/>
              </a:spcAft>
              <a:buNone/>
            </a:pPr>
            <a:r>
              <a:rPr lang="en-US" altLang="zh-CN" sz="1600" dirty="0">
                <a:solidFill>
                  <a:schemeClr val="tx1"/>
                </a:solidFill>
              </a:rPr>
              <a:t>request.addEventListener('upgradeneeded', function(event){}, false); //</a:t>
            </a:r>
            <a:r>
              <a:rPr lang="zh-CN" altLang="en-US" sz="1600" dirty="0">
                <a:solidFill>
                  <a:schemeClr val="tx1"/>
                </a:solidFill>
              </a:rPr>
              <a:t>第</a:t>
            </a:r>
            <a:r>
              <a:rPr lang="en-US" altLang="zh-CN" sz="1600" dirty="0">
                <a:solidFill>
                  <a:schemeClr val="tx1"/>
                </a:solidFill>
              </a:rPr>
              <a:t>3</a:t>
            </a:r>
            <a:r>
              <a:rPr lang="zh-CN" altLang="en-US" sz="1600" dirty="0">
                <a:solidFill>
                  <a:schemeClr val="tx1"/>
                </a:solidFill>
              </a:rPr>
              <a:t>个参数为</a:t>
            </a:r>
            <a:r>
              <a:rPr lang="en-US" altLang="zh-CN" sz="1600" dirty="0">
                <a:solidFill>
                  <a:schemeClr val="tx1"/>
                </a:solidFill>
              </a:rPr>
              <a:t>false:</a:t>
            </a:r>
            <a:r>
              <a:rPr lang="zh-CN" altLang="en-US" sz="1600" dirty="0">
                <a:solidFill>
                  <a:schemeClr val="tx1"/>
                </a:solidFill>
              </a:rPr>
              <a:t>表示在冒泡阶段执行</a:t>
            </a:r>
            <a:endParaRPr lang="zh-CN" altLang="en-US" sz="1600" dirty="0">
              <a:solidFill>
                <a:schemeClr val="tx1"/>
              </a:solidFill>
            </a:endParaRPr>
          </a:p>
        </p:txBody>
      </p:sp>
      <p:graphicFrame>
        <p:nvGraphicFramePr>
          <p:cNvPr id="5" name="对象 4">
            <a:hlinkClick r:id="" action="ppaction://ole?verb="/>
          </p:cNvPr>
          <p:cNvGraphicFramePr>
            <a:graphicFrameLocks noChangeAspect="1"/>
          </p:cNvGraphicFramePr>
          <p:nvPr/>
        </p:nvGraphicFramePr>
        <p:xfrm>
          <a:off x="6455410" y="5687695"/>
          <a:ext cx="1123950" cy="542925"/>
        </p:xfrm>
        <a:graphic>
          <a:graphicData uri="http://schemas.openxmlformats.org/presentationml/2006/ole">
            <mc:AlternateContent xmlns:mc="http://schemas.openxmlformats.org/markup-compatibility/2006">
              <mc:Choice xmlns:v="urn:schemas-microsoft-com:vml" Requires="v">
                <p:oleObj spid="_x0000_s1025" name="" r:id="rId1" imgW="1123950" imgH="542925" progId="Package">
                  <p:embed/>
                </p:oleObj>
              </mc:Choice>
              <mc:Fallback>
                <p:oleObj name="" r:id="rId1" imgW="1123950" imgH="542925" progId="Package">
                  <p:embed/>
                  <p:pic>
                    <p:nvPicPr>
                      <p:cNvPr id="0" name="图片 1024"/>
                      <p:cNvPicPr/>
                      <p:nvPr/>
                    </p:nvPicPr>
                    <p:blipFill>
                      <a:blip r:embed="rId2"/>
                      <a:stretch>
                        <a:fillRect/>
                      </a:stretch>
                    </p:blipFill>
                    <p:spPr>
                      <a:xfrm>
                        <a:off x="6455410" y="5687695"/>
                        <a:ext cx="1123950" cy="542925"/>
                      </a:xfrm>
                      <a:prstGeom prst="rect">
                        <a:avLst/>
                      </a:prstGeom>
                    </p:spPr>
                  </p:pic>
                </p:oleObj>
              </mc:Fallback>
            </mc:AlternateContent>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浏览器端数据库</a:t>
            </a:r>
            <a:r>
              <a:rPr lang="en-US" altLang="zh-CN" dirty="0" err="1"/>
              <a:t>IndexedDB</a:t>
            </a:r>
            <a:endParaRPr lang="zh-CN" altLang="en-US" dirty="0"/>
          </a:p>
        </p:txBody>
      </p:sp>
      <p:sp>
        <p:nvSpPr>
          <p:cNvPr id="3" name="内容占位符 2"/>
          <p:cNvSpPr>
            <a:spLocks noGrp="1"/>
          </p:cNvSpPr>
          <p:nvPr>
            <p:ph idx="1"/>
          </p:nvPr>
        </p:nvSpPr>
        <p:spPr>
          <a:xfrm>
            <a:off x="502285" y="1242695"/>
            <a:ext cx="8509000" cy="4979035"/>
          </a:xfrm>
        </p:spPr>
        <p:txBody>
          <a:bodyPr>
            <a:normAutofit/>
          </a:bodyPr>
          <a:lstStyle/>
          <a:p>
            <a:pPr>
              <a:lnSpc>
                <a:spcPct val="100000"/>
              </a:lnSpc>
              <a:buNone/>
            </a:pPr>
            <a:r>
              <a:rPr lang="en-US" altLang="zh-CN" sz="1600" b="1" dirty="0">
                <a:solidFill>
                  <a:schemeClr val="tx1"/>
                </a:solidFill>
              </a:rPr>
              <a:t>3</a:t>
            </a:r>
            <a:r>
              <a:rPr lang="zh-CN" altLang="en-US" sz="1600" b="1" dirty="0">
                <a:solidFill>
                  <a:schemeClr val="tx1"/>
                </a:solidFill>
              </a:rPr>
              <a:t>．创建与删除</a:t>
            </a:r>
            <a:r>
              <a:rPr lang="en-US" altLang="zh-CN" sz="1600" b="1" dirty="0" err="1" smtClean="0">
                <a:solidFill>
                  <a:schemeClr val="tx1"/>
                </a:solidFill>
              </a:rPr>
              <a:t>ObjectStore</a:t>
            </a:r>
            <a:endParaRPr lang="en-US" altLang="zh-CN" sz="1600" b="1" dirty="0" smtClean="0">
              <a:solidFill>
                <a:schemeClr val="tx1"/>
              </a:solidFill>
            </a:endParaRPr>
          </a:p>
          <a:p>
            <a:pPr>
              <a:lnSpc>
                <a:spcPct val="100000"/>
              </a:lnSpc>
              <a:spcAft>
                <a:spcPts val="0"/>
              </a:spcAft>
            </a:pPr>
            <a:r>
              <a:rPr lang="en-US" altLang="zh-CN" sz="1600" dirty="0">
                <a:solidFill>
                  <a:schemeClr val="tx1"/>
                </a:solidFill>
              </a:rPr>
              <a:t>1</a:t>
            </a:r>
            <a:r>
              <a:rPr lang="zh-CN" altLang="en-US" sz="1600" dirty="0">
                <a:solidFill>
                  <a:schemeClr val="tx1"/>
                </a:solidFill>
              </a:rPr>
              <a:t>）</a:t>
            </a:r>
            <a:r>
              <a:rPr lang="en-US" altLang="zh-CN" sz="1600" dirty="0">
                <a:solidFill>
                  <a:schemeClr val="tx1"/>
                </a:solidFill>
              </a:rPr>
              <a:t>createObjectStore()</a:t>
            </a:r>
            <a:r>
              <a:rPr lang="zh-CN" altLang="en-US" sz="1600" dirty="0">
                <a:solidFill>
                  <a:schemeClr val="tx1"/>
                </a:solidFill>
              </a:rPr>
              <a:t>方法创建对象仓</a:t>
            </a:r>
            <a:r>
              <a:rPr lang="zh-CN" altLang="en-US" sz="1600" dirty="0" smtClean="0">
                <a:solidFill>
                  <a:schemeClr val="tx1"/>
                </a:solidFill>
              </a:rPr>
              <a:t>库</a:t>
            </a:r>
            <a:endParaRPr lang="en-US" altLang="zh-CN" sz="1600" dirty="0" smtClean="0">
              <a:solidFill>
                <a:schemeClr val="tx1"/>
              </a:solidFill>
            </a:endParaRPr>
          </a:p>
          <a:p>
            <a:pPr>
              <a:lnSpc>
                <a:spcPct val="100000"/>
              </a:lnSpc>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a:t>
            </a:r>
            <a:r>
              <a:rPr lang="en-US" altLang="zh-CN" sz="1600" dirty="0">
                <a:solidFill>
                  <a:schemeClr val="tx1"/>
                </a:solidFill>
              </a:rPr>
              <a:t>request=</a:t>
            </a:r>
            <a:r>
              <a:rPr lang="en-US" altLang="zh-CN" sz="1600" dirty="0" err="1">
                <a:solidFill>
                  <a:schemeClr val="tx1"/>
                </a:solidFill>
              </a:rPr>
              <a:t>window.indexedDB.open</a:t>
            </a:r>
            <a:r>
              <a:rPr lang="en-US" altLang="zh-CN" sz="1600" dirty="0">
                <a:solidFill>
                  <a:schemeClr val="tx1"/>
                </a:solidFill>
              </a:rPr>
              <a:t>("myBooks",1);</a:t>
            </a:r>
            <a:endParaRPr lang="en-US" altLang="zh-CN" sz="1600" dirty="0" smtClean="0">
              <a:solidFill>
                <a:schemeClr val="tx1"/>
              </a:solidFill>
            </a:endParaRPr>
          </a:p>
          <a:p>
            <a:pPr>
              <a:lnSpc>
                <a:spcPct val="1000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a:t>
            </a:r>
            <a:r>
              <a:rPr lang="en-US" altLang="zh-CN" sz="1600" dirty="0">
                <a:solidFill>
                  <a:schemeClr val="tx1"/>
                </a:solidFill>
              </a:rPr>
              <a:t>db = request.result;  </a:t>
            </a:r>
            <a:r>
              <a:rPr lang="en-US" altLang="zh-CN" sz="1600" b="1" dirty="0">
                <a:solidFill>
                  <a:srgbClr val="FF0000"/>
                </a:solidFill>
              </a:rPr>
              <a:t>//db</a:t>
            </a:r>
            <a:r>
              <a:rPr sz="1600" b="1" dirty="0">
                <a:solidFill>
                  <a:srgbClr val="FF0000"/>
                </a:solidFill>
              </a:rPr>
              <a:t>的值可能会是什么？</a:t>
            </a:r>
            <a:endParaRPr lang="zh-CN" altLang="en-US" sz="1600" dirty="0">
              <a:solidFill>
                <a:schemeClr val="tx1"/>
              </a:solidFill>
            </a:endParaRPr>
          </a:p>
          <a:p>
            <a:pPr>
              <a:lnSpc>
                <a:spcPct val="1000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a:t>
            </a:r>
            <a:r>
              <a:rPr lang="en-US" altLang="zh-CN" sz="1600" dirty="0">
                <a:solidFill>
                  <a:srgbClr val="FF0000"/>
                </a:solidFill>
              </a:rPr>
              <a:t>store=db.createObjectStore</a:t>
            </a:r>
            <a:r>
              <a:rPr lang="en-US" altLang="zh-CN" sz="1600" dirty="0">
                <a:solidFill>
                  <a:schemeClr val="tx1"/>
                </a:solidFill>
              </a:rPr>
              <a:t>(storeName,{keyPath: primaryKey,</a:t>
            </a:r>
            <a:endParaRPr lang="en-US" altLang="zh-CN" sz="1600" dirty="0">
              <a:solidFill>
                <a:schemeClr val="tx1"/>
              </a:solidFill>
            </a:endParaRPr>
          </a:p>
          <a:p>
            <a:pPr>
              <a:lnSpc>
                <a:spcPct val="1000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autoIncrement</a:t>
            </a:r>
            <a:r>
              <a:rPr lang="en-US" altLang="zh-CN" sz="1600" dirty="0">
                <a:solidFill>
                  <a:schemeClr val="tx1"/>
                </a:solidFill>
              </a:rPr>
              <a:t>: </a:t>
            </a:r>
            <a:r>
              <a:rPr lang="en-US" altLang="zh-CN" sz="1600" dirty="0" err="1">
                <a:solidFill>
                  <a:schemeClr val="tx1"/>
                </a:solidFill>
              </a:rPr>
              <a:t>true|false</a:t>
            </a:r>
            <a:r>
              <a:rPr lang="en-US" altLang="zh-CN" sz="1600" dirty="0" smtClean="0">
                <a:solidFill>
                  <a:schemeClr val="tx1"/>
                </a:solidFill>
              </a:rPr>
              <a:t>});  //</a:t>
            </a:r>
            <a:r>
              <a:rPr lang="en-US" altLang="zh-CN" sz="1600" dirty="0">
                <a:solidFill>
                  <a:schemeClr val="tx1"/>
                </a:solidFill>
              </a:rPr>
              <a:t>keyPath</a:t>
            </a:r>
            <a:r>
              <a:rPr lang="zh-CN" altLang="en-US" sz="1600" dirty="0">
                <a:solidFill>
                  <a:schemeClr val="tx1"/>
                </a:solidFill>
              </a:rPr>
              <a:t>称为键路径，作</a:t>
            </a:r>
            <a:r>
              <a:rPr lang="zh-CN" altLang="en-US" sz="1600" dirty="0" smtClean="0">
                <a:solidFill>
                  <a:schemeClr val="tx1"/>
                </a:solidFill>
              </a:rPr>
              <a:t>为搜</a:t>
            </a:r>
            <a:r>
              <a:rPr lang="zh-CN" altLang="en-US" sz="1600" dirty="0">
                <a:solidFill>
                  <a:schemeClr val="tx1"/>
                </a:solidFill>
              </a:rPr>
              <a:t>索关键</a:t>
            </a:r>
            <a:r>
              <a:rPr lang="zh-CN" altLang="en-US" sz="1600" dirty="0" smtClean="0">
                <a:solidFill>
                  <a:schemeClr val="tx1"/>
                </a:solidFill>
              </a:rPr>
              <a:t>字</a:t>
            </a:r>
            <a:endParaRPr lang="zh-CN" altLang="en-US" sz="1600" dirty="0" smtClean="0">
              <a:solidFill>
                <a:schemeClr val="tx1"/>
              </a:solidFill>
            </a:endParaRPr>
          </a:p>
          <a:p>
            <a:pPr>
              <a:lnSpc>
                <a:spcPct val="100000"/>
              </a:lnSpc>
              <a:spcBef>
                <a:spcPts val="0"/>
              </a:spcBef>
              <a:spcAft>
                <a:spcPts val="0"/>
              </a:spcAft>
              <a:buNone/>
            </a:pPr>
            <a:endParaRPr lang="en-US" altLang="zh-CN" sz="1600" dirty="0" smtClean="0">
              <a:solidFill>
                <a:schemeClr val="tx1"/>
              </a:solidFill>
            </a:endParaRPr>
          </a:p>
          <a:p>
            <a:pPr>
              <a:lnSpc>
                <a:spcPct val="100000"/>
              </a:lnSpc>
              <a:spcAft>
                <a:spcPts val="0"/>
              </a:spcAft>
            </a:pPr>
            <a:r>
              <a:rPr lang="en-US" altLang="zh-CN" sz="1600" dirty="0">
                <a:solidFill>
                  <a:schemeClr val="tx1"/>
                </a:solidFill>
              </a:rPr>
              <a:t>2</a:t>
            </a:r>
            <a:r>
              <a:rPr lang="zh-CN" altLang="en-US" sz="1600" dirty="0">
                <a:solidFill>
                  <a:schemeClr val="tx1"/>
                </a:solidFill>
              </a:rPr>
              <a:t>）</a:t>
            </a:r>
            <a:r>
              <a:rPr lang="en-US" altLang="zh-CN" sz="1600" dirty="0">
                <a:solidFill>
                  <a:schemeClr val="tx1"/>
                </a:solidFill>
              </a:rPr>
              <a:t>deleteObjectStore()</a:t>
            </a:r>
            <a:r>
              <a:rPr lang="zh-CN" altLang="en-US" sz="1600" dirty="0">
                <a:solidFill>
                  <a:schemeClr val="tx1"/>
                </a:solidFill>
              </a:rPr>
              <a:t>方法删除对象仓库</a:t>
            </a:r>
            <a:endParaRPr lang="zh-CN" altLang="en-US" sz="1600" dirty="0">
              <a:solidFill>
                <a:schemeClr val="tx1"/>
              </a:solidFill>
            </a:endParaRPr>
          </a:p>
          <a:p>
            <a:pPr>
              <a:lnSpc>
                <a:spcPct val="1000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db.deleteObjectStore</a:t>
            </a:r>
            <a:r>
              <a:rPr lang="en-US" altLang="zh-CN" sz="1600" dirty="0" smtClean="0">
                <a:solidFill>
                  <a:schemeClr val="tx1"/>
                </a:solidFill>
              </a:rPr>
              <a:t>(</a:t>
            </a:r>
            <a:r>
              <a:rPr lang="en-US" altLang="zh-CN" sz="1600" dirty="0" err="1" smtClean="0">
                <a:solidFill>
                  <a:schemeClr val="tx1"/>
                </a:solidFill>
              </a:rPr>
              <a:t>objectStoreName</a:t>
            </a:r>
            <a:r>
              <a:rPr lang="en-US" altLang="zh-CN" sz="1600" dirty="0">
                <a:solidFill>
                  <a:schemeClr val="tx1"/>
                </a:solidFill>
              </a:rPr>
              <a:t>); //</a:t>
            </a:r>
            <a:r>
              <a:rPr lang="zh-CN" altLang="en-US" sz="1600" dirty="0">
                <a:solidFill>
                  <a:schemeClr val="tx1"/>
                </a:solidFill>
              </a:rPr>
              <a:t>基本语法</a:t>
            </a:r>
            <a:endParaRPr lang="zh-CN" altLang="en-US" sz="1600" dirty="0">
              <a:solidFill>
                <a:schemeClr val="tx1"/>
              </a:solidFill>
            </a:endParaRPr>
          </a:p>
          <a:p>
            <a:pPr>
              <a:lnSpc>
                <a:spcPct val="1000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db.deleteObjectStore</a:t>
            </a:r>
            <a:r>
              <a:rPr lang="en-US" altLang="zh-CN" sz="1600" dirty="0">
                <a:solidFill>
                  <a:schemeClr val="tx1"/>
                </a:solidFill>
              </a:rPr>
              <a:t>("books"); //</a:t>
            </a:r>
            <a:r>
              <a:rPr lang="zh-CN" altLang="en-US" sz="1600" dirty="0">
                <a:solidFill>
                  <a:schemeClr val="tx1"/>
                </a:solidFill>
              </a:rPr>
              <a:t>举例</a:t>
            </a:r>
            <a:r>
              <a:rPr lang="en-US" altLang="zh-CN" sz="1600" dirty="0">
                <a:solidFill>
                  <a:schemeClr val="tx1"/>
                </a:solidFill>
              </a:rPr>
              <a:t>-</a:t>
            </a:r>
            <a:r>
              <a:rPr lang="zh-CN" altLang="en-US" sz="1600" dirty="0">
                <a:solidFill>
                  <a:schemeClr val="tx1"/>
                </a:solidFill>
              </a:rPr>
              <a:t>删除</a:t>
            </a:r>
            <a:r>
              <a:rPr lang="en-US" altLang="zh-CN" sz="1600" dirty="0">
                <a:solidFill>
                  <a:schemeClr val="tx1"/>
                </a:solidFill>
              </a:rPr>
              <a:t>books</a:t>
            </a:r>
            <a:r>
              <a:rPr lang="zh-CN" altLang="en-US" sz="1600" dirty="0">
                <a:solidFill>
                  <a:schemeClr val="tx1"/>
                </a:solidFill>
              </a:rPr>
              <a:t>对象仓</a:t>
            </a:r>
            <a:r>
              <a:rPr lang="zh-CN" altLang="en-US" sz="1600" dirty="0" smtClean="0">
                <a:solidFill>
                  <a:schemeClr val="tx1"/>
                </a:solidFill>
              </a:rPr>
              <a:t>库</a:t>
            </a:r>
            <a:endParaRPr lang="zh-CN" altLang="en-US" sz="1600" dirty="0" smtClean="0">
              <a:solidFill>
                <a:schemeClr val="tx1"/>
              </a:solidFill>
            </a:endParaRPr>
          </a:p>
          <a:p>
            <a:pPr>
              <a:lnSpc>
                <a:spcPct val="100000"/>
              </a:lnSpc>
              <a:spcBef>
                <a:spcPts val="0"/>
              </a:spcBef>
              <a:spcAft>
                <a:spcPts val="0"/>
              </a:spcAft>
              <a:buNone/>
            </a:pPr>
            <a:endParaRPr lang="en-US" altLang="zh-CN" sz="1600" dirty="0" smtClean="0">
              <a:solidFill>
                <a:schemeClr val="tx1"/>
              </a:solidFill>
            </a:endParaRPr>
          </a:p>
          <a:p>
            <a:pPr>
              <a:lnSpc>
                <a:spcPct val="100000"/>
              </a:lnSpc>
              <a:spcAft>
                <a:spcPts val="0"/>
              </a:spcAft>
            </a:pPr>
            <a:r>
              <a:rPr lang="en-US" altLang="zh-CN" sz="1555" dirty="0">
                <a:solidFill>
                  <a:schemeClr val="tx1"/>
                </a:solidFill>
              </a:rPr>
              <a:t>3</a:t>
            </a:r>
            <a:r>
              <a:rPr lang="en-US" altLang="zh-CN" sz="1555"/>
              <a:t>）createIndex()方法为对象仓库创建索引</a:t>
            </a:r>
            <a:endParaRPr lang="en-US" altLang="zh-CN" sz="1555"/>
          </a:p>
          <a:p>
            <a:pPr>
              <a:lnSpc>
                <a:spcPct val="100000"/>
              </a:lnSpc>
              <a:spcBef>
                <a:spcPts val="0"/>
              </a:spcBef>
              <a:spcAft>
                <a:spcPts val="0"/>
              </a:spcAft>
              <a:buNone/>
            </a:pPr>
            <a:r>
              <a:rPr lang="en-US" altLang="zh-CN" sz="1555"/>
              <a:t>      var indexName=store.createIndex(index_name, index_key, {unique:</a:t>
            </a:r>
            <a:endParaRPr lang="en-US" altLang="zh-CN" sz="1555"/>
          </a:p>
          <a:p>
            <a:pPr>
              <a:lnSpc>
                <a:spcPct val="100000"/>
              </a:lnSpc>
              <a:spcBef>
                <a:spcPts val="0"/>
              </a:spcBef>
              <a:spcAft>
                <a:spcPts val="0"/>
              </a:spcAft>
              <a:buNone/>
            </a:pPr>
            <a:r>
              <a:rPr lang="en-US" altLang="zh-CN" sz="1555"/>
              <a:t>true|false});</a:t>
            </a:r>
            <a:endParaRPr lang="en-US" altLang="zh-CN" sz="1555"/>
          </a:p>
          <a:p>
            <a:pPr>
              <a:lnSpc>
                <a:spcPct val="100000"/>
              </a:lnSpc>
              <a:spcBef>
                <a:spcPts val="0"/>
              </a:spcBef>
              <a:spcAft>
                <a:spcPts val="0"/>
              </a:spcAft>
              <a:buNone/>
            </a:pPr>
            <a:endParaRPr lang="en-US" altLang="zh-CN" sz="1600" dirty="0">
              <a:solidFill>
                <a:schemeClr val="tx1"/>
              </a:solidFill>
            </a:endParaRPr>
          </a:p>
          <a:p>
            <a:pPr algn="l">
              <a:lnSpc>
                <a:spcPct val="100000"/>
              </a:lnSpc>
              <a:spcAft>
                <a:spcPts val="0"/>
              </a:spcAft>
            </a:pPr>
            <a:r>
              <a:rPr lang="en-US" altLang="zh-CN" sz="1600">
                <a:solidFill>
                  <a:schemeClr val="tx1"/>
                </a:solidFill>
                <a:sym typeface="+mn-ea"/>
              </a:rPr>
              <a:t>4</a:t>
            </a:r>
            <a:r>
              <a:rPr sz="1600">
                <a:solidFill>
                  <a:schemeClr val="tx1"/>
                </a:solidFill>
                <a:sym typeface="+mn-ea"/>
              </a:rPr>
              <a:t>）</a:t>
            </a:r>
            <a:r>
              <a:rPr lang="en-US" altLang="zh-CN" sz="1600">
                <a:solidFill>
                  <a:schemeClr val="tx1"/>
                </a:solidFill>
                <a:sym typeface="+mn-ea"/>
              </a:rPr>
              <a:t>objectStoreNames </a:t>
            </a:r>
            <a:r>
              <a:rPr sz="1600">
                <a:solidFill>
                  <a:schemeClr val="tx1"/>
                </a:solidFill>
                <a:sym typeface="+mn-ea"/>
              </a:rPr>
              <a:t>属性检查对象仓库是否存</a:t>
            </a:r>
            <a:r>
              <a:rPr sz="1600" smtClean="0">
                <a:solidFill>
                  <a:schemeClr val="tx1"/>
                </a:solidFill>
                <a:sym typeface="+mn-ea"/>
              </a:rPr>
              <a:t>在</a:t>
            </a:r>
            <a:endParaRPr lang="en-US" altLang="zh-CN" sz="1600" dirty="0" smtClean="0">
              <a:solidFill>
                <a:schemeClr val="tx1"/>
              </a:solidFill>
            </a:endParaRPr>
          </a:p>
          <a:p>
            <a:pPr>
              <a:lnSpc>
                <a:spcPct val="100000"/>
              </a:lnSpc>
              <a:spcBef>
                <a:spcPts val="0"/>
              </a:spcBef>
              <a:spcAft>
                <a:spcPts val="0"/>
              </a:spcAft>
              <a:buNone/>
            </a:pPr>
            <a:r>
              <a:rPr lang="en-US" altLang="zh-CN" sz="1600" smtClean="0">
                <a:solidFill>
                  <a:schemeClr val="tx1"/>
                </a:solidFill>
                <a:sym typeface="+mn-ea"/>
              </a:rPr>
              <a:t>   if</a:t>
            </a:r>
            <a:r>
              <a:rPr lang="en-US" altLang="zh-CN" sz="1600">
                <a:solidFill>
                  <a:schemeClr val="tx1"/>
                </a:solidFill>
                <a:sym typeface="+mn-ea"/>
              </a:rPr>
              <a:t>(!db.objectStoreNames.contains("books")) { //</a:t>
            </a:r>
            <a:r>
              <a:rPr sz="1600">
                <a:solidFill>
                  <a:schemeClr val="tx1"/>
                </a:solidFill>
                <a:sym typeface="+mn-ea"/>
              </a:rPr>
              <a:t>判断某个对象仓库是否存在</a:t>
            </a:r>
            <a:endParaRPr lang="zh-CN" altLang="en-US" sz="1600" dirty="0">
              <a:solidFill>
                <a:schemeClr val="tx1"/>
              </a:solidFill>
            </a:endParaRPr>
          </a:p>
          <a:p>
            <a:pPr>
              <a:lnSpc>
                <a:spcPct val="100000"/>
              </a:lnSpc>
              <a:spcBef>
                <a:spcPts val="0"/>
              </a:spcBef>
              <a:spcAft>
                <a:spcPts val="0"/>
              </a:spcAft>
              <a:buNone/>
            </a:pPr>
            <a:r>
              <a:rPr lang="en-US" altLang="zh-CN" sz="1600" smtClean="0">
                <a:solidFill>
                  <a:schemeClr val="tx1"/>
                </a:solidFill>
                <a:sym typeface="+mn-ea"/>
              </a:rPr>
              <a:t>       </a:t>
            </a:r>
            <a:r>
              <a:rPr lang="en-US" altLang="zh-CN" sz="1600" dirty="0" err="1" smtClean="0">
                <a:solidFill>
                  <a:schemeClr val="tx1"/>
                </a:solidFill>
                <a:sym typeface="+mn-ea"/>
              </a:rPr>
              <a:t>db.createObjectStore</a:t>
            </a:r>
            <a:r>
              <a:rPr lang="en-US" altLang="zh-CN" sz="1600">
                <a:solidFill>
                  <a:schemeClr val="tx1"/>
                </a:solidFill>
                <a:sym typeface="+mn-ea"/>
              </a:rPr>
              <a:t>("books"); //</a:t>
            </a:r>
            <a:r>
              <a:rPr sz="1600">
                <a:solidFill>
                  <a:schemeClr val="tx1"/>
                </a:solidFill>
                <a:sym typeface="+mn-ea"/>
              </a:rPr>
              <a:t>不存在则创建该对象仓库</a:t>
            </a:r>
            <a:endParaRPr lang="zh-CN" altLang="en-US" sz="1600" dirty="0">
              <a:solidFill>
                <a:schemeClr val="tx1"/>
              </a:solidFill>
            </a:endParaRPr>
          </a:p>
          <a:p>
            <a:pPr>
              <a:lnSpc>
                <a:spcPct val="100000"/>
              </a:lnSpc>
              <a:spcBef>
                <a:spcPts val="0"/>
              </a:spcBef>
              <a:spcAft>
                <a:spcPts val="0"/>
              </a:spcAft>
              <a:buNone/>
            </a:pPr>
            <a:r>
              <a:rPr lang="en-US" altLang="zh-CN" sz="1600" smtClean="0">
                <a:solidFill>
                  <a:schemeClr val="tx1"/>
                </a:solidFill>
                <a:sym typeface="+mn-ea"/>
              </a:rPr>
              <a:t>   }</a:t>
            </a:r>
            <a:endParaRPr lang="en-US" altLang="zh-CN" sz="1600" dirty="0" smtClean="0">
              <a:solidFill>
                <a:schemeClr val="tx1"/>
              </a:solidFill>
            </a:endParaRPr>
          </a:p>
          <a:p>
            <a:pPr>
              <a:lnSpc>
                <a:spcPct val="100000"/>
              </a:lnSpc>
              <a:spcBef>
                <a:spcPts val="0"/>
              </a:spcBef>
              <a:spcAft>
                <a:spcPts val="0"/>
              </a:spcAft>
              <a:buNone/>
            </a:pPr>
            <a:endParaRPr lang="en-US" altLang="zh-CN" sz="1600" dirty="0">
              <a:solidFill>
                <a:schemeClr val="tx1"/>
              </a:solidFill>
            </a:endParaRPr>
          </a:p>
        </p:txBody>
      </p:sp>
      <p:graphicFrame>
        <p:nvGraphicFramePr>
          <p:cNvPr id="4" name="对象 3">
            <a:hlinkClick r:id="" action="ppaction://ole?verb="/>
          </p:cNvPr>
          <p:cNvGraphicFramePr>
            <a:graphicFrameLocks noChangeAspect="1"/>
          </p:cNvGraphicFramePr>
          <p:nvPr/>
        </p:nvGraphicFramePr>
        <p:xfrm>
          <a:off x="7741285" y="5678805"/>
          <a:ext cx="1123950" cy="542925"/>
        </p:xfrm>
        <a:graphic>
          <a:graphicData uri="http://schemas.openxmlformats.org/presentationml/2006/ole">
            <mc:AlternateContent xmlns:mc="http://schemas.openxmlformats.org/markup-compatibility/2006">
              <mc:Choice xmlns:v="urn:schemas-microsoft-com:vml" Requires="v">
                <p:oleObj spid="_x0000_s2049" name="" r:id="rId1" imgW="1123950" imgH="542925" progId="Package">
                  <p:embed/>
                </p:oleObj>
              </mc:Choice>
              <mc:Fallback>
                <p:oleObj name="" r:id="rId1" imgW="1123950" imgH="542925" progId="Package">
                  <p:embed/>
                  <p:pic>
                    <p:nvPicPr>
                      <p:cNvPr id="0" name="图片 2048"/>
                      <p:cNvPicPr/>
                      <p:nvPr/>
                    </p:nvPicPr>
                    <p:blipFill>
                      <a:blip r:embed="rId2"/>
                      <a:stretch>
                        <a:fillRect/>
                      </a:stretch>
                    </p:blipFill>
                    <p:spPr>
                      <a:xfrm>
                        <a:off x="7741285" y="5678805"/>
                        <a:ext cx="1123950" cy="542925"/>
                      </a:xfrm>
                      <a:prstGeom prst="rect">
                        <a:avLst/>
                      </a:prstGeom>
                    </p:spPr>
                  </p:pic>
                </p:oleObj>
              </mc:Fallback>
            </mc:AlternateContent>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浏览器端数据库</a:t>
            </a:r>
            <a:r>
              <a:rPr lang="en-US" altLang="zh-CN" dirty="0" err="1"/>
              <a:t>IndexedDB</a:t>
            </a:r>
            <a:endParaRPr lang="zh-CN" altLang="en-US" dirty="0"/>
          </a:p>
        </p:txBody>
      </p:sp>
      <p:sp>
        <p:nvSpPr>
          <p:cNvPr id="3" name="内容占位符 2"/>
          <p:cNvSpPr>
            <a:spLocks noGrp="1"/>
          </p:cNvSpPr>
          <p:nvPr>
            <p:ph idx="1"/>
          </p:nvPr>
        </p:nvSpPr>
        <p:spPr>
          <a:xfrm>
            <a:off x="502285" y="1373506"/>
            <a:ext cx="8509000" cy="3810000"/>
          </a:xfrm>
        </p:spPr>
        <p:txBody>
          <a:bodyPr>
            <a:normAutofit lnSpcReduction="20000"/>
          </a:bodyPr>
          <a:lstStyle/>
          <a:p>
            <a:pPr>
              <a:lnSpc>
                <a:spcPct val="100000"/>
              </a:lnSpc>
              <a:spcBef>
                <a:spcPts val="0"/>
              </a:spcBef>
              <a:spcAft>
                <a:spcPts val="0"/>
              </a:spcAft>
              <a:buNone/>
            </a:pPr>
            <a:endParaRPr lang="en-US" altLang="zh-CN" sz="1600" dirty="0" smtClean="0">
              <a:solidFill>
                <a:schemeClr val="tx1"/>
              </a:solidFill>
            </a:endParaRPr>
          </a:p>
          <a:p>
            <a:pPr>
              <a:lnSpc>
                <a:spcPct val="100000"/>
              </a:lnSpc>
              <a:spcBef>
                <a:spcPts val="0"/>
              </a:spcBef>
              <a:spcAft>
                <a:spcPts val="0"/>
              </a:spcAft>
              <a:buNone/>
            </a:pPr>
            <a:r>
              <a:rPr lang="en-US" altLang="zh-CN" sz="1600" b="1" dirty="0">
                <a:solidFill>
                  <a:schemeClr val="tx1"/>
                </a:solidFill>
              </a:rPr>
              <a:t>4</a:t>
            </a:r>
            <a:r>
              <a:rPr lang="zh-CN" altLang="en-US" sz="1600" b="1" dirty="0">
                <a:solidFill>
                  <a:schemeClr val="tx1"/>
                </a:solidFill>
              </a:rPr>
              <a:t>．使用</a:t>
            </a:r>
            <a:r>
              <a:rPr lang="zh-CN" altLang="en-US" sz="1600" b="1" dirty="0">
                <a:solidFill>
                  <a:srgbClr val="FF0000"/>
                </a:solidFill>
              </a:rPr>
              <a:t>事</a:t>
            </a:r>
            <a:r>
              <a:rPr lang="zh-CN" altLang="en-US" sz="1600" b="1" dirty="0" smtClean="0">
                <a:solidFill>
                  <a:srgbClr val="FF0000"/>
                </a:solidFill>
              </a:rPr>
              <a:t>务</a:t>
            </a:r>
            <a:endParaRPr lang="en-US" altLang="zh-CN" sz="1600" b="1" dirty="0" smtClean="0">
              <a:solidFill>
                <a:srgbClr val="FF0000"/>
              </a:solidFill>
            </a:endParaRPr>
          </a:p>
          <a:p>
            <a:pPr>
              <a:lnSpc>
                <a:spcPct val="100000"/>
              </a:lnSpc>
              <a:buNone/>
            </a:pPr>
            <a:r>
              <a:rPr lang="en-US" altLang="zh-CN" sz="1600" dirty="0">
                <a:solidFill>
                  <a:schemeClr val="tx1"/>
                </a:solidFill>
              </a:rPr>
              <a:t>1</a:t>
            </a:r>
            <a:r>
              <a:rPr lang="zh-CN" altLang="en-US" sz="1600" dirty="0">
                <a:solidFill>
                  <a:schemeClr val="tx1"/>
                </a:solidFill>
              </a:rPr>
              <a:t>）</a:t>
            </a:r>
            <a:r>
              <a:rPr lang="en-US" altLang="zh-CN" sz="1600" dirty="0">
                <a:solidFill>
                  <a:schemeClr val="tx1"/>
                </a:solidFill>
              </a:rPr>
              <a:t>IndexedDB </a:t>
            </a:r>
            <a:r>
              <a:rPr lang="zh-CN" altLang="en-US" sz="1600" dirty="0">
                <a:solidFill>
                  <a:schemeClr val="tx1"/>
                </a:solidFill>
              </a:rPr>
              <a:t>中的事务模式</a:t>
            </a:r>
            <a:endParaRPr lang="zh-CN" altLang="en-US" sz="1600" dirty="0">
              <a:solidFill>
                <a:schemeClr val="tx1"/>
              </a:solidFill>
            </a:endParaRPr>
          </a:p>
          <a:p>
            <a:pPr marL="449580" indent="-90805">
              <a:lnSpc>
                <a:spcPct val="100000"/>
              </a:lnSpc>
              <a:spcBef>
                <a:spcPts val="0"/>
              </a:spcBef>
              <a:spcAft>
                <a:spcPts val="0"/>
              </a:spcAft>
            </a:pPr>
            <a:r>
              <a:rPr lang="en-US" altLang="zh-CN" sz="1600" dirty="0" err="1" smtClean="0">
                <a:solidFill>
                  <a:schemeClr val="tx1"/>
                </a:solidFill>
              </a:rPr>
              <a:t>readonly</a:t>
            </a:r>
            <a:r>
              <a:rPr lang="zh-CN" altLang="en-US" sz="1600" dirty="0" smtClean="0">
                <a:solidFill>
                  <a:schemeClr val="tx1"/>
                </a:solidFill>
              </a:rPr>
              <a:t>：</a:t>
            </a:r>
            <a:r>
              <a:rPr lang="en-US" altLang="zh-CN" sz="1600" dirty="0" smtClean="0">
                <a:solidFill>
                  <a:schemeClr val="tx1"/>
                </a:solidFill>
              </a:rPr>
              <a:t>(</a:t>
            </a:r>
            <a:r>
              <a:rPr lang="zh-CN" altLang="en-US" sz="1600" dirty="0" smtClean="0">
                <a:solidFill>
                  <a:schemeClr val="tx1"/>
                </a:solidFill>
              </a:rPr>
              <a:t>默认</a:t>
            </a:r>
            <a:r>
              <a:rPr lang="en-US" altLang="zh-CN" sz="1600" dirty="0" smtClean="0">
                <a:solidFill>
                  <a:schemeClr val="tx1"/>
                </a:solidFill>
              </a:rPr>
              <a:t>)</a:t>
            </a:r>
            <a:r>
              <a:rPr lang="zh-CN" altLang="en-US" sz="1600" dirty="0" smtClean="0">
                <a:solidFill>
                  <a:schemeClr val="tx1"/>
                </a:solidFill>
              </a:rPr>
              <a:t>提</a:t>
            </a:r>
            <a:r>
              <a:rPr lang="zh-CN" altLang="en-US" sz="1600" dirty="0">
                <a:solidFill>
                  <a:schemeClr val="tx1"/>
                </a:solidFill>
              </a:rPr>
              <a:t>供对某个对象存储的只读访问，在查询对象存储时使用。</a:t>
            </a:r>
            <a:endParaRPr lang="zh-CN" altLang="en-US" sz="1600" dirty="0">
              <a:solidFill>
                <a:schemeClr val="tx1"/>
              </a:solidFill>
            </a:endParaRPr>
          </a:p>
          <a:p>
            <a:pPr marL="449580" indent="-90805">
              <a:lnSpc>
                <a:spcPct val="100000"/>
              </a:lnSpc>
              <a:spcBef>
                <a:spcPts val="0"/>
              </a:spcBef>
              <a:spcAft>
                <a:spcPts val="0"/>
              </a:spcAft>
            </a:pPr>
            <a:r>
              <a:rPr lang="en-US" altLang="zh-CN" sz="1600" dirty="0" err="1" smtClean="0">
                <a:solidFill>
                  <a:schemeClr val="tx1"/>
                </a:solidFill>
              </a:rPr>
              <a:t>readwrite</a:t>
            </a:r>
            <a:r>
              <a:rPr lang="zh-CN" altLang="en-US" sz="1600" dirty="0">
                <a:solidFill>
                  <a:schemeClr val="tx1"/>
                </a:solidFill>
              </a:rPr>
              <a:t>：提供对某个对象存储的读取和写入访问权。</a:t>
            </a:r>
            <a:endParaRPr lang="zh-CN" altLang="en-US" sz="1600" dirty="0">
              <a:solidFill>
                <a:schemeClr val="tx1"/>
              </a:solidFill>
            </a:endParaRPr>
          </a:p>
          <a:p>
            <a:pPr marL="449580" indent="-90805">
              <a:lnSpc>
                <a:spcPct val="100000"/>
              </a:lnSpc>
              <a:spcBef>
                <a:spcPts val="0"/>
              </a:spcBef>
              <a:spcAft>
                <a:spcPts val="0"/>
              </a:spcAft>
            </a:pPr>
            <a:r>
              <a:rPr lang="en-US" altLang="zh-CN" sz="1600" dirty="0" err="1" smtClean="0">
                <a:solidFill>
                  <a:schemeClr val="tx1"/>
                </a:solidFill>
              </a:rPr>
              <a:t>versionchange</a:t>
            </a:r>
            <a:r>
              <a:rPr lang="zh-CN" altLang="en-US" sz="1600" dirty="0">
                <a:solidFill>
                  <a:schemeClr val="tx1"/>
                </a:solidFill>
              </a:rPr>
              <a:t>：提供读取和写入访问权来修改对象存储定义，或者创建一个新的</a:t>
            </a:r>
            <a:r>
              <a:rPr lang="zh-CN" altLang="en-US" sz="1600" dirty="0" smtClean="0">
                <a:solidFill>
                  <a:schemeClr val="tx1"/>
                </a:solidFill>
              </a:rPr>
              <a:t>对象</a:t>
            </a:r>
            <a:r>
              <a:rPr lang="zh-CN" altLang="en-US" sz="1600" dirty="0">
                <a:solidFill>
                  <a:schemeClr val="tx1"/>
                </a:solidFill>
              </a:rPr>
              <a:t>存储</a:t>
            </a:r>
            <a:r>
              <a:rPr lang="zh-CN" altLang="en-US" sz="1600" dirty="0" smtClean="0">
                <a:solidFill>
                  <a:schemeClr val="tx1"/>
                </a:solidFill>
              </a:rPr>
              <a:t>。</a:t>
            </a:r>
            <a:endParaRPr lang="zh-CN" altLang="en-US" sz="1600" dirty="0" smtClean="0">
              <a:solidFill>
                <a:schemeClr val="tx1"/>
              </a:solidFill>
            </a:endParaRPr>
          </a:p>
          <a:p>
            <a:pPr marL="449580" indent="-90805">
              <a:lnSpc>
                <a:spcPct val="100000"/>
              </a:lnSpc>
              <a:spcBef>
                <a:spcPts val="0"/>
              </a:spcBef>
              <a:spcAft>
                <a:spcPts val="0"/>
              </a:spcAft>
            </a:pPr>
            <a:endParaRPr lang="en-US" altLang="zh-CN" sz="1600" dirty="0" smtClean="0">
              <a:solidFill>
                <a:schemeClr val="tx1"/>
              </a:solidFill>
            </a:endParaRPr>
          </a:p>
          <a:p>
            <a:pPr>
              <a:lnSpc>
                <a:spcPct val="100000"/>
              </a:lnSpc>
              <a:buNone/>
            </a:pPr>
            <a:r>
              <a:rPr lang="en-US" altLang="zh-CN" sz="1600" dirty="0">
                <a:solidFill>
                  <a:schemeClr val="tx1"/>
                </a:solidFill>
              </a:rPr>
              <a:t>2</a:t>
            </a:r>
            <a:r>
              <a:rPr lang="zh-CN" altLang="en-US" sz="1600" dirty="0">
                <a:solidFill>
                  <a:schemeClr val="tx1"/>
                </a:solidFill>
              </a:rPr>
              <a:t>）创建事务的基本语法</a:t>
            </a:r>
            <a:endParaRPr lang="zh-CN" altLang="en-US" sz="1600" dirty="0">
              <a:solidFill>
                <a:schemeClr val="tx1"/>
              </a:solidFill>
            </a:endParaRPr>
          </a:p>
          <a:p>
            <a:pPr>
              <a:lnSpc>
                <a:spcPct val="1000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a:t>
            </a:r>
            <a:r>
              <a:rPr lang="en-US" altLang="zh-CN" sz="1600" dirty="0">
                <a:solidFill>
                  <a:schemeClr val="tx1"/>
                </a:solidFill>
              </a:rPr>
              <a:t>transaction = db.transaction(storeName, [</a:t>
            </a:r>
            <a:r>
              <a:rPr lang="en-US" altLang="zh-CN" sz="1600" dirty="0" err="1">
                <a:solidFill>
                  <a:schemeClr val="tx1"/>
                </a:solidFill>
              </a:rPr>
              <a:t>transactionmode</a:t>
            </a:r>
            <a:r>
              <a:rPr lang="en-US" altLang="zh-CN" sz="1600" dirty="0" smtClean="0">
                <a:solidFill>
                  <a:schemeClr val="tx1"/>
                </a:solidFill>
              </a:rPr>
              <a:t>]);//</a:t>
            </a:r>
            <a:r>
              <a:rPr lang="zh-CN" altLang="en-US" sz="1600" dirty="0" smtClean="0">
                <a:solidFill>
                  <a:schemeClr val="tx1"/>
                </a:solidFill>
              </a:rPr>
              <a:t>语</a:t>
            </a:r>
            <a:r>
              <a:rPr lang="zh-CN" altLang="en-US" sz="1600" dirty="0">
                <a:solidFill>
                  <a:schemeClr val="tx1"/>
                </a:solidFill>
              </a:rPr>
              <a:t>法</a:t>
            </a:r>
            <a:endParaRPr lang="zh-CN" altLang="en-US" sz="1600" dirty="0">
              <a:solidFill>
                <a:schemeClr val="tx1"/>
              </a:solidFill>
            </a:endParaRPr>
          </a:p>
          <a:p>
            <a:pPr>
              <a:lnSpc>
                <a:spcPct val="1000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a:t>
            </a:r>
            <a:r>
              <a:rPr lang="en-US" altLang="zh-CN" sz="1600" dirty="0">
                <a:solidFill>
                  <a:schemeClr val="tx1"/>
                </a:solidFill>
              </a:rPr>
              <a:t>objectStore =transaction.objectStore(storeName); //</a:t>
            </a:r>
            <a:r>
              <a:rPr lang="zh-CN" altLang="en-US" sz="1600" dirty="0">
                <a:solidFill>
                  <a:schemeClr val="tx1"/>
                </a:solidFill>
              </a:rPr>
              <a:t>获</a:t>
            </a:r>
            <a:r>
              <a:rPr lang="zh-CN" altLang="en-US" sz="1600" dirty="0" smtClean="0">
                <a:solidFill>
                  <a:schemeClr val="tx1"/>
                </a:solidFill>
              </a:rPr>
              <a:t>取对</a:t>
            </a:r>
            <a:r>
              <a:rPr lang="zh-CN" altLang="en-US" sz="1600" dirty="0">
                <a:solidFill>
                  <a:schemeClr val="tx1"/>
                </a:solidFill>
              </a:rPr>
              <a:t>象仓库</a:t>
            </a:r>
            <a:endParaRPr lang="en-US" altLang="zh-CN" sz="1600" dirty="0" smtClean="0">
              <a:solidFill>
                <a:schemeClr val="tx1"/>
              </a:solidFill>
            </a:endParaRPr>
          </a:p>
          <a:p>
            <a:pPr marL="449580" indent="-90805">
              <a:lnSpc>
                <a:spcPct val="100000"/>
              </a:lnSpc>
              <a:spcBef>
                <a:spcPts val="0"/>
              </a:spcBef>
              <a:spcAft>
                <a:spcPts val="0"/>
              </a:spcAft>
              <a:buNone/>
            </a:pPr>
            <a:endParaRPr lang="en-US" altLang="zh-CN" sz="1600" dirty="0" smtClean="0">
              <a:solidFill>
                <a:schemeClr val="tx1"/>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浏览器端数据库</a:t>
            </a:r>
            <a:r>
              <a:rPr lang="en-US" altLang="zh-CN" dirty="0" err="1"/>
              <a:t>IndexedDB</a:t>
            </a:r>
            <a:endParaRPr lang="zh-CN" altLang="en-US" dirty="0"/>
          </a:p>
        </p:txBody>
      </p:sp>
      <p:sp>
        <p:nvSpPr>
          <p:cNvPr id="3" name="内容占位符 2"/>
          <p:cNvSpPr>
            <a:spLocks noGrp="1"/>
          </p:cNvSpPr>
          <p:nvPr>
            <p:ph idx="1"/>
          </p:nvPr>
        </p:nvSpPr>
        <p:spPr>
          <a:xfrm>
            <a:off x="533400" y="1676400"/>
            <a:ext cx="8509000" cy="4392930"/>
          </a:xfrm>
        </p:spPr>
        <p:txBody>
          <a:bodyPr>
            <a:normAutofit fontScale="90000"/>
          </a:bodyPr>
          <a:lstStyle/>
          <a:p>
            <a:pPr>
              <a:spcBef>
                <a:spcPts val="0"/>
              </a:spcBef>
              <a:spcAft>
                <a:spcPts val="0"/>
              </a:spcAft>
              <a:buNone/>
            </a:pPr>
            <a:r>
              <a:rPr lang="en-US" altLang="zh-CN" sz="1600" dirty="0">
                <a:solidFill>
                  <a:schemeClr val="tx1"/>
                </a:solidFill>
              </a:rPr>
              <a:t>3</a:t>
            </a:r>
            <a:r>
              <a:rPr lang="zh-CN" altLang="en-US" sz="1600" dirty="0">
                <a:solidFill>
                  <a:schemeClr val="tx1"/>
                </a:solidFill>
              </a:rPr>
              <a:t>）</a:t>
            </a:r>
            <a:r>
              <a:rPr lang="en-US" altLang="zh-CN" sz="1600" dirty="0">
                <a:solidFill>
                  <a:schemeClr val="tx1"/>
                </a:solidFill>
              </a:rPr>
              <a:t>transaction()</a:t>
            </a:r>
            <a:r>
              <a:rPr lang="zh-CN" altLang="en-US" sz="1600" dirty="0">
                <a:solidFill>
                  <a:schemeClr val="tx1"/>
                </a:solidFill>
              </a:rPr>
              <a:t>方法的事件类型</a:t>
            </a:r>
            <a:endParaRPr lang="zh-CN" altLang="en-US" sz="1600" dirty="0">
              <a:solidFill>
                <a:schemeClr val="tx1"/>
              </a:solidFill>
            </a:endParaRPr>
          </a:p>
          <a:p>
            <a:pPr>
              <a:spcBef>
                <a:spcPts val="0"/>
              </a:spcBef>
              <a:spcAft>
                <a:spcPts val="0"/>
              </a:spcAft>
              <a:buNone/>
            </a:pPr>
            <a:r>
              <a:rPr lang="zh-CN" altLang="en-US" sz="1600" dirty="0">
                <a:solidFill>
                  <a:schemeClr val="tx1"/>
                </a:solidFill>
              </a:rPr>
              <a:t>该方法有三种事件，分别是中断、完成和错误。</a:t>
            </a:r>
            <a:endParaRPr lang="zh-CN" altLang="en-US" sz="1600" dirty="0">
              <a:solidFill>
                <a:schemeClr val="tx1"/>
              </a:solidFill>
            </a:endParaRPr>
          </a:p>
          <a:p>
            <a:pPr marL="625475" indent="-266700">
              <a:spcBef>
                <a:spcPts val="0"/>
              </a:spcBef>
              <a:spcAft>
                <a:spcPts val="0"/>
              </a:spcAft>
            </a:pPr>
            <a:r>
              <a:rPr lang="en-US" altLang="zh-CN" sz="1600" dirty="0" smtClean="0">
                <a:solidFill>
                  <a:schemeClr val="tx1"/>
                </a:solidFill>
              </a:rPr>
              <a:t>abort</a:t>
            </a:r>
            <a:r>
              <a:rPr lang="zh-CN" altLang="en-US" sz="1600" dirty="0">
                <a:solidFill>
                  <a:schemeClr val="tx1"/>
                </a:solidFill>
              </a:rPr>
              <a:t>：事务中断。</a:t>
            </a:r>
            <a:endParaRPr lang="zh-CN" altLang="en-US" sz="1600" dirty="0">
              <a:solidFill>
                <a:schemeClr val="tx1"/>
              </a:solidFill>
            </a:endParaRPr>
          </a:p>
          <a:p>
            <a:pPr marL="625475" indent="-266700">
              <a:spcBef>
                <a:spcPts val="0"/>
              </a:spcBef>
              <a:spcAft>
                <a:spcPts val="0"/>
              </a:spcAft>
            </a:pPr>
            <a:r>
              <a:rPr lang="en-US" altLang="zh-CN" sz="1600" dirty="0" smtClean="0">
                <a:solidFill>
                  <a:schemeClr val="tx1"/>
                </a:solidFill>
              </a:rPr>
              <a:t>complete</a:t>
            </a:r>
            <a:r>
              <a:rPr lang="zh-CN" altLang="en-US" sz="1600" dirty="0">
                <a:solidFill>
                  <a:schemeClr val="tx1"/>
                </a:solidFill>
              </a:rPr>
              <a:t>：事务完成。</a:t>
            </a:r>
            <a:endParaRPr lang="zh-CN" altLang="en-US" sz="1600" dirty="0">
              <a:solidFill>
                <a:schemeClr val="tx1"/>
              </a:solidFill>
            </a:endParaRPr>
          </a:p>
          <a:p>
            <a:pPr marL="625475" indent="-266700">
              <a:spcBef>
                <a:spcPts val="0"/>
              </a:spcBef>
              <a:spcAft>
                <a:spcPts val="0"/>
              </a:spcAft>
            </a:pPr>
            <a:r>
              <a:rPr lang="en-US" altLang="zh-CN" sz="1600" dirty="0" smtClean="0">
                <a:solidFill>
                  <a:schemeClr val="tx1"/>
                </a:solidFill>
              </a:rPr>
              <a:t>error</a:t>
            </a:r>
            <a:r>
              <a:rPr lang="zh-CN" altLang="en-US" sz="1600" dirty="0">
                <a:solidFill>
                  <a:schemeClr val="tx1"/>
                </a:solidFill>
              </a:rPr>
              <a:t>：事务出错</a:t>
            </a:r>
            <a:r>
              <a:rPr lang="zh-CN" altLang="en-US" sz="1600" dirty="0" smtClean="0">
                <a:solidFill>
                  <a:schemeClr val="tx1"/>
                </a:solidFill>
              </a:rPr>
              <a:t>。</a:t>
            </a:r>
            <a:endParaRPr lang="en-US" altLang="zh-CN" sz="1600" dirty="0" smtClean="0">
              <a:solidFill>
                <a:schemeClr val="tx1"/>
              </a:solidFill>
            </a:endParaRPr>
          </a:p>
          <a:p>
            <a:pPr>
              <a:buNone/>
            </a:pPr>
            <a:endParaRPr lang="zh-CN" altLang="en-US" sz="1600" dirty="0">
              <a:solidFill>
                <a:schemeClr val="tx1"/>
              </a:solidFill>
            </a:endParaRPr>
          </a:p>
          <a:p>
            <a:pPr>
              <a:buNone/>
            </a:pPr>
            <a:r>
              <a:rPr lang="zh-CN" altLang="en-US" sz="1600" dirty="0">
                <a:solidFill>
                  <a:schemeClr val="tx1"/>
                </a:solidFill>
              </a:rPr>
              <a:t>事件处理代码结构如下所示：</a:t>
            </a:r>
            <a:endParaRPr lang="zh-CN" altLang="en-US"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transaction = </a:t>
            </a:r>
            <a:r>
              <a:rPr lang="en-US" altLang="zh-CN" sz="1600" dirty="0" err="1" smtClean="0">
                <a:solidFill>
                  <a:schemeClr val="tx1"/>
                </a:solidFill>
              </a:rPr>
              <a:t>db.transaction</a:t>
            </a:r>
            <a:r>
              <a:rPr lang="en-US" altLang="zh-CN" sz="1600" dirty="0" smtClean="0">
                <a:solidFill>
                  <a:schemeClr val="tx1"/>
                </a:solidFill>
              </a:rPr>
              <a:t>(["books"], "</a:t>
            </a:r>
            <a:r>
              <a:rPr lang="en-US" altLang="zh-CN" sz="1600" dirty="0" err="1" smtClean="0">
                <a:solidFill>
                  <a:schemeClr val="tx1"/>
                </a:solidFill>
              </a:rPr>
              <a:t>readonly</a:t>
            </a:r>
            <a:r>
              <a:rPr lang="en-US" altLang="zh-CN" sz="1600" dirty="0" smtClean="0">
                <a:solidFill>
                  <a:schemeClr val="tx1"/>
                </a:solidFill>
              </a:rPr>
              <a:t>");</a:t>
            </a:r>
            <a:endParaRPr lang="en-US" altLang="zh-CN" sz="1600" dirty="0" smtClean="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transaction.oncomplete</a:t>
            </a:r>
            <a:r>
              <a:rPr lang="en-US" altLang="zh-CN" sz="1600" dirty="0" smtClean="0">
                <a:solidFill>
                  <a:schemeClr val="tx1"/>
                </a:solidFill>
              </a:rPr>
              <a:t> = function(event) {</a:t>
            </a:r>
            <a:endParaRPr lang="en-US" altLang="zh-CN" sz="1600" dirty="0" smtClean="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console.log</a:t>
            </a:r>
            <a:r>
              <a:rPr lang="en-US" altLang="zh-CN" sz="1600" dirty="0">
                <a:solidFill>
                  <a:schemeClr val="tx1"/>
                </a:solidFill>
              </a:rPr>
              <a:t>("</a:t>
            </a:r>
            <a:r>
              <a:rPr lang="zh-CN" altLang="en-US" sz="1600" dirty="0">
                <a:solidFill>
                  <a:schemeClr val="tx1"/>
                </a:solidFill>
              </a:rPr>
              <a:t>数据添加成功！</a:t>
            </a:r>
            <a:r>
              <a:rPr lang="en-US" altLang="zh-CN" sz="1600" dirty="0">
                <a:solidFill>
                  <a:schemeClr val="tx1"/>
                </a:solidFill>
              </a:rPr>
              <a:t>"); //alert("</a:t>
            </a:r>
            <a:r>
              <a:rPr lang="zh-CN" altLang="en-US" sz="1600" dirty="0">
                <a:solidFill>
                  <a:schemeClr val="tx1"/>
                </a:solidFill>
              </a:rPr>
              <a:t>数据保存成功！</a:t>
            </a:r>
            <a:r>
              <a:rPr lang="en-US" altLang="zh-CN" sz="1600" dirty="0" smtClean="0">
                <a:solidFill>
                  <a:schemeClr val="tx1"/>
                </a:solidFill>
              </a:rPr>
              <a:t>");};</a:t>
            </a:r>
            <a:endParaRPr lang="en-US" altLang="zh-CN" sz="1600" dirty="0" smtClean="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transaction.onerror</a:t>
            </a:r>
            <a:r>
              <a:rPr lang="en-US" altLang="zh-CN" sz="1600" dirty="0" smtClean="0">
                <a:solidFill>
                  <a:schemeClr val="tx1"/>
                </a:solidFill>
              </a:rPr>
              <a:t> </a:t>
            </a:r>
            <a:r>
              <a:rPr lang="en-US" altLang="zh-CN" sz="1600" dirty="0">
                <a:solidFill>
                  <a:schemeClr val="tx1"/>
                </a:solidFill>
              </a:rPr>
              <a:t>= function(event) {</a:t>
            </a:r>
            <a:endParaRPr lang="en-US" altLang="zh-CN"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console.log</a:t>
            </a:r>
            <a:r>
              <a:rPr lang="en-US" altLang="zh-CN" sz="1600" dirty="0">
                <a:solidFill>
                  <a:schemeClr val="tx1"/>
                </a:solidFill>
              </a:rPr>
              <a:t>("Error",e.target.error.name);</a:t>
            </a:r>
            <a:endParaRPr lang="en-US" altLang="zh-CN"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zh-CN" altLang="en-US" sz="1600" dirty="0">
                <a:solidFill>
                  <a:schemeClr val="tx1"/>
                </a:solidFill>
              </a:rPr>
              <a:t>错误处</a:t>
            </a:r>
            <a:r>
              <a:rPr lang="zh-CN" altLang="en-US" sz="1600" dirty="0" smtClean="0">
                <a:solidFill>
                  <a:schemeClr val="tx1"/>
                </a:solidFill>
              </a:rPr>
              <a:t>理</a:t>
            </a:r>
            <a:r>
              <a:rPr lang="en-US" altLang="zh-CN" sz="1600" dirty="0" smtClean="0">
                <a:solidFill>
                  <a:schemeClr val="tx1"/>
                </a:solidFill>
              </a:rPr>
              <a:t>};</a:t>
            </a:r>
            <a:endParaRPr lang="en-US" altLang="zh-CN"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transaction.onabort</a:t>
            </a:r>
            <a:r>
              <a:rPr lang="en-US" altLang="zh-CN" sz="1600" dirty="0" smtClean="0">
                <a:solidFill>
                  <a:schemeClr val="tx1"/>
                </a:solidFill>
              </a:rPr>
              <a:t> </a:t>
            </a:r>
            <a:r>
              <a:rPr lang="en-US" altLang="zh-CN" sz="1600" dirty="0">
                <a:solidFill>
                  <a:schemeClr val="tx1"/>
                </a:solidFill>
              </a:rPr>
              <a:t>= function(event) {</a:t>
            </a:r>
            <a:endParaRPr lang="en-US" altLang="zh-CN"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alert</a:t>
            </a:r>
            <a:r>
              <a:rPr lang="en-US" altLang="zh-CN" sz="1600" dirty="0">
                <a:solidFill>
                  <a:schemeClr val="tx1"/>
                </a:solidFill>
              </a:rPr>
              <a:t>("</a:t>
            </a:r>
            <a:r>
              <a:rPr lang="zh-CN" altLang="en-US" sz="1600" dirty="0">
                <a:solidFill>
                  <a:schemeClr val="tx1"/>
                </a:solidFill>
              </a:rPr>
              <a:t>数据保存失败！</a:t>
            </a:r>
            <a:r>
              <a:rPr lang="en-US" altLang="zh-CN" sz="1600" dirty="0" smtClean="0">
                <a:solidFill>
                  <a:schemeClr val="tx1"/>
                </a:solidFill>
              </a:rPr>
              <a:t>");};</a:t>
            </a:r>
            <a:endParaRPr lang="en-US" altLang="zh-CN" sz="1600" dirty="0" smtClean="0">
              <a:solidFill>
                <a:schemeClr val="tx1"/>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浏览器端数据库</a:t>
            </a:r>
            <a:r>
              <a:rPr lang="en-US" altLang="zh-CN" dirty="0" err="1"/>
              <a:t>IndexedDB</a:t>
            </a:r>
            <a:endParaRPr lang="zh-CN" altLang="en-US" dirty="0"/>
          </a:p>
        </p:txBody>
      </p:sp>
      <p:sp>
        <p:nvSpPr>
          <p:cNvPr id="3" name="内容占位符 2"/>
          <p:cNvSpPr>
            <a:spLocks noGrp="1"/>
          </p:cNvSpPr>
          <p:nvPr>
            <p:ph idx="1"/>
          </p:nvPr>
        </p:nvSpPr>
        <p:spPr>
          <a:xfrm>
            <a:off x="533400" y="1676401"/>
            <a:ext cx="8509000" cy="3810000"/>
          </a:xfrm>
        </p:spPr>
        <p:txBody>
          <a:bodyPr>
            <a:normAutofit/>
          </a:bodyPr>
          <a:lstStyle/>
          <a:p>
            <a:pPr>
              <a:spcBef>
                <a:spcPts val="0"/>
              </a:spcBef>
              <a:spcAft>
                <a:spcPts val="0"/>
              </a:spcAft>
              <a:buNone/>
            </a:pPr>
            <a:r>
              <a:rPr lang="en-US" altLang="zh-CN" sz="1555" b="1" dirty="0">
                <a:solidFill>
                  <a:schemeClr val="tx1"/>
                </a:solidFill>
              </a:rPr>
              <a:t>5</a:t>
            </a:r>
            <a:r>
              <a:rPr lang="zh-CN" altLang="en-US" sz="1555" b="1" dirty="0">
                <a:solidFill>
                  <a:schemeClr val="tx1"/>
                </a:solidFill>
              </a:rPr>
              <a:t>．数据库的增删改</a:t>
            </a:r>
            <a:r>
              <a:rPr lang="zh-CN" altLang="en-US" sz="1555" b="1" dirty="0" smtClean="0">
                <a:solidFill>
                  <a:schemeClr val="tx1"/>
                </a:solidFill>
              </a:rPr>
              <a:t>查</a:t>
            </a:r>
            <a:endParaRPr lang="en-US" altLang="zh-CN" sz="1555" b="1" dirty="0" smtClean="0">
              <a:solidFill>
                <a:schemeClr val="tx1"/>
              </a:solidFill>
            </a:endParaRPr>
          </a:p>
          <a:p>
            <a:pPr>
              <a:spcBef>
                <a:spcPts val="0"/>
              </a:spcBef>
              <a:spcAft>
                <a:spcPts val="0"/>
              </a:spcAft>
              <a:buNone/>
            </a:pPr>
            <a:r>
              <a:rPr lang="en-US" altLang="zh-CN" sz="1555" dirty="0">
                <a:solidFill>
                  <a:schemeClr val="tx1"/>
                </a:solidFill>
              </a:rPr>
              <a:t>1</a:t>
            </a:r>
            <a:r>
              <a:rPr lang="zh-CN" altLang="en-US" sz="1555" dirty="0">
                <a:solidFill>
                  <a:schemeClr val="tx1"/>
                </a:solidFill>
              </a:rPr>
              <a:t>）存储数据准</a:t>
            </a:r>
            <a:r>
              <a:rPr lang="zh-CN" altLang="en-US" sz="1555" dirty="0" smtClean="0">
                <a:solidFill>
                  <a:schemeClr val="tx1"/>
                </a:solidFill>
              </a:rPr>
              <a:t>备</a:t>
            </a:r>
            <a:endParaRPr lang="en-US" altLang="zh-CN" sz="1555" dirty="0" smtClean="0">
              <a:solidFill>
                <a:schemeClr val="tx1"/>
              </a:solidFill>
            </a:endParaRPr>
          </a:p>
          <a:p>
            <a:pPr>
              <a:lnSpc>
                <a:spcPts val="1800"/>
              </a:lnSpc>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var</a:t>
            </a:r>
            <a:r>
              <a:rPr lang="en-US" altLang="zh-CN" sz="1555" dirty="0" smtClean="0">
                <a:solidFill>
                  <a:schemeClr val="tx1"/>
                </a:solidFill>
              </a:rPr>
              <a:t> </a:t>
            </a:r>
            <a:r>
              <a:rPr lang="en-US" altLang="zh-CN" sz="1555" dirty="0">
                <a:solidFill>
                  <a:schemeClr val="tx1"/>
                </a:solidFill>
              </a:rPr>
              <a:t>booklists=[{</a:t>
            </a:r>
            <a:r>
              <a:rPr lang="en-US" altLang="zh-CN" sz="1555" dirty="0" err="1">
                <a:solidFill>
                  <a:schemeClr val="tx1"/>
                </a:solidFill>
              </a:rPr>
              <a:t>title</a:t>
            </a:r>
            <a:r>
              <a:rPr lang="en-US" altLang="zh-CN" sz="1555" dirty="0" err="1" smtClean="0">
                <a:solidFill>
                  <a:schemeClr val="tx1"/>
                </a:solidFill>
              </a:rPr>
              <a:t>:“Web</a:t>
            </a:r>
            <a:r>
              <a:rPr lang="zh-CN" altLang="en-US" sz="1555" dirty="0">
                <a:solidFill>
                  <a:schemeClr val="tx1"/>
                </a:solidFill>
              </a:rPr>
              <a:t>前端开发技术</a:t>
            </a:r>
            <a:r>
              <a:rPr lang="en-US" altLang="zh-CN" sz="1555" dirty="0">
                <a:solidFill>
                  <a:schemeClr val="tx1"/>
                </a:solidFill>
              </a:rPr>
              <a:t>-Html</a:t>
            </a:r>
            <a:r>
              <a:rPr lang="zh-CN" altLang="en-US" sz="1555" dirty="0">
                <a:solidFill>
                  <a:schemeClr val="tx1"/>
                </a:solidFill>
              </a:rPr>
              <a:t>、</a:t>
            </a:r>
            <a:r>
              <a:rPr lang="en-US" altLang="zh-CN" sz="1555" dirty="0">
                <a:solidFill>
                  <a:schemeClr val="tx1"/>
                </a:solidFill>
              </a:rPr>
              <a:t>Css</a:t>
            </a:r>
            <a:r>
              <a:rPr lang="zh-CN" altLang="en-US" sz="1555" dirty="0">
                <a:solidFill>
                  <a:schemeClr val="tx1"/>
                </a:solidFill>
              </a:rPr>
              <a:t>、</a:t>
            </a:r>
            <a:r>
              <a:rPr lang="en-US" altLang="zh-CN" sz="1555" dirty="0" err="1" smtClean="0">
                <a:solidFill>
                  <a:schemeClr val="tx1"/>
                </a:solidFill>
              </a:rPr>
              <a:t>JavaScript”,</a:t>
            </a:r>
            <a:r>
              <a:rPr lang="en-US" altLang="zh-CN" sz="1555" dirty="0" err="1">
                <a:solidFill>
                  <a:schemeClr val="tx1"/>
                </a:solidFill>
              </a:rPr>
              <a:t>author</a:t>
            </a:r>
            <a:r>
              <a:rPr lang="en-US" altLang="zh-CN" sz="1555" dirty="0">
                <a:solidFill>
                  <a:schemeClr val="tx1"/>
                </a:solidFill>
              </a:rPr>
              <a:t>: </a:t>
            </a:r>
            <a:r>
              <a:rPr lang="en-US" altLang="zh-CN" sz="1555" dirty="0" smtClean="0">
                <a:solidFill>
                  <a:schemeClr val="tx1"/>
                </a:solidFill>
              </a:rPr>
              <a:t>“</a:t>
            </a:r>
            <a:r>
              <a:rPr lang="zh-CN" altLang="en-US" sz="1555" dirty="0" smtClean="0">
                <a:solidFill>
                  <a:schemeClr val="tx1"/>
                </a:solidFill>
              </a:rPr>
              <a:t>储久良</a:t>
            </a:r>
            <a:r>
              <a:rPr lang="en-US" altLang="zh-CN" sz="1555" dirty="0">
                <a:solidFill>
                  <a:schemeClr val="tx1"/>
                </a:solidFill>
              </a:rPr>
              <a:t>",isbn: "9787302431695"},{title:"</a:t>
            </a:r>
            <a:r>
              <a:rPr lang="zh-CN" altLang="en-US" sz="1555" dirty="0">
                <a:solidFill>
                  <a:schemeClr val="tx1"/>
                </a:solidFill>
              </a:rPr>
              <a:t>计算机组成原理</a:t>
            </a:r>
            <a:r>
              <a:rPr lang="en-US" altLang="zh-CN" sz="1555" dirty="0">
                <a:solidFill>
                  <a:schemeClr val="tx1"/>
                </a:solidFill>
              </a:rPr>
              <a:t>(</a:t>
            </a:r>
            <a:r>
              <a:rPr lang="zh-CN" altLang="en-US" sz="1555" dirty="0">
                <a:solidFill>
                  <a:schemeClr val="tx1"/>
                </a:solidFill>
              </a:rPr>
              <a:t>修订版</a:t>
            </a:r>
            <a:r>
              <a:rPr lang="en-US" altLang="zh-CN" sz="1555" dirty="0">
                <a:solidFill>
                  <a:schemeClr val="tx1"/>
                </a:solidFill>
              </a:rPr>
              <a:t>)", author:"</a:t>
            </a:r>
            <a:r>
              <a:rPr lang="zh-CN" altLang="en-US" sz="1555" dirty="0">
                <a:solidFill>
                  <a:schemeClr val="tx1"/>
                </a:solidFill>
              </a:rPr>
              <a:t>张功</a:t>
            </a:r>
            <a:r>
              <a:rPr lang="zh-CN" altLang="en-US" sz="1555" dirty="0" smtClean="0">
                <a:solidFill>
                  <a:schemeClr val="tx1"/>
                </a:solidFill>
              </a:rPr>
              <a:t>萱</a:t>
            </a:r>
            <a:r>
              <a:rPr lang="en-US" altLang="zh-CN" sz="1555" dirty="0" smtClean="0">
                <a:solidFill>
                  <a:schemeClr val="tx1"/>
                </a:solidFill>
              </a:rPr>
              <a:t>“,</a:t>
            </a:r>
            <a:r>
              <a:rPr lang="en-US" altLang="zh-CN" sz="1555" dirty="0" err="1" smtClean="0">
                <a:solidFill>
                  <a:schemeClr val="tx1"/>
                </a:solidFill>
              </a:rPr>
              <a:t>isbn</a:t>
            </a:r>
            <a:r>
              <a:rPr lang="en-US" altLang="zh-CN" sz="1555" dirty="0">
                <a:solidFill>
                  <a:schemeClr val="tx1"/>
                </a:solidFill>
              </a:rPr>
              <a:t>: "9787302433637"},{title:"Java 2</a:t>
            </a:r>
            <a:r>
              <a:rPr lang="zh-CN" altLang="en-US" sz="1555" dirty="0">
                <a:solidFill>
                  <a:schemeClr val="tx1"/>
                </a:solidFill>
              </a:rPr>
              <a:t>实用教程</a:t>
            </a:r>
            <a:r>
              <a:rPr lang="en-US" altLang="zh-CN" sz="1555" dirty="0">
                <a:solidFill>
                  <a:schemeClr val="tx1"/>
                </a:solidFill>
              </a:rPr>
              <a:t>(</a:t>
            </a:r>
            <a:r>
              <a:rPr lang="zh-CN" altLang="en-US" sz="1555" dirty="0">
                <a:solidFill>
                  <a:schemeClr val="tx1"/>
                </a:solidFill>
              </a:rPr>
              <a:t>第</a:t>
            </a:r>
            <a:r>
              <a:rPr lang="en-US" altLang="zh-CN" sz="1555" dirty="0">
                <a:solidFill>
                  <a:schemeClr val="tx1"/>
                </a:solidFill>
              </a:rPr>
              <a:t>5</a:t>
            </a:r>
            <a:r>
              <a:rPr lang="zh-CN" altLang="en-US" sz="1555" dirty="0">
                <a:solidFill>
                  <a:schemeClr val="tx1"/>
                </a:solidFill>
              </a:rPr>
              <a:t>版</a:t>
            </a:r>
            <a:r>
              <a:rPr lang="en-US" altLang="zh-CN" sz="1555" dirty="0">
                <a:solidFill>
                  <a:schemeClr val="tx1"/>
                </a:solidFill>
              </a:rPr>
              <a:t>)", author: "</a:t>
            </a:r>
            <a:r>
              <a:rPr lang="zh-CN" altLang="en-US" sz="1555" dirty="0">
                <a:solidFill>
                  <a:schemeClr val="tx1"/>
                </a:solidFill>
              </a:rPr>
              <a:t>耿祥</a:t>
            </a:r>
            <a:r>
              <a:rPr lang="zh-CN" altLang="en-US" sz="1555" dirty="0" smtClean="0">
                <a:solidFill>
                  <a:schemeClr val="tx1"/>
                </a:solidFill>
              </a:rPr>
              <a:t>义</a:t>
            </a:r>
            <a:r>
              <a:rPr lang="en-US" altLang="zh-CN" sz="1555" dirty="0" smtClean="0">
                <a:solidFill>
                  <a:schemeClr val="tx1"/>
                </a:solidFill>
              </a:rPr>
              <a:t>“,isbn</a:t>
            </a:r>
            <a:r>
              <a:rPr lang="en-US" altLang="zh-CN" sz="1555" dirty="0">
                <a:solidFill>
                  <a:schemeClr val="tx1"/>
                </a:solidFill>
              </a:rPr>
              <a:t>:"9787302464259 </a:t>
            </a:r>
            <a:r>
              <a:rPr lang="en-US" altLang="zh-CN" sz="1555" dirty="0" smtClean="0">
                <a:solidFill>
                  <a:schemeClr val="tx1"/>
                </a:solidFill>
              </a:rPr>
              <a:t>"}];</a:t>
            </a:r>
            <a:endParaRPr lang="en-US" altLang="zh-CN" sz="1555" dirty="0" smtClean="0">
              <a:solidFill>
                <a:schemeClr val="tx1"/>
              </a:solidFill>
            </a:endParaRPr>
          </a:p>
          <a:p>
            <a:pPr>
              <a:spcBef>
                <a:spcPts val="0"/>
              </a:spcBef>
              <a:spcAft>
                <a:spcPts val="0"/>
              </a:spcAft>
              <a:buNone/>
            </a:pPr>
            <a:r>
              <a:rPr lang="en-US" altLang="zh-CN" sz="1555" dirty="0">
                <a:solidFill>
                  <a:schemeClr val="tx1"/>
                </a:solidFill>
              </a:rPr>
              <a:t>2</a:t>
            </a:r>
            <a:r>
              <a:rPr lang="zh-CN" altLang="en-US" sz="1555" dirty="0">
                <a:solidFill>
                  <a:schemeClr val="tx1"/>
                </a:solidFill>
              </a:rPr>
              <a:t>）数据库的增加、更新、删除</a:t>
            </a:r>
            <a:endParaRPr lang="zh-CN" altLang="en-US" sz="1555" dirty="0">
              <a:solidFill>
                <a:schemeClr val="tx1"/>
              </a:solidFill>
            </a:endParaRPr>
          </a:p>
          <a:p>
            <a:pPr>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objectStore.add</a:t>
            </a:r>
            <a:r>
              <a:rPr lang="en-US" altLang="zh-CN" sz="1555" dirty="0" smtClean="0">
                <a:solidFill>
                  <a:schemeClr val="tx1"/>
                </a:solidFill>
              </a:rPr>
              <a:t>(</a:t>
            </a:r>
            <a:r>
              <a:rPr lang="en-US" altLang="zh-CN" sz="1555" dirty="0" err="1" smtClean="0">
                <a:solidFill>
                  <a:schemeClr val="tx1"/>
                </a:solidFill>
              </a:rPr>
              <a:t>objectName</a:t>
            </a:r>
            <a:r>
              <a:rPr lang="en-US" altLang="zh-CN" sz="1555" dirty="0">
                <a:solidFill>
                  <a:schemeClr val="tx1"/>
                </a:solidFill>
              </a:rPr>
              <a:t>); //</a:t>
            </a:r>
            <a:r>
              <a:rPr lang="zh-CN" altLang="en-US" sz="1555" dirty="0">
                <a:solidFill>
                  <a:schemeClr val="tx1"/>
                </a:solidFill>
              </a:rPr>
              <a:t>添加数据，当关键字存在时数据不会添加</a:t>
            </a:r>
            <a:endParaRPr lang="zh-CN" altLang="en-US" sz="1555" dirty="0">
              <a:solidFill>
                <a:schemeClr val="tx1"/>
              </a:solidFill>
            </a:endParaRPr>
          </a:p>
          <a:p>
            <a:pPr>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objectStore.put</a:t>
            </a:r>
            <a:r>
              <a:rPr lang="en-US" altLang="zh-CN" sz="1555" dirty="0" smtClean="0">
                <a:solidFill>
                  <a:schemeClr val="tx1"/>
                </a:solidFill>
              </a:rPr>
              <a:t>(</a:t>
            </a:r>
            <a:r>
              <a:rPr lang="en-US" altLang="zh-CN" sz="1555" dirty="0" err="1" smtClean="0">
                <a:solidFill>
                  <a:schemeClr val="tx1"/>
                </a:solidFill>
              </a:rPr>
              <a:t>objectName</a:t>
            </a:r>
            <a:r>
              <a:rPr lang="en-US" altLang="zh-CN" sz="1555" dirty="0">
                <a:solidFill>
                  <a:schemeClr val="tx1"/>
                </a:solidFill>
              </a:rPr>
              <a:t>);</a:t>
            </a:r>
            <a:endParaRPr lang="en-US" altLang="zh-CN" sz="1555" dirty="0">
              <a:solidFill>
                <a:schemeClr val="tx1"/>
              </a:solidFill>
            </a:endParaRPr>
          </a:p>
          <a:p>
            <a:pPr>
              <a:spcBef>
                <a:spcPts val="0"/>
              </a:spcBef>
              <a:spcAft>
                <a:spcPts val="0"/>
              </a:spcAft>
              <a:buNone/>
            </a:pPr>
            <a:r>
              <a:rPr lang="en-US" altLang="zh-CN" sz="1555" dirty="0" smtClean="0">
                <a:solidFill>
                  <a:schemeClr val="tx1"/>
                </a:solidFill>
              </a:rPr>
              <a:t>   </a:t>
            </a:r>
            <a:r>
              <a:rPr lang="en-US" altLang="zh-CN" sz="1555" dirty="0">
                <a:solidFill>
                  <a:schemeClr val="tx1"/>
                </a:solidFill>
              </a:rPr>
              <a:t>//</a:t>
            </a:r>
            <a:r>
              <a:rPr lang="zh-CN" altLang="en-US" sz="1555" dirty="0">
                <a:solidFill>
                  <a:schemeClr val="tx1"/>
                </a:solidFill>
              </a:rPr>
              <a:t>更新数据，当关键字存在时覆盖数据，不存在时会添加数据</a:t>
            </a:r>
            <a:endParaRPr lang="zh-CN" altLang="en-US" sz="1555" dirty="0">
              <a:solidFill>
                <a:schemeClr val="tx1"/>
              </a:solidFill>
            </a:endParaRPr>
          </a:p>
          <a:p>
            <a:pPr>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objectStore.delete</a:t>
            </a:r>
            <a:r>
              <a:rPr lang="en-US" altLang="zh-CN" sz="1555" dirty="0" smtClean="0">
                <a:solidFill>
                  <a:schemeClr val="tx1"/>
                </a:solidFill>
              </a:rPr>
              <a:t>(value</a:t>
            </a:r>
            <a:r>
              <a:rPr lang="en-US" altLang="zh-CN" sz="1555" dirty="0">
                <a:solidFill>
                  <a:schemeClr val="tx1"/>
                </a:solidFill>
              </a:rPr>
              <a:t>); //</a:t>
            </a:r>
            <a:r>
              <a:rPr lang="zh-CN" altLang="en-US" sz="1555" dirty="0">
                <a:solidFill>
                  <a:schemeClr val="tx1"/>
                </a:solidFill>
              </a:rPr>
              <a:t>删除数据，删除指定的关键字对应的数据</a:t>
            </a:r>
            <a:endParaRPr lang="zh-CN" altLang="en-US" sz="1555" dirty="0">
              <a:solidFill>
                <a:schemeClr val="tx1"/>
              </a:solidFill>
            </a:endParaRPr>
          </a:p>
          <a:p>
            <a:pPr>
              <a:spcBef>
                <a:spcPts val="0"/>
              </a:spcBef>
              <a:spcAft>
                <a:spcPts val="0"/>
              </a:spcAft>
              <a:buNone/>
            </a:pPr>
            <a:r>
              <a:rPr lang="en-US" altLang="zh-CN" sz="1555" dirty="0" smtClean="0">
                <a:solidFill>
                  <a:schemeClr val="tx1"/>
                </a:solidFill>
              </a:rPr>
              <a:t>   </a:t>
            </a:r>
            <a:r>
              <a:rPr lang="en-US" altLang="zh-CN" sz="1555" dirty="0" err="1" smtClean="0">
                <a:solidFill>
                  <a:schemeClr val="tx1"/>
                </a:solidFill>
              </a:rPr>
              <a:t>objectStore.clear</a:t>
            </a:r>
            <a:r>
              <a:rPr lang="en-US" altLang="zh-CN" sz="1555" dirty="0">
                <a:solidFill>
                  <a:schemeClr val="tx1"/>
                </a:solidFill>
              </a:rPr>
              <a:t>(); //</a:t>
            </a:r>
            <a:r>
              <a:rPr lang="zh-CN" altLang="en-US" sz="1555" dirty="0">
                <a:solidFill>
                  <a:schemeClr val="tx1"/>
                </a:solidFill>
              </a:rPr>
              <a:t>清除</a:t>
            </a:r>
            <a:r>
              <a:rPr lang="en-US" altLang="zh-CN" sz="1555" dirty="0" err="1" smtClean="0">
                <a:solidFill>
                  <a:schemeClr val="tx1"/>
                </a:solidFill>
              </a:rPr>
              <a:t>objectStore</a:t>
            </a:r>
            <a:endParaRPr lang="en-US" altLang="zh-CN" sz="1555" dirty="0" smtClean="0">
              <a:solidFill>
                <a:schemeClr val="tx1"/>
              </a:solidFill>
            </a:endParaRPr>
          </a:p>
          <a:p>
            <a:pPr>
              <a:spcBef>
                <a:spcPts val="0"/>
              </a:spcBef>
              <a:spcAft>
                <a:spcPts val="0"/>
              </a:spcAft>
              <a:buNone/>
            </a:pPr>
            <a:endParaRPr lang="zh-CN" altLang="en-US" sz="1555" dirty="0" smtClean="0">
              <a:solidFill>
                <a:schemeClr val="tx1"/>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浏览器端数据库</a:t>
            </a:r>
            <a:r>
              <a:rPr lang="en-US" altLang="zh-CN" dirty="0" err="1"/>
              <a:t>IndexedDB</a:t>
            </a:r>
            <a:endParaRPr lang="zh-CN" altLang="en-US" dirty="0"/>
          </a:p>
        </p:txBody>
      </p:sp>
      <p:sp>
        <p:nvSpPr>
          <p:cNvPr id="3" name="内容占位符 2"/>
          <p:cNvSpPr>
            <a:spLocks noGrp="1"/>
          </p:cNvSpPr>
          <p:nvPr>
            <p:ph idx="1"/>
          </p:nvPr>
        </p:nvSpPr>
        <p:spPr>
          <a:xfrm>
            <a:off x="377825" y="1324610"/>
            <a:ext cx="8509000" cy="5320030"/>
          </a:xfrm>
        </p:spPr>
        <p:txBody>
          <a:bodyPr>
            <a:normAutofit/>
          </a:bodyPr>
          <a:lstStyle/>
          <a:p>
            <a:pPr>
              <a:spcBef>
                <a:spcPts val="0"/>
              </a:spcBef>
              <a:spcAft>
                <a:spcPts val="0"/>
              </a:spcAft>
              <a:buNone/>
            </a:pPr>
            <a:r>
              <a:rPr lang="en-US" altLang="zh-CN" sz="1600">
                <a:solidFill>
                  <a:schemeClr val="tx1"/>
                </a:solidFill>
                <a:sym typeface="+mn-ea"/>
              </a:rPr>
              <a:t>3</a:t>
            </a:r>
            <a:r>
              <a:rPr sz="1600">
                <a:solidFill>
                  <a:schemeClr val="tx1"/>
                </a:solidFill>
                <a:sym typeface="+mn-ea"/>
              </a:rPr>
              <a:t>）数据库的数据读</a:t>
            </a:r>
            <a:r>
              <a:rPr sz="1600" smtClean="0">
                <a:solidFill>
                  <a:schemeClr val="tx1"/>
                </a:solidFill>
                <a:sym typeface="+mn-ea"/>
              </a:rPr>
              <a:t>取</a:t>
            </a:r>
            <a:endParaRPr lang="zh-CN" altLang="en-US" sz="1600" dirty="0" smtClean="0">
              <a:solidFill>
                <a:schemeClr val="tx1"/>
              </a:solidFill>
            </a:endParaRPr>
          </a:p>
          <a:p>
            <a:pPr>
              <a:spcBef>
                <a:spcPts val="0"/>
              </a:spcBef>
              <a:spcAft>
                <a:spcPts val="0"/>
              </a:spcAft>
              <a:buNone/>
            </a:pPr>
            <a:r>
              <a:rPr lang="en-US" altLang="zh-CN" sz="1600" dirty="0" err="1" smtClean="0">
                <a:solidFill>
                  <a:schemeClr val="tx1"/>
                </a:solidFill>
              </a:rPr>
              <a:t>  var</a:t>
            </a:r>
            <a:r>
              <a:rPr lang="en-US" altLang="zh-CN" sz="1600" dirty="0" smtClean="0">
                <a:solidFill>
                  <a:schemeClr val="tx1"/>
                </a:solidFill>
              </a:rPr>
              <a:t> request </a:t>
            </a:r>
            <a:r>
              <a:rPr lang="en-US" altLang="zh-CN" sz="1600" dirty="0">
                <a:solidFill>
                  <a:schemeClr val="tx1"/>
                </a:solidFill>
              </a:rPr>
              <a:t>= objectStore.get(value); //</a:t>
            </a:r>
            <a:r>
              <a:rPr lang="zh-CN" altLang="en-US" sz="1600" dirty="0">
                <a:solidFill>
                  <a:schemeClr val="tx1"/>
                </a:solidFill>
              </a:rPr>
              <a:t>查找数据，根据关键字查找指定的数</a:t>
            </a:r>
            <a:r>
              <a:rPr lang="zh-CN" altLang="en-US" sz="1600" dirty="0" smtClean="0">
                <a:solidFill>
                  <a:schemeClr val="tx1"/>
                </a:solidFill>
              </a:rPr>
              <a:t>据</a:t>
            </a:r>
            <a:r>
              <a:rPr lang="zh-CN" altLang="en-US" sz="1600" dirty="0">
                <a:solidFill>
                  <a:schemeClr val="tx1"/>
                </a:solidFill>
              </a:rPr>
              <a:t>常用方式。分配事件句柄，并绑定事件处理函数。</a:t>
            </a:r>
            <a:endParaRPr lang="zh-CN" altLang="en-US" sz="1600" dirty="0">
              <a:solidFill>
                <a:schemeClr val="tx1"/>
              </a:solidFill>
            </a:endParaRPr>
          </a:p>
          <a:p>
            <a:pPr>
              <a:lnSpc>
                <a:spcPts val="1800"/>
              </a:lnSpc>
              <a:spcBef>
                <a:spcPts val="0"/>
              </a:spcBef>
              <a:spcAft>
                <a:spcPts val="0"/>
              </a:spcAft>
              <a:buNone/>
            </a:pPr>
            <a:endParaRPr lang="en-US" altLang="zh-CN" sz="1600" dirty="0" smtClean="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request.onsuccess</a:t>
            </a:r>
            <a:r>
              <a:rPr lang="en-US" altLang="zh-CN" sz="1600" dirty="0" smtClean="0">
                <a:solidFill>
                  <a:schemeClr val="tx1"/>
                </a:solidFill>
              </a:rPr>
              <a:t>=function(e</a:t>
            </a:r>
            <a:r>
              <a:rPr lang="en-US" altLang="zh-CN" sz="1600" dirty="0">
                <a:solidFill>
                  <a:schemeClr val="tx1"/>
                </a:solidFill>
              </a:rPr>
              <a:t>){</a:t>
            </a:r>
            <a:endParaRPr lang="en-US" altLang="zh-CN"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a:t>
            </a:r>
            <a:r>
              <a:rPr lang="en-US" altLang="zh-CN" sz="1600" dirty="0">
                <a:solidFill>
                  <a:schemeClr val="tx1"/>
                </a:solidFill>
              </a:rPr>
              <a:t>books=e.target.result;</a:t>
            </a:r>
            <a:endParaRPr lang="en-US" altLang="zh-CN"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console.log</a:t>
            </a:r>
            <a:r>
              <a:rPr lang="en-US" altLang="zh-CN" sz="1600" dirty="0" smtClean="0">
                <a:solidFill>
                  <a:schemeClr val="tx1"/>
                </a:solidFill>
              </a:rPr>
              <a:t>(</a:t>
            </a:r>
            <a:r>
              <a:rPr lang="en-US" altLang="zh-CN" sz="1600" dirty="0" err="1" smtClean="0">
                <a:solidFill>
                  <a:schemeClr val="tx1"/>
                </a:solidFill>
              </a:rPr>
              <a:t>books.title</a:t>
            </a:r>
            <a:r>
              <a:rPr lang="en-US" altLang="zh-CN" sz="1600" dirty="0">
                <a:solidFill>
                  <a:schemeClr val="tx1"/>
                </a:solidFill>
              </a:rPr>
              <a:t>); //</a:t>
            </a:r>
            <a:r>
              <a:rPr lang="zh-CN" altLang="en-US" sz="1600" dirty="0">
                <a:solidFill>
                  <a:schemeClr val="tx1"/>
                </a:solidFill>
              </a:rPr>
              <a:t>控制台输出图书的标题</a:t>
            </a:r>
            <a:endParaRPr lang="zh-CN" altLang="en-US"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endParaRPr lang="en-US" altLang="zh-CN" sz="1600" dirty="0">
              <a:solidFill>
                <a:schemeClr val="tx1"/>
              </a:solidFill>
            </a:endParaRPr>
          </a:p>
          <a:p>
            <a:pPr>
              <a:lnSpc>
                <a:spcPts val="1800"/>
              </a:lnSpc>
              <a:spcBef>
                <a:spcPts val="0"/>
              </a:spcBef>
              <a:spcAft>
                <a:spcPts val="0"/>
              </a:spcAft>
              <a:buNone/>
            </a:pPr>
            <a:endParaRPr lang="en-US" altLang="zh-CN" sz="1600" dirty="0" smtClean="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request.onerror</a:t>
            </a:r>
            <a:r>
              <a:rPr lang="en-US" altLang="zh-CN" sz="1600" dirty="0" smtClean="0">
                <a:solidFill>
                  <a:schemeClr val="tx1"/>
                </a:solidFill>
              </a:rPr>
              <a:t>=function(e</a:t>
            </a:r>
            <a:r>
              <a:rPr lang="en-US" altLang="zh-CN" sz="1600" dirty="0">
                <a:solidFill>
                  <a:schemeClr val="tx1"/>
                </a:solidFill>
              </a:rPr>
              <a:t>){</a:t>
            </a:r>
            <a:endParaRPr lang="en-US" altLang="zh-CN"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console.log</a:t>
            </a:r>
            <a:r>
              <a:rPr lang="en-US" altLang="zh-CN" sz="1600" dirty="0">
                <a:solidFill>
                  <a:schemeClr val="tx1"/>
                </a:solidFill>
              </a:rPr>
              <a:t>("</a:t>
            </a:r>
            <a:r>
              <a:rPr lang="zh-CN" altLang="en-US" sz="1600" dirty="0">
                <a:solidFill>
                  <a:schemeClr val="tx1"/>
                </a:solidFill>
              </a:rPr>
              <a:t>数据读取失败！</a:t>
            </a:r>
            <a:r>
              <a:rPr lang="en-US" altLang="zh-CN" sz="1600" dirty="0">
                <a:solidFill>
                  <a:schemeClr val="tx1"/>
                </a:solidFill>
              </a:rPr>
              <a:t>"); //</a:t>
            </a:r>
            <a:r>
              <a:rPr lang="zh-CN" altLang="en-US" sz="1600" dirty="0">
                <a:solidFill>
                  <a:schemeClr val="tx1"/>
                </a:solidFill>
              </a:rPr>
              <a:t>控制台输出图书的标题</a:t>
            </a:r>
            <a:endParaRPr lang="zh-CN" altLang="en-US"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endParaRPr lang="en-US" altLang="zh-CN" sz="1600" dirty="0" smtClean="0">
              <a:solidFill>
                <a:schemeClr val="tx1"/>
              </a:solidFill>
            </a:endParaRPr>
          </a:p>
          <a:p>
            <a:endParaRPr lang="zh-CN" altLang="en-US" sz="1600" dirty="0">
              <a:solidFill>
                <a:schemeClr val="tx1"/>
              </a:solidFill>
            </a:endParaRPr>
          </a:p>
          <a:p>
            <a:r>
              <a:rPr lang="zh-CN" altLang="en-US" sz="1600" dirty="0">
                <a:solidFill>
                  <a:schemeClr val="tx1"/>
                </a:solidFill>
              </a:rPr>
              <a:t>事件监听方式。分配事件句柄，并绑定事件处理函数。</a:t>
            </a:r>
            <a:endParaRPr lang="zh-CN" altLang="en-US" sz="1600" dirty="0">
              <a:solidFill>
                <a:schemeClr val="tx1"/>
              </a:solidFill>
            </a:endParaRPr>
          </a:p>
          <a:p>
            <a:pPr marL="0">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request.addEventListener</a:t>
            </a:r>
            <a:r>
              <a:rPr lang="en-US" altLang="zh-CN" sz="1600" dirty="0">
                <a:solidFill>
                  <a:schemeClr val="tx1"/>
                </a:solidFill>
              </a:rPr>
              <a:t>('success', function(event){ ……</a:t>
            </a:r>
            <a:r>
              <a:rPr lang="en-US" altLang="zh-CN" sz="1600" dirty="0" smtClean="0">
                <a:solidFill>
                  <a:schemeClr val="tx1"/>
                </a:solidFill>
              </a:rPr>
              <a:t>   }, </a:t>
            </a:r>
            <a:r>
              <a:rPr lang="en-US" altLang="zh-CN" sz="1600" dirty="0">
                <a:solidFill>
                  <a:schemeClr val="tx1"/>
                </a:solidFill>
              </a:rPr>
              <a:t>false);</a:t>
            </a:r>
            <a:endParaRPr lang="en-US" altLang="zh-CN" sz="1600" dirty="0">
              <a:solidFill>
                <a:schemeClr val="tx1"/>
              </a:solidFill>
            </a:endParaRPr>
          </a:p>
          <a:p>
            <a:pPr marL="0">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request.addEventListener</a:t>
            </a:r>
            <a:r>
              <a:rPr lang="en-US" altLang="zh-CN" sz="1600" dirty="0">
                <a:solidFill>
                  <a:schemeClr val="tx1"/>
                </a:solidFill>
              </a:rPr>
              <a:t>('error', function(event){ //</a:t>
            </a:r>
            <a:r>
              <a:rPr lang="zh-CN" altLang="en-US" sz="1600" dirty="0">
                <a:solidFill>
                  <a:schemeClr val="tx1"/>
                </a:solidFill>
              </a:rPr>
              <a:t>增加事件监听器</a:t>
            </a:r>
            <a:endParaRPr lang="zh-CN" altLang="en-US" sz="1600" dirty="0">
              <a:solidFill>
                <a:schemeClr val="tx1"/>
              </a:solidFill>
            </a:endParaRPr>
          </a:p>
          <a:p>
            <a:pPr marL="0">
              <a:lnSpc>
                <a:spcPts val="1800"/>
              </a:lnSpc>
              <a:spcBef>
                <a:spcPts val="0"/>
              </a:spcBef>
              <a:spcAft>
                <a:spcPts val="0"/>
              </a:spcAft>
              <a:buNone/>
            </a:pPr>
            <a:r>
              <a:rPr lang="en-US" altLang="zh-CN" sz="1600" dirty="0" smtClean="0">
                <a:solidFill>
                  <a:schemeClr val="tx1"/>
                </a:solidFill>
              </a:rPr>
              <a:t>        //</a:t>
            </a:r>
            <a:r>
              <a:rPr lang="zh-CN" altLang="en-US" sz="1600" dirty="0">
                <a:solidFill>
                  <a:schemeClr val="tx1"/>
                </a:solidFill>
              </a:rPr>
              <a:t>错误处理函数，省</a:t>
            </a:r>
            <a:r>
              <a:rPr lang="zh-CN" altLang="en-US" sz="1600" dirty="0" smtClean="0">
                <a:solidFill>
                  <a:schemeClr val="tx1"/>
                </a:solidFill>
              </a:rPr>
              <a:t>略   </a:t>
            </a:r>
            <a:r>
              <a:rPr lang="en-US" altLang="zh-CN" sz="1600" dirty="0" smtClean="0">
                <a:solidFill>
                  <a:schemeClr val="tx1"/>
                </a:solidFill>
              </a:rPr>
              <a:t>}, </a:t>
            </a:r>
            <a:r>
              <a:rPr lang="en-US" altLang="zh-CN" sz="1600" dirty="0">
                <a:solidFill>
                  <a:schemeClr val="tx1"/>
                </a:solidFill>
              </a:rPr>
              <a:t>false);</a:t>
            </a:r>
            <a:endParaRPr lang="en-US" altLang="zh-CN" sz="1600" dirty="0">
              <a:solidFill>
                <a:schemeClr val="tx1"/>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遍历数据</a:t>
            </a:r>
            <a:r>
              <a:rPr lang="en-US" altLang="zh-CN" dirty="0" err="1"/>
              <a:t>openCursor</a:t>
            </a:r>
            <a:r>
              <a:rPr lang="en-US" altLang="zh-CN" dirty="0"/>
              <a:t>()</a:t>
            </a:r>
            <a:r>
              <a:rPr lang="zh-CN" altLang="en-US" dirty="0"/>
              <a:t>方</a:t>
            </a:r>
            <a:r>
              <a:rPr lang="zh-CN" altLang="en-US" dirty="0" smtClean="0"/>
              <a:t>法</a:t>
            </a:r>
            <a:endParaRPr lang="zh-CN" altLang="en-US" dirty="0"/>
          </a:p>
        </p:txBody>
      </p:sp>
      <p:sp>
        <p:nvSpPr>
          <p:cNvPr id="3" name="内容占位符 2"/>
          <p:cNvSpPr>
            <a:spLocks noGrp="1"/>
          </p:cNvSpPr>
          <p:nvPr>
            <p:ph idx="1"/>
          </p:nvPr>
        </p:nvSpPr>
        <p:spPr>
          <a:xfrm>
            <a:off x="533400" y="1676400"/>
            <a:ext cx="8509000" cy="3962399"/>
          </a:xfrm>
        </p:spPr>
        <p:txBody>
          <a:bodyPr>
            <a:normAutofit/>
          </a:bodyPr>
          <a:lstStyle/>
          <a:p>
            <a:pPr marL="0" indent="0">
              <a:buNone/>
            </a:pPr>
            <a:r>
              <a:rPr lang="zh-CN" altLang="en-US" sz="1600" dirty="0" smtClean="0"/>
              <a:t>       使</a:t>
            </a:r>
            <a:r>
              <a:rPr lang="zh-CN" altLang="en-US" sz="1600" dirty="0"/>
              <a:t>用对象仓库的</a:t>
            </a:r>
            <a:r>
              <a:rPr lang="en-US" altLang="zh-CN" sz="1600" dirty="0"/>
              <a:t>openCursor()</a:t>
            </a:r>
            <a:r>
              <a:rPr lang="zh-CN" altLang="en-US" sz="1600" dirty="0"/>
              <a:t>方法可以实现遍历数据。该方法可以获取游标对象，</a:t>
            </a:r>
            <a:r>
              <a:rPr lang="zh-CN" altLang="en-US" sz="1600" dirty="0" smtClean="0"/>
              <a:t>然后</a:t>
            </a:r>
            <a:r>
              <a:rPr lang="zh-CN" altLang="en-US" sz="1600" dirty="0"/>
              <a:t>利用游标移动来实现数据遍历</a:t>
            </a:r>
            <a:r>
              <a:rPr lang="zh-CN" altLang="en-US" sz="1600" dirty="0" smtClean="0"/>
              <a:t>。</a:t>
            </a:r>
            <a:endParaRPr lang="en-US" altLang="zh-CN" sz="1600" dirty="0" smtClean="0"/>
          </a:p>
          <a:p>
            <a:pPr marL="0" indent="0">
              <a:spcBef>
                <a:spcPts val="0"/>
              </a:spcBef>
              <a:spcAft>
                <a:spcPts val="0"/>
              </a:spcAft>
              <a:buNone/>
            </a:pPr>
            <a:r>
              <a:rPr lang="en-US" altLang="zh-CN" sz="1600" dirty="0"/>
              <a:t> </a:t>
            </a:r>
            <a:r>
              <a:rPr lang="en-US" altLang="zh-CN" sz="1600" dirty="0" smtClean="0"/>
              <a:t>      </a:t>
            </a:r>
            <a:r>
              <a:rPr lang="en-US" altLang="zh-CN" sz="1600" dirty="0" err="1" smtClean="0"/>
              <a:t>openCursor</a:t>
            </a:r>
            <a:r>
              <a:rPr lang="en-US" altLang="zh-CN" sz="1600" dirty="0"/>
              <a:t>()</a:t>
            </a:r>
            <a:r>
              <a:rPr lang="zh-CN" altLang="en-US" sz="1600" dirty="0"/>
              <a:t>方</a:t>
            </a:r>
            <a:r>
              <a:rPr lang="zh-CN" altLang="en-US" sz="1600" dirty="0" smtClean="0"/>
              <a:t>法可</a:t>
            </a:r>
            <a:r>
              <a:rPr lang="zh-CN" altLang="en-US" sz="1600" dirty="0"/>
              <a:t>以接受第二个参数，表示遍历方向</a:t>
            </a:r>
            <a:r>
              <a:rPr lang="zh-CN" altLang="en-US" sz="1600" dirty="0" smtClean="0"/>
              <a:t>，默</a:t>
            </a:r>
            <a:r>
              <a:rPr lang="zh-CN" altLang="en-US" sz="1600" dirty="0"/>
              <a:t>认值为</a:t>
            </a:r>
            <a:r>
              <a:rPr lang="en-US" altLang="zh-CN" sz="1600" dirty="0"/>
              <a:t>next</a:t>
            </a:r>
            <a:r>
              <a:rPr lang="zh-CN" altLang="en-US" sz="1600" dirty="0"/>
              <a:t>，其他值为</a:t>
            </a:r>
            <a:r>
              <a:rPr lang="en-US" altLang="zh-CN" sz="1600" dirty="0"/>
              <a:t>prev</a:t>
            </a:r>
            <a:r>
              <a:rPr lang="zh-CN" altLang="en-US" sz="1600" dirty="0"/>
              <a:t>、</a:t>
            </a:r>
            <a:r>
              <a:rPr lang="en-US" altLang="zh-CN" sz="1600" dirty="0"/>
              <a:t>nextunique </a:t>
            </a:r>
            <a:r>
              <a:rPr lang="zh-CN" altLang="en-US" sz="1600" dirty="0"/>
              <a:t>和</a:t>
            </a:r>
            <a:r>
              <a:rPr lang="en-US" altLang="zh-CN" sz="1600" dirty="0"/>
              <a:t>prevunique</a:t>
            </a:r>
            <a:r>
              <a:rPr lang="zh-CN" altLang="en-US" sz="1600" dirty="0"/>
              <a:t>。后两个值表示如果遇到重复值</a:t>
            </a:r>
            <a:r>
              <a:rPr lang="zh-CN" altLang="en-US" sz="1600" dirty="0" smtClean="0"/>
              <a:t>，会</a:t>
            </a:r>
            <a:r>
              <a:rPr lang="zh-CN" altLang="en-US" sz="1600" dirty="0"/>
              <a:t>自动跳过。</a:t>
            </a:r>
            <a:r>
              <a:rPr lang="en-US" altLang="zh-CN" sz="1600" dirty="0"/>
              <a:t>openCursor()</a:t>
            </a:r>
            <a:r>
              <a:rPr lang="zh-CN" altLang="en-US" sz="1600" dirty="0"/>
              <a:t>方法是异步执行的，有两个事件分别是</a:t>
            </a:r>
            <a:r>
              <a:rPr lang="en-US" altLang="zh-CN" sz="1600" dirty="0"/>
              <a:t>success</a:t>
            </a:r>
            <a:r>
              <a:rPr lang="zh-CN" altLang="en-US" sz="1600" dirty="0"/>
              <a:t>（检索请求成功</a:t>
            </a:r>
            <a:r>
              <a:rPr lang="zh-CN" altLang="en-US" sz="1600" dirty="0" smtClean="0"/>
              <a:t>）和</a:t>
            </a:r>
            <a:r>
              <a:rPr lang="en-US" altLang="zh-CN" sz="1600" dirty="0"/>
              <a:t>error</a:t>
            </a:r>
            <a:r>
              <a:rPr lang="zh-CN" altLang="en-US" sz="1600" dirty="0"/>
              <a:t>（检索请求失败</a:t>
            </a:r>
            <a:r>
              <a:rPr lang="zh-CN" altLang="en-US" sz="1600" dirty="0" smtClean="0"/>
              <a:t>）</a:t>
            </a:r>
            <a:endParaRPr lang="en-US" altLang="zh-CN" sz="1600" dirty="0" smtClean="0"/>
          </a:p>
          <a:p>
            <a:pPr marL="0" indent="0">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a:t>
            </a:r>
            <a:r>
              <a:rPr lang="en-US" altLang="zh-CN" sz="1600" dirty="0">
                <a:solidFill>
                  <a:schemeClr val="tx1"/>
                </a:solidFill>
              </a:rPr>
              <a:t>cursor=objectStore.openCursor(); </a:t>
            </a:r>
            <a:r>
              <a:rPr lang="en-US" altLang="zh-CN" sz="1600" dirty="0" smtClean="0">
                <a:solidFill>
                  <a:schemeClr val="tx1"/>
                </a:solidFill>
              </a:rPr>
              <a:t>//</a:t>
            </a:r>
            <a:r>
              <a:rPr lang="zh-CN" altLang="en-US" sz="1600" dirty="0" smtClean="0">
                <a:solidFill>
                  <a:schemeClr val="tx1"/>
                </a:solidFill>
              </a:rPr>
              <a:t>打</a:t>
            </a:r>
            <a:r>
              <a:rPr lang="zh-CN" altLang="en-US" sz="1600" dirty="0">
                <a:solidFill>
                  <a:schemeClr val="tx1"/>
                </a:solidFill>
              </a:rPr>
              <a:t>开游标</a:t>
            </a:r>
            <a:r>
              <a:rPr lang="zh-CN" altLang="en-US" sz="1600" dirty="0" smtClean="0">
                <a:solidFill>
                  <a:schemeClr val="tx1"/>
                </a:solidFill>
              </a:rPr>
              <a:t>，指</a:t>
            </a:r>
            <a:r>
              <a:rPr lang="zh-CN" altLang="en-US" sz="1600" dirty="0">
                <a:solidFill>
                  <a:schemeClr val="tx1"/>
                </a:solidFill>
              </a:rPr>
              <a:t>派事件处理函数</a:t>
            </a:r>
            <a:r>
              <a:rPr lang="zh-CN" altLang="en-US" sz="1600" dirty="0" smtClean="0">
                <a:solidFill>
                  <a:schemeClr val="tx1"/>
                </a:solidFill>
              </a:rPr>
              <a:t>。</a:t>
            </a:r>
            <a:endParaRPr lang="en-US" altLang="zh-CN" sz="1600" dirty="0" smtClean="0">
              <a:solidFill>
                <a:schemeClr val="tx1"/>
              </a:solidFill>
            </a:endParaRPr>
          </a:p>
          <a:p>
            <a:pPr>
              <a:lnSpc>
                <a:spcPts val="1800"/>
              </a:lnSpc>
              <a:spcBef>
                <a:spcPts val="0"/>
              </a:spcBef>
              <a:spcAft>
                <a:spcPts val="0"/>
              </a:spcAft>
              <a:buNone/>
            </a:pPr>
            <a:endParaRPr lang="en-US" altLang="zh-CN" sz="1600" dirty="0">
              <a:solidFill>
                <a:schemeClr val="tx1"/>
              </a:solidFill>
            </a:endParaRPr>
          </a:p>
          <a:p>
            <a:pPr>
              <a:lnSpc>
                <a:spcPts val="1800"/>
              </a:lnSpc>
              <a:spcBef>
                <a:spcPts val="0"/>
              </a:spcBef>
              <a:spcAft>
                <a:spcPts val="0"/>
              </a:spcAft>
              <a:buNone/>
            </a:pPr>
            <a:r>
              <a:rPr lang="en-US" altLang="zh-CN" sz="1600" dirty="0">
                <a:solidFill>
                  <a:schemeClr val="tx1"/>
                </a:solidFill>
              </a:rPr>
              <a:t>1</a:t>
            </a:r>
            <a:r>
              <a:rPr lang="zh-CN" altLang="en-US" sz="1600" dirty="0">
                <a:solidFill>
                  <a:schemeClr val="tx1"/>
                </a:solidFill>
              </a:rPr>
              <a:t>）非索引查找</a:t>
            </a:r>
            <a:endParaRPr lang="en-US" altLang="zh-CN" sz="1600" dirty="0" smtClean="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cursor.onsuccess</a:t>
            </a:r>
            <a:r>
              <a:rPr lang="en-US" altLang="zh-CN" sz="1600" dirty="0" smtClean="0">
                <a:solidFill>
                  <a:schemeClr val="tx1"/>
                </a:solidFill>
              </a:rPr>
              <a:t>=function(e){};</a:t>
            </a:r>
            <a:endParaRPr lang="en-US" altLang="zh-CN"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cursor.onerror</a:t>
            </a:r>
            <a:r>
              <a:rPr lang="en-US" altLang="zh-CN" sz="1600" dirty="0" smtClean="0">
                <a:solidFill>
                  <a:schemeClr val="tx1"/>
                </a:solidFill>
              </a:rPr>
              <a:t>=function(e){};</a:t>
            </a:r>
            <a:endParaRPr lang="en-US" altLang="zh-CN" sz="1600" dirty="0" smtClean="0">
              <a:solidFill>
                <a:schemeClr val="tx1"/>
              </a:solidFill>
            </a:endParaRPr>
          </a:p>
          <a:p>
            <a:pPr>
              <a:lnSpc>
                <a:spcPts val="1800"/>
              </a:lnSpc>
              <a:spcBef>
                <a:spcPts val="0"/>
              </a:spcBef>
              <a:spcAft>
                <a:spcPts val="0"/>
              </a:spcAft>
              <a:buNone/>
            </a:pPr>
            <a:r>
              <a:rPr lang="en-US" altLang="zh-CN" sz="1600" dirty="0" smtClean="0">
                <a:solidFill>
                  <a:schemeClr val="tx1"/>
                </a:solidFill>
              </a:rPr>
              <a:t>  continue():</a:t>
            </a:r>
            <a:r>
              <a:rPr lang="zh-CN" altLang="zh-CN" sz="1600" dirty="0">
                <a:solidFill>
                  <a:schemeClr val="tx1"/>
                </a:solidFill>
              </a:rPr>
              <a:t>将</a:t>
            </a:r>
            <a:r>
              <a:rPr lang="zh-CN" altLang="zh-CN" sz="1600" dirty="0"/>
              <a:t>光标移到下一个数据对</a:t>
            </a:r>
            <a:r>
              <a:rPr lang="zh-CN" altLang="zh-CN" sz="1600" dirty="0" smtClean="0"/>
              <a:t>象</a:t>
            </a:r>
            <a:r>
              <a:rPr lang="en-US" altLang="zh-CN" sz="1600" dirty="0" smtClean="0"/>
              <a:t>,</a:t>
            </a:r>
            <a:r>
              <a:rPr lang="zh-CN" altLang="en-US" sz="1600" dirty="0" smtClean="0"/>
              <a:t>已到最后一个对象，</a:t>
            </a:r>
            <a:r>
              <a:rPr lang="zh-CN" altLang="zh-CN" sz="1600" dirty="0" smtClean="0"/>
              <a:t>则</a:t>
            </a:r>
            <a:r>
              <a:rPr lang="zh-CN" altLang="zh-CN" sz="1600" dirty="0"/>
              <a:t>光标指向</a:t>
            </a:r>
            <a:r>
              <a:rPr lang="en-US" altLang="zh-CN" sz="1600" dirty="0"/>
              <a:t>null</a:t>
            </a:r>
            <a:endParaRPr lang="zh-CN" altLang="en-US" sz="1600"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zh-CN" altLang="en-US" kern="1200" dirty="0">
                <a:solidFill>
                  <a:schemeClr val="tx1"/>
                </a:solidFill>
                <a:cs typeface="+mn-cs"/>
                <a:sym typeface="+mn-ea"/>
              </a:rPr>
              <a:t>数据类型</a:t>
            </a:r>
            <a:r>
              <a:rPr lang="en-US" altLang="zh-CN" kern="1200" dirty="0">
                <a:solidFill>
                  <a:schemeClr val="tx1"/>
                </a:solidFill>
                <a:cs typeface="+mn-cs"/>
                <a:sym typeface="+mn-ea"/>
              </a:rPr>
              <a:t>-</a:t>
            </a:r>
            <a:r>
              <a:rPr lang="zh-CN" altLang="en-US" kern="1200" dirty="0">
                <a:solidFill>
                  <a:schemeClr val="tx1"/>
                </a:solidFill>
                <a:cs typeface="+mn-cs"/>
              </a:rPr>
              <a:t>布尔型</a:t>
            </a:r>
            <a:endParaRPr lang="zh-CN" altLang="en-US" kern="1200" dirty="0">
              <a:solidFill>
                <a:schemeClr val="tx1"/>
              </a:solidFill>
              <a:cs typeface="+mn-cs"/>
            </a:endParaRPr>
          </a:p>
        </p:txBody>
      </p:sp>
      <p:sp>
        <p:nvSpPr>
          <p:cNvPr id="20482" name="Rectangle 3"/>
          <p:cNvSpPr>
            <a:spLocks noGrp="1" noChangeArrowheads="1"/>
          </p:cNvSpPr>
          <p:nvPr>
            <p:ph idx="1"/>
          </p:nvPr>
        </p:nvSpPr>
        <p:spPr>
          <a:xfrm>
            <a:off x="533400" y="1400810"/>
            <a:ext cx="8108950" cy="4523105"/>
          </a:xfrm>
        </p:spPr>
        <p:txBody>
          <a:bodyPr>
            <a:normAutofit lnSpcReduction="10000"/>
          </a:bodyPr>
          <a:lstStyle/>
          <a:p>
            <a:pPr>
              <a:lnSpc>
                <a:spcPct val="150000"/>
              </a:lnSpc>
              <a:spcBef>
                <a:spcPts val="0"/>
              </a:spcBef>
              <a:spcAft>
                <a:spcPts val="0"/>
              </a:spcAft>
              <a:buNone/>
            </a:pPr>
            <a:r>
              <a:rPr lang="en-US" altLang="zh-CN" sz="1800" dirty="0" smtClean="0"/>
              <a:t>3.Boolean</a:t>
            </a:r>
            <a:r>
              <a:rPr lang="zh-CN" altLang="zh-CN" sz="1800" dirty="0" smtClean="0"/>
              <a:t>（</a:t>
            </a:r>
            <a:r>
              <a:rPr lang="zh-CN" altLang="en-US" sz="1800" dirty="0" smtClean="0"/>
              <a:t>布尔型）是只含有</a:t>
            </a:r>
            <a:r>
              <a:rPr lang="en-US" altLang="zh-CN" sz="1800" dirty="0" smtClean="0"/>
              <a:t>true</a:t>
            </a:r>
            <a:r>
              <a:rPr lang="zh-CN" altLang="en-US" sz="1800" dirty="0" smtClean="0"/>
              <a:t>和</a:t>
            </a:r>
            <a:r>
              <a:rPr lang="en-US" altLang="zh-CN" sz="1800" dirty="0" smtClean="0"/>
              <a:t>false</a:t>
            </a:r>
            <a:r>
              <a:rPr lang="zh-CN" altLang="en-US" sz="1800" dirty="0" smtClean="0"/>
              <a:t>这两个值的数据类型，表示“真”或“假”。</a:t>
            </a:r>
            <a:endParaRPr lang="zh-CN" altLang="en-US" sz="1800" dirty="0" smtClean="0"/>
          </a:p>
          <a:p>
            <a:pPr marL="0" indent="0">
              <a:lnSpc>
                <a:spcPct val="150000"/>
              </a:lnSpc>
              <a:spcBef>
                <a:spcPts val="0"/>
              </a:spcBef>
              <a:spcAft>
                <a:spcPts val="0"/>
              </a:spcAft>
              <a:buNone/>
            </a:pPr>
            <a:r>
              <a:rPr lang="zh-CN" altLang="en-US" sz="1800" dirty="0" smtClean="0"/>
              <a:t>       </a:t>
            </a:r>
            <a:endParaRPr lang="zh-CN" altLang="en-US" sz="1800" dirty="0" smtClean="0"/>
          </a:p>
          <a:p>
            <a:pPr marL="0" indent="0">
              <a:lnSpc>
                <a:spcPct val="150000"/>
              </a:lnSpc>
              <a:spcBef>
                <a:spcPts val="0"/>
              </a:spcBef>
              <a:spcAft>
                <a:spcPts val="0"/>
              </a:spcAft>
              <a:buNone/>
            </a:pPr>
            <a:r>
              <a:rPr lang="zh-CN" altLang="en-US" sz="1800" dirty="0" smtClean="0"/>
              <a:t>布尔型数据常用在关系、逻辑等运算中，运算的结果往往就是</a:t>
            </a:r>
            <a:r>
              <a:rPr lang="en-US" altLang="zh-CN" sz="1800" dirty="0" smtClean="0"/>
              <a:t>true</a:t>
            </a:r>
            <a:r>
              <a:rPr lang="zh-CN" altLang="en-US" sz="1800" dirty="0" smtClean="0"/>
              <a:t>或者</a:t>
            </a:r>
            <a:r>
              <a:rPr lang="en-US" altLang="zh-CN" sz="1800" dirty="0" smtClean="0"/>
              <a:t>false</a:t>
            </a:r>
            <a:r>
              <a:rPr lang="zh-CN" altLang="en-US" sz="1800" dirty="0" smtClean="0"/>
              <a:t>。例如</a:t>
            </a:r>
            <a:r>
              <a:rPr lang="en-US" altLang="zh-CN" sz="1800" dirty="0" smtClean="0"/>
              <a:t>1&lt;2</a:t>
            </a:r>
            <a:r>
              <a:rPr lang="zh-CN" altLang="en-US" sz="1800" dirty="0" smtClean="0"/>
              <a:t>的比较结果是</a:t>
            </a:r>
            <a:r>
              <a:rPr lang="en-US" altLang="zh-CN" sz="1800" dirty="0" smtClean="0"/>
              <a:t>true</a:t>
            </a:r>
            <a:r>
              <a:rPr lang="zh-CN" altLang="en-US" sz="1800" dirty="0" smtClean="0"/>
              <a:t>，而</a:t>
            </a:r>
            <a:r>
              <a:rPr lang="en-US" altLang="zh-CN" sz="1800" dirty="0" smtClean="0"/>
              <a:t>3==4</a:t>
            </a:r>
            <a:r>
              <a:rPr lang="zh-CN" altLang="en-US" sz="1800" dirty="0" smtClean="0"/>
              <a:t>的比较结果是</a:t>
            </a:r>
            <a:r>
              <a:rPr lang="en-US" altLang="zh-CN" sz="1800" dirty="0" smtClean="0"/>
              <a:t>false</a:t>
            </a:r>
            <a:r>
              <a:rPr lang="zh-CN" altLang="en-US" sz="1800" dirty="0" smtClean="0"/>
              <a:t>。此外，布尔型变量还常用在控制结构的语句中，如</a:t>
            </a:r>
            <a:r>
              <a:rPr lang="en-US" altLang="zh-CN" sz="1800" dirty="0" smtClean="0"/>
              <a:t>if</a:t>
            </a:r>
            <a:r>
              <a:rPr lang="zh-CN" altLang="en-US" sz="1800" dirty="0" smtClean="0"/>
              <a:t>语句等。</a:t>
            </a:r>
            <a:endParaRPr lang="zh-CN" altLang="en-US" sz="1800" dirty="0" smtClean="0"/>
          </a:p>
          <a:p>
            <a:pPr>
              <a:lnSpc>
                <a:spcPct val="150000"/>
              </a:lnSpc>
              <a:spcBef>
                <a:spcPts val="0"/>
              </a:spcBef>
              <a:spcAft>
                <a:spcPts val="0"/>
              </a:spcAft>
              <a:buNone/>
            </a:pPr>
            <a:endParaRPr lang="en-US" altLang="zh-CN" sz="1800" dirty="0" smtClean="0"/>
          </a:p>
          <a:p>
            <a:pPr>
              <a:lnSpc>
                <a:spcPct val="150000"/>
              </a:lnSpc>
              <a:spcBef>
                <a:spcPts val="0"/>
              </a:spcBef>
              <a:spcAft>
                <a:spcPts val="0"/>
              </a:spcAft>
              <a:buNone/>
            </a:pPr>
            <a:r>
              <a:rPr lang="en-US" altLang="zh-CN" sz="1800" dirty="0" smtClean="0"/>
              <a:t>  JavaScript</a:t>
            </a:r>
            <a:r>
              <a:rPr lang="zh-CN" altLang="en-US" sz="1800" dirty="0" smtClean="0"/>
              <a:t>中，通常采用</a:t>
            </a:r>
            <a:r>
              <a:rPr lang="en-US" altLang="zh-CN" sz="1800" dirty="0" smtClean="0"/>
              <a:t>true</a:t>
            </a:r>
            <a:r>
              <a:rPr lang="zh-CN" altLang="en-US" sz="1800" dirty="0" smtClean="0"/>
              <a:t>和</a:t>
            </a:r>
            <a:r>
              <a:rPr lang="en-US" altLang="zh-CN" sz="1800" dirty="0" smtClean="0"/>
              <a:t>false</a:t>
            </a:r>
            <a:r>
              <a:rPr lang="zh-CN" altLang="en-US" sz="1800" dirty="0" smtClean="0"/>
              <a:t>表示布尔型数据，但也可将他们转换为其他类型的数据，例如可将值为</a:t>
            </a:r>
            <a:r>
              <a:rPr lang="en-US" altLang="zh-CN" sz="1800" dirty="0" smtClean="0"/>
              <a:t>true</a:t>
            </a:r>
            <a:r>
              <a:rPr lang="zh-CN" altLang="en-US" sz="1800" dirty="0" smtClean="0"/>
              <a:t>的布尔型数据转换为整数</a:t>
            </a:r>
            <a:r>
              <a:rPr lang="en-US" altLang="zh-CN" sz="1800" dirty="0" smtClean="0"/>
              <a:t>1</a:t>
            </a:r>
            <a:r>
              <a:rPr lang="zh-CN" altLang="en-US" sz="1800" dirty="0" smtClean="0"/>
              <a:t>，而将值为</a:t>
            </a:r>
            <a:r>
              <a:rPr lang="en-US" altLang="zh-CN" sz="1800" dirty="0" smtClean="0"/>
              <a:t>false</a:t>
            </a:r>
            <a:r>
              <a:rPr lang="zh-CN" altLang="en-US" sz="1800" dirty="0" smtClean="0"/>
              <a:t>的布尔型数据转换为整数</a:t>
            </a:r>
            <a:r>
              <a:rPr lang="en-US" altLang="zh-CN" sz="1800" dirty="0" smtClean="0"/>
              <a:t>0</a:t>
            </a:r>
            <a:r>
              <a:rPr lang="zh-CN" altLang="en-US" sz="1800" dirty="0" smtClean="0"/>
              <a:t>。</a:t>
            </a:r>
            <a:endParaRPr lang="zh-CN" altLang="en-US" sz="1800" dirty="0" smtClean="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遍历数据</a:t>
            </a:r>
            <a:r>
              <a:rPr lang="en-US" altLang="zh-CN" dirty="0" err="1"/>
              <a:t>openCursor</a:t>
            </a:r>
            <a:r>
              <a:rPr lang="en-US" altLang="zh-CN" dirty="0"/>
              <a:t>()</a:t>
            </a:r>
            <a:r>
              <a:rPr lang="zh-CN" altLang="en-US" dirty="0"/>
              <a:t>方法</a:t>
            </a:r>
            <a:endParaRPr lang="zh-CN" altLang="en-US" dirty="0"/>
          </a:p>
        </p:txBody>
      </p:sp>
      <p:sp>
        <p:nvSpPr>
          <p:cNvPr id="3" name="内容占位符 2"/>
          <p:cNvSpPr>
            <a:spLocks noGrp="1"/>
          </p:cNvSpPr>
          <p:nvPr>
            <p:ph idx="1"/>
          </p:nvPr>
        </p:nvSpPr>
        <p:spPr>
          <a:xfrm>
            <a:off x="533400" y="1676401"/>
            <a:ext cx="8509000" cy="3810000"/>
          </a:xfrm>
        </p:spPr>
        <p:txBody>
          <a:bodyPr>
            <a:normAutofit lnSpcReduction="20000"/>
          </a:bodyPr>
          <a:lstStyle/>
          <a:p>
            <a:pPr>
              <a:buNone/>
            </a:pPr>
            <a:r>
              <a:rPr lang="en-US" altLang="zh-CN" sz="1600" dirty="0" err="1">
                <a:solidFill>
                  <a:schemeClr val="tx1"/>
                </a:solidFill>
              </a:rPr>
              <a:t>console.dir</a:t>
            </a:r>
            <a:r>
              <a:rPr lang="en-US" altLang="zh-CN" sz="1600" dirty="0" smtClean="0">
                <a:solidFill>
                  <a:schemeClr val="tx1"/>
                </a:solidFill>
              </a:rPr>
              <a:t>()</a:t>
            </a:r>
            <a:r>
              <a:rPr lang="zh-CN" altLang="en-US" sz="1600" dirty="0" smtClean="0">
                <a:solidFill>
                  <a:schemeClr val="tx1"/>
                </a:solidFill>
              </a:rPr>
              <a:t>：</a:t>
            </a:r>
            <a:r>
              <a:rPr lang="zh-CN" altLang="zh-CN" sz="1600" dirty="0" smtClean="0">
                <a:solidFill>
                  <a:schemeClr val="tx1"/>
                </a:solidFill>
              </a:rPr>
              <a:t>可</a:t>
            </a:r>
            <a:r>
              <a:rPr lang="zh-CN" altLang="zh-CN" sz="1600" dirty="0">
                <a:solidFill>
                  <a:schemeClr val="tx1"/>
                </a:solidFill>
              </a:rPr>
              <a:t>以显示一个对象所有的属性和方法</a:t>
            </a:r>
            <a:r>
              <a:rPr lang="zh-CN" altLang="zh-CN" sz="1600" dirty="0" smtClean="0">
                <a:solidFill>
                  <a:schemeClr val="tx1"/>
                </a:solidFill>
              </a:rPr>
              <a:t>。</a:t>
            </a:r>
            <a:endParaRPr lang="en-US" altLang="zh-CN" sz="1600" dirty="0" smtClean="0">
              <a:solidFill>
                <a:schemeClr val="tx1"/>
              </a:solidFill>
            </a:endParaRPr>
          </a:p>
          <a:p>
            <a:pPr>
              <a:buNone/>
            </a:pPr>
            <a:r>
              <a:rPr lang="en-US" altLang="zh-CN" sz="1600" dirty="0" err="1" smtClean="0">
                <a:solidFill>
                  <a:schemeClr val="tx1"/>
                </a:solidFill>
              </a:rPr>
              <a:t>console.log</a:t>
            </a:r>
            <a:r>
              <a:rPr lang="en-US" altLang="zh-CN" sz="1600" dirty="0" smtClean="0">
                <a:solidFill>
                  <a:schemeClr val="tx1"/>
                </a:solidFill>
              </a:rPr>
              <a:t>()</a:t>
            </a:r>
            <a:r>
              <a:rPr lang="zh-CN" altLang="en-US" sz="1600" dirty="0" smtClean="0">
                <a:solidFill>
                  <a:schemeClr val="tx1"/>
                </a:solidFill>
              </a:rPr>
              <a:t>：</a:t>
            </a:r>
            <a:r>
              <a:rPr lang="zh-CN" altLang="en-US" sz="1600" dirty="0">
                <a:solidFill>
                  <a:schemeClr val="tx1"/>
                </a:solidFill>
              </a:rPr>
              <a:t>输出在控制台中，方便以后的调</a:t>
            </a:r>
            <a:r>
              <a:rPr lang="zh-CN" altLang="en-US" sz="1600" dirty="0" smtClean="0">
                <a:solidFill>
                  <a:schemeClr val="tx1"/>
                </a:solidFill>
              </a:rPr>
              <a:t>试</a:t>
            </a:r>
            <a:r>
              <a:rPr lang="zh-CN" altLang="zh-CN" sz="1600" dirty="0" smtClean="0">
                <a:solidFill>
                  <a:schemeClr val="tx1"/>
                </a:solidFill>
              </a:rPr>
              <a:t>。</a:t>
            </a:r>
            <a:endParaRPr lang="en-US" altLang="zh-CN" sz="1600" dirty="0" smtClean="0">
              <a:solidFill>
                <a:schemeClr val="tx1"/>
              </a:solidFill>
            </a:endParaRPr>
          </a:p>
          <a:p>
            <a:pPr>
              <a:buNone/>
            </a:pPr>
            <a:endParaRPr lang="en-US" altLang="zh-CN" sz="1600" dirty="0" smtClean="0">
              <a:solidFill>
                <a:schemeClr val="tx1"/>
              </a:solidFill>
            </a:endParaRPr>
          </a:p>
          <a:p>
            <a:pPr>
              <a:buNone/>
            </a:pPr>
            <a:r>
              <a:rPr lang="en-US" altLang="zh-CN" sz="1600" dirty="0" smtClean="0">
                <a:solidFill>
                  <a:schemeClr val="tx1"/>
                </a:solidFill>
              </a:rPr>
              <a:t>2</a:t>
            </a:r>
            <a:r>
              <a:rPr lang="zh-CN" altLang="en-US" sz="1600" dirty="0">
                <a:solidFill>
                  <a:schemeClr val="tx1"/>
                </a:solidFill>
              </a:rPr>
              <a:t>）</a:t>
            </a:r>
            <a:r>
              <a:rPr lang="en-US" altLang="zh-CN" sz="1600" dirty="0">
                <a:solidFill>
                  <a:schemeClr val="tx1"/>
                </a:solidFill>
              </a:rPr>
              <a:t>IDBKeyRange </a:t>
            </a:r>
            <a:r>
              <a:rPr lang="zh-CN" altLang="en-US" sz="1600" dirty="0">
                <a:solidFill>
                  <a:schemeClr val="tx1"/>
                </a:solidFill>
              </a:rPr>
              <a:t>对象</a:t>
            </a:r>
            <a:endParaRPr lang="zh-CN" altLang="en-US" sz="1600" dirty="0">
              <a:solidFill>
                <a:schemeClr val="tx1"/>
              </a:solidFill>
            </a:endParaRPr>
          </a:p>
          <a:p>
            <a:pPr marL="0" indent="0">
              <a:buNone/>
            </a:pPr>
            <a:r>
              <a:rPr lang="zh-CN" altLang="en-US" sz="1600" dirty="0" smtClean="0">
                <a:solidFill>
                  <a:schemeClr val="tx1"/>
                </a:solidFill>
              </a:rPr>
              <a:t>     通</a:t>
            </a:r>
            <a:r>
              <a:rPr lang="zh-CN" altLang="en-US" sz="1600" dirty="0">
                <a:solidFill>
                  <a:schemeClr val="tx1"/>
                </a:solidFill>
              </a:rPr>
              <a:t>过索引可以读取指定范围内的数据。使用浏览器原生的</a:t>
            </a:r>
            <a:r>
              <a:rPr lang="en-US" altLang="zh-CN" sz="1600" dirty="0">
                <a:solidFill>
                  <a:schemeClr val="tx1"/>
                </a:solidFill>
              </a:rPr>
              <a:t>IDBKeyRange </a:t>
            </a:r>
            <a:r>
              <a:rPr lang="zh-CN" altLang="en-US" sz="1600" dirty="0">
                <a:solidFill>
                  <a:schemeClr val="tx1"/>
                </a:solidFill>
              </a:rPr>
              <a:t>对象能够生成</a:t>
            </a:r>
            <a:endParaRPr lang="zh-CN" altLang="en-US" sz="1600" dirty="0">
              <a:solidFill>
                <a:schemeClr val="tx1"/>
              </a:solidFill>
            </a:endParaRPr>
          </a:p>
          <a:p>
            <a:r>
              <a:rPr lang="zh-CN" altLang="en-US" sz="1600" dirty="0">
                <a:solidFill>
                  <a:schemeClr val="tx1"/>
                </a:solidFill>
              </a:rPr>
              <a:t>指定范围的</a:t>
            </a:r>
            <a:r>
              <a:rPr lang="en-US" altLang="zh-CN" sz="1600" dirty="0">
                <a:solidFill>
                  <a:schemeClr val="tx1"/>
                </a:solidFill>
              </a:rPr>
              <a:t>range </a:t>
            </a:r>
            <a:r>
              <a:rPr lang="zh-CN" altLang="en-US" sz="1600" dirty="0">
                <a:solidFill>
                  <a:schemeClr val="tx1"/>
                </a:solidFill>
              </a:rPr>
              <a:t>对象。生成方法有四种。</a:t>
            </a:r>
            <a:endParaRPr lang="zh-CN" altLang="en-US"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lowerBound</a:t>
            </a:r>
            <a:r>
              <a:rPr lang="en-US" altLang="zh-CN" sz="1600" dirty="0">
                <a:solidFill>
                  <a:schemeClr val="tx1"/>
                </a:solidFill>
              </a:rPr>
              <a:t>()</a:t>
            </a:r>
            <a:r>
              <a:rPr lang="zh-CN" altLang="en-US" sz="1600" dirty="0">
                <a:solidFill>
                  <a:schemeClr val="tx1"/>
                </a:solidFill>
              </a:rPr>
              <a:t>方法：指定范围的下限。</a:t>
            </a:r>
            <a:endParaRPr lang="zh-CN" altLang="en-US"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a:solidFill>
                  <a:schemeClr val="tx1"/>
                </a:solidFill>
              </a:rPr>
              <a:t>upperBound()</a:t>
            </a:r>
            <a:r>
              <a:rPr lang="zh-CN" altLang="en-US" sz="1600" dirty="0">
                <a:solidFill>
                  <a:schemeClr val="tx1"/>
                </a:solidFill>
              </a:rPr>
              <a:t>方法：指定范围的上限。</a:t>
            </a:r>
            <a:endParaRPr lang="zh-CN" altLang="en-US" sz="1600" dirty="0">
              <a:solidFill>
                <a:schemeClr val="tx1"/>
              </a:solidFill>
            </a:endParaRPr>
          </a:p>
          <a:p>
            <a:pPr>
              <a:lnSpc>
                <a:spcPts val="1800"/>
              </a:lnSpc>
              <a:spcBef>
                <a:spcPts val="0"/>
              </a:spcBef>
              <a:spcAft>
                <a:spcPts val="0"/>
              </a:spcAft>
              <a:buNone/>
            </a:pPr>
            <a:r>
              <a:rPr lang="en-US" altLang="zh-CN" sz="1600" dirty="0" smtClean="0">
                <a:solidFill>
                  <a:schemeClr val="tx1"/>
                </a:solidFill>
              </a:rPr>
              <a:t> </a:t>
            </a:r>
            <a:r>
              <a:rPr lang="en-US" altLang="zh-CN" sz="1600" dirty="0">
                <a:solidFill>
                  <a:schemeClr val="tx1"/>
                </a:solidFill>
              </a:rPr>
              <a:t>bound()</a:t>
            </a:r>
            <a:r>
              <a:rPr lang="zh-CN" altLang="en-US" sz="1600" dirty="0">
                <a:solidFill>
                  <a:schemeClr val="tx1"/>
                </a:solidFill>
              </a:rPr>
              <a:t>方法：指定范围的上下限</a:t>
            </a:r>
            <a:r>
              <a:rPr lang="zh-CN" altLang="en-US" sz="1600" dirty="0" smtClean="0">
                <a:solidFill>
                  <a:schemeClr val="tx1"/>
                </a:solidFill>
              </a:rPr>
              <a:t>。</a:t>
            </a:r>
            <a:endParaRPr lang="en-US" altLang="zh-CN" sz="1600" dirty="0" smtClean="0">
              <a:solidFill>
                <a:schemeClr val="tx1"/>
              </a:solidFill>
            </a:endParaRPr>
          </a:p>
          <a:p>
            <a:pPr>
              <a:lnSpc>
                <a:spcPts val="1800"/>
              </a:lnSpc>
              <a:spcBef>
                <a:spcPts val="0"/>
              </a:spcBef>
              <a:spcAft>
                <a:spcPts val="0"/>
              </a:spcAft>
              <a:buNone/>
            </a:pPr>
            <a:r>
              <a:rPr lang="en-US" altLang="zh-CN" sz="1600" dirty="0" smtClean="0">
                <a:solidFill>
                  <a:schemeClr val="tx1"/>
                </a:solidFill>
              </a:rPr>
              <a:t> only</a:t>
            </a:r>
            <a:r>
              <a:rPr lang="en-US" altLang="zh-CN" sz="1600" dirty="0">
                <a:solidFill>
                  <a:schemeClr val="tx1"/>
                </a:solidFill>
              </a:rPr>
              <a:t>()</a:t>
            </a:r>
            <a:r>
              <a:rPr lang="zh-CN" altLang="en-US" sz="1600" dirty="0">
                <a:solidFill>
                  <a:schemeClr val="tx1"/>
                </a:solidFill>
              </a:rPr>
              <a:t>方法：指定范围中只有一个值。</a:t>
            </a:r>
            <a:endParaRPr lang="zh-CN" altLang="en-US" sz="1600" dirty="0">
              <a:solidFill>
                <a:schemeClr val="tx1"/>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遍历数据</a:t>
            </a:r>
            <a:r>
              <a:rPr lang="en-US" altLang="zh-CN" dirty="0" err="1"/>
              <a:t>openCursor</a:t>
            </a:r>
            <a:r>
              <a:rPr lang="en-US" altLang="zh-CN" dirty="0"/>
              <a:t>()</a:t>
            </a:r>
            <a:r>
              <a:rPr lang="zh-CN" altLang="en-US" dirty="0"/>
              <a:t>方法</a:t>
            </a:r>
            <a:endParaRPr lang="zh-CN" altLang="en-US" dirty="0"/>
          </a:p>
        </p:txBody>
      </p:sp>
      <p:sp>
        <p:nvSpPr>
          <p:cNvPr id="3" name="内容占位符 2"/>
          <p:cNvSpPr>
            <a:spLocks noGrp="1"/>
          </p:cNvSpPr>
          <p:nvPr>
            <p:ph idx="1"/>
          </p:nvPr>
        </p:nvSpPr>
        <p:spPr>
          <a:xfrm>
            <a:off x="533400" y="1676401"/>
            <a:ext cx="8509000" cy="3810000"/>
          </a:xfrm>
        </p:spPr>
        <p:txBody>
          <a:bodyPr>
            <a:noAutofit/>
          </a:bodyPr>
          <a:lstStyle/>
          <a:p>
            <a:pPr marL="0">
              <a:spcBef>
                <a:spcPts val="0"/>
              </a:spcBef>
              <a:spcAft>
                <a:spcPts val="0"/>
              </a:spcAft>
              <a:buNone/>
            </a:pPr>
            <a:r>
              <a:rPr lang="en-US" altLang="zh-CN" sz="1600" dirty="0">
                <a:solidFill>
                  <a:schemeClr val="tx1"/>
                </a:solidFill>
              </a:rPr>
              <a:t>3</a:t>
            </a:r>
            <a:r>
              <a:rPr lang="zh-CN" altLang="en-US" sz="1600" dirty="0">
                <a:solidFill>
                  <a:schemeClr val="tx1"/>
                </a:solidFill>
              </a:rPr>
              <a:t>）按索引查找数据</a:t>
            </a:r>
            <a:endParaRPr lang="zh-CN" altLang="en-US" sz="1600" dirty="0">
              <a:solidFill>
                <a:schemeClr val="tx1"/>
              </a:solidFill>
            </a:endParaRPr>
          </a:p>
          <a:p>
            <a:pPr marL="0">
              <a:spcBef>
                <a:spcPts val="0"/>
              </a:spcBef>
              <a:spcAft>
                <a:spcPts val="0"/>
              </a:spcAft>
              <a:buNone/>
            </a:pPr>
            <a:r>
              <a:rPr lang="zh-CN" altLang="en-US" sz="1600" dirty="0" smtClean="0">
                <a:solidFill>
                  <a:schemeClr val="tx1"/>
                </a:solidFill>
              </a:rPr>
              <a:t>     使</a:t>
            </a:r>
            <a:r>
              <a:rPr lang="zh-CN" altLang="en-US" sz="1600" dirty="0">
                <a:solidFill>
                  <a:schemeClr val="tx1"/>
                </a:solidFill>
              </a:rPr>
              <a:t>用对象仓库的</a:t>
            </a:r>
            <a:r>
              <a:rPr lang="en-US" altLang="zh-CN" sz="1600" dirty="0">
                <a:solidFill>
                  <a:schemeClr val="tx1"/>
                </a:solidFill>
              </a:rPr>
              <a:t>index()</a:t>
            </a:r>
            <a:r>
              <a:rPr lang="zh-CN" altLang="en-US" sz="1600" dirty="0">
                <a:solidFill>
                  <a:schemeClr val="tx1"/>
                </a:solidFill>
              </a:rPr>
              <a:t>方法来实现检索</a:t>
            </a:r>
            <a:r>
              <a:rPr lang="zh-CN" altLang="en-US" sz="1600" dirty="0" smtClean="0">
                <a:solidFill>
                  <a:schemeClr val="tx1"/>
                </a:solidFill>
              </a:rPr>
              <a:t>。</a:t>
            </a:r>
            <a:endParaRPr lang="en-US" altLang="zh-CN" sz="1600" dirty="0" smtClean="0">
              <a:solidFill>
                <a:schemeClr val="tx1"/>
              </a:solidFill>
            </a:endParaRPr>
          </a:p>
          <a:p>
            <a:pPr marL="0">
              <a:spcBef>
                <a:spcPts val="0"/>
              </a:spcBef>
              <a:spcAft>
                <a:spcPts val="0"/>
              </a:spcAft>
              <a:buNone/>
            </a:pPr>
            <a:r>
              <a:rPr lang="en-US" altLang="zh-CN" sz="1600" dirty="0">
                <a:solidFill>
                  <a:schemeClr val="tx1"/>
                </a:solidFill>
              </a:rPr>
              <a:t>var index=objectStore.index(indexName); //indexName</a:t>
            </a:r>
            <a:r>
              <a:rPr lang="zh-CN" altLang="en-US" sz="1600" dirty="0">
                <a:solidFill>
                  <a:schemeClr val="tx1"/>
                </a:solidFill>
              </a:rPr>
              <a:t>为已建立的索引名称</a:t>
            </a:r>
            <a:endParaRPr lang="zh-CN" altLang="en-US" sz="1600" dirty="0">
              <a:solidFill>
                <a:schemeClr val="tx1"/>
              </a:solidFill>
            </a:endParaRPr>
          </a:p>
          <a:p>
            <a:pPr marL="0">
              <a:spcBef>
                <a:spcPts val="0"/>
              </a:spcBef>
              <a:spcAft>
                <a:spcPts val="0"/>
              </a:spcAft>
              <a:buNone/>
            </a:pPr>
            <a:r>
              <a:rPr lang="en-US" altLang="zh-CN" sz="1600" dirty="0">
                <a:solidFill>
                  <a:schemeClr val="tx1"/>
                </a:solidFill>
              </a:rPr>
              <a:t>var cursor=index.openCursor(range); //</a:t>
            </a:r>
            <a:r>
              <a:rPr lang="zh-CN" altLang="en-US" sz="1600" dirty="0">
                <a:solidFill>
                  <a:schemeClr val="tx1"/>
                </a:solidFill>
              </a:rPr>
              <a:t>用</a:t>
            </a:r>
            <a:r>
              <a:rPr lang="en-US" altLang="zh-CN" sz="1600" dirty="0">
                <a:solidFill>
                  <a:schemeClr val="tx1"/>
                </a:solidFill>
              </a:rPr>
              <a:t>IDBKeyRange</a:t>
            </a:r>
            <a:r>
              <a:rPr lang="zh-CN" altLang="en-US" sz="1600" dirty="0">
                <a:solidFill>
                  <a:schemeClr val="tx1"/>
                </a:solidFill>
              </a:rPr>
              <a:t>生成范围</a:t>
            </a:r>
            <a:r>
              <a:rPr lang="en-US" altLang="zh-CN" sz="1600" dirty="0">
                <a:solidFill>
                  <a:schemeClr val="tx1"/>
                </a:solidFill>
              </a:rPr>
              <a:t>range</a:t>
            </a:r>
            <a:endParaRPr lang="en-US" altLang="zh-CN" sz="1600" dirty="0">
              <a:solidFill>
                <a:schemeClr val="tx1"/>
              </a:solidFill>
            </a:endParaRPr>
          </a:p>
          <a:p>
            <a:pPr marL="0">
              <a:spcBef>
                <a:spcPts val="0"/>
              </a:spcBef>
              <a:spcAft>
                <a:spcPts val="0"/>
              </a:spcAft>
              <a:buNone/>
            </a:pPr>
            <a:r>
              <a:rPr lang="en-US" altLang="zh-CN" sz="1600" dirty="0">
                <a:solidFill>
                  <a:schemeClr val="tx1"/>
                </a:solidFill>
              </a:rPr>
              <a:t>cursor.addEventListener('success', function(event){ //</a:t>
            </a:r>
            <a:r>
              <a:rPr lang="zh-CN" altLang="en-US" sz="1600" dirty="0">
                <a:solidFill>
                  <a:schemeClr val="tx1"/>
                </a:solidFill>
              </a:rPr>
              <a:t>启动成功监听</a:t>
            </a:r>
            <a:endParaRPr lang="zh-CN" altLang="en-US" sz="1600" dirty="0">
              <a:solidFill>
                <a:schemeClr val="tx1"/>
              </a:solidFill>
            </a:endParaRPr>
          </a:p>
          <a:p>
            <a:pPr marL="0">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var</a:t>
            </a:r>
            <a:r>
              <a:rPr lang="en-US" altLang="zh-CN" sz="1600" dirty="0" smtClean="0">
                <a:solidFill>
                  <a:schemeClr val="tx1"/>
                </a:solidFill>
              </a:rPr>
              <a:t> </a:t>
            </a:r>
            <a:r>
              <a:rPr lang="en-US" altLang="zh-CN" sz="1600" dirty="0">
                <a:solidFill>
                  <a:schemeClr val="tx1"/>
                </a:solidFill>
              </a:rPr>
              <a:t>result = event.target.result; //</a:t>
            </a:r>
            <a:r>
              <a:rPr lang="zh-CN" altLang="en-US" sz="1600" dirty="0">
                <a:solidFill>
                  <a:schemeClr val="tx1"/>
                </a:solidFill>
              </a:rPr>
              <a:t>返回检索结果集</a:t>
            </a:r>
            <a:endParaRPr lang="zh-CN" altLang="en-US" sz="1600" dirty="0">
              <a:solidFill>
                <a:schemeClr val="tx1"/>
              </a:solidFill>
            </a:endParaRPr>
          </a:p>
          <a:p>
            <a:pPr marL="0">
              <a:spcBef>
                <a:spcPts val="0"/>
              </a:spcBef>
              <a:spcAft>
                <a:spcPts val="0"/>
              </a:spcAft>
              <a:buNone/>
            </a:pPr>
            <a:r>
              <a:rPr lang="en-US" altLang="zh-CN" sz="1600" dirty="0" smtClean="0">
                <a:solidFill>
                  <a:schemeClr val="tx1"/>
                </a:solidFill>
              </a:rPr>
              <a:t>     if(result</a:t>
            </a:r>
            <a:r>
              <a:rPr lang="en-US" altLang="zh-CN" sz="1600" dirty="0">
                <a:solidFill>
                  <a:schemeClr val="tx1"/>
                </a:solidFill>
              </a:rPr>
              <a:t>){</a:t>
            </a:r>
            <a:endParaRPr lang="en-US" altLang="zh-CN" sz="1600" dirty="0">
              <a:solidFill>
                <a:schemeClr val="tx1"/>
              </a:solidFill>
            </a:endParaRPr>
          </a:p>
          <a:p>
            <a:pPr marL="0">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console.log</a:t>
            </a:r>
            <a:r>
              <a:rPr lang="en-US" altLang="zh-CN" sz="1600" dirty="0" smtClean="0">
                <a:solidFill>
                  <a:schemeClr val="tx1"/>
                </a:solidFill>
              </a:rPr>
              <a:t>(</a:t>
            </a:r>
            <a:r>
              <a:rPr lang="en-US" altLang="zh-CN" sz="1600" dirty="0" err="1" smtClean="0">
                <a:solidFill>
                  <a:schemeClr val="tx1"/>
                </a:solidFill>
              </a:rPr>
              <a:t>result.value</a:t>
            </a:r>
            <a:r>
              <a:rPr lang="en-US" altLang="zh-CN" sz="1600" dirty="0">
                <a:solidFill>
                  <a:schemeClr val="tx1"/>
                </a:solidFill>
              </a:rPr>
              <a:t>); //</a:t>
            </a:r>
            <a:r>
              <a:rPr lang="zh-CN" altLang="en-US" sz="1600" dirty="0">
                <a:solidFill>
                  <a:schemeClr val="tx1"/>
                </a:solidFill>
              </a:rPr>
              <a:t>输出数据</a:t>
            </a:r>
            <a:endParaRPr lang="zh-CN" altLang="en-US" sz="1600" dirty="0">
              <a:solidFill>
                <a:schemeClr val="tx1"/>
              </a:solidFill>
            </a:endParaRPr>
          </a:p>
          <a:p>
            <a:pPr marL="0">
              <a:spcBef>
                <a:spcPts val="0"/>
              </a:spcBef>
              <a:spcAft>
                <a:spcPts val="0"/>
              </a:spcAft>
              <a:buNone/>
            </a:pPr>
            <a:r>
              <a:rPr lang="en-US" altLang="zh-CN" sz="1600" dirty="0" smtClean="0">
                <a:solidFill>
                  <a:schemeClr val="tx1"/>
                </a:solidFill>
              </a:rPr>
              <a:t>        </a:t>
            </a:r>
            <a:r>
              <a:rPr lang="en-US" altLang="zh-CN" sz="1600" dirty="0" err="1" smtClean="0">
                <a:solidFill>
                  <a:schemeClr val="tx1"/>
                </a:solidFill>
              </a:rPr>
              <a:t>result.continue</a:t>
            </a:r>
            <a:r>
              <a:rPr lang="en-US" altLang="zh-CN" sz="1600" dirty="0">
                <a:solidFill>
                  <a:schemeClr val="tx1"/>
                </a:solidFill>
              </a:rPr>
              <a:t>(); //</a:t>
            </a:r>
            <a:r>
              <a:rPr lang="zh-CN" altLang="en-US" sz="1600" dirty="0">
                <a:solidFill>
                  <a:schemeClr val="tx1"/>
                </a:solidFill>
              </a:rPr>
              <a:t>迭代，游标下移</a:t>
            </a:r>
            <a:endParaRPr lang="zh-CN" altLang="en-US" sz="1600" dirty="0">
              <a:solidFill>
                <a:schemeClr val="tx1"/>
              </a:solidFill>
            </a:endParaRPr>
          </a:p>
          <a:p>
            <a:pPr marL="0">
              <a:spcBef>
                <a:spcPts val="0"/>
              </a:spcBef>
              <a:spcAft>
                <a:spcPts val="0"/>
              </a:spcAft>
              <a:buNone/>
            </a:pPr>
            <a:r>
              <a:rPr lang="en-US" altLang="zh-CN" sz="1600" dirty="0" smtClean="0">
                <a:solidFill>
                  <a:schemeClr val="tx1"/>
                </a:solidFill>
              </a:rPr>
              <a:t>     }</a:t>
            </a:r>
            <a:endParaRPr lang="en-US" altLang="zh-CN" sz="1600" dirty="0">
              <a:solidFill>
                <a:schemeClr val="tx1"/>
              </a:solidFill>
            </a:endParaRPr>
          </a:p>
          <a:p>
            <a:pPr marL="0">
              <a:spcBef>
                <a:spcPts val="0"/>
              </a:spcBef>
              <a:spcAft>
                <a:spcPts val="0"/>
              </a:spcAft>
              <a:buNone/>
            </a:pPr>
            <a:r>
              <a:rPr lang="en-US" altLang="zh-CN" sz="1600" dirty="0" smtClean="0">
                <a:solidFill>
                  <a:schemeClr val="tx1"/>
                </a:solidFill>
              </a:rPr>
              <a:t>}, </a:t>
            </a:r>
            <a:r>
              <a:rPr lang="en-US" altLang="zh-CN" sz="1600" dirty="0">
                <a:solidFill>
                  <a:schemeClr val="tx1"/>
                </a:solidFill>
              </a:rPr>
              <a:t>false);</a:t>
            </a:r>
            <a:endParaRPr lang="en-US" altLang="zh-CN" sz="1600" dirty="0">
              <a:solidFill>
                <a:schemeClr val="tx1"/>
              </a:solidFill>
            </a:endParaRPr>
          </a:p>
          <a:p>
            <a:pPr marL="0">
              <a:spcBef>
                <a:spcPts val="0"/>
              </a:spcBef>
              <a:spcAft>
                <a:spcPts val="0"/>
              </a:spcAft>
              <a:buNone/>
            </a:pPr>
            <a:r>
              <a:rPr lang="en-US" altLang="zh-CN" sz="1600" dirty="0">
                <a:solidFill>
                  <a:schemeClr val="tx1"/>
                </a:solidFill>
              </a:rPr>
              <a:t>cursor.addEventListener('error', function(event){console.log("</a:t>
            </a:r>
            <a:r>
              <a:rPr lang="zh-CN" altLang="en-US" sz="1600" dirty="0">
                <a:solidFill>
                  <a:schemeClr val="tx1"/>
                </a:solidFill>
              </a:rPr>
              <a:t>失败！</a:t>
            </a:r>
            <a:r>
              <a:rPr lang="en-US" altLang="zh-CN" sz="1600" dirty="0">
                <a:solidFill>
                  <a:schemeClr val="tx1"/>
                </a:solidFill>
              </a:rPr>
              <a:t>");</a:t>
            </a:r>
            <a:endParaRPr lang="en-US" altLang="zh-CN" sz="1600" dirty="0">
              <a:solidFill>
                <a:schemeClr val="tx1"/>
              </a:solidFill>
            </a:endParaRPr>
          </a:p>
          <a:p>
            <a:pPr marL="0">
              <a:spcBef>
                <a:spcPts val="0"/>
              </a:spcBef>
              <a:spcAft>
                <a:spcPts val="0"/>
              </a:spcAft>
              <a:buNone/>
            </a:pPr>
            <a:r>
              <a:rPr lang="en-US" altLang="zh-CN" sz="1600" dirty="0">
                <a:solidFill>
                  <a:schemeClr val="tx1"/>
                </a:solidFill>
              </a:rPr>
              <a:t>},false);</a:t>
            </a:r>
            <a:endParaRPr lang="en-US" altLang="zh-CN" sz="1600" dirty="0">
              <a:solidFill>
                <a:schemeClr val="tx1"/>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浏</a:t>
            </a:r>
            <a:r>
              <a:rPr lang="zh-CN" altLang="en-US" dirty="0"/>
              <a:t>览器端数据库</a:t>
            </a:r>
            <a:r>
              <a:rPr lang="en-US" altLang="zh-CN" dirty="0" err="1" smtClean="0"/>
              <a:t>IndexedDB</a:t>
            </a:r>
            <a:r>
              <a:rPr lang="zh-CN" altLang="en-US" dirty="0" smtClean="0"/>
              <a:t>案例</a:t>
            </a:r>
            <a:endParaRPr lang="zh-CN" altLang="en-US" dirty="0"/>
          </a:p>
        </p:txBody>
      </p:sp>
      <p:sp>
        <p:nvSpPr>
          <p:cNvPr id="3" name="内容占位符 2"/>
          <p:cNvSpPr>
            <a:spLocks noGrp="1"/>
          </p:cNvSpPr>
          <p:nvPr>
            <p:ph idx="1"/>
          </p:nvPr>
        </p:nvSpPr>
        <p:spPr>
          <a:xfrm>
            <a:off x="533400" y="1676401"/>
            <a:ext cx="8509000" cy="1828799"/>
          </a:xfrm>
        </p:spPr>
        <p:txBody>
          <a:bodyPr>
            <a:normAutofit fontScale="90000"/>
          </a:bodyPr>
          <a:lstStyle/>
          <a:p>
            <a:pPr marL="0" indent="0">
              <a:spcBef>
                <a:spcPts val="0"/>
              </a:spcBef>
              <a:spcAft>
                <a:spcPts val="0"/>
              </a:spcAft>
              <a:buNone/>
            </a:pPr>
            <a:r>
              <a:rPr lang="zh-CN" altLang="en-US" sz="1800" dirty="0" smtClean="0"/>
              <a:t>      创建</a:t>
            </a:r>
            <a:r>
              <a:rPr lang="en-US" altLang="zh-CN" sz="1800" dirty="0" err="1"/>
              <a:t>userinfo</a:t>
            </a:r>
            <a:r>
              <a:rPr lang="zh-CN" altLang="en-US" sz="1800" dirty="0" smtClean="0"/>
              <a:t>数</a:t>
            </a:r>
            <a:r>
              <a:rPr lang="zh-CN" altLang="en-US" sz="1800" dirty="0"/>
              <a:t>据</a:t>
            </a:r>
            <a:r>
              <a:rPr lang="zh-CN" altLang="en-US" sz="1800" dirty="0" smtClean="0"/>
              <a:t>库，</a:t>
            </a:r>
            <a:r>
              <a:rPr lang="zh-CN" altLang="en-US" sz="1800" dirty="0"/>
              <a:t>创</a:t>
            </a:r>
            <a:r>
              <a:rPr lang="zh-CN" altLang="en-US" sz="1800" dirty="0" smtClean="0"/>
              <a:t>建</a:t>
            </a:r>
            <a:r>
              <a:rPr lang="en-US" altLang="zh-CN" sz="1800" dirty="0"/>
              <a:t>user</a:t>
            </a:r>
            <a:r>
              <a:rPr lang="zh-CN" altLang="en-US" sz="1800" dirty="0" smtClean="0"/>
              <a:t>对</a:t>
            </a:r>
            <a:r>
              <a:rPr lang="zh-CN" altLang="en-US" sz="1800" dirty="0"/>
              <a:t>象仓</a:t>
            </a:r>
            <a:r>
              <a:rPr lang="zh-CN" altLang="en-US" sz="1800" dirty="0" smtClean="0"/>
              <a:t>库。</a:t>
            </a:r>
            <a:r>
              <a:rPr lang="zh-CN" altLang="en-US" sz="1800" dirty="0"/>
              <a:t>函数</a:t>
            </a:r>
            <a:r>
              <a:rPr lang="en-US" altLang="zh-CN" sz="1800" dirty="0" err="1" smtClean="0"/>
              <a:t>createDB</a:t>
            </a:r>
            <a:r>
              <a:rPr lang="en-US" altLang="zh-CN" sz="1800" dirty="0" smtClean="0"/>
              <a:t>(</a:t>
            </a:r>
            <a:r>
              <a:rPr lang="en-US" altLang="zh-CN" sz="1800" dirty="0" err="1" smtClean="0"/>
              <a:t>dbName</a:t>
            </a:r>
            <a:r>
              <a:rPr lang="en-US" altLang="zh-CN" sz="1800" dirty="0"/>
              <a:t>) </a:t>
            </a:r>
            <a:r>
              <a:rPr lang="zh-CN" altLang="en-US" sz="1800" dirty="0" smtClean="0"/>
              <a:t>的</a:t>
            </a:r>
            <a:r>
              <a:rPr lang="zh-CN" altLang="en-US" sz="1800" dirty="0"/>
              <a:t>功能是根据指定参数创建数据库</a:t>
            </a:r>
            <a:r>
              <a:rPr lang="zh-CN" altLang="en-US" sz="1800" dirty="0" smtClean="0"/>
              <a:t>。</a:t>
            </a:r>
            <a:r>
              <a:rPr lang="zh-CN" altLang="en-US" sz="1800" dirty="0"/>
              <a:t>函数</a:t>
            </a:r>
            <a:r>
              <a:rPr lang="en-US" altLang="zh-CN" sz="1800" dirty="0" err="1" smtClean="0"/>
              <a:t>deleteDB</a:t>
            </a:r>
            <a:r>
              <a:rPr lang="en-US" altLang="zh-CN" sz="1800" dirty="0" smtClean="0"/>
              <a:t>(</a:t>
            </a:r>
            <a:r>
              <a:rPr lang="en-US" altLang="zh-CN" sz="1800" dirty="0" err="1" smtClean="0"/>
              <a:t>dbName</a:t>
            </a:r>
            <a:r>
              <a:rPr lang="en-US" altLang="zh-CN" sz="1800" dirty="0"/>
              <a:t>) </a:t>
            </a:r>
            <a:r>
              <a:rPr lang="zh-CN" altLang="en-US" sz="1800" dirty="0" smtClean="0"/>
              <a:t>的</a:t>
            </a:r>
            <a:r>
              <a:rPr lang="zh-CN" altLang="en-US" sz="1800" dirty="0"/>
              <a:t>功能是根</a:t>
            </a:r>
            <a:r>
              <a:rPr lang="zh-CN" altLang="en-US" sz="1800" dirty="0" smtClean="0"/>
              <a:t>据指</a:t>
            </a:r>
            <a:r>
              <a:rPr lang="zh-CN" altLang="en-US" sz="1800" dirty="0"/>
              <a:t>定参数删除数据库</a:t>
            </a:r>
            <a:r>
              <a:rPr lang="zh-CN" altLang="en-US" sz="1800" dirty="0" smtClean="0"/>
              <a:t>。</a:t>
            </a:r>
            <a:r>
              <a:rPr lang="zh-CN" altLang="en-US" sz="1800" dirty="0"/>
              <a:t>函数</a:t>
            </a:r>
            <a:r>
              <a:rPr lang="en-US" altLang="zh-CN" sz="1800" dirty="0" err="1" smtClean="0"/>
              <a:t>getObject</a:t>
            </a:r>
            <a:r>
              <a:rPr lang="en-US" altLang="zh-CN" sz="1800" dirty="0" smtClean="0"/>
              <a:t>()</a:t>
            </a:r>
            <a:r>
              <a:rPr lang="zh-CN" altLang="en-US" sz="1800" dirty="0" smtClean="0"/>
              <a:t> 的</a:t>
            </a:r>
            <a:r>
              <a:rPr lang="zh-CN" altLang="en-US" sz="1800" dirty="0"/>
              <a:t>功能是获取满足条件的所有对象，并在多行文</a:t>
            </a:r>
            <a:r>
              <a:rPr lang="zh-CN" altLang="en-US" sz="1800" dirty="0" smtClean="0"/>
              <a:t>本域</a:t>
            </a:r>
            <a:r>
              <a:rPr lang="zh-CN" altLang="en-US" sz="1800" dirty="0"/>
              <a:t>中分行显示</a:t>
            </a:r>
            <a:r>
              <a:rPr lang="zh-CN" altLang="en-US" sz="1800" dirty="0" smtClean="0"/>
              <a:t>。</a:t>
            </a:r>
            <a:r>
              <a:rPr lang="zh-CN" altLang="en-US" sz="1800" dirty="0"/>
              <a:t>函数</a:t>
            </a:r>
            <a:r>
              <a:rPr lang="en-US" altLang="zh-CN" sz="1800" dirty="0" err="1" smtClean="0"/>
              <a:t>getOneObject</a:t>
            </a:r>
            <a:r>
              <a:rPr lang="en-US" altLang="zh-CN" sz="1800" dirty="0" smtClean="0"/>
              <a:t>(e)</a:t>
            </a:r>
            <a:r>
              <a:rPr lang="zh-CN" altLang="en-US" sz="1800" dirty="0" smtClean="0"/>
              <a:t> 的</a:t>
            </a:r>
            <a:r>
              <a:rPr lang="zh-CN" altLang="en-US" sz="1800" dirty="0"/>
              <a:t>功能是读取某一个对象，并显示在多行文本域中</a:t>
            </a:r>
            <a:r>
              <a:rPr lang="zh-CN" altLang="en-US" sz="1800" dirty="0" smtClean="0"/>
              <a:t>。代码详见</a:t>
            </a:r>
            <a:r>
              <a:rPr lang="en-US" altLang="zh-CN" sz="1800" dirty="0" smtClean="0"/>
              <a:t>edu_17_1_10.html</a:t>
            </a:r>
            <a:r>
              <a:rPr lang="zh-CN" altLang="en-US" sz="1800" dirty="0" smtClean="0"/>
              <a:t>。</a:t>
            </a:r>
            <a:endParaRPr lang="zh-CN" altLang="en-US" sz="1800" dirty="0"/>
          </a:p>
          <a:p>
            <a:pPr>
              <a:buNone/>
            </a:pPr>
            <a:endParaRPr lang="zh-CN" altLang="en-US" dirty="0"/>
          </a:p>
        </p:txBody>
      </p:sp>
      <p:pic>
        <p:nvPicPr>
          <p:cNvPr id="58370" name="Picture 2"/>
          <p:cNvPicPr>
            <a:picLocks noChangeAspect="1" noChangeArrowheads="1"/>
          </p:cNvPicPr>
          <p:nvPr/>
        </p:nvPicPr>
        <p:blipFill>
          <a:blip r:embed="rId1" cstate="print"/>
          <a:srcRect/>
          <a:stretch>
            <a:fillRect/>
          </a:stretch>
        </p:blipFill>
        <p:spPr bwMode="auto">
          <a:xfrm>
            <a:off x="1295400" y="3665301"/>
            <a:ext cx="2895600" cy="1821100"/>
          </a:xfrm>
          <a:prstGeom prst="rect">
            <a:avLst/>
          </a:prstGeom>
          <a:noFill/>
          <a:ln w="9525">
            <a:noFill/>
            <a:miter lim="800000"/>
            <a:headEnd/>
            <a:tailEnd/>
          </a:ln>
        </p:spPr>
      </p:pic>
      <p:pic>
        <p:nvPicPr>
          <p:cNvPr id="58371" name="Picture 3"/>
          <p:cNvPicPr>
            <a:picLocks noChangeAspect="1" noChangeArrowheads="1"/>
          </p:cNvPicPr>
          <p:nvPr/>
        </p:nvPicPr>
        <p:blipFill>
          <a:blip r:embed="rId2" cstate="print"/>
          <a:srcRect/>
          <a:stretch>
            <a:fillRect/>
          </a:stretch>
        </p:blipFill>
        <p:spPr bwMode="auto">
          <a:xfrm>
            <a:off x="4876800" y="3657601"/>
            <a:ext cx="2907843" cy="1828800"/>
          </a:xfrm>
          <a:prstGeom prst="rect">
            <a:avLst/>
          </a:prstGeom>
          <a:noFill/>
          <a:ln w="9525">
            <a:noFill/>
            <a:miter lim="800000"/>
            <a:headEnd/>
            <a:tailEnd/>
          </a:ln>
        </p:spPr>
      </p:pic>
      <p:graphicFrame>
        <p:nvGraphicFramePr>
          <p:cNvPr id="4" name="对象 3">
            <a:hlinkClick r:id="" action="ppaction://ole?verb="/>
          </p:cNvPr>
          <p:cNvGraphicFramePr>
            <a:graphicFrameLocks noChangeAspect="1"/>
          </p:cNvGraphicFramePr>
          <p:nvPr/>
        </p:nvGraphicFramePr>
        <p:xfrm>
          <a:off x="7009130" y="6013450"/>
          <a:ext cx="1209675" cy="542925"/>
        </p:xfrm>
        <a:graphic>
          <a:graphicData uri="http://schemas.openxmlformats.org/presentationml/2006/ole">
            <mc:AlternateContent xmlns:mc="http://schemas.openxmlformats.org/markup-compatibility/2006">
              <mc:Choice xmlns:v="urn:schemas-microsoft-com:vml" Requires="v">
                <p:oleObj spid="_x0000_s3073" name="" r:id="rId3" imgW="1209675" imgH="542925" progId="Package">
                  <p:embed/>
                </p:oleObj>
              </mc:Choice>
              <mc:Fallback>
                <p:oleObj name="" r:id="rId3" imgW="1209675" imgH="542925" progId="Package">
                  <p:embed/>
                  <p:pic>
                    <p:nvPicPr>
                      <p:cNvPr id="0" name="图片 3072"/>
                      <p:cNvPicPr/>
                      <p:nvPr/>
                    </p:nvPicPr>
                    <p:blipFill>
                      <a:blip r:embed="rId4"/>
                      <a:stretch>
                        <a:fillRect/>
                      </a:stretch>
                    </p:blipFill>
                    <p:spPr>
                      <a:xfrm>
                        <a:off x="7009130" y="6013450"/>
                        <a:ext cx="1209675" cy="542925"/>
                      </a:xfrm>
                      <a:prstGeom prst="rect">
                        <a:avLst/>
                      </a:prstGeom>
                    </p:spPr>
                  </p:pic>
                </p:oleObj>
              </mc:Fallback>
            </mc:AlternateContent>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idx="1"/>
          </p:nvPr>
        </p:nvSpPr>
        <p:spPr>
          <a:xfrm>
            <a:off x="448437" y="1745623"/>
            <a:ext cx="8139178" cy="4270375"/>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en-US" altLang="zh-CN" sz="1800" dirty="0"/>
              <a:t>HTML5</a:t>
            </a:r>
            <a:r>
              <a:rPr lang="zh-CN" altLang="en-US" sz="1800" dirty="0"/>
              <a:t>中新增加了地理位置应用程序的接口，即</a:t>
            </a:r>
            <a:r>
              <a:rPr lang="en-US" altLang="zh-CN" sz="1800" dirty="0"/>
              <a:t>Geolocation API</a:t>
            </a:r>
            <a:r>
              <a:rPr lang="zh-CN" altLang="en-US" sz="1800" dirty="0"/>
              <a:t>，它提供了可以准确感知浏览器用户当前位置的方法。</a:t>
            </a:r>
            <a:endParaRPr lang="zh-CN" altLang="en-US" sz="1800" dirty="0"/>
          </a:p>
          <a:p>
            <a:pPr marL="285750" indent="-285750">
              <a:lnSpc>
                <a:spcPct val="120000"/>
              </a:lnSpc>
              <a:spcAft>
                <a:spcPts val="300"/>
              </a:spcAft>
              <a:buClr>
                <a:srgbClr val="FF6600"/>
              </a:buClr>
              <a:buSzPct val="68000"/>
              <a:buFont typeface="Wingdings" panose="05000000000000000000" pitchFamily="2" charset="2"/>
              <a:buChar char="u"/>
            </a:pPr>
            <a:r>
              <a:rPr lang="zh-CN" altLang="en-US" sz="1800" dirty="0"/>
              <a:t>如果浏览器支持</a:t>
            </a:r>
            <a:r>
              <a:rPr lang="en-US" altLang="zh-CN" sz="1800" dirty="0"/>
              <a:t>Geolocation API</a:t>
            </a:r>
            <a:r>
              <a:rPr lang="zh-CN" altLang="en-US" sz="1800" dirty="0"/>
              <a:t>，并且设备具有定位功能，就可以直接获取当前的位置信息。</a:t>
            </a:r>
            <a:endParaRPr lang="zh-CN" altLang="en-US" sz="18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800" dirty="0"/>
              <a:t>Geolocation API</a:t>
            </a:r>
            <a:r>
              <a:rPr lang="zh-CN" altLang="en-US" sz="1800" dirty="0"/>
              <a:t>一般用于移动设备的地理定位，并可借助于地理定位信息开发相关的</a:t>
            </a:r>
            <a:r>
              <a:rPr lang="en-US" altLang="zh-CN" sz="1800" dirty="0"/>
              <a:t>Web</a:t>
            </a:r>
            <a:r>
              <a:rPr lang="zh-CN" altLang="en-US" sz="1800" dirty="0"/>
              <a:t>应用程序。 </a:t>
            </a:r>
            <a:endParaRPr lang="zh-CN" altLang="en-US" sz="1800" dirty="0"/>
          </a:p>
          <a:p>
            <a:pPr marL="285750" indent="-285750">
              <a:lnSpc>
                <a:spcPct val="120000"/>
              </a:lnSpc>
              <a:spcAft>
                <a:spcPts val="300"/>
              </a:spcAft>
              <a:buClr>
                <a:srgbClr val="FF6600"/>
              </a:buClr>
              <a:buSzPct val="68000"/>
              <a:buFont typeface="Wingdings" panose="05000000000000000000" pitchFamily="2" charset="2"/>
              <a:buChar char="u"/>
            </a:pPr>
            <a:r>
              <a:rPr sz="1800">
                <a:sym typeface="+mn-ea"/>
              </a:rPr>
              <a:t>除了纬度和经度之外，还可以获取海拔、精确度、方向、速度、时间戳等地理位置信息。 </a:t>
            </a:r>
            <a:endParaRPr lang="zh-CN" altLang="en-US" sz="18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800">
                <a:sym typeface="+mn-ea"/>
              </a:rPr>
              <a:t>HTML5</a:t>
            </a:r>
            <a:r>
              <a:rPr sz="1800">
                <a:sym typeface="+mn-ea"/>
              </a:rPr>
              <a:t>的</a:t>
            </a:r>
            <a:r>
              <a:rPr lang="en-US" altLang="zh-CN" sz="1800">
                <a:sym typeface="+mn-ea"/>
              </a:rPr>
              <a:t>Geolocation API</a:t>
            </a:r>
            <a:r>
              <a:rPr sz="1800">
                <a:sym typeface="+mn-ea"/>
              </a:rPr>
              <a:t>不指定哪种底层技术来实现用户的定位，位置信息的来源包括</a:t>
            </a:r>
            <a:r>
              <a:rPr lang="en-US" altLang="zh-CN" sz="1800">
                <a:sym typeface="+mn-ea"/>
              </a:rPr>
              <a:t>IP</a:t>
            </a:r>
            <a:r>
              <a:rPr sz="1800">
                <a:sym typeface="+mn-ea"/>
              </a:rPr>
              <a:t>定位、</a:t>
            </a:r>
            <a:r>
              <a:rPr lang="en-US" altLang="zh-CN" sz="1800">
                <a:sym typeface="+mn-ea"/>
              </a:rPr>
              <a:t>GPS</a:t>
            </a:r>
            <a:r>
              <a:rPr sz="1800">
                <a:sym typeface="+mn-ea"/>
              </a:rPr>
              <a:t>定位、</a:t>
            </a:r>
            <a:r>
              <a:rPr lang="en-US" altLang="zh-CN" sz="1800">
                <a:sym typeface="+mn-ea"/>
              </a:rPr>
              <a:t>Wi-Fi</a:t>
            </a:r>
            <a:r>
              <a:rPr sz="1800">
                <a:sym typeface="+mn-ea"/>
              </a:rPr>
              <a:t>定位、手机定位、自定义定位等。</a:t>
            </a:r>
            <a:endParaRPr lang="zh-CN" altLang="en-US" sz="1800" dirty="0"/>
          </a:p>
          <a:p>
            <a:pPr marL="285750" indent="-285750">
              <a:lnSpc>
                <a:spcPct val="120000"/>
              </a:lnSpc>
              <a:spcAft>
                <a:spcPts val="300"/>
              </a:spcAft>
              <a:buClr>
                <a:srgbClr val="FF6600"/>
              </a:buClr>
              <a:buSzPct val="68000"/>
              <a:buFont typeface="Wingdings" panose="05000000000000000000" pitchFamily="2" charset="2"/>
              <a:buChar char="u"/>
            </a:pPr>
            <a:endParaRPr lang="zh-CN" altLang="en-US" sz="1800" dirty="0"/>
          </a:p>
        </p:txBody>
      </p:sp>
      <p:sp>
        <p:nvSpPr>
          <p:cNvPr id="3" name="Title 2"/>
          <p:cNvSpPr>
            <a:spLocks noGrp="1"/>
          </p:cNvSpPr>
          <p:nvPr>
            <p:ph type="title"/>
          </p:nvPr>
        </p:nvSpPr>
        <p:spPr/>
        <p:txBody>
          <a:bodyPr/>
          <a:lstStyle/>
          <a:p>
            <a:r>
              <a:rPr lang="en-US" altLang="zh-CN">
                <a:sym typeface="+mn-ea"/>
              </a:rPr>
              <a:t>Geolocation API</a:t>
            </a:r>
            <a:endParaRPr lang="zh-CN" altLang="en-US"/>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5123"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502412" y="952508"/>
            <a:ext cx="8139178" cy="1830070"/>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sz="1800">
                <a:sym typeface="+mn-ea"/>
              </a:rPr>
              <a:t>浏览器基本都已支持</a:t>
            </a:r>
            <a:endParaRPr lang="en-US" altLang="zh-CN" sz="18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800" dirty="0"/>
              <a:t>Geolocation API</a:t>
            </a:r>
            <a:r>
              <a:rPr lang="zh-CN" altLang="en-US" sz="1800" dirty="0"/>
              <a:t>用于将用户当前的地理位置信息共享给信任的站点，这涉及到用户的隐私安全问题，所以当一个站点需要获取用户的当前地理位置信息时，浏览器会提示用户“允许”或者“拒绝”。</a:t>
            </a:r>
            <a:endParaRPr lang="zh-CN" altLang="en-US" sz="1800" dirty="0"/>
          </a:p>
          <a:p>
            <a:pPr marL="285750" indent="-285750">
              <a:lnSpc>
                <a:spcPct val="120000"/>
              </a:lnSpc>
              <a:spcAft>
                <a:spcPts val="300"/>
              </a:spcAft>
              <a:buClr>
                <a:srgbClr val="FF6600"/>
              </a:buClr>
              <a:buSzPct val="68000"/>
              <a:buFont typeface="Wingdings" panose="05000000000000000000" pitchFamily="2" charset="2"/>
              <a:buChar char="u"/>
            </a:pPr>
            <a:endParaRPr lang="zh-CN" altLang="en-US" sz="1800" dirty="0"/>
          </a:p>
        </p:txBody>
      </p:sp>
      <p:sp>
        <p:nvSpPr>
          <p:cNvPr id="3" name="Title 2"/>
          <p:cNvSpPr>
            <a:spLocks noGrp="1"/>
          </p:cNvSpPr>
          <p:nvPr>
            <p:ph type="title"/>
          </p:nvPr>
        </p:nvSpPr>
        <p:spPr/>
        <p:txBody>
          <a:bodyPr/>
          <a:lstStyle/>
          <a:p>
            <a:r>
              <a:rPr lang="zh-CN" altLang="en-US"/>
              <a:t>权限</a:t>
            </a:r>
            <a:endParaRPr lang="zh-CN" altLang="en-US"/>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4" name="文本框 3"/>
          <p:cNvSpPr txBox="1"/>
          <p:nvPr/>
        </p:nvSpPr>
        <p:spPr>
          <a:xfrm>
            <a:off x="1141730" y="3249930"/>
            <a:ext cx="5763895" cy="2861310"/>
          </a:xfrm>
          <a:prstGeom prst="rect">
            <a:avLst/>
          </a:prstGeom>
          <a:noFill/>
        </p:spPr>
        <p:txBody>
          <a:bodyPr wrap="square" rtlCol="0" anchor="t">
            <a:spAutoFit/>
          </a:bodyPr>
          <a:p>
            <a:pPr eaLnBrk="1" hangingPunct="1">
              <a:buFont typeface="Wingdings" panose="05000000000000000000" pitchFamily="2" charset="2"/>
              <a:buNone/>
            </a:pPr>
            <a:r>
              <a:rPr lang="en-US" altLang="zh-CN">
                <a:ea typeface="宋体" panose="02010600030101010101" pitchFamily="2" charset="-122"/>
                <a:sym typeface="+mn-ea"/>
              </a:rPr>
              <a:t>&lt;script type="text/javascript"&gt;</a:t>
            </a: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sym typeface="+mn-ea"/>
              </a:rPr>
              <a:t>    function check(){</a:t>
            </a: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sym typeface="+mn-ea"/>
              </a:rPr>
              <a:t>        if(navigator.geolocation){</a:t>
            </a: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sym typeface="+mn-ea"/>
              </a:rPr>
              <a:t>            alert("</a:t>
            </a:r>
            <a:r>
              <a:rPr lang="zh-CN" altLang="en-US">
                <a:ea typeface="宋体" panose="02010600030101010101" pitchFamily="2" charset="-122"/>
                <a:sym typeface="+mn-ea"/>
              </a:rPr>
              <a:t>你的浏览器支持获取地理位置信息！</a:t>
            </a:r>
            <a:r>
              <a:rPr lang="en-US" altLang="zh-CN">
                <a:ea typeface="宋体" panose="02010600030101010101" pitchFamily="2" charset="-122"/>
                <a:sym typeface="+mn-ea"/>
              </a:rPr>
              <a:t>");</a:t>
            </a: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sym typeface="+mn-ea"/>
              </a:rPr>
              <a:t>        }</a:t>
            </a: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sym typeface="+mn-ea"/>
              </a:rPr>
              <a:t>        else{</a:t>
            </a: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sym typeface="+mn-ea"/>
              </a:rPr>
              <a:t>            alert("</a:t>
            </a:r>
            <a:r>
              <a:rPr lang="zh-CN" altLang="en-US">
                <a:ea typeface="宋体" panose="02010600030101010101" pitchFamily="2" charset="-122"/>
                <a:sym typeface="+mn-ea"/>
              </a:rPr>
              <a:t>你的浏览器不支持获取地理位置信息！</a:t>
            </a:r>
            <a:r>
              <a:rPr lang="en-US" altLang="zh-CN">
                <a:ea typeface="宋体" panose="02010600030101010101" pitchFamily="2" charset="-122"/>
                <a:sym typeface="+mn-ea"/>
              </a:rPr>
              <a:t>");</a:t>
            </a: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sym typeface="+mn-ea"/>
              </a:rPr>
              <a:t>        }</a:t>
            </a: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sym typeface="+mn-ea"/>
              </a:rPr>
              <a:t>    }</a:t>
            </a: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sym typeface="+mn-ea"/>
              </a:rPr>
              <a:t>&lt;/script&gt; </a:t>
            </a:r>
            <a:endParaRPr lang="en-US" altLang="zh-CN">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8195" grpId="0"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a:t>Geolocation</a:t>
            </a:r>
            <a:endParaRPr lang="en-US" altLang="zh-CN"/>
          </a:p>
        </p:txBody>
      </p:sp>
      <p:sp>
        <p:nvSpPr>
          <p:cNvPr id="10242" name="Rectangle 3"/>
          <p:cNvSpPr>
            <a:spLocks noGrp="1" noChangeArrowheads="1"/>
          </p:cNvSpPr>
          <p:nvPr>
            <p:ph idx="1"/>
          </p:nvPr>
        </p:nvSpPr>
        <p:spPr>
          <a:xfrm>
            <a:off x="502412" y="952508"/>
            <a:ext cx="8139178" cy="5067300"/>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a:t>Geolocation</a:t>
            </a:r>
            <a:r>
              <a:rPr lang="zh-CN" altLang="en-US" sz="1400" dirty="0"/>
              <a:t>位于</a:t>
            </a:r>
            <a:r>
              <a:rPr lang="en-US" altLang="zh-CN" sz="1400" dirty="0"/>
              <a:t>navigator</a:t>
            </a:r>
            <a:r>
              <a:rPr lang="zh-CN" altLang="en-US" sz="1400" dirty="0"/>
              <a:t>对象之中，包括获取当前地理位置的</a:t>
            </a:r>
            <a:r>
              <a:rPr lang="en-US" altLang="zh-CN" sz="1400" dirty="0" err="1"/>
              <a:t>getCurrentPostion</a:t>
            </a:r>
            <a:r>
              <a:rPr lang="en-US" altLang="zh-CN" sz="1400" dirty="0"/>
              <a:t>()</a:t>
            </a:r>
            <a:r>
              <a:rPr lang="zh-CN" altLang="en-US" sz="1400" dirty="0"/>
              <a:t>方法、监视位置的</a:t>
            </a:r>
            <a:r>
              <a:rPr lang="en-US" altLang="zh-CN" sz="1400" dirty="0" err="1"/>
              <a:t>watchPosition</a:t>
            </a:r>
            <a:r>
              <a:rPr lang="en-US" altLang="zh-CN" sz="1400" dirty="0"/>
              <a:t>()</a:t>
            </a:r>
            <a:r>
              <a:rPr lang="zh-CN" altLang="en-US" sz="1400" dirty="0"/>
              <a:t>方法、停止获取位置的</a:t>
            </a:r>
            <a:r>
              <a:rPr lang="en-US" altLang="zh-CN" sz="1400" dirty="0" err="1"/>
              <a:t>clearWatch</a:t>
            </a:r>
            <a:r>
              <a:rPr lang="en-US" altLang="zh-CN" sz="1400" dirty="0"/>
              <a:t>()</a:t>
            </a:r>
            <a:r>
              <a:rPr lang="zh-CN" altLang="en-US" sz="1400" dirty="0"/>
              <a:t>方法。 </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a:sym typeface="+mn-ea"/>
              </a:rPr>
              <a:t>void </a:t>
            </a:r>
            <a:r>
              <a:rPr lang="en-US" altLang="zh-CN" sz="1400" dirty="0" err="1">
                <a:sym typeface="+mn-ea"/>
              </a:rPr>
              <a:t>getCurrentPosition</a:t>
            </a:r>
            <a:r>
              <a:rPr lang="en-US" altLang="zh-CN" sz="1400">
                <a:sym typeface="+mn-ea"/>
              </a:rPr>
              <a:t>(</a:t>
            </a:r>
            <a:r>
              <a:rPr lang="en-US" altLang="zh-CN" sz="1400" dirty="0" err="1">
                <a:sym typeface="+mn-ea"/>
              </a:rPr>
              <a:t>onSuccess</a:t>
            </a:r>
            <a:r>
              <a:rPr lang="en-US" altLang="zh-CN" sz="1400">
                <a:sym typeface="+mn-ea"/>
              </a:rPr>
              <a:t>[, </a:t>
            </a:r>
            <a:r>
              <a:rPr lang="en-US" altLang="zh-CN" sz="1400" dirty="0" err="1">
                <a:sym typeface="+mn-ea"/>
              </a:rPr>
              <a:t>onError</a:t>
            </a:r>
            <a:r>
              <a:rPr lang="en-US" altLang="zh-CN" sz="1400">
                <a:sym typeface="+mn-ea"/>
              </a:rPr>
              <a:t>[, options]]); </a:t>
            </a:r>
            <a:endParaRPr lang="en-US" altLang="zh-CN" sz="1400" dirty="0"/>
          </a:p>
          <a:p>
            <a:pPr marL="457200" lvl="1" defTabSz="914400">
              <a:lnSpc>
                <a:spcPct val="100000"/>
              </a:lnSpc>
              <a:spcAft>
                <a:spcPts val="400"/>
              </a:spcAft>
              <a:tabLst>
                <a:tab pos="1609725" algn="l"/>
                <a:tab pos="1609725" algn="l"/>
              </a:tabLst>
            </a:pPr>
            <a:r>
              <a:rPr sz="1400">
                <a:sym typeface="+mn-ea"/>
              </a:rPr>
              <a:t>第一个参数</a:t>
            </a:r>
            <a:r>
              <a:rPr lang="en-US" altLang="zh-CN" sz="1400" dirty="0" err="1">
                <a:sym typeface="+mn-ea"/>
              </a:rPr>
              <a:t>onSuccess</a:t>
            </a:r>
            <a:r>
              <a:rPr sz="1400">
                <a:sym typeface="+mn-ea"/>
              </a:rPr>
              <a:t>是成功获取位置信息时执行的回调函数；</a:t>
            </a:r>
            <a:endParaRPr lang="zh-CN" altLang="en-US" sz="1400" dirty="0"/>
          </a:p>
          <a:p>
            <a:pPr marL="457200" lvl="1" defTabSz="914400">
              <a:lnSpc>
                <a:spcPct val="100000"/>
              </a:lnSpc>
              <a:spcAft>
                <a:spcPts val="400"/>
              </a:spcAft>
              <a:tabLst>
                <a:tab pos="1609725" algn="l"/>
                <a:tab pos="1609725" algn="l"/>
              </a:tabLst>
            </a:pPr>
            <a:r>
              <a:rPr sz="1400">
                <a:sym typeface="+mn-ea"/>
              </a:rPr>
              <a:t>第二个参数</a:t>
            </a:r>
            <a:r>
              <a:rPr lang="en-US" altLang="zh-CN" sz="1400" dirty="0" err="1">
                <a:sym typeface="+mn-ea"/>
              </a:rPr>
              <a:t>onError</a:t>
            </a:r>
            <a:r>
              <a:rPr sz="1400">
                <a:sym typeface="+mn-ea"/>
              </a:rPr>
              <a:t>是获取位置信息出错时执行的回调函数；</a:t>
            </a:r>
            <a:endParaRPr lang="zh-CN" altLang="en-US" sz="1400" dirty="0"/>
          </a:p>
          <a:p>
            <a:pPr marL="457200" lvl="1" defTabSz="914400">
              <a:lnSpc>
                <a:spcPct val="100000"/>
              </a:lnSpc>
              <a:spcAft>
                <a:spcPts val="400"/>
              </a:spcAft>
              <a:tabLst>
                <a:tab pos="1609725" algn="l"/>
                <a:tab pos="1609725" algn="l"/>
              </a:tabLst>
            </a:pPr>
            <a:r>
              <a:rPr sz="1400">
                <a:sym typeface="+mn-ea"/>
              </a:rPr>
              <a:t>第三个参数</a:t>
            </a:r>
            <a:r>
              <a:rPr lang="en-US" altLang="zh-CN" sz="1400">
                <a:sym typeface="+mn-ea"/>
              </a:rPr>
              <a:t>options</a:t>
            </a:r>
            <a:r>
              <a:rPr sz="1400">
                <a:sym typeface="+mn-ea"/>
              </a:rPr>
              <a:t>是配置项，是一些可选参数的列表。</a:t>
            </a:r>
            <a:endParaRPr lang="zh-CN" altLang="en-US" sz="1400" dirty="0"/>
          </a:p>
          <a:p>
            <a:pPr marL="457200" lvl="1" defTabSz="914400">
              <a:lnSpc>
                <a:spcPct val="100000"/>
              </a:lnSpc>
              <a:spcAft>
                <a:spcPts val="400"/>
              </a:spcAft>
              <a:tabLst>
                <a:tab pos="1609725" algn="l"/>
                <a:tab pos="1609725" algn="l"/>
              </a:tabLst>
            </a:pPr>
            <a:r>
              <a:rPr sz="1400">
                <a:sym typeface="+mn-ea"/>
              </a:rPr>
              <a:t>第二个参数和第三个参数是可选的。 </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err="1">
                <a:sym typeface="+mn-ea"/>
              </a:rPr>
              <a:t>navigator.geolocation.getCurrentPosition</a:t>
            </a:r>
            <a:r>
              <a:rPr lang="en-US" altLang="zh-CN" sz="1400">
                <a:sym typeface="+mn-ea"/>
              </a:rPr>
              <a:t>(function(position){ });</a:t>
            </a:r>
            <a:endParaRPr lang="en-US" altLang="zh-CN" sz="1400" dirty="0"/>
          </a:p>
          <a:p>
            <a:pPr marL="457200" lvl="1" defTabSz="914400">
              <a:lnSpc>
                <a:spcPct val="100000"/>
              </a:lnSpc>
              <a:spcAft>
                <a:spcPts val="400"/>
              </a:spcAft>
              <a:tabLst>
                <a:tab pos="1609725" algn="l"/>
                <a:tab pos="1609725" algn="l"/>
              </a:tabLst>
            </a:pPr>
            <a:r>
              <a:rPr sz="1400">
                <a:sym typeface="+mn-ea"/>
              </a:rPr>
              <a:t>处理函数中的</a:t>
            </a:r>
            <a:r>
              <a:rPr lang="en-US" altLang="zh-CN" sz="1400">
                <a:sym typeface="+mn-ea"/>
              </a:rPr>
              <a:t>position</a:t>
            </a:r>
            <a:r>
              <a:rPr sz="1400">
                <a:sym typeface="+mn-ea"/>
              </a:rPr>
              <a:t>对象包含了用户的地理位置信息，该对象的</a:t>
            </a:r>
            <a:r>
              <a:rPr lang="en-US" altLang="zh-CN" sz="1400" dirty="0" err="1">
                <a:sym typeface="+mn-ea"/>
              </a:rPr>
              <a:t>coords</a:t>
            </a:r>
            <a:r>
              <a:rPr sz="1400">
                <a:sym typeface="+mn-ea"/>
              </a:rPr>
              <a:t>子对象包含了用户所在的纬度和经度信息。</a:t>
            </a:r>
            <a:endParaRPr lang="zh-CN" altLang="en-US" sz="1400" dirty="0"/>
          </a:p>
          <a:p>
            <a:pPr marL="457200" lvl="1" defTabSz="914400">
              <a:lnSpc>
                <a:spcPct val="100000"/>
              </a:lnSpc>
              <a:spcAft>
                <a:spcPts val="400"/>
              </a:spcAft>
              <a:tabLst>
                <a:tab pos="1609725" algn="l"/>
                <a:tab pos="1609725" algn="l"/>
              </a:tabLst>
            </a:pPr>
            <a:r>
              <a:rPr lang="en-US" altLang="zh-CN" sz="1400" dirty="0" err="1">
                <a:sym typeface="+mn-ea"/>
              </a:rPr>
              <a:t>position.coords.latitude</a:t>
            </a:r>
            <a:r>
              <a:rPr sz="1400">
                <a:sym typeface="+mn-ea"/>
              </a:rPr>
              <a:t>表示纬度；</a:t>
            </a:r>
            <a:endParaRPr lang="zh-CN" altLang="en-US" sz="1400" dirty="0"/>
          </a:p>
          <a:p>
            <a:pPr marL="457200" lvl="1" defTabSz="914400">
              <a:lnSpc>
                <a:spcPct val="100000"/>
              </a:lnSpc>
              <a:spcAft>
                <a:spcPts val="400"/>
              </a:spcAft>
              <a:tabLst>
                <a:tab pos="1609725" algn="l"/>
                <a:tab pos="1609725" algn="l"/>
              </a:tabLst>
            </a:pPr>
            <a:r>
              <a:rPr lang="en-US" altLang="zh-CN" sz="1400" dirty="0" err="1">
                <a:sym typeface="+mn-ea"/>
              </a:rPr>
              <a:t>position.coords.longitude</a:t>
            </a:r>
            <a:r>
              <a:rPr sz="1400">
                <a:sym typeface="+mn-ea"/>
              </a:rPr>
              <a:t>表示经度；</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a:sym typeface="+mn-ea"/>
              </a:rPr>
              <a:t>latitude</a:t>
            </a:r>
            <a:r>
              <a:rPr sz="1400">
                <a:sym typeface="+mn-ea"/>
              </a:rPr>
              <a:t>、</a:t>
            </a:r>
            <a:r>
              <a:rPr lang="en-US" altLang="zh-CN" sz="1400">
                <a:sym typeface="+mn-ea"/>
              </a:rPr>
              <a:t>longitude</a:t>
            </a:r>
            <a:r>
              <a:rPr sz="1400">
                <a:sym typeface="+mn-ea"/>
              </a:rPr>
              <a:t>、</a:t>
            </a:r>
            <a:r>
              <a:rPr lang="en-US" altLang="zh-CN" sz="1400">
                <a:sym typeface="+mn-ea"/>
              </a:rPr>
              <a:t>altitude</a:t>
            </a:r>
            <a:r>
              <a:rPr sz="1400">
                <a:sym typeface="+mn-ea"/>
              </a:rPr>
              <a:t>：当前地理位置的纬度、经度和海拔高度。</a:t>
            </a:r>
            <a:endParaRPr lang="zh-CN" altLang="en-US" sz="1400" dirty="0"/>
          </a:p>
          <a:p>
            <a:pPr marL="742950" lvl="1" indent="-285750">
              <a:lnSpc>
                <a:spcPct val="120000"/>
              </a:lnSpc>
              <a:spcAft>
                <a:spcPts val="300"/>
              </a:spcAft>
              <a:buClr>
                <a:srgbClr val="FF6600"/>
              </a:buClr>
              <a:buSzPct val="68000"/>
              <a:buFont typeface="Wingdings" panose="05000000000000000000" pitchFamily="2" charset="2"/>
              <a:buChar char="u"/>
            </a:pPr>
            <a:r>
              <a:rPr lang="en-US" altLang="zh-CN" sz="1400">
                <a:sym typeface="+mn-ea"/>
              </a:rPr>
              <a:t>accuracy</a:t>
            </a:r>
            <a:r>
              <a:rPr sz="1400">
                <a:sym typeface="+mn-ea"/>
              </a:rPr>
              <a:t>：获取到的经度和纬度的精度，单位为米。</a:t>
            </a:r>
            <a:endParaRPr lang="zh-CN" altLang="en-US" sz="1400" dirty="0"/>
          </a:p>
          <a:p>
            <a:pPr marL="742950" lvl="1" indent="-285750">
              <a:lnSpc>
                <a:spcPct val="120000"/>
              </a:lnSpc>
              <a:spcAft>
                <a:spcPts val="300"/>
              </a:spcAft>
              <a:buClr>
                <a:srgbClr val="FF6600"/>
              </a:buClr>
              <a:buSzPct val="68000"/>
              <a:buFont typeface="Wingdings" panose="05000000000000000000" pitchFamily="2" charset="2"/>
              <a:buChar char="u"/>
            </a:pPr>
            <a:r>
              <a:rPr lang="en-US" altLang="zh-CN" sz="1400" dirty="0" err="1">
                <a:sym typeface="+mn-ea"/>
              </a:rPr>
              <a:t>altitudeAccurancy</a:t>
            </a:r>
            <a:r>
              <a:rPr sz="1400">
                <a:sym typeface="+mn-ea"/>
              </a:rPr>
              <a:t>：获取到的海拔高度的精度，单位为米。</a:t>
            </a:r>
            <a:endParaRPr lang="zh-CN" altLang="en-US" sz="1400" dirty="0"/>
          </a:p>
          <a:p>
            <a:pPr marL="742950" lvl="1" indent="-285750">
              <a:lnSpc>
                <a:spcPct val="120000"/>
              </a:lnSpc>
              <a:spcAft>
                <a:spcPts val="300"/>
              </a:spcAft>
              <a:buClr>
                <a:srgbClr val="FF6600"/>
              </a:buClr>
              <a:buSzPct val="68000"/>
              <a:buFont typeface="Wingdings" panose="05000000000000000000" pitchFamily="2" charset="2"/>
              <a:buChar char="u"/>
            </a:pPr>
            <a:r>
              <a:rPr lang="en-US" altLang="zh-CN" sz="1400">
                <a:sym typeface="+mn-ea"/>
              </a:rPr>
              <a:t>heading</a:t>
            </a:r>
            <a:r>
              <a:rPr sz="1400">
                <a:sym typeface="+mn-ea"/>
              </a:rPr>
              <a:t>：设备的前进方向，用面朝正北方向的顺时针旋转角度表示。</a:t>
            </a:r>
            <a:endParaRPr lang="zh-CN" altLang="en-US" sz="1400" dirty="0"/>
          </a:p>
          <a:p>
            <a:pPr marL="742950" lvl="1" indent="-285750">
              <a:lnSpc>
                <a:spcPct val="120000"/>
              </a:lnSpc>
              <a:spcAft>
                <a:spcPts val="300"/>
              </a:spcAft>
              <a:buClr>
                <a:srgbClr val="FF6600"/>
              </a:buClr>
              <a:buSzPct val="68000"/>
              <a:buFont typeface="Wingdings" panose="05000000000000000000" pitchFamily="2" charset="2"/>
              <a:buChar char="u"/>
            </a:pPr>
            <a:r>
              <a:rPr lang="en-US" altLang="zh-CN" sz="1400">
                <a:sym typeface="+mn-ea"/>
              </a:rPr>
              <a:t>speed</a:t>
            </a:r>
            <a:r>
              <a:rPr sz="1400">
                <a:sym typeface="+mn-ea"/>
              </a:rPr>
              <a:t>：设备的前进速度，以米</a:t>
            </a:r>
            <a:r>
              <a:rPr lang="en-US" altLang="zh-CN" sz="1400">
                <a:sym typeface="+mn-ea"/>
              </a:rPr>
              <a:t>/</a:t>
            </a:r>
            <a:r>
              <a:rPr sz="1400">
                <a:sym typeface="+mn-ea"/>
              </a:rPr>
              <a:t>秒为单位。</a:t>
            </a:r>
            <a:endParaRPr lang="zh-CN" altLang="en-US" sz="1400" dirty="0"/>
          </a:p>
          <a:p>
            <a:pPr marL="742950" lvl="1" indent="-285750">
              <a:lnSpc>
                <a:spcPct val="120000"/>
              </a:lnSpc>
              <a:spcAft>
                <a:spcPts val="300"/>
              </a:spcAft>
              <a:buClr>
                <a:srgbClr val="FF6600"/>
              </a:buClr>
              <a:buSzPct val="68000"/>
              <a:buFont typeface="Wingdings" panose="05000000000000000000" pitchFamily="2" charset="2"/>
              <a:buChar char="u"/>
            </a:pPr>
            <a:r>
              <a:rPr lang="en-US" altLang="zh-CN" sz="1400">
                <a:sym typeface="+mn-ea"/>
              </a:rPr>
              <a:t>timestamp</a:t>
            </a:r>
            <a:r>
              <a:rPr sz="1400">
                <a:sym typeface="+mn-ea"/>
              </a:rPr>
              <a:t>：获取地理位置信息时的时间。 </a:t>
            </a:r>
            <a:endParaRPr lang="zh-CN" altLang="en-US" sz="1400" dirty="0"/>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10242"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a:t>Geolocation</a:t>
            </a:r>
            <a:r>
              <a:t>示例</a:t>
            </a:r>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14339" name="Rectangle 3"/>
          <p:cNvSpPr>
            <a:spLocks noGrp="1" noChangeArrowheads="1"/>
          </p:cNvSpPr>
          <p:nvPr>
            <p:custDataLst>
              <p:tags r:id="rId1"/>
            </p:custDataLst>
          </p:nvPr>
        </p:nvSpPr>
        <p:spPr>
          <a:xfrm>
            <a:off x="248920" y="1772920"/>
            <a:ext cx="8709660" cy="2527935"/>
          </a:xfrm>
          <a:prstGeom prst="rect">
            <a:avLst/>
          </a:prstGeom>
          <a:solidFill>
            <a:srgbClr val="E1FFE1"/>
          </a:solidFill>
          <a:ln cap="flat" algn="ctr">
            <a:solidFill>
              <a:srgbClr val="993300"/>
            </a:solidFill>
            <a:miter lim="800000"/>
          </a:ln>
        </p:spPr>
        <p:txBody>
          <a:bodyPr vert="horz" lIns="90000" tIns="46800" rIns="90000" bIns="46800" rtlCol="0"/>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Aft>
                <a:spcPts val="400"/>
              </a:spcAft>
              <a:buNone/>
            </a:pPr>
            <a:r>
              <a:rPr lang="en-US" altLang="zh-CN" sz="1400" dirty="0">
                <a:ea typeface="宋体" panose="02010600030101010101" pitchFamily="2" charset="-122"/>
              </a:rPr>
              <a:t>&lt;script type="text/</a:t>
            </a:r>
            <a:r>
              <a:rPr lang="en-US" altLang="zh-CN" sz="1400" dirty="0" err="1">
                <a:ea typeface="宋体" panose="02010600030101010101" pitchFamily="2" charset="-122"/>
              </a:rPr>
              <a:t>javascript</a:t>
            </a:r>
            <a:r>
              <a:rPr lang="en-US" altLang="zh-CN" sz="1400" dirty="0">
                <a:ea typeface="宋体" panose="02010600030101010101" pitchFamily="2" charset="-122"/>
              </a:rPr>
              <a:t>"&gt;</a:t>
            </a:r>
            <a:endParaRPr lang="en-US" altLang="zh-CN" sz="1400" dirty="0">
              <a:ea typeface="宋体" panose="02010600030101010101" pitchFamily="2" charset="-122"/>
            </a:endParaRPr>
          </a:p>
          <a:p>
            <a:pPr marL="0" indent="0">
              <a:lnSpc>
                <a:spcPct val="100000"/>
              </a:lnSpc>
              <a:spcAft>
                <a:spcPts val="400"/>
              </a:spcAft>
              <a:buNone/>
            </a:pPr>
            <a:r>
              <a:rPr lang="en-US" altLang="zh-CN" sz="1400" dirty="0">
                <a:ea typeface="宋体" panose="02010600030101010101" pitchFamily="2" charset="-122"/>
              </a:rPr>
              <a:t>    function </a:t>
            </a:r>
            <a:r>
              <a:rPr lang="en-US" altLang="zh-CN" sz="1400" dirty="0" err="1">
                <a:ea typeface="宋体" panose="02010600030101010101" pitchFamily="2" charset="-122"/>
              </a:rPr>
              <a:t>getLocation</a:t>
            </a:r>
            <a:r>
              <a:rPr lang="en-US" altLang="zh-CN" sz="1400" dirty="0">
                <a:ea typeface="宋体" panose="02010600030101010101" pitchFamily="2" charset="-122"/>
              </a:rPr>
              <a:t>() {</a:t>
            </a:r>
            <a:endParaRPr lang="en-US" altLang="zh-CN" sz="1400" dirty="0">
              <a:ea typeface="宋体" panose="02010600030101010101" pitchFamily="2" charset="-122"/>
            </a:endParaRPr>
          </a:p>
          <a:p>
            <a:pPr marL="0" indent="0">
              <a:lnSpc>
                <a:spcPct val="100000"/>
              </a:lnSpc>
              <a:spcAft>
                <a:spcPts val="400"/>
              </a:spcAft>
              <a:buNone/>
            </a:pPr>
            <a:r>
              <a:rPr lang="en-US" altLang="zh-CN" sz="1400" dirty="0">
                <a:ea typeface="宋体" panose="02010600030101010101" pitchFamily="2" charset="-122"/>
              </a:rPr>
              <a:t>        if(</a:t>
            </a:r>
            <a:r>
              <a:rPr lang="en-US" altLang="zh-CN" sz="1400" dirty="0" err="1">
                <a:ea typeface="宋体" panose="02010600030101010101" pitchFamily="2" charset="-122"/>
              </a:rPr>
              <a:t>navigator.geolocation</a:t>
            </a:r>
            <a:r>
              <a:rPr lang="en-US" altLang="zh-CN" sz="1400" dirty="0">
                <a:ea typeface="宋体" panose="02010600030101010101" pitchFamily="2" charset="-122"/>
              </a:rPr>
              <a:t>) {</a:t>
            </a:r>
            <a:endParaRPr lang="en-US" altLang="zh-CN" sz="1400" dirty="0">
              <a:ea typeface="宋体" panose="02010600030101010101" pitchFamily="2" charset="-122"/>
            </a:endParaRPr>
          </a:p>
          <a:p>
            <a:pPr marL="0" indent="457200">
              <a:lnSpc>
                <a:spcPct val="100000"/>
              </a:lnSpc>
              <a:spcAft>
                <a:spcPts val="400"/>
              </a:spcAft>
              <a:buNone/>
            </a:pPr>
            <a:r>
              <a:rPr lang="en-US" altLang="zh-CN" sz="1400" dirty="0" err="1">
                <a:ea typeface="宋体" panose="02010600030101010101" pitchFamily="2" charset="-122"/>
              </a:rPr>
              <a:t>     navigator.geolocation.getCurrentPosition</a:t>
            </a:r>
            <a:r>
              <a:rPr lang="en-US" altLang="zh-CN" sz="1400" dirty="0">
                <a:ea typeface="宋体" panose="02010600030101010101" pitchFamily="2" charset="-122"/>
              </a:rPr>
              <a:t>(function(position) {</a:t>
            </a:r>
            <a:endParaRPr lang="en-US" altLang="zh-CN" sz="1400" dirty="0">
              <a:ea typeface="宋体" panose="02010600030101010101" pitchFamily="2" charset="-122"/>
            </a:endParaRPr>
          </a:p>
          <a:p>
            <a:pPr marL="0" indent="0">
              <a:lnSpc>
                <a:spcPct val="100000"/>
              </a:lnSpc>
              <a:spcAft>
                <a:spcPts val="400"/>
              </a:spcAft>
              <a:buNone/>
            </a:pPr>
            <a:r>
              <a:rPr lang="en-US" altLang="zh-CN" sz="1400" dirty="0">
                <a:ea typeface="宋体" panose="02010600030101010101" pitchFamily="2" charset="-122"/>
              </a:rPr>
              <a:t>   </a:t>
            </a:r>
            <a:r>
              <a:rPr lang="en-US" altLang="zh-CN" sz="1400" dirty="0" err="1">
                <a:ea typeface="宋体" panose="02010600030101010101" pitchFamily="2" charset="-122"/>
              </a:rPr>
              <a:t>document.getElementById</a:t>
            </a:r>
            <a:r>
              <a:rPr lang="en-US" altLang="zh-CN" sz="1400" dirty="0">
                <a:ea typeface="宋体" panose="02010600030101010101" pitchFamily="2" charset="-122"/>
              </a:rPr>
              <a:t>("msg").</a:t>
            </a:r>
            <a:r>
              <a:rPr lang="en-US" altLang="zh-CN" sz="1400" dirty="0" err="1">
                <a:ea typeface="宋体" panose="02010600030101010101" pitchFamily="2" charset="-122"/>
              </a:rPr>
              <a:t>innerHTML</a:t>
            </a:r>
            <a:r>
              <a:rPr lang="en-US" altLang="zh-CN" sz="1400" dirty="0">
                <a:ea typeface="宋体" panose="02010600030101010101" pitchFamily="2" charset="-122"/>
              </a:rPr>
              <a:t> = "</a:t>
            </a:r>
            <a:r>
              <a:rPr lang="zh-CN" altLang="en-US" sz="1400" dirty="0">
                <a:ea typeface="宋体" panose="02010600030101010101" pitchFamily="2" charset="-122"/>
              </a:rPr>
              <a:t>纬度</a:t>
            </a:r>
            <a:r>
              <a:rPr lang="en-US" altLang="zh-CN" sz="1400" dirty="0">
                <a:ea typeface="宋体" panose="02010600030101010101" pitchFamily="2" charset="-122"/>
              </a:rPr>
              <a:t>: " + </a:t>
            </a:r>
            <a:r>
              <a:rPr lang="en-US" altLang="zh-CN" sz="1400" dirty="0" err="1">
                <a:ea typeface="宋体" panose="02010600030101010101" pitchFamily="2" charset="-122"/>
              </a:rPr>
              <a:t>position.coords.latitude</a:t>
            </a:r>
            <a:r>
              <a:rPr lang="en-US" altLang="zh-CN" sz="1400" dirty="0">
                <a:ea typeface="宋体" panose="02010600030101010101" pitchFamily="2" charset="-122"/>
              </a:rPr>
              <a:t> + </a:t>
            </a:r>
            <a:endParaRPr lang="en-US" altLang="zh-CN" sz="1400" dirty="0">
              <a:ea typeface="宋体" panose="02010600030101010101" pitchFamily="2" charset="-122"/>
            </a:endParaRPr>
          </a:p>
          <a:p>
            <a:pPr marL="0" indent="0">
              <a:lnSpc>
                <a:spcPct val="100000"/>
              </a:lnSpc>
              <a:spcAft>
                <a:spcPts val="400"/>
              </a:spcAft>
              <a:buNone/>
            </a:pPr>
            <a:r>
              <a:rPr lang="en-US" altLang="zh-CN" sz="1400" dirty="0">
                <a:ea typeface="宋体" panose="02010600030101010101" pitchFamily="2" charset="-122"/>
              </a:rPr>
              <a:t>				"&lt;</a:t>
            </a:r>
            <a:r>
              <a:rPr lang="en-US" altLang="zh-CN" sz="1400" dirty="0" err="1">
                <a:ea typeface="宋体" panose="02010600030101010101" pitchFamily="2" charset="-122"/>
              </a:rPr>
              <a:t>br</a:t>
            </a:r>
            <a:r>
              <a:rPr lang="en-US" altLang="zh-CN" sz="1400" dirty="0">
                <a:ea typeface="宋体" panose="02010600030101010101" pitchFamily="2" charset="-122"/>
              </a:rPr>
              <a:t>/&gt;</a:t>
            </a:r>
            <a:r>
              <a:rPr lang="zh-CN" altLang="en-US" sz="1400" dirty="0">
                <a:ea typeface="宋体" panose="02010600030101010101" pitchFamily="2" charset="-122"/>
              </a:rPr>
              <a:t>经度</a:t>
            </a:r>
            <a:r>
              <a:rPr lang="en-US" altLang="zh-CN" sz="1400" dirty="0">
                <a:ea typeface="宋体" panose="02010600030101010101" pitchFamily="2" charset="-122"/>
              </a:rPr>
              <a:t>: " + </a:t>
            </a:r>
            <a:r>
              <a:rPr lang="en-US" altLang="zh-CN" sz="1400" dirty="0" err="1">
                <a:ea typeface="宋体" panose="02010600030101010101" pitchFamily="2" charset="-122"/>
              </a:rPr>
              <a:t>position.coords.longitude</a:t>
            </a:r>
            <a:r>
              <a:rPr lang="en-US" altLang="zh-CN" sz="1400" dirty="0">
                <a:ea typeface="宋体" panose="02010600030101010101" pitchFamily="2" charset="-122"/>
              </a:rPr>
              <a:t>;</a:t>
            </a:r>
            <a:endParaRPr lang="en-US" altLang="zh-CN" sz="1400" dirty="0">
              <a:ea typeface="宋体" panose="02010600030101010101" pitchFamily="2" charset="-122"/>
            </a:endParaRPr>
          </a:p>
          <a:p>
            <a:pPr marL="0" indent="0">
              <a:lnSpc>
                <a:spcPct val="100000"/>
              </a:lnSpc>
              <a:spcAft>
                <a:spcPts val="400"/>
              </a:spcAft>
              <a:buNone/>
            </a:pPr>
            <a:r>
              <a:rPr lang="en-US" altLang="zh-CN" sz="1400" dirty="0">
                <a:ea typeface="宋体" panose="02010600030101010101" pitchFamily="2" charset="-122"/>
              </a:rPr>
              <a:t>        });}else {</a:t>
            </a:r>
            <a:endParaRPr lang="en-US" altLang="zh-CN" sz="1400" dirty="0">
              <a:ea typeface="宋体" panose="02010600030101010101" pitchFamily="2" charset="-122"/>
            </a:endParaRPr>
          </a:p>
          <a:p>
            <a:pPr marL="0" indent="0">
              <a:lnSpc>
                <a:spcPct val="100000"/>
              </a:lnSpc>
              <a:spcAft>
                <a:spcPts val="400"/>
              </a:spcAft>
              <a:buNone/>
            </a:pPr>
            <a:r>
              <a:rPr lang="en-US" altLang="zh-CN" sz="1400" dirty="0">
                <a:ea typeface="宋体" panose="02010600030101010101" pitchFamily="2" charset="-122"/>
              </a:rPr>
              <a:t>	</a:t>
            </a:r>
            <a:r>
              <a:rPr lang="en-US" altLang="zh-CN" sz="1400" dirty="0" err="1">
                <a:ea typeface="宋体" panose="02010600030101010101" pitchFamily="2" charset="-122"/>
              </a:rPr>
              <a:t>document.getElementById</a:t>
            </a:r>
            <a:r>
              <a:rPr lang="en-US" altLang="zh-CN" sz="1400" dirty="0">
                <a:ea typeface="宋体" panose="02010600030101010101" pitchFamily="2" charset="-122"/>
              </a:rPr>
              <a:t>("msg").</a:t>
            </a:r>
            <a:r>
              <a:rPr lang="en-US" altLang="zh-CN" sz="1400" dirty="0" err="1">
                <a:ea typeface="宋体" panose="02010600030101010101" pitchFamily="2" charset="-122"/>
              </a:rPr>
              <a:t>innerHTML</a:t>
            </a:r>
            <a:r>
              <a:rPr lang="en-US" altLang="zh-CN" sz="1400" dirty="0">
                <a:ea typeface="宋体" panose="02010600030101010101" pitchFamily="2" charset="-122"/>
              </a:rPr>
              <a:t> = "</a:t>
            </a:r>
            <a:r>
              <a:rPr lang="zh-CN" altLang="en-US" sz="1400" dirty="0">
                <a:ea typeface="宋体" panose="02010600030101010101" pitchFamily="2" charset="-122"/>
              </a:rPr>
              <a:t>浏览器不支持地理定位！</a:t>
            </a:r>
            <a:r>
              <a:rPr lang="en-US" altLang="zh-CN" sz="1400" dirty="0">
                <a:ea typeface="宋体" panose="02010600030101010101" pitchFamily="2" charset="-122"/>
              </a:rPr>
              <a:t>";</a:t>
            </a:r>
            <a:endParaRPr lang="en-US" altLang="zh-CN" sz="1400" dirty="0">
              <a:ea typeface="宋体" panose="02010600030101010101" pitchFamily="2" charset="-122"/>
            </a:endParaRPr>
          </a:p>
          <a:p>
            <a:pPr marL="0" indent="0">
              <a:lnSpc>
                <a:spcPct val="100000"/>
              </a:lnSpc>
              <a:spcAft>
                <a:spcPts val="40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a:p>
            <a:pPr marL="0" indent="0">
              <a:lnSpc>
                <a:spcPct val="100000"/>
              </a:lnSpc>
              <a:spcAft>
                <a:spcPts val="400"/>
              </a:spcAft>
              <a:buNone/>
            </a:pPr>
            <a:r>
              <a:rPr lang="en-US" altLang="zh-CN" sz="1400" dirty="0">
                <a:ea typeface="宋体" panose="02010600030101010101" pitchFamily="2" charset="-122"/>
              </a:rPr>
              <a:t>}</a:t>
            </a:r>
            <a:endParaRPr lang="en-US" altLang="zh-CN" sz="1400" dirty="0">
              <a:ea typeface="宋体" panose="02010600030101010101" pitchFamily="2" charset="-122"/>
            </a:endParaRPr>
          </a:p>
          <a:p>
            <a:pPr marL="0" indent="0">
              <a:lnSpc>
                <a:spcPct val="100000"/>
              </a:lnSpc>
              <a:spcAft>
                <a:spcPts val="400"/>
              </a:spcAft>
              <a:buNone/>
            </a:pPr>
            <a:r>
              <a:rPr lang="en-US" altLang="zh-CN" sz="1400" dirty="0">
                <a:ea typeface="宋体" panose="02010600030101010101" pitchFamily="2" charset="-122"/>
              </a:rPr>
              <a:t>&lt;/script&gt;</a:t>
            </a:r>
            <a:endParaRPr lang="en-US" altLang="zh-CN" sz="1400" dirty="0">
              <a:ea typeface="宋体" panose="0201060003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2206625" y="4770755"/>
            <a:ext cx="4994910" cy="17214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z="2100">
                <a:sym typeface="+mn-ea"/>
              </a:rPr>
              <a:t>Geolocation</a:t>
            </a:r>
            <a:endParaRPr lang="zh-CN" altLang="en-US" sz="2100">
              <a:ea typeface="宋体" panose="02010600030101010101" pitchFamily="2" charset="-122"/>
            </a:endParaRPr>
          </a:p>
        </p:txBody>
      </p:sp>
      <p:sp>
        <p:nvSpPr>
          <p:cNvPr id="16387" name="Rectangle 3"/>
          <p:cNvSpPr>
            <a:spLocks noGrp="1" noChangeArrowheads="1"/>
          </p:cNvSpPr>
          <p:nvPr>
            <p:ph idx="1"/>
          </p:nvPr>
        </p:nvSpPr>
        <p:spPr>
          <a:xfrm>
            <a:off x="502412" y="952508"/>
            <a:ext cx="8139178" cy="3929380"/>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t>如果获取地理位置信息失败，可以通过</a:t>
            </a:r>
            <a:r>
              <a:rPr lang="en-US" altLang="zh-CN" sz="1400" dirty="0" err="1"/>
              <a:t>getCurrentPosition</a:t>
            </a:r>
            <a:r>
              <a:rPr lang="en-US" altLang="zh-CN" sz="1400" dirty="0"/>
              <a:t>()</a:t>
            </a:r>
            <a:r>
              <a:rPr lang="zh-CN" altLang="en-US" sz="1400" dirty="0"/>
              <a:t>方法的失败回调函数将错误信息提示给用户。该回调函数使用</a:t>
            </a:r>
            <a:r>
              <a:rPr lang="en-US" altLang="zh-CN" sz="1400" dirty="0"/>
              <a:t>error</a:t>
            </a:r>
            <a:r>
              <a:rPr lang="zh-CN" altLang="en-US" sz="1400" dirty="0"/>
              <a:t>对象作为参数，该对象具有</a:t>
            </a:r>
            <a:r>
              <a:rPr lang="en-US" altLang="zh-CN" sz="1400" dirty="0"/>
              <a:t>code</a:t>
            </a:r>
            <a:r>
              <a:rPr lang="zh-CN" altLang="en-US" sz="1400" dirty="0"/>
              <a:t>属性和</a:t>
            </a:r>
            <a:r>
              <a:rPr lang="en-US" altLang="zh-CN" sz="1400" dirty="0"/>
              <a:t>message</a:t>
            </a:r>
            <a:r>
              <a:rPr lang="zh-CN" altLang="en-US" sz="1400" dirty="0"/>
              <a:t>属性。</a:t>
            </a:r>
            <a:r>
              <a:rPr lang="en-US" altLang="zh-CN" sz="1400" dirty="0"/>
              <a:t>code</a:t>
            </a:r>
            <a:r>
              <a:rPr lang="zh-CN" altLang="en-US" sz="1400" dirty="0"/>
              <a:t>属性的可取值及含义分别为：</a:t>
            </a:r>
            <a:endParaRPr lang="zh-CN" altLang="en-US" sz="1400" dirty="0"/>
          </a:p>
          <a:p>
            <a:pPr marL="457200" lvl="1"/>
            <a:r>
              <a:rPr lang="en-US" altLang="zh-CN" sz="1400" dirty="0"/>
              <a:t>1</a:t>
            </a:r>
            <a:r>
              <a:rPr lang="zh-CN" altLang="en-US" sz="1400" dirty="0"/>
              <a:t>，</a:t>
            </a:r>
            <a:r>
              <a:rPr lang="en-US" altLang="zh-CN" sz="1400" dirty="0"/>
              <a:t>PERMISSION_DENIED</a:t>
            </a:r>
            <a:r>
              <a:rPr lang="zh-CN" altLang="en-US" sz="1400" dirty="0"/>
              <a:t>，表示用户拒绝了位置服务。</a:t>
            </a:r>
            <a:endParaRPr lang="zh-CN" altLang="en-US" sz="1400" dirty="0"/>
          </a:p>
          <a:p>
            <a:pPr marL="457200" lvl="1"/>
            <a:r>
              <a:rPr lang="en-US" altLang="zh-CN" sz="1400" dirty="0"/>
              <a:t>2</a:t>
            </a:r>
            <a:r>
              <a:rPr lang="zh-CN" altLang="en-US" sz="1400" dirty="0"/>
              <a:t>，</a:t>
            </a:r>
            <a:r>
              <a:rPr lang="en-US" altLang="zh-CN" sz="1400" dirty="0"/>
              <a:t>POSITION_UNAVAILABLE</a:t>
            </a:r>
            <a:r>
              <a:rPr lang="zh-CN" altLang="en-US" sz="1400" dirty="0"/>
              <a:t>，表示获取不到位置信息。</a:t>
            </a:r>
            <a:endParaRPr lang="zh-CN" altLang="en-US" sz="1400" dirty="0"/>
          </a:p>
          <a:p>
            <a:pPr marL="457200" lvl="1"/>
            <a:r>
              <a:rPr lang="en-US" altLang="zh-CN" sz="1400" dirty="0"/>
              <a:t>3</a:t>
            </a:r>
            <a:r>
              <a:rPr lang="zh-CN" altLang="en-US" sz="1400" dirty="0"/>
              <a:t>，</a:t>
            </a:r>
            <a:r>
              <a:rPr lang="en-US" altLang="zh-CN" sz="1400" dirty="0"/>
              <a:t>TIMEOUT</a:t>
            </a:r>
            <a:r>
              <a:rPr lang="zh-CN" altLang="en-US" sz="1400" dirty="0"/>
              <a:t>，表示获取信息超时。</a:t>
            </a:r>
            <a:endParaRPr lang="zh-CN" altLang="en-US" sz="1400" dirty="0"/>
          </a:p>
          <a:p>
            <a:pPr marL="457200" lvl="1"/>
            <a:r>
              <a:rPr lang="en-US" altLang="zh-CN" sz="1400" dirty="0"/>
              <a:t>4</a:t>
            </a:r>
            <a:r>
              <a:rPr lang="zh-CN" altLang="en-US" sz="1400" dirty="0"/>
              <a:t>，</a:t>
            </a:r>
            <a:r>
              <a:rPr lang="en-US" altLang="zh-CN" sz="1400" dirty="0"/>
              <a:t>UNKNOWN_ERROR</a:t>
            </a:r>
            <a:r>
              <a:rPr lang="zh-CN" altLang="en-US" sz="1400" dirty="0"/>
              <a:t>，表示未知错误。 </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sz="1400">
                <a:sym typeface="+mn-ea"/>
              </a:rPr>
              <a:t>可选参数包括：</a:t>
            </a:r>
            <a:endParaRPr lang="zh-CN" altLang="en-US" sz="1400" dirty="0"/>
          </a:p>
          <a:p>
            <a:pPr marL="457200" lvl="1"/>
            <a:r>
              <a:rPr lang="en-US" altLang="zh-CN" sz="1400" dirty="0" err="1">
                <a:sym typeface="+mn-ea"/>
              </a:rPr>
              <a:t>enableHighAccuracy</a:t>
            </a:r>
            <a:r>
              <a:rPr sz="1400">
                <a:sym typeface="+mn-ea"/>
              </a:rPr>
              <a:t>：是否要求高精度的地理位置信息。</a:t>
            </a:r>
            <a:endParaRPr lang="zh-CN" altLang="en-US" sz="1400" dirty="0"/>
          </a:p>
          <a:p>
            <a:pPr marL="457200" lvl="1"/>
            <a:r>
              <a:rPr lang="en-US" altLang="zh-CN" sz="1400">
                <a:sym typeface="+mn-ea"/>
              </a:rPr>
              <a:t>timeout</a:t>
            </a:r>
            <a:r>
              <a:rPr sz="1400">
                <a:sym typeface="+mn-ea"/>
              </a:rPr>
              <a:t>：超时限制，单位为毫秒。</a:t>
            </a:r>
            <a:endParaRPr lang="zh-CN" altLang="en-US" sz="1400" dirty="0"/>
          </a:p>
          <a:p>
            <a:pPr marL="457200" lvl="1"/>
            <a:r>
              <a:rPr lang="en-US" altLang="zh-CN" sz="1400" dirty="0" err="1">
                <a:sym typeface="+mn-ea"/>
              </a:rPr>
              <a:t>maximumAge</a:t>
            </a:r>
            <a:r>
              <a:rPr sz="1400">
                <a:sym typeface="+mn-ea"/>
              </a:rPr>
              <a:t>：对地理位置信息进行缓存的有效时间，单位为毫秒。</a:t>
            </a:r>
            <a:endParaRPr lang="zh-CN" altLang="en-US" sz="1400" dirty="0"/>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16387" grpId="0" uiExpand="1"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z="2100">
                <a:ea typeface="宋体" panose="02010600030101010101" pitchFamily="2" charset="-122"/>
              </a:rPr>
              <a:t>监听地理位置信息</a:t>
            </a:r>
            <a:endParaRPr lang="zh-CN" altLang="en-US" sz="2100">
              <a:ea typeface="宋体" panose="02010600030101010101" pitchFamily="2" charset="-122"/>
            </a:endParaRPr>
          </a:p>
        </p:txBody>
      </p:sp>
      <p:sp>
        <p:nvSpPr>
          <p:cNvPr id="21507" name="Rectangle 3"/>
          <p:cNvSpPr>
            <a:spLocks noGrp="1" noChangeArrowheads="1"/>
          </p:cNvSpPr>
          <p:nvPr>
            <p:ph idx="1"/>
          </p:nvPr>
        </p:nvSpPr>
        <p:spPr>
          <a:xfrm>
            <a:off x="457200" y="1556792"/>
            <a:ext cx="8229600" cy="3836670"/>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a:t>Geolocation</a:t>
            </a:r>
            <a:r>
              <a:rPr lang="zh-CN" altLang="en-US" sz="1400" dirty="0"/>
              <a:t>对象的</a:t>
            </a:r>
            <a:r>
              <a:rPr lang="en-US" altLang="zh-CN" sz="1400" dirty="0" err="1"/>
              <a:t>watchPosition</a:t>
            </a:r>
            <a:r>
              <a:rPr lang="en-US" altLang="zh-CN" sz="1400" dirty="0"/>
              <a:t>()</a:t>
            </a:r>
            <a:r>
              <a:rPr lang="zh-CN" altLang="en-US" sz="1400" dirty="0"/>
              <a:t>方法用于注册监听器，在设备地理位置发生改变时自动调用。</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t>该方法会返回一个</a:t>
            </a:r>
            <a:r>
              <a:rPr lang="en-US" altLang="zh-CN" sz="1400" dirty="0"/>
              <a:t>ID</a:t>
            </a:r>
            <a:r>
              <a:rPr lang="zh-CN" altLang="en-US" sz="1400" dirty="0"/>
              <a:t>，可以通过</a:t>
            </a:r>
            <a:r>
              <a:rPr lang="en-US" altLang="zh-CN" sz="1400" dirty="0" err="1"/>
              <a:t>clearWatch</a:t>
            </a:r>
            <a:r>
              <a:rPr lang="en-US" altLang="zh-CN" sz="1400" dirty="0"/>
              <a:t>()</a:t>
            </a:r>
            <a:r>
              <a:rPr lang="zh-CN" altLang="en-US" sz="1400" dirty="0"/>
              <a:t>方法传入</a:t>
            </a:r>
            <a:r>
              <a:rPr lang="en-US" altLang="zh-CN" sz="1400" dirty="0"/>
              <a:t>ID</a:t>
            </a:r>
            <a:r>
              <a:rPr lang="zh-CN" altLang="en-US" sz="1400" dirty="0"/>
              <a:t>取消监听。</a:t>
            </a:r>
            <a:endParaRPr lang="en-US" altLang="zh-CN"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err="1"/>
              <a:t>watchPosition</a:t>
            </a:r>
            <a:r>
              <a:rPr lang="en-US" altLang="zh-CN" sz="1400" dirty="0"/>
              <a:t>()</a:t>
            </a:r>
            <a:r>
              <a:rPr lang="zh-CN" altLang="en-US" sz="1400" dirty="0"/>
              <a:t>方法的使用方法如下：</a:t>
            </a:r>
            <a:endParaRPr lang="zh-CN" altLang="en-US" sz="1400" dirty="0"/>
          </a:p>
          <a:p>
            <a:pPr marL="0" indent="0" algn="ctr">
              <a:lnSpc>
                <a:spcPct val="120000"/>
              </a:lnSpc>
              <a:spcAft>
                <a:spcPts val="300"/>
              </a:spcAft>
              <a:buClr>
                <a:srgbClr val="FF6600"/>
              </a:buClr>
              <a:buSzPct val="68000"/>
              <a:buNone/>
            </a:pPr>
            <a:r>
              <a:rPr lang="en-US" altLang="zh-CN" sz="1400" dirty="0" err="1"/>
              <a:t>watchId</a:t>
            </a:r>
            <a:r>
              <a:rPr lang="en-US" altLang="zh-CN" sz="1400" dirty="0"/>
              <a:t> = </a:t>
            </a:r>
            <a:r>
              <a:rPr lang="en-US" altLang="zh-CN" sz="1400" dirty="0" err="1"/>
              <a:t>navigator.geolocation</a:t>
            </a:r>
            <a:r>
              <a:rPr lang="en-US" altLang="zh-CN" sz="1400" dirty="0"/>
              <a:t>. </a:t>
            </a:r>
            <a:r>
              <a:rPr lang="en-US" altLang="zh-CN" sz="1400" dirty="0" err="1"/>
              <a:t>watchPosition</a:t>
            </a:r>
            <a:r>
              <a:rPr lang="en-US" altLang="zh-CN" sz="1400" dirty="0"/>
              <a:t> (</a:t>
            </a:r>
            <a:r>
              <a:rPr lang="en-US" altLang="zh-CN" sz="1400" dirty="0" err="1"/>
              <a:t>onSuccess</a:t>
            </a:r>
            <a:r>
              <a:rPr lang="en-US" altLang="zh-CN" sz="1400" dirty="0"/>
              <a:t>[, </a:t>
            </a:r>
            <a:r>
              <a:rPr lang="en-US" altLang="zh-CN" sz="1400" dirty="0" err="1"/>
              <a:t>onError</a:t>
            </a:r>
            <a:r>
              <a:rPr lang="en-US" altLang="zh-CN" sz="1400" dirty="0"/>
              <a:t>[, options]]);</a:t>
            </a:r>
            <a:endParaRPr lang="en-US" altLang="zh-CN" sz="1400" dirty="0"/>
          </a:p>
          <a:p>
            <a:pPr marL="0" indent="0" algn="ctr">
              <a:lnSpc>
                <a:spcPct val="120000"/>
              </a:lnSpc>
              <a:spcAft>
                <a:spcPts val="300"/>
              </a:spcAft>
              <a:buClr>
                <a:srgbClr val="FF6600"/>
              </a:buClr>
              <a:buSzPct val="68000"/>
              <a:buNone/>
            </a:pPr>
            <a:endParaRPr lang="en-US" altLang="zh-CN" sz="1400" dirty="0"/>
          </a:p>
          <a:p>
            <a:pPr marL="0" indent="0" algn="l">
              <a:lnSpc>
                <a:spcPct val="120000"/>
              </a:lnSpc>
              <a:spcAft>
                <a:spcPts val="300"/>
              </a:spcAft>
              <a:buClr>
                <a:srgbClr val="FF6600"/>
              </a:buClr>
              <a:buSzPct val="68000"/>
              <a:buNone/>
            </a:pPr>
            <a:endParaRPr lang="en-US" altLang="zh-CN" sz="1400">
              <a:sym typeface="+mn-ea"/>
            </a:endParaRPr>
          </a:p>
          <a:p>
            <a:pPr marL="0" indent="0" algn="l">
              <a:lnSpc>
                <a:spcPct val="120000"/>
              </a:lnSpc>
              <a:spcAft>
                <a:spcPts val="300"/>
              </a:spcAft>
              <a:buClr>
                <a:srgbClr val="FF6600"/>
              </a:buClr>
              <a:buSzPct val="68000"/>
              <a:buNone/>
            </a:pPr>
            <a:endParaRPr lang="en-US" altLang="zh-CN" sz="1400">
              <a:sym typeface="+mn-ea"/>
            </a:endParaRPr>
          </a:p>
          <a:p>
            <a:pPr marL="0" indent="0" algn="l">
              <a:lnSpc>
                <a:spcPct val="120000"/>
              </a:lnSpc>
              <a:spcAft>
                <a:spcPts val="300"/>
              </a:spcAft>
              <a:buClr>
                <a:srgbClr val="FF6600"/>
              </a:buClr>
              <a:buSzPct val="68000"/>
              <a:buNone/>
            </a:pPr>
            <a:r>
              <a:rPr sz="1400">
                <a:sym typeface="+mn-ea"/>
              </a:rPr>
              <a:t>更复杂的地图应用，一般使用各种地图开放平台提供的</a:t>
            </a:r>
            <a:r>
              <a:rPr lang="en-US" altLang="zh-CN" sz="1400">
                <a:sym typeface="+mn-ea"/>
              </a:rPr>
              <a:t>api</a:t>
            </a:r>
            <a:r>
              <a:rPr sz="1400">
                <a:sym typeface="+mn-ea"/>
              </a:rPr>
              <a:t>，</a:t>
            </a:r>
            <a:r>
              <a:rPr sz="1400">
                <a:sym typeface="+mn-ea"/>
              </a:rPr>
              <a:t>如</a:t>
            </a:r>
            <a:endParaRPr sz="1400">
              <a:sym typeface="+mn-ea"/>
            </a:endParaRPr>
          </a:p>
          <a:p>
            <a:pPr marL="0" indent="0" algn="l">
              <a:lnSpc>
                <a:spcPct val="120000"/>
              </a:lnSpc>
              <a:spcAft>
                <a:spcPts val="300"/>
              </a:spcAft>
              <a:buClr>
                <a:srgbClr val="FF6600"/>
              </a:buClr>
              <a:buSzPct val="68000"/>
              <a:buNone/>
            </a:pPr>
            <a:r>
              <a:rPr sz="1400">
                <a:sym typeface="+mn-ea"/>
              </a:rPr>
              <a:t>百度：</a:t>
            </a:r>
            <a:r>
              <a:rPr lang="en-US" altLang="zh-CN" sz="1400">
                <a:sym typeface="+mn-ea"/>
              </a:rPr>
              <a:t>https://lbsyun.baidu.com/index.php?title=jspopularGL</a:t>
            </a:r>
            <a:endParaRPr lang="en-US" altLang="zh-CN" sz="1400">
              <a:sym typeface="+mn-ea"/>
            </a:endParaRPr>
          </a:p>
          <a:p>
            <a:pPr marL="0" indent="0" algn="l">
              <a:lnSpc>
                <a:spcPct val="120000"/>
              </a:lnSpc>
              <a:spcAft>
                <a:spcPts val="300"/>
              </a:spcAft>
              <a:buClr>
                <a:srgbClr val="FF6600"/>
              </a:buClr>
              <a:buSzPct val="68000"/>
              <a:buNone/>
            </a:pPr>
            <a:r>
              <a:rPr sz="1400" dirty="0"/>
              <a:t>高德：https://lbs.amap.com/api/javascript-api-v2/summary</a:t>
            </a:r>
            <a:endParaRPr sz="1400" dirty="0"/>
          </a:p>
          <a:p>
            <a:pPr marL="0" indent="0" algn="l">
              <a:lnSpc>
                <a:spcPct val="120000"/>
              </a:lnSpc>
              <a:spcAft>
                <a:spcPts val="300"/>
              </a:spcAft>
              <a:buClr>
                <a:srgbClr val="FF6600"/>
              </a:buClr>
              <a:buSzPct val="68000"/>
              <a:buNone/>
            </a:pPr>
            <a:r>
              <a:rPr sz="1400" dirty="0"/>
              <a:t>谷歌：https://developers.google.cn/maps/documentation/javascript?hl=zh-cn&amp;authuser=0000</a:t>
            </a:r>
            <a:endParaRPr sz="1400" dirty="0"/>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21507"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p:spPr>
        <p:txBody>
          <a:bodyPr/>
          <a:lstStyle/>
          <a:p>
            <a:pPr eaLnBrk="1" hangingPunct="1"/>
            <a:r>
              <a:rPr lang="en-US" altLang="zh-CN">
                <a:latin typeface="黑体" panose="02010609060101010101" charset="-122"/>
                <a:ea typeface="黑体" panose="02010609060101010101" charset="-122"/>
              </a:rPr>
              <a:t>AJAX</a:t>
            </a:r>
            <a:endParaRPr lang="en-US" altLang="zh-CN">
              <a:latin typeface="黑体" panose="02010609060101010101" charset="-122"/>
              <a:ea typeface="黑体" panose="02010609060101010101" charset="-122"/>
            </a:endParaRPr>
          </a:p>
        </p:txBody>
      </p:sp>
      <p:sp>
        <p:nvSpPr>
          <p:cNvPr id="5123" name="Rectangle 3"/>
          <p:cNvSpPr>
            <a:spLocks noGrp="1" noChangeArrowheads="1"/>
          </p:cNvSpPr>
          <p:nvPr>
            <p:ph idx="1"/>
          </p:nvPr>
        </p:nvSpPr>
        <p:spPr>
          <a:xfrm>
            <a:off x="502412" y="952508"/>
            <a:ext cx="8139178" cy="5210810"/>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a:t>AJAX</a:t>
            </a:r>
            <a:r>
              <a:rPr lang="zh-CN" altLang="en-US" sz="1400" dirty="0"/>
              <a:t>（</a:t>
            </a:r>
            <a:r>
              <a:rPr lang="en-US" altLang="zh-CN" sz="1400" dirty="0"/>
              <a:t>Asynchronous JavaScript And XML</a:t>
            </a:r>
            <a:r>
              <a:rPr lang="zh-CN" altLang="en-US" sz="1400" dirty="0"/>
              <a:t>，异步</a:t>
            </a:r>
            <a:r>
              <a:rPr lang="en-US" altLang="zh-CN" sz="1400" dirty="0"/>
              <a:t>JavaScript</a:t>
            </a:r>
            <a:r>
              <a:rPr lang="zh-CN" altLang="en-US" sz="1400" dirty="0"/>
              <a:t>和</a:t>
            </a:r>
            <a:r>
              <a:rPr lang="en-US" altLang="zh-CN" sz="1400" dirty="0"/>
              <a:t>XML</a:t>
            </a:r>
            <a:r>
              <a:rPr lang="zh-CN" altLang="en-US" sz="1400" dirty="0"/>
              <a:t>）是交互式网页开发技术。</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a:t>AJAX</a:t>
            </a:r>
            <a:r>
              <a:rPr lang="zh-CN" altLang="en-US" sz="1400" dirty="0"/>
              <a:t>是</a:t>
            </a:r>
            <a:r>
              <a:rPr lang="en-US" altLang="zh-CN" sz="1400" dirty="0"/>
              <a:t>JavaScript</a:t>
            </a:r>
            <a:r>
              <a:rPr lang="zh-CN" altLang="en-US" sz="1400" dirty="0"/>
              <a:t>、</a:t>
            </a:r>
            <a:r>
              <a:rPr lang="en-US" altLang="zh-CN" sz="1400" dirty="0"/>
              <a:t>XML</a:t>
            </a:r>
            <a:r>
              <a:rPr lang="zh-CN" altLang="en-US" sz="1400" dirty="0"/>
              <a:t>、</a:t>
            </a:r>
            <a:r>
              <a:rPr lang="en-US" altLang="zh-CN" sz="1400" dirty="0"/>
              <a:t>CSS</a:t>
            </a:r>
            <a:r>
              <a:rPr lang="zh-CN" altLang="en-US" sz="1400" dirty="0"/>
              <a:t>等技术的融合，核心是</a:t>
            </a:r>
            <a:r>
              <a:rPr lang="en-US" altLang="zh-CN" sz="1400" dirty="0" err="1"/>
              <a:t>XMLHttpRequst</a:t>
            </a:r>
            <a:r>
              <a:rPr lang="zh-CN" altLang="en-US" sz="1400" dirty="0"/>
              <a:t>对象（简称为</a:t>
            </a:r>
            <a:r>
              <a:rPr lang="en-US" altLang="zh-CN" sz="1400" dirty="0"/>
              <a:t>XMLHTTP</a:t>
            </a:r>
            <a:r>
              <a:rPr lang="zh-CN" altLang="en-US" sz="1400" dirty="0"/>
              <a:t>） </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a:sym typeface="+mn-ea"/>
              </a:rPr>
              <a:t>AJAX</a:t>
            </a:r>
            <a:r>
              <a:rPr sz="1400">
                <a:sym typeface="+mn-ea"/>
              </a:rPr>
              <a:t>的优势：</a:t>
            </a:r>
            <a:endParaRPr lang="zh-CN" altLang="en-US" sz="1400" dirty="0"/>
          </a:p>
          <a:p>
            <a:pPr marL="457200" lvl="1"/>
            <a:r>
              <a:rPr sz="1400">
                <a:sym typeface="+mn-ea"/>
              </a:rPr>
              <a:t>在浏览器与</a:t>
            </a:r>
            <a:r>
              <a:rPr lang="en-US" altLang="zh-CN" sz="1400">
                <a:sym typeface="+mn-ea"/>
              </a:rPr>
              <a:t>Web</a:t>
            </a:r>
            <a:r>
              <a:rPr sz="1400">
                <a:sym typeface="+mn-ea"/>
              </a:rPr>
              <a:t>服务器之间使用异步数据传输方式，网页从服务器异步请求（少量）信息，用户（几乎）感觉不到页面的提交和等待响应返回。</a:t>
            </a:r>
            <a:endParaRPr lang="zh-CN" altLang="en-US" sz="1400" dirty="0"/>
          </a:p>
          <a:p>
            <a:pPr marL="457200" lvl="1"/>
            <a:r>
              <a:rPr sz="1400">
                <a:sym typeface="+mn-ea"/>
              </a:rPr>
              <a:t>使应用程序容量更小、速度更快、界面更友好。</a:t>
            </a:r>
            <a:endParaRPr lang="zh-CN" altLang="en-US" sz="1400" dirty="0"/>
          </a:p>
          <a:p>
            <a:pPr marL="457200" lvl="1"/>
            <a:r>
              <a:rPr sz="1400">
                <a:sym typeface="+mn-ea"/>
              </a:rPr>
              <a:t>独立于</a:t>
            </a:r>
            <a:r>
              <a:rPr lang="en-US" altLang="zh-CN" sz="1400">
                <a:sym typeface="+mn-ea"/>
              </a:rPr>
              <a:t>Web</a:t>
            </a:r>
            <a:r>
              <a:rPr sz="1400">
                <a:sym typeface="+mn-ea"/>
              </a:rPr>
              <a:t>服务器的浏览器端技术，</a:t>
            </a:r>
            <a:r>
              <a:rPr lang="en-US" altLang="zh-CN" sz="1400">
                <a:sym typeface="+mn-ea"/>
              </a:rPr>
              <a:t>AJAX</a:t>
            </a:r>
            <a:r>
              <a:rPr sz="1400">
                <a:sym typeface="+mn-ea"/>
              </a:rPr>
              <a:t>应用程序独立于浏览器和平台。</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a:sym typeface="+mn-ea"/>
              </a:rPr>
              <a:t>AJAX</a:t>
            </a:r>
            <a:r>
              <a:rPr sz="1400">
                <a:sym typeface="+mn-ea"/>
              </a:rPr>
              <a:t>的不足：</a:t>
            </a:r>
            <a:endParaRPr lang="zh-CN" altLang="en-US" sz="1400" dirty="0"/>
          </a:p>
          <a:p>
            <a:pPr marL="457200" lvl="1"/>
            <a:r>
              <a:rPr sz="1400">
                <a:sym typeface="+mn-ea"/>
              </a:rPr>
              <a:t>使浏览器的后退按钮失效。</a:t>
            </a:r>
            <a:endParaRPr lang="zh-CN" altLang="en-US" sz="1400" dirty="0"/>
          </a:p>
          <a:p>
            <a:pPr marL="457200" lvl="1"/>
            <a:r>
              <a:rPr sz="1400">
                <a:sym typeface="+mn-ea"/>
              </a:rPr>
              <a:t>暴露客户端与服务器端交互的细节问题，在一定程度上存在安全隐患。</a:t>
            </a:r>
            <a:endParaRPr lang="zh-CN" altLang="en-US" sz="1400" dirty="0"/>
          </a:p>
          <a:p>
            <a:pPr marL="457200" lvl="1"/>
            <a:r>
              <a:rPr lang="en-US" altLang="zh-CN" sz="1400">
                <a:sym typeface="+mn-ea"/>
              </a:rPr>
              <a:t>AJAX</a:t>
            </a:r>
            <a:r>
              <a:rPr sz="1400">
                <a:sym typeface="+mn-ea"/>
              </a:rPr>
              <a:t>对搜索引擎的支持不好。</a:t>
            </a:r>
            <a:endParaRPr lang="zh-CN" altLang="en-US" sz="1400" dirty="0"/>
          </a:p>
          <a:p>
            <a:pPr marL="457200" lvl="1"/>
            <a:r>
              <a:rPr lang="en-US" altLang="zh-CN" sz="1400">
                <a:sym typeface="+mn-ea"/>
              </a:rPr>
              <a:t>AJAX</a:t>
            </a:r>
            <a:r>
              <a:rPr sz="1400">
                <a:sym typeface="+mn-ea"/>
              </a:rPr>
              <a:t>破坏了程序的异常机制。</a:t>
            </a:r>
            <a:endParaRPr lang="zh-CN" altLang="en-US" sz="1400" dirty="0"/>
          </a:p>
          <a:p>
            <a:pPr marL="457200" lvl="1"/>
            <a:r>
              <a:rPr sz="1400">
                <a:sym typeface="+mn-ea"/>
              </a:rPr>
              <a:t>开发和调试工具欠缺，不易调试。</a:t>
            </a:r>
            <a:endParaRPr lang="zh-CN" altLang="en-US" sz="14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512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zh-CN" altLang="en-US" kern="1200" dirty="0">
                <a:solidFill>
                  <a:schemeClr val="tx1"/>
                </a:solidFill>
                <a:cs typeface="+mn-cs"/>
                <a:sym typeface="+mn-ea"/>
              </a:rPr>
              <a:t>数据类型</a:t>
            </a:r>
            <a:r>
              <a:rPr lang="en-US" altLang="zh-CN" kern="1200" dirty="0">
                <a:solidFill>
                  <a:schemeClr val="tx1"/>
                </a:solidFill>
                <a:cs typeface="+mn-cs"/>
                <a:sym typeface="+mn-ea"/>
              </a:rPr>
              <a:t>-</a:t>
            </a:r>
            <a:r>
              <a:rPr lang="zh-CN" altLang="en-US" kern="1200" dirty="0">
                <a:solidFill>
                  <a:schemeClr val="tx1"/>
                </a:solidFill>
                <a:cs typeface="+mn-cs"/>
                <a:sym typeface="+mn-ea"/>
              </a:rPr>
              <a:t>其它类型</a:t>
            </a:r>
            <a:endParaRPr lang="zh-CN" altLang="en-US" kern="1200" dirty="0">
              <a:solidFill>
                <a:schemeClr val="tx1"/>
              </a:solidFill>
              <a:cs typeface="+mn-cs"/>
              <a:sym typeface="+mn-ea"/>
            </a:endParaRPr>
          </a:p>
        </p:txBody>
      </p:sp>
      <p:sp>
        <p:nvSpPr>
          <p:cNvPr id="21506" name="Rectangle 3"/>
          <p:cNvSpPr>
            <a:spLocks noGrp="1" noChangeArrowheads="1"/>
          </p:cNvSpPr>
          <p:nvPr>
            <p:ph idx="1"/>
          </p:nvPr>
        </p:nvSpPr>
        <p:spPr>
          <a:xfrm>
            <a:off x="533400" y="1645444"/>
            <a:ext cx="8509000" cy="3896678"/>
          </a:xfrm>
        </p:spPr>
        <p:txBody>
          <a:bodyPr>
            <a:normAutofit lnSpcReduction="10000"/>
          </a:bodyPr>
          <a:lstStyle/>
          <a:p>
            <a:pPr marL="533400" indent="-533400">
              <a:spcBef>
                <a:spcPts val="0"/>
              </a:spcBef>
              <a:spcAft>
                <a:spcPts val="0"/>
              </a:spcAft>
              <a:buNone/>
            </a:pPr>
            <a:r>
              <a:rPr lang="en-US" altLang="zh-CN" sz="1800" kern="1200" dirty="0">
                <a:solidFill>
                  <a:srgbClr val="FF0000"/>
                </a:solidFill>
                <a:latin typeface="+mj-lt"/>
                <a:cs typeface="+mj-lt"/>
                <a:sym typeface="+mn-ea"/>
              </a:rPr>
              <a:t>4.Null </a:t>
            </a:r>
            <a:r>
              <a:rPr lang="en-US" altLang="zh-CN" sz="1800" kern="1200" dirty="0">
                <a:solidFill>
                  <a:schemeClr val="tx1"/>
                </a:solidFill>
                <a:effectLst>
                  <a:outerShdw blurRad="38100" dist="19050" dir="2700000" algn="tl" rotWithShape="0">
                    <a:schemeClr val="dk1">
                      <a:alpha val="40000"/>
                    </a:schemeClr>
                  </a:outerShdw>
                </a:effectLst>
                <a:latin typeface="+mj-lt"/>
                <a:cs typeface="+mj-lt"/>
                <a:sym typeface="+mn-ea"/>
              </a:rPr>
              <a:t>: </a:t>
            </a:r>
            <a:r>
              <a:rPr lang="en-US" altLang="zh-CN" sz="1800" kern="1200" dirty="0">
                <a:solidFill>
                  <a:schemeClr val="tx1"/>
                </a:solidFill>
                <a:latin typeface="+mj-lt"/>
                <a:cs typeface="+mj-lt"/>
                <a:sym typeface="+mn-ea"/>
              </a:rPr>
              <a:t>null,</a:t>
            </a:r>
            <a:r>
              <a:rPr lang="zh-CN" altLang="en-US" sz="1800" kern="1200" dirty="0">
                <a:solidFill>
                  <a:schemeClr val="tx1"/>
                </a:solidFill>
                <a:latin typeface="+mj-lt"/>
                <a:cs typeface="+mj-lt"/>
                <a:sym typeface="+mn-ea"/>
              </a:rPr>
              <a:t>表示空</a:t>
            </a:r>
            <a:r>
              <a:rPr lang="en-US" altLang="zh-CN" sz="1800" kern="1200" dirty="0">
                <a:solidFill>
                  <a:schemeClr val="tx1"/>
                </a:solidFill>
                <a:latin typeface="+mj-lt"/>
                <a:cs typeface="+mj-lt"/>
                <a:sym typeface="+mn-ea"/>
              </a:rPr>
              <a:t>,</a:t>
            </a:r>
            <a:r>
              <a:rPr lang="zh-CN" altLang="en-US" sz="1800" kern="1200" dirty="0">
                <a:solidFill>
                  <a:schemeClr val="tx1"/>
                </a:solidFill>
                <a:latin typeface="+mj-lt"/>
                <a:cs typeface="+mj-lt"/>
                <a:sym typeface="+mn-ea"/>
              </a:rPr>
              <a:t>不是</a:t>
            </a:r>
            <a:r>
              <a:rPr lang="en-US" altLang="zh-CN" sz="1800" kern="1200" dirty="0">
                <a:solidFill>
                  <a:schemeClr val="tx1"/>
                </a:solidFill>
                <a:latin typeface="+mj-lt"/>
                <a:cs typeface="+mj-lt"/>
                <a:sym typeface="+mn-ea"/>
              </a:rPr>
              <a:t>0</a:t>
            </a:r>
            <a:r>
              <a:rPr lang="zh-CN" altLang="en-US" sz="1800" kern="1200" dirty="0">
                <a:solidFill>
                  <a:schemeClr val="tx1"/>
                </a:solidFill>
                <a:latin typeface="+mj-lt"/>
                <a:cs typeface="+mj-lt"/>
                <a:sym typeface="+mn-ea"/>
              </a:rPr>
              <a:t>，</a:t>
            </a:r>
            <a:r>
              <a:rPr lang="en-US" altLang="zh-CN" sz="1800" kern="1200" dirty="0">
                <a:solidFill>
                  <a:schemeClr val="tx1"/>
                </a:solidFill>
                <a:latin typeface="+mj-lt"/>
                <a:cs typeface="+mj-lt"/>
                <a:sym typeface="+mn-ea"/>
              </a:rPr>
              <a:t>0</a:t>
            </a:r>
            <a:r>
              <a:rPr lang="zh-CN" altLang="en-US" sz="1800" kern="1200" dirty="0">
                <a:solidFill>
                  <a:schemeClr val="tx1"/>
                </a:solidFill>
                <a:latin typeface="+mj-lt"/>
                <a:cs typeface="+mj-lt"/>
                <a:sym typeface="+mn-ea"/>
              </a:rPr>
              <a:t>是有值的。</a:t>
            </a:r>
            <a:endParaRPr lang="zh-CN" altLang="en-US" sz="1800" kern="1200" dirty="0">
              <a:solidFill>
                <a:schemeClr val="tx1"/>
              </a:solidFill>
              <a:latin typeface="+mj-lt"/>
              <a:cs typeface="+mj-lt"/>
              <a:sym typeface="+mn-ea"/>
            </a:endParaRPr>
          </a:p>
          <a:p>
            <a:pPr marL="533400" indent="-533400">
              <a:spcBef>
                <a:spcPts val="0"/>
              </a:spcBef>
              <a:spcAft>
                <a:spcPts val="0"/>
              </a:spcAft>
              <a:buNone/>
            </a:pPr>
            <a:r>
              <a:rPr lang="en-US" altLang="zh-CN" sz="1800" kern="1200" dirty="0">
                <a:solidFill>
                  <a:srgbClr val="FF0000"/>
                </a:solidFill>
                <a:latin typeface="+mj-lt"/>
                <a:cs typeface="+mj-lt"/>
                <a:sym typeface="+mn-ea"/>
              </a:rPr>
              <a:t>5.Undefined</a:t>
            </a:r>
            <a:r>
              <a:rPr lang="zh-CN" altLang="en-US" sz="1800" kern="1200" dirty="0">
                <a:solidFill>
                  <a:schemeClr val="accent1"/>
                </a:solidFill>
                <a:latin typeface="+mj-lt"/>
                <a:cs typeface="+mj-lt"/>
                <a:sym typeface="+mn-ea"/>
              </a:rPr>
              <a:t>：</a:t>
            </a:r>
            <a:r>
              <a:rPr lang="zh-CN" altLang="en-US" sz="1800" kern="1200" dirty="0">
                <a:solidFill>
                  <a:schemeClr val="tx1"/>
                </a:solidFill>
                <a:latin typeface="+mj-lt"/>
                <a:cs typeface="+mj-lt"/>
                <a:sym typeface="+mn-ea"/>
              </a:rPr>
              <a:t>变量创建后未赋值（数字：</a:t>
            </a:r>
            <a:r>
              <a:rPr lang="en-US" altLang="zh-CN" sz="1800" kern="1200" dirty="0" err="1">
                <a:solidFill>
                  <a:schemeClr val="tx1"/>
                </a:solidFill>
                <a:latin typeface="+mj-lt"/>
                <a:cs typeface="+mj-lt"/>
                <a:sym typeface="+mn-ea"/>
              </a:rPr>
              <a:t>NaN</a:t>
            </a:r>
            <a:r>
              <a:rPr lang="zh-CN" altLang="en-US" sz="1800" kern="1200" dirty="0">
                <a:solidFill>
                  <a:schemeClr val="tx1"/>
                </a:solidFill>
                <a:latin typeface="+mj-lt"/>
                <a:cs typeface="+mj-lt"/>
                <a:sym typeface="+mn-ea"/>
              </a:rPr>
              <a:t>；字符串：</a:t>
            </a:r>
            <a:r>
              <a:rPr lang="en-US" altLang="zh-CN" sz="1800" kern="1200" dirty="0">
                <a:solidFill>
                  <a:schemeClr val="tx1"/>
                </a:solidFill>
                <a:latin typeface="+mj-lt"/>
                <a:cs typeface="+mj-lt"/>
                <a:sym typeface="+mn-ea"/>
              </a:rPr>
              <a:t>Undefined</a:t>
            </a:r>
            <a:r>
              <a:rPr lang="zh-CN" altLang="en-US" sz="1800" kern="1200" dirty="0">
                <a:solidFill>
                  <a:schemeClr val="tx1"/>
                </a:solidFill>
                <a:latin typeface="+mj-lt"/>
                <a:cs typeface="+mj-lt"/>
                <a:sym typeface="+mn-ea"/>
              </a:rPr>
              <a:t>；</a:t>
            </a:r>
            <a:r>
              <a:rPr lang="en-US" altLang="zh-CN" sz="1800" kern="1200" dirty="0" err="1">
                <a:solidFill>
                  <a:schemeClr val="tx1"/>
                </a:solidFill>
                <a:latin typeface="+mj-lt"/>
                <a:cs typeface="+mj-lt"/>
                <a:sym typeface="+mn-ea"/>
              </a:rPr>
              <a:t>Boolean:false</a:t>
            </a:r>
            <a:r>
              <a:rPr lang="zh-CN" altLang="en-US" sz="1800" kern="1200" dirty="0">
                <a:solidFill>
                  <a:schemeClr val="tx1"/>
                </a:solidFill>
                <a:latin typeface="+mj-lt"/>
                <a:cs typeface="+mj-lt"/>
                <a:sym typeface="+mn-ea"/>
              </a:rPr>
              <a:t>） 。</a:t>
            </a:r>
            <a:endParaRPr lang="zh-CN" altLang="en-US" sz="1800" kern="1200" dirty="0">
              <a:solidFill>
                <a:schemeClr val="tx1"/>
              </a:solidFill>
              <a:latin typeface="+mj-lt"/>
              <a:cs typeface="+mj-lt"/>
              <a:sym typeface="+mn-ea"/>
            </a:endParaRPr>
          </a:p>
          <a:p>
            <a:pPr marL="533400" indent="-533400">
              <a:spcBef>
                <a:spcPts val="0"/>
              </a:spcBef>
              <a:spcAft>
                <a:spcPts val="0"/>
              </a:spcAft>
              <a:buNone/>
            </a:pPr>
            <a:r>
              <a:rPr lang="en-US" altLang="zh-CN" sz="1800" kern="1200" dirty="0">
                <a:solidFill>
                  <a:srgbClr val="FF0000"/>
                </a:solidFill>
                <a:latin typeface="+mj-lt"/>
                <a:cs typeface="+mj-lt"/>
                <a:sym typeface="+mn-ea"/>
              </a:rPr>
              <a:t>6.Object</a:t>
            </a:r>
            <a:r>
              <a:rPr lang="en-US" altLang="zh-CN" sz="1800" kern="1200" dirty="0">
                <a:solidFill>
                  <a:schemeClr val="accent1"/>
                </a:solidFill>
                <a:latin typeface="+mj-lt"/>
                <a:cs typeface="+mj-lt"/>
                <a:sym typeface="+mn-ea"/>
              </a:rPr>
              <a:t>:</a:t>
            </a:r>
            <a:r>
              <a:rPr lang="zh-CN" altLang="en-US" sz="1800" kern="1200" dirty="0">
                <a:solidFill>
                  <a:srgbClr val="FF0000"/>
                </a:solidFill>
                <a:latin typeface="+mj-lt"/>
                <a:cs typeface="+mj-lt"/>
                <a:sym typeface="+mn-ea"/>
              </a:rPr>
              <a:t>对象</a:t>
            </a:r>
            <a:r>
              <a:rPr lang="zh-CN" altLang="en-US" sz="1800" kern="1200" dirty="0">
                <a:latin typeface="+mj-lt"/>
                <a:cs typeface="+mj-lt"/>
                <a:sym typeface="+mn-ea"/>
              </a:rPr>
              <a:t>也是</a:t>
            </a:r>
            <a:r>
              <a:rPr lang="en-US" altLang="zh-CN" sz="1800" kern="1200" dirty="0">
                <a:latin typeface="+mj-lt"/>
                <a:cs typeface="+mj-lt"/>
                <a:sym typeface="+mn-ea"/>
              </a:rPr>
              <a:t>JS</a:t>
            </a:r>
            <a:r>
              <a:rPr lang="zh-CN" altLang="en-US" sz="1800" kern="1200" dirty="0">
                <a:latin typeface="+mj-lt"/>
                <a:cs typeface="+mj-lt"/>
                <a:sym typeface="+mn-ea"/>
              </a:rPr>
              <a:t>的重要组成部分，如</a:t>
            </a:r>
            <a:r>
              <a:rPr lang="en-US" altLang="zh-CN" sz="1800" kern="1200" dirty="0">
                <a:latin typeface="+mj-lt"/>
                <a:cs typeface="+mj-lt"/>
                <a:sym typeface="+mn-ea"/>
              </a:rPr>
              <a:t>date</a:t>
            </a:r>
            <a:r>
              <a:rPr lang="zh-CN" altLang="en-US" sz="1800" kern="1200" dirty="0">
                <a:latin typeface="+mj-lt"/>
                <a:cs typeface="+mj-lt"/>
                <a:sym typeface="+mn-ea"/>
              </a:rPr>
              <a:t>、</a:t>
            </a:r>
            <a:r>
              <a:rPr lang="en-US" altLang="zh-CN" sz="1800" kern="1200" dirty="0">
                <a:latin typeface="+mj-lt"/>
                <a:cs typeface="+mj-lt"/>
                <a:sym typeface="+mn-ea"/>
              </a:rPr>
              <a:t>window</a:t>
            </a:r>
            <a:r>
              <a:rPr lang="zh-CN" altLang="en-US" sz="1800" kern="1200" dirty="0">
                <a:latin typeface="+mj-lt"/>
                <a:cs typeface="+mj-lt"/>
                <a:sym typeface="+mn-ea"/>
              </a:rPr>
              <a:t>、</a:t>
            </a:r>
            <a:r>
              <a:rPr lang="en-US" altLang="zh-CN" sz="1800" kern="1200" dirty="0">
                <a:latin typeface="+mj-lt"/>
                <a:cs typeface="+mj-lt"/>
                <a:sym typeface="+mn-ea"/>
              </a:rPr>
              <a:t>document</a:t>
            </a:r>
            <a:r>
              <a:rPr lang="zh-CN" altLang="en-US" sz="1800" kern="1200" dirty="0">
                <a:latin typeface="+mj-lt"/>
                <a:cs typeface="+mj-lt"/>
                <a:sym typeface="+mn-ea"/>
              </a:rPr>
              <a:t>等等。</a:t>
            </a:r>
            <a:endParaRPr lang="zh-CN" altLang="en-US" sz="1800" kern="1200" dirty="0">
              <a:latin typeface="+mj-lt"/>
              <a:cs typeface="+mj-lt"/>
              <a:sym typeface="+mn-ea"/>
            </a:endParaRPr>
          </a:p>
          <a:p>
            <a:pPr marL="533400" indent="-533400">
              <a:spcBef>
                <a:spcPts val="0"/>
              </a:spcBef>
              <a:spcAft>
                <a:spcPts val="0"/>
              </a:spcAft>
              <a:buNone/>
            </a:pPr>
            <a:endParaRPr lang="zh-CN" altLang="en-US" sz="1800" kern="1200" dirty="0">
              <a:latin typeface="+mj-lt"/>
              <a:cs typeface="+mj-lt"/>
              <a:sym typeface="+mn-ea"/>
            </a:endParaRPr>
          </a:p>
          <a:p>
            <a:pPr marL="533400" indent="-533400">
              <a:spcBef>
                <a:spcPts val="0"/>
              </a:spcBef>
              <a:spcAft>
                <a:spcPts val="0"/>
              </a:spcAft>
              <a:buNone/>
            </a:pPr>
            <a:r>
              <a:rPr lang="zh-CN" altLang="en-US" sz="1800" kern="1200" dirty="0">
                <a:latin typeface="+mj-lt"/>
                <a:cs typeface="+mj-lt"/>
                <a:sym typeface="+mn-ea"/>
              </a:rPr>
              <a:t>    数据类型之间可以通过函数进行转换。</a:t>
            </a:r>
            <a:endParaRPr lang="zh-CN" altLang="en-US" sz="1800" kern="1200" dirty="0">
              <a:latin typeface="+mj-lt"/>
              <a:cs typeface="+mj-lt"/>
              <a:sym typeface="+mn-ea"/>
            </a:endParaRPr>
          </a:p>
          <a:p>
            <a:pPr marL="533400" indent="-533400">
              <a:spcBef>
                <a:spcPts val="0"/>
              </a:spcBef>
              <a:spcAft>
                <a:spcPts val="0"/>
              </a:spcAft>
              <a:buNone/>
            </a:pPr>
            <a:r>
              <a:rPr lang="zh-CN" altLang="en-US" sz="1800" kern="1200" dirty="0">
                <a:solidFill>
                  <a:srgbClr val="FF0000"/>
                </a:solidFill>
                <a:latin typeface="+mj-lt"/>
                <a:cs typeface="+mj-lt"/>
                <a:sym typeface="+mn-ea"/>
              </a:rPr>
              <a:t>转换函数如下： </a:t>
            </a:r>
            <a:endParaRPr lang="zh-CN" altLang="en-US" sz="1800" kern="1200" dirty="0">
              <a:solidFill>
                <a:srgbClr val="FF0000"/>
              </a:solidFill>
              <a:latin typeface="+mj-lt"/>
              <a:cs typeface="+mj-lt"/>
              <a:sym typeface="+mn-ea"/>
            </a:endParaRPr>
          </a:p>
          <a:p>
            <a:pPr marL="533400" indent="-533400">
              <a:spcBef>
                <a:spcPts val="0"/>
              </a:spcBef>
              <a:spcAft>
                <a:spcPts val="0"/>
              </a:spcAft>
              <a:buFont typeface="Wingdings" panose="05000000000000000000" pitchFamily="2" charset="2"/>
              <a:buChar char="Ø"/>
            </a:pPr>
            <a:r>
              <a:rPr lang="en-US" altLang="zh-CN" sz="1800" kern="1200" dirty="0" err="1">
                <a:latin typeface="+mj-lt"/>
                <a:cs typeface="+mj-lt"/>
                <a:sym typeface="+mn-ea"/>
              </a:rPr>
              <a:t>Number</a:t>
            </a:r>
            <a:r>
              <a:rPr lang="en-US" altLang="zh-CN" sz="1800" kern="1200" dirty="0">
                <a:latin typeface="+mj-lt"/>
                <a:cs typeface="+mj-lt"/>
                <a:sym typeface="+mn-ea"/>
              </a:rPr>
              <a:t>(value):</a:t>
            </a:r>
            <a:r>
              <a:rPr lang="zh-CN" altLang="en-US" sz="1800" kern="1200" dirty="0">
                <a:latin typeface="+mj-lt"/>
                <a:cs typeface="+mj-lt"/>
                <a:sym typeface="+mn-ea"/>
              </a:rPr>
              <a:t>把值转换成数字（整型或浮点数）</a:t>
            </a:r>
            <a:endParaRPr lang="zh-CN" altLang="en-US" sz="1800" kern="1200" dirty="0">
              <a:latin typeface="+mj-lt"/>
              <a:cs typeface="+mj-lt"/>
              <a:sym typeface="+mn-ea"/>
            </a:endParaRPr>
          </a:p>
          <a:p>
            <a:pPr marL="533400" indent="-533400">
              <a:spcBef>
                <a:spcPts val="0"/>
              </a:spcBef>
              <a:spcAft>
                <a:spcPts val="0"/>
              </a:spcAft>
              <a:buFont typeface="Wingdings" panose="05000000000000000000" pitchFamily="2" charset="2"/>
              <a:buChar char="Ø"/>
            </a:pPr>
            <a:r>
              <a:rPr lang="en-US" altLang="zh-CN" sz="1800" kern="1200" dirty="0">
                <a:latin typeface="+mj-lt"/>
                <a:cs typeface="+mj-lt"/>
                <a:sym typeface="+mn-ea"/>
              </a:rPr>
              <a:t>String(value):</a:t>
            </a:r>
            <a:r>
              <a:rPr lang="zh-CN" altLang="en-US" sz="1800" kern="1200" dirty="0">
                <a:latin typeface="+mj-lt"/>
                <a:cs typeface="+mj-lt"/>
                <a:sym typeface="+mn-ea"/>
              </a:rPr>
              <a:t>把值转换成字符串</a:t>
            </a:r>
            <a:endParaRPr lang="zh-CN" altLang="en-US" sz="1800" kern="1200" dirty="0">
              <a:latin typeface="+mj-lt"/>
              <a:cs typeface="+mj-lt"/>
              <a:sym typeface="+mn-ea"/>
            </a:endParaRPr>
          </a:p>
          <a:p>
            <a:pPr marL="533400" indent="-533400">
              <a:spcBef>
                <a:spcPts val="0"/>
              </a:spcBef>
              <a:spcAft>
                <a:spcPts val="0"/>
              </a:spcAft>
              <a:buFont typeface="Wingdings" panose="05000000000000000000" pitchFamily="2" charset="2"/>
              <a:buChar char="Ø"/>
            </a:pPr>
            <a:r>
              <a:rPr lang="en-US" altLang="zh-CN" sz="1800" kern="1200" dirty="0">
                <a:latin typeface="+mj-lt"/>
                <a:cs typeface="+mj-lt"/>
                <a:sym typeface="+mn-ea"/>
              </a:rPr>
              <a:t>Boolean(value):</a:t>
            </a:r>
            <a:r>
              <a:rPr lang="zh-CN" altLang="en-US" sz="1800" kern="1200" dirty="0">
                <a:latin typeface="+mj-lt"/>
                <a:cs typeface="+mj-lt"/>
                <a:sym typeface="+mn-ea"/>
              </a:rPr>
              <a:t>把值转换成</a:t>
            </a:r>
            <a:r>
              <a:rPr lang="en-US" altLang="zh-CN" sz="1800" kern="1200" dirty="0">
                <a:latin typeface="+mj-lt"/>
                <a:cs typeface="+mj-lt"/>
                <a:sym typeface="+mn-ea"/>
              </a:rPr>
              <a:t>Boolean</a:t>
            </a:r>
            <a:r>
              <a:rPr lang="zh-CN" altLang="en-US" sz="1800" kern="1200" dirty="0">
                <a:latin typeface="+mj-lt"/>
                <a:cs typeface="+mj-lt"/>
                <a:sym typeface="+mn-ea"/>
              </a:rPr>
              <a:t>类型</a:t>
            </a:r>
            <a:endParaRPr lang="zh-CN" altLang="en-US" sz="1800" kern="1200" dirty="0">
              <a:latin typeface="+mj-lt"/>
              <a:cs typeface="+mj-lt"/>
              <a:sym typeface="+mn-ea"/>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p:spPr>
        <p:txBody>
          <a:bodyPr/>
          <a:lstStyle/>
          <a:p>
            <a:pPr eaLnBrk="1" hangingPunct="1"/>
            <a:r>
              <a:rPr lang="en-US" altLang="zh-CN">
                <a:latin typeface="黑体" panose="02010609060101010101" charset="-122"/>
                <a:ea typeface="黑体" panose="02010609060101010101" charset="-122"/>
                <a:sym typeface="+mn-ea"/>
              </a:rPr>
              <a:t>AJAX</a:t>
            </a:r>
            <a:r>
              <a:rPr>
                <a:latin typeface="黑体" panose="02010609060101010101" charset="-122"/>
                <a:ea typeface="黑体" panose="02010609060101010101" charset="-122"/>
                <a:sym typeface="+mn-ea"/>
              </a:rPr>
              <a:t>技术组成结构</a:t>
            </a:r>
            <a:endParaRPr lang="zh-CN" altLang="en-US" dirty="0">
              <a:latin typeface="黑体" panose="02010609060101010101" charset="-122"/>
              <a:ea typeface="黑体" panose="02010609060101010101" charset="-122"/>
            </a:endParaRPr>
          </a:p>
        </p:txBody>
      </p:sp>
      <p:sp>
        <p:nvSpPr>
          <p:cNvPr id="8195" name="Rectangle 3"/>
          <p:cNvSpPr>
            <a:spLocks noGrp="1" noChangeArrowheads="1"/>
          </p:cNvSpPr>
          <p:nvPr>
            <p:ph idx="1"/>
          </p:nvPr>
        </p:nvSpPr>
        <p:spPr>
          <a:xfrm>
            <a:off x="502412" y="952508"/>
            <a:ext cx="8139178" cy="1016000"/>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en-US" altLang="zh-CN" dirty="0"/>
              <a:t>AJAX</a:t>
            </a:r>
            <a:r>
              <a:rPr lang="zh-CN" altLang="en-US" dirty="0"/>
              <a:t>使用</a:t>
            </a:r>
            <a:r>
              <a:rPr lang="en-US" altLang="zh-CN" dirty="0"/>
              <a:t>XHTML</a:t>
            </a:r>
            <a:r>
              <a:rPr lang="zh-CN" altLang="en-US" dirty="0"/>
              <a:t>和</a:t>
            </a:r>
            <a:r>
              <a:rPr lang="en-US" altLang="zh-CN" dirty="0"/>
              <a:t>CSS</a:t>
            </a:r>
            <a:r>
              <a:rPr lang="zh-CN" altLang="en-US" dirty="0"/>
              <a:t>来表示元素，使用</a:t>
            </a:r>
            <a:r>
              <a:rPr lang="en-US" altLang="zh-CN" dirty="0"/>
              <a:t>DOM</a:t>
            </a:r>
            <a:r>
              <a:rPr lang="zh-CN" altLang="en-US" dirty="0"/>
              <a:t>模型来进行动态显示和交互，使用</a:t>
            </a:r>
            <a:r>
              <a:rPr lang="en-US" altLang="zh-CN" dirty="0" err="1"/>
              <a:t>XMLHttpRequst</a:t>
            </a:r>
            <a:r>
              <a:rPr lang="zh-CN" altLang="en-US" dirty="0"/>
              <a:t>对象和服务器进行异步通信、使用</a:t>
            </a:r>
            <a:r>
              <a:rPr lang="en-US" altLang="zh-CN" dirty="0"/>
              <a:t>XML</a:t>
            </a:r>
            <a:r>
              <a:rPr lang="zh-CN" altLang="en-US" dirty="0"/>
              <a:t>和</a:t>
            </a:r>
            <a:r>
              <a:rPr lang="en-US" altLang="zh-CN" dirty="0"/>
              <a:t>XSLT</a:t>
            </a:r>
            <a:r>
              <a:rPr lang="zh-CN" altLang="en-US" dirty="0"/>
              <a:t>进行数据交换和处理，使用</a:t>
            </a:r>
            <a:r>
              <a:rPr lang="en-US" altLang="zh-CN" dirty="0"/>
              <a:t>JavaScript</a:t>
            </a:r>
            <a:r>
              <a:rPr lang="zh-CN" altLang="en-US" dirty="0"/>
              <a:t>来进行绑定和调用。</a:t>
            </a:r>
            <a:endParaRPr lang="zh-CN" altLang="en-US" dirty="0"/>
          </a:p>
          <a:p>
            <a:pPr marL="285750" indent="-285750">
              <a:lnSpc>
                <a:spcPct val="120000"/>
              </a:lnSpc>
              <a:spcAft>
                <a:spcPts val="300"/>
              </a:spcAft>
              <a:buClr>
                <a:srgbClr val="FF6600"/>
              </a:buClr>
              <a:buSzPct val="68000"/>
              <a:buFont typeface="Wingdings" panose="05000000000000000000" pitchFamily="2" charset="2"/>
              <a:buChar char="u"/>
            </a:pPr>
            <a:endParaRPr lang="zh-CN" altLang="en-US"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pic>
        <p:nvPicPr>
          <p:cNvPr id="9219" name="Picture 4" descr="9-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656160" y="1701404"/>
            <a:ext cx="5778103" cy="351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8195"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p:spPr>
        <p:txBody>
          <a:bodyPr/>
          <a:lstStyle/>
          <a:p>
            <a:pPr eaLnBrk="1" hangingPunct="1"/>
            <a:r>
              <a:rPr lang="zh-CN" altLang="en-US">
                <a:latin typeface="黑体" panose="02010609060101010101" charset="-122"/>
                <a:ea typeface="黑体" panose="02010609060101010101" charset="-122"/>
              </a:rPr>
              <a:t>交互过程的变化</a:t>
            </a:r>
            <a:endParaRPr lang="zh-CN" altLang="en-US">
              <a:latin typeface="黑体" panose="02010609060101010101" charset="-122"/>
              <a:ea typeface="黑体" panose="02010609060101010101" charset="-122"/>
            </a:endParaRPr>
          </a:p>
        </p:txBody>
      </p:sp>
      <p:sp>
        <p:nvSpPr>
          <p:cNvPr id="2" name="Content Placeholder 1"/>
          <p:cNvSpPr>
            <a:spLocks noGrp="1"/>
          </p:cNvSpPr>
          <p:nvPr>
            <p:ph idx="1"/>
          </p:nvPr>
        </p:nvSpPr>
        <p:spPr/>
        <p:txBody>
          <a:bodyPr/>
          <a:lstStyle/>
          <a:p>
            <a:r>
              <a:rPr sz="1600">
                <a:latin typeface="黑体" panose="02010609060101010101" charset="-122"/>
                <a:ea typeface="黑体" panose="02010609060101010101" charset="-122"/>
                <a:sym typeface="+mn-ea"/>
              </a:rPr>
              <a:t>传统</a:t>
            </a:r>
            <a:r>
              <a:rPr lang="en-US" altLang="zh-CN" sz="1600">
                <a:latin typeface="黑体" panose="02010609060101010101" charset="-122"/>
                <a:ea typeface="黑体" panose="02010609060101010101" charset="-122"/>
                <a:sym typeface="+mn-ea"/>
              </a:rPr>
              <a:t>Web</a:t>
            </a:r>
            <a:r>
              <a:rPr sz="1600">
                <a:latin typeface="黑体" panose="02010609060101010101" charset="-122"/>
                <a:ea typeface="黑体" panose="02010609060101010101" charset="-122"/>
                <a:sym typeface="+mn-ea"/>
              </a:rPr>
              <a:t>模式的交互过程 </a:t>
            </a:r>
            <a:endParaRPr sz="1600">
              <a:latin typeface="黑体" panose="02010609060101010101" charset="-122"/>
              <a:ea typeface="黑体" panose="02010609060101010101" charset="-122"/>
              <a:sym typeface="+mn-ea"/>
            </a:endParaRPr>
          </a:p>
          <a:p>
            <a:endParaRPr lang="zh-CN" altLang="en-US" sz="1600">
              <a:latin typeface="黑体" panose="02010609060101010101" charset="-122"/>
              <a:ea typeface="黑体" panose="02010609060101010101" charset="-122"/>
              <a:sym typeface="+mn-ea"/>
            </a:endParaRPr>
          </a:p>
          <a:p>
            <a:endParaRPr lang="zh-CN" altLang="en-US" sz="1600">
              <a:latin typeface="黑体" panose="02010609060101010101" charset="-122"/>
              <a:ea typeface="黑体" panose="02010609060101010101" charset="-122"/>
              <a:sym typeface="+mn-ea"/>
            </a:endParaRPr>
          </a:p>
          <a:p>
            <a:endParaRPr lang="zh-CN" altLang="en-US" sz="1600">
              <a:latin typeface="黑体" panose="02010609060101010101" charset="-122"/>
              <a:ea typeface="黑体" panose="02010609060101010101" charset="-122"/>
              <a:sym typeface="+mn-ea"/>
            </a:endParaRPr>
          </a:p>
          <a:p>
            <a:endParaRPr lang="zh-CN" altLang="en-US" sz="1600">
              <a:latin typeface="黑体" panose="02010609060101010101" charset="-122"/>
              <a:ea typeface="黑体" panose="02010609060101010101" charset="-122"/>
              <a:sym typeface="+mn-ea"/>
            </a:endParaRPr>
          </a:p>
          <a:p>
            <a:r>
              <a:rPr sz="1600">
                <a:latin typeface="黑体" panose="02010609060101010101" charset="-122"/>
                <a:ea typeface="黑体" panose="02010609060101010101" charset="-122"/>
                <a:sym typeface="+mn-ea"/>
              </a:rPr>
              <a:t>使用</a:t>
            </a:r>
            <a:r>
              <a:rPr lang="en-US" altLang="zh-CN" sz="1600">
                <a:latin typeface="黑体" panose="02010609060101010101" charset="-122"/>
                <a:ea typeface="黑体" panose="02010609060101010101" charset="-122"/>
                <a:sym typeface="+mn-ea"/>
              </a:rPr>
              <a:t>AJAX</a:t>
            </a:r>
            <a:r>
              <a:rPr sz="1600">
                <a:latin typeface="黑体" panose="02010609060101010101" charset="-122"/>
                <a:ea typeface="黑体" panose="02010609060101010101" charset="-122"/>
                <a:sym typeface="+mn-ea"/>
              </a:rPr>
              <a:t>的</a:t>
            </a:r>
            <a:r>
              <a:rPr lang="en-US" altLang="zh-CN" sz="1600">
                <a:latin typeface="黑体" panose="02010609060101010101" charset="-122"/>
                <a:ea typeface="黑体" panose="02010609060101010101" charset="-122"/>
                <a:sym typeface="+mn-ea"/>
              </a:rPr>
              <a:t>Web</a:t>
            </a:r>
            <a:r>
              <a:rPr sz="1600">
                <a:latin typeface="黑体" panose="02010609060101010101" charset="-122"/>
                <a:ea typeface="黑体" panose="02010609060101010101" charset="-122"/>
                <a:sym typeface="+mn-ea"/>
              </a:rPr>
              <a:t>模式的交互过程</a:t>
            </a:r>
            <a:endParaRPr lang="zh-CN" altLang="en-US" sz="1600">
              <a:latin typeface="黑体" panose="02010609060101010101" charset="-122"/>
              <a:ea typeface="黑体" panose="02010609060101010101" charset="-122"/>
              <a:sym typeface="+mn-ea"/>
            </a:endParaRPr>
          </a:p>
        </p:txBody>
      </p:sp>
      <p:pic>
        <p:nvPicPr>
          <p:cNvPr id="10243" name="Picture 4" descr="9-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2535" y="1523604"/>
            <a:ext cx="4806553" cy="102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pic>
        <p:nvPicPr>
          <p:cNvPr id="11267" name="Picture 4" descr="9-3"/>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1575515" y="3840957"/>
            <a:ext cx="5993606" cy="88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latin typeface="黑体" panose="02010609060101010101" charset="-122"/>
                <a:ea typeface="黑体" panose="02010609060101010101" charset="-122"/>
                <a:sym typeface="+mn-ea"/>
              </a:rPr>
              <a:t>XMLHttpRequest</a:t>
            </a:r>
            <a:r>
              <a:rPr>
                <a:latin typeface="黑体" panose="02010609060101010101" charset="-122"/>
                <a:ea typeface="黑体" panose="02010609060101010101" charset="-122"/>
                <a:sym typeface="+mn-ea"/>
              </a:rPr>
              <a:t>对象的创建</a:t>
            </a:r>
            <a:endParaRPr lang="zh-CN" altLang="en-US"/>
          </a:p>
        </p:txBody>
      </p:sp>
      <p:sp>
        <p:nvSpPr>
          <p:cNvPr id="13314" name="Rectangle 3"/>
          <p:cNvSpPr>
            <a:spLocks noGrp="1" noChangeArrowheads="1"/>
          </p:cNvSpPr>
          <p:nvPr>
            <p:ph idx="1"/>
          </p:nvPr>
        </p:nvSpPr>
        <p:spPr>
          <a:xfrm>
            <a:off x="457200" y="1556792"/>
            <a:ext cx="8229600" cy="4591685"/>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t>如果需要兼容老旧的</a:t>
            </a:r>
            <a:r>
              <a:rPr lang="en-US" altLang="zh-CN" sz="1400" dirty="0"/>
              <a:t>IE5</a:t>
            </a:r>
            <a:r>
              <a:rPr sz="1400" dirty="0"/>
              <a:t>、</a:t>
            </a:r>
            <a:r>
              <a:rPr lang="en-US" altLang="zh-CN" sz="1400" dirty="0"/>
              <a:t>6</a:t>
            </a:r>
            <a:r>
              <a:rPr lang="zh-CN" altLang="en-US" sz="1400" dirty="0"/>
              <a:t>浏览器，可以使用以下代码创建</a:t>
            </a:r>
            <a:r>
              <a:rPr lang="en-US" altLang="zh-CN" sz="1400" dirty="0" err="1"/>
              <a:t>XMLHttpRequest</a:t>
            </a:r>
            <a:r>
              <a:rPr lang="zh-CN" altLang="en-US" sz="1400" dirty="0"/>
              <a:t>对象：</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t>但现在一般不怎么考虑</a:t>
            </a:r>
            <a:r>
              <a:rPr lang="en-US" altLang="zh-CN" sz="1400" dirty="0"/>
              <a:t>IE5</a:t>
            </a:r>
            <a:r>
              <a:rPr sz="1400" dirty="0"/>
              <a:t>、</a:t>
            </a:r>
            <a:r>
              <a:rPr lang="en-US" altLang="zh-CN" sz="1400" dirty="0"/>
              <a:t>6</a:t>
            </a:r>
            <a:r>
              <a:rPr sz="1400" dirty="0"/>
              <a:t>了。</a:t>
            </a:r>
            <a:endParaRPr lang="zh-CN" altLang="en-US" sz="1400" dirty="0"/>
          </a:p>
          <a:p>
            <a:pPr marL="1143000" lvl="3" indent="0">
              <a:buNone/>
            </a:pPr>
            <a:r>
              <a:rPr lang="en-US" altLang="zh-CN" sz="1600" dirty="0"/>
              <a:t>var </a:t>
            </a:r>
            <a:r>
              <a:rPr lang="en-US" altLang="zh-CN" sz="1600" dirty="0" err="1"/>
              <a:t>xmlHttp</a:t>
            </a:r>
            <a:r>
              <a:rPr lang="en-US" altLang="zh-CN" sz="1600" dirty="0"/>
              <a:t>;</a:t>
            </a:r>
            <a:endParaRPr lang="en-US" altLang="zh-CN" sz="1600" dirty="0"/>
          </a:p>
          <a:p>
            <a:pPr marL="1143000" lvl="3" indent="0">
              <a:buNone/>
            </a:pPr>
            <a:r>
              <a:rPr lang="en-US" altLang="zh-CN" sz="1600" dirty="0"/>
              <a:t>if(</a:t>
            </a:r>
            <a:r>
              <a:rPr lang="en-US" altLang="zh-CN" sz="1600" dirty="0" err="1"/>
              <a:t>window.XMLHttpRequest</a:t>
            </a:r>
            <a:r>
              <a:rPr lang="en-US" altLang="zh-CN" sz="1600" dirty="0"/>
              <a:t>){</a:t>
            </a:r>
            <a:endParaRPr lang="en-US" altLang="zh-CN" sz="1600" dirty="0"/>
          </a:p>
          <a:p>
            <a:pPr marL="1143000" lvl="3" indent="0">
              <a:buNone/>
            </a:pPr>
            <a:r>
              <a:rPr lang="en-US" altLang="zh-CN" sz="1600" dirty="0"/>
              <a:t>    //</a:t>
            </a:r>
            <a:r>
              <a:rPr lang="zh-CN" altLang="en-US" sz="1600" dirty="0"/>
              <a:t>已内建</a:t>
            </a:r>
            <a:r>
              <a:rPr lang="en-US" altLang="zh-CN" sz="1600" dirty="0" err="1"/>
              <a:t>XMLHttpRequest</a:t>
            </a:r>
            <a:r>
              <a:rPr lang="zh-CN" altLang="en-US" sz="1600" dirty="0"/>
              <a:t>对象的浏览器</a:t>
            </a:r>
            <a:endParaRPr lang="zh-CN" altLang="en-US" sz="1600" dirty="0"/>
          </a:p>
          <a:p>
            <a:pPr marL="1143000" lvl="3" indent="0">
              <a:buNone/>
            </a:pPr>
            <a:r>
              <a:rPr lang="zh-CN" altLang="en-US" sz="1600" dirty="0"/>
              <a:t>    </a:t>
            </a:r>
            <a:r>
              <a:rPr lang="en-US" altLang="zh-CN" sz="1600" dirty="0" err="1"/>
              <a:t>xmlHttp</a:t>
            </a:r>
            <a:r>
              <a:rPr lang="en-US" altLang="zh-CN" sz="1600" dirty="0"/>
              <a:t>=new </a:t>
            </a:r>
            <a:r>
              <a:rPr lang="en-US" altLang="zh-CN" sz="1600" dirty="0" err="1"/>
              <a:t>XMLHttpRequest</a:t>
            </a:r>
            <a:r>
              <a:rPr lang="en-US" altLang="zh-CN" sz="1600" dirty="0"/>
              <a:t>();</a:t>
            </a:r>
            <a:endParaRPr lang="en-US" altLang="zh-CN" sz="1600" dirty="0"/>
          </a:p>
          <a:p>
            <a:pPr marL="1143000" lvl="3" indent="0">
              <a:buNone/>
            </a:pPr>
            <a:r>
              <a:rPr lang="en-US" altLang="zh-CN" sz="1600" dirty="0"/>
              <a:t>}</a:t>
            </a:r>
            <a:endParaRPr lang="en-US" altLang="zh-CN" sz="1600" dirty="0"/>
          </a:p>
          <a:p>
            <a:pPr marL="1143000" lvl="3" indent="0">
              <a:buNone/>
            </a:pPr>
            <a:r>
              <a:rPr lang="en-US" altLang="zh-CN" sz="1600" dirty="0"/>
              <a:t>else{</a:t>
            </a:r>
            <a:endParaRPr lang="en-US" altLang="zh-CN" sz="1600" dirty="0"/>
          </a:p>
          <a:p>
            <a:pPr marL="1143000" lvl="3" indent="0">
              <a:buNone/>
            </a:pPr>
            <a:r>
              <a:rPr lang="en-US" altLang="zh-CN" sz="1600" dirty="0"/>
              <a:t>    //IE5</a:t>
            </a:r>
            <a:r>
              <a:rPr lang="zh-CN" altLang="en-US" sz="1600" dirty="0"/>
              <a:t>和</a:t>
            </a:r>
            <a:r>
              <a:rPr lang="en-US" altLang="zh-CN" sz="1600" dirty="0"/>
              <a:t>IE6</a:t>
            </a:r>
            <a:endParaRPr lang="en-US" altLang="zh-CN" sz="1600" dirty="0"/>
          </a:p>
          <a:p>
            <a:pPr marL="1143000" lvl="3" indent="0">
              <a:buNone/>
            </a:pPr>
            <a:r>
              <a:rPr lang="en-US" altLang="zh-CN" sz="1600" dirty="0"/>
              <a:t>    </a:t>
            </a:r>
            <a:r>
              <a:rPr lang="en-US" altLang="zh-CN" sz="1600" dirty="0" err="1"/>
              <a:t>xmlHttp</a:t>
            </a:r>
            <a:r>
              <a:rPr lang="en-US" altLang="zh-CN" sz="1600" dirty="0"/>
              <a:t>=new </a:t>
            </a:r>
            <a:r>
              <a:rPr lang="en-US" altLang="zh-CN" sz="1600" dirty="0" err="1"/>
              <a:t>ActiveXObject</a:t>
            </a:r>
            <a:r>
              <a:rPr lang="en-US" altLang="zh-CN" sz="1600" dirty="0"/>
              <a:t>(“</a:t>
            </a:r>
            <a:r>
              <a:rPr lang="en-US" altLang="zh-CN" sz="1600" dirty="0" err="1"/>
              <a:t>Microsoft.XMLHTTP</a:t>
            </a:r>
            <a:r>
              <a:rPr lang="en-US" altLang="zh-CN" sz="1600" dirty="0"/>
              <a:t>”);</a:t>
            </a:r>
            <a:endParaRPr lang="en-US" altLang="zh-CN" sz="1600" dirty="0"/>
          </a:p>
          <a:p>
            <a:pPr marL="1143000" lvl="3" indent="0">
              <a:buNone/>
            </a:pPr>
            <a:r>
              <a:rPr lang="en-US" altLang="zh-CN" sz="1600" dirty="0"/>
              <a:t>}</a:t>
            </a:r>
            <a:endParaRPr lang="zh-CN" altLang="en-US" sz="1600" dirty="0"/>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13314"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latin typeface="黑体" panose="02010609060101010101" charset="-122"/>
                <a:ea typeface="黑体" panose="02010609060101010101" charset="-122"/>
                <a:sym typeface="+mn-ea"/>
              </a:rPr>
              <a:t>XMLHttpRequest</a:t>
            </a:r>
            <a:r>
              <a:rPr>
                <a:latin typeface="黑体" panose="02010609060101010101" charset="-122"/>
                <a:ea typeface="黑体" panose="02010609060101010101" charset="-122"/>
                <a:sym typeface="+mn-ea"/>
              </a:rPr>
              <a:t>对象的方法</a:t>
            </a:r>
            <a:endParaRPr lang="zh-CN" altLang="en-US"/>
          </a:p>
        </p:txBody>
      </p:sp>
      <p:sp>
        <p:nvSpPr>
          <p:cNvPr id="15362" name="Rectangle 3"/>
          <p:cNvSpPr>
            <a:spLocks noGrp="1" noChangeArrowheads="1"/>
          </p:cNvSpPr>
          <p:nvPr>
            <p:ph idx="1"/>
          </p:nvPr>
        </p:nvSpPr>
        <p:spPr>
          <a:xfrm>
            <a:off x="412115" y="3317394"/>
            <a:ext cx="8229600" cy="3032760"/>
          </a:xfrm>
          <a:noFill/>
        </p:spPr>
        <p:txBody>
          <a:bodyPr vert="horz" wrap="square" lIns="91440" tIns="45720" rIns="91440" bIns="45720" rtlCol="0">
            <a:spAutoFit/>
          </a:bodyPr>
          <a:lstStyle/>
          <a:p>
            <a:pPr marL="285750" indent="-285750">
              <a:lnSpc>
                <a:spcPct val="120000"/>
              </a:lnSpc>
              <a:spcBef>
                <a:spcPts val="0"/>
              </a:spcBef>
              <a:spcAft>
                <a:spcPts val="300"/>
              </a:spcAft>
              <a:buClr>
                <a:srgbClr val="FF6600"/>
              </a:buClr>
              <a:buSzPct val="68000"/>
              <a:buFont typeface="Wingdings" panose="05000000000000000000" pitchFamily="2" charset="2"/>
              <a:buChar char="u"/>
            </a:pPr>
            <a:r>
              <a:rPr lang="en-US" altLang="zh-CN" sz="1400" dirty="0"/>
              <a:t>open()</a:t>
            </a:r>
            <a:r>
              <a:rPr lang="zh-CN" altLang="en-US" sz="1400" dirty="0"/>
              <a:t>方法建立对服务器的请求，</a:t>
            </a:r>
            <a:r>
              <a:rPr lang="en-US" altLang="zh-CN" sz="1400" dirty="0"/>
              <a:t>open(method, </a:t>
            </a:r>
            <a:r>
              <a:rPr lang="en-US" altLang="zh-CN" sz="1400" dirty="0" err="1"/>
              <a:t>url</a:t>
            </a:r>
            <a:r>
              <a:rPr lang="en-US" altLang="zh-CN" sz="1400" dirty="0"/>
              <a:t>, async, username, password);</a:t>
            </a:r>
            <a:endParaRPr lang="zh-CN" altLang="en-US" sz="1400" dirty="0"/>
          </a:p>
          <a:p>
            <a:pPr lvl="1" defTabSz="914400">
              <a:spcBef>
                <a:spcPts val="0"/>
              </a:spcBef>
              <a:spcAft>
                <a:spcPts val="400"/>
              </a:spcAft>
              <a:tabLst>
                <a:tab pos="1609725" algn="l"/>
                <a:tab pos="1609725" algn="l"/>
              </a:tabLst>
            </a:pPr>
            <a:r>
              <a:rPr lang="en-US" altLang="zh-CN" sz="1400" dirty="0"/>
              <a:t>method</a:t>
            </a:r>
            <a:r>
              <a:rPr lang="zh-CN" altLang="en-US" sz="1400" dirty="0"/>
              <a:t>是请求的类型，必选参数，字符串类型，可以是</a:t>
            </a:r>
            <a:r>
              <a:rPr lang="en-US" altLang="zh-CN" sz="1400" dirty="0"/>
              <a:t>GET</a:t>
            </a:r>
            <a:r>
              <a:rPr lang="zh-CN" altLang="en-US" sz="1400" dirty="0"/>
              <a:t>、</a:t>
            </a:r>
            <a:r>
              <a:rPr lang="en-US" altLang="zh-CN" sz="1400" dirty="0"/>
              <a:t>POST</a:t>
            </a:r>
            <a:r>
              <a:rPr lang="zh-CN" altLang="en-US" sz="1400" dirty="0"/>
              <a:t>或者</a:t>
            </a:r>
            <a:r>
              <a:rPr lang="en-US" altLang="zh-CN" sz="1400" dirty="0"/>
              <a:t>PUT</a:t>
            </a:r>
            <a:r>
              <a:rPr lang="zh-CN" altLang="en-US" sz="1400" dirty="0"/>
              <a:t>。</a:t>
            </a:r>
            <a:r>
              <a:rPr lang="en-US" altLang="zh-CN" sz="1400" dirty="0" err="1"/>
              <a:t>url</a:t>
            </a:r>
            <a:r>
              <a:rPr lang="zh-CN" altLang="en-US" sz="1400" dirty="0"/>
              <a:t>指的是请求资源的</a:t>
            </a:r>
            <a:r>
              <a:rPr lang="en-US" altLang="zh-CN" sz="1400" dirty="0"/>
              <a:t>URL</a:t>
            </a:r>
            <a:r>
              <a:rPr lang="zh-CN" altLang="en-US" sz="1400" dirty="0"/>
              <a:t>，必选参数，字符串类型，可以是相对路径也可以是绝对路径。</a:t>
            </a:r>
            <a:endParaRPr lang="zh-CN" altLang="en-US" sz="1400" dirty="0"/>
          </a:p>
          <a:p>
            <a:pPr lvl="1" defTabSz="914400">
              <a:spcBef>
                <a:spcPts val="0"/>
              </a:spcBef>
              <a:spcAft>
                <a:spcPts val="400"/>
              </a:spcAft>
              <a:tabLst>
                <a:tab pos="1609725" algn="l"/>
                <a:tab pos="1609725" algn="l"/>
              </a:tabLst>
            </a:pPr>
            <a:r>
              <a:rPr lang="en-US" altLang="zh-CN" sz="1400" dirty="0"/>
              <a:t>async</a:t>
            </a:r>
            <a:r>
              <a:rPr lang="zh-CN" altLang="en-US" sz="1400" dirty="0"/>
              <a:t>指是否采用异步请求，可选参数，布尔类型，默认值为</a:t>
            </a:r>
            <a:r>
              <a:rPr lang="en-US" altLang="zh-CN" sz="1400" dirty="0"/>
              <a:t>true</a:t>
            </a:r>
            <a:r>
              <a:rPr lang="zh-CN" altLang="en-US" sz="1400" dirty="0"/>
              <a:t>。如果该参数为</a:t>
            </a:r>
            <a:r>
              <a:rPr lang="en-US" altLang="zh-CN" sz="1400" dirty="0"/>
              <a:t>false</a:t>
            </a:r>
            <a:r>
              <a:rPr lang="zh-CN" altLang="en-US" sz="1400" dirty="0"/>
              <a:t>，则采用同步方式请求，客户端需要等待处理，直到服务器返回为止。</a:t>
            </a:r>
            <a:endParaRPr lang="zh-CN" altLang="en-US" sz="1400" dirty="0"/>
          </a:p>
          <a:p>
            <a:pPr lvl="1" defTabSz="914400">
              <a:spcBef>
                <a:spcPts val="0"/>
              </a:spcBef>
              <a:spcAft>
                <a:spcPts val="400"/>
              </a:spcAft>
              <a:tabLst>
                <a:tab pos="1609725" algn="l"/>
                <a:tab pos="1609725" algn="l"/>
              </a:tabLst>
            </a:pPr>
            <a:r>
              <a:rPr lang="en-US" altLang="zh-CN" sz="1400" dirty="0"/>
              <a:t>username</a:t>
            </a:r>
            <a:r>
              <a:rPr lang="zh-CN" altLang="en-US" sz="1400" dirty="0"/>
              <a:t>和</a:t>
            </a:r>
            <a:r>
              <a:rPr lang="en-US" altLang="zh-CN" sz="1400" dirty="0"/>
              <a:t>password</a:t>
            </a:r>
            <a:r>
              <a:rPr lang="zh-CN" altLang="en-US" sz="1400" dirty="0"/>
              <a:t>指的是请求服务器资源时需要输入的用户名和密码，均为字符串类型的可选参数。</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a:sym typeface="+mn-ea"/>
              </a:rPr>
              <a:t>send()</a:t>
            </a:r>
            <a:r>
              <a:rPr sz="1400">
                <a:sym typeface="+mn-ea"/>
              </a:rPr>
              <a:t>方法用于向服务器发出请求，</a:t>
            </a:r>
            <a:r>
              <a:rPr lang="en-US" altLang="zh-CN" sz="1400">
                <a:sym typeface="+mn-ea"/>
              </a:rPr>
              <a:t>send(content);</a:t>
            </a:r>
            <a:endParaRPr lang="en-US" altLang="zh-CN" sz="1400" dirty="0"/>
          </a:p>
          <a:p>
            <a:pPr marL="742950" lvl="1" indent="-285750">
              <a:lnSpc>
                <a:spcPct val="120000"/>
              </a:lnSpc>
              <a:spcAft>
                <a:spcPts val="300"/>
              </a:spcAft>
              <a:buClr>
                <a:srgbClr val="FF6600"/>
              </a:buClr>
              <a:buSzPct val="68000"/>
              <a:buFont typeface="Wingdings" panose="05000000000000000000" pitchFamily="2" charset="2"/>
              <a:buChar char="u"/>
            </a:pPr>
            <a:r>
              <a:rPr lang="en-US" altLang="zh-CN" sz="1400">
                <a:sym typeface="+mn-ea"/>
              </a:rPr>
              <a:t>content</a:t>
            </a:r>
            <a:r>
              <a:rPr sz="1400">
                <a:sym typeface="+mn-ea"/>
              </a:rPr>
              <a:t>为发送的内容，可以为</a:t>
            </a:r>
            <a:r>
              <a:rPr lang="en-US" altLang="zh-CN" sz="1400">
                <a:sym typeface="+mn-ea"/>
              </a:rPr>
              <a:t>null</a:t>
            </a:r>
            <a:r>
              <a:rPr sz="1400">
                <a:sym typeface="+mn-ea"/>
              </a:rPr>
              <a:t>。如果请求是异步的，该方法就会立即返回；如果请求是同步的，则处理会等待直到接收到服务器的响应为止。</a:t>
            </a:r>
            <a:endParaRPr lang="zh-CN" altLang="en-US" sz="1400" dirty="0"/>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graphicFrame>
        <p:nvGraphicFramePr>
          <p:cNvPr id="290910" name="Group 94"/>
          <p:cNvGraphicFramePr>
            <a:graphicFrameLocks noGrp="1"/>
          </p:cNvGraphicFramePr>
          <p:nvPr>
            <p:custDataLst>
              <p:tags r:id="rId1"/>
            </p:custDataLst>
          </p:nvPr>
        </p:nvGraphicFramePr>
        <p:xfrm>
          <a:off x="1337010" y="1053232"/>
          <a:ext cx="6634480" cy="1973580"/>
        </p:xfrm>
        <a:graphic>
          <a:graphicData uri="http://schemas.openxmlformats.org/drawingml/2006/table">
            <a:tbl>
              <a:tblPr>
                <a:tableStyleId>{8799B23B-EC83-4686-B30A-512413B5E67A}</a:tableStyleId>
              </a:tblPr>
              <a:tblGrid>
                <a:gridCol w="2887345"/>
                <a:gridCol w="3747135"/>
              </a:tblGrid>
              <a:tr h="267891">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dirty="0">
                          <a:ln>
                            <a:noFill/>
                          </a:ln>
                          <a:solidFill>
                            <a:srgbClr val="000000"/>
                          </a:solidFill>
                          <a:effectLst/>
                        </a:rPr>
                        <a:t>方法</a:t>
                      </a:r>
                      <a:endParaRPr kumimoji="0" lang="zh-CN" altLang="en-US"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dirty="0">
                          <a:ln>
                            <a:noFill/>
                          </a:ln>
                          <a:solidFill>
                            <a:srgbClr val="000000"/>
                          </a:solidFill>
                          <a:effectLst/>
                        </a:rPr>
                        <a:t>说明</a:t>
                      </a:r>
                      <a:endParaRPr kumimoji="0" lang="zh-CN" altLang="en-US"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551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abort()</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停止当前请求</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7891">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getAllResponseHeaders()</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返回所有的</a:t>
                      </a:r>
                      <a:r>
                        <a:rPr kumimoji="0" lang="en-US" altLang="zh-CN" sz="1400" b="1" u="none" strike="noStrike" cap="none" normalizeH="0" baseline="0">
                          <a:ln>
                            <a:noFill/>
                          </a:ln>
                          <a:solidFill>
                            <a:srgbClr val="000000"/>
                          </a:solidFill>
                          <a:effectLst/>
                        </a:rPr>
                        <a:t>HTTP</a:t>
                      </a:r>
                      <a:r>
                        <a:rPr kumimoji="0" lang="zh-CN" altLang="en-US" sz="1400" b="1" u="none" strike="noStrike" cap="none" normalizeH="0" baseline="0">
                          <a:ln>
                            <a:noFill/>
                          </a:ln>
                          <a:solidFill>
                            <a:srgbClr val="000000"/>
                          </a:solidFill>
                          <a:effectLst/>
                        </a:rPr>
                        <a:t>响应头信息</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8194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getResponseHeader(header)</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返回指定的</a:t>
                      </a:r>
                      <a:r>
                        <a:rPr kumimoji="0" lang="en-US" altLang="zh-CN" sz="1400" b="1" u="none" strike="noStrike" cap="none" normalizeH="0" baseline="0">
                          <a:ln>
                            <a:noFill/>
                          </a:ln>
                          <a:solidFill>
                            <a:srgbClr val="000000"/>
                          </a:solidFill>
                          <a:effectLst/>
                        </a:rPr>
                        <a:t>HTTP</a:t>
                      </a:r>
                      <a:r>
                        <a:rPr kumimoji="0" lang="zh-CN" altLang="en-US" sz="1400" b="1" u="none" strike="noStrike" cap="none" normalizeH="0" baseline="0">
                          <a:ln>
                            <a:noFill/>
                          </a:ln>
                          <a:solidFill>
                            <a:srgbClr val="000000"/>
                          </a:solidFill>
                          <a:effectLst/>
                        </a:rPr>
                        <a:t>响应头信息</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7891">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open(method, url)</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建立对服务器的请求</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551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send(content)</a:t>
                      </a:r>
                      <a:endParaRPr kumimoji="0" lang="en-US" altLang="zh-CN"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向服务器发送请求</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7891">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dirty="0" err="1">
                          <a:ln>
                            <a:noFill/>
                          </a:ln>
                          <a:solidFill>
                            <a:srgbClr val="000000"/>
                          </a:solidFill>
                          <a:effectLst/>
                        </a:rPr>
                        <a:t>setRequestHeader</a:t>
                      </a:r>
                      <a:r>
                        <a:rPr kumimoji="0" lang="en-US" altLang="zh-CN" sz="1400" b="1" u="none" strike="noStrike" cap="none" normalizeH="0" baseline="0" dirty="0">
                          <a:ln>
                            <a:noFill/>
                          </a:ln>
                          <a:solidFill>
                            <a:srgbClr val="000000"/>
                          </a:solidFill>
                          <a:effectLst/>
                        </a:rPr>
                        <a:t>(header, value)</a:t>
                      </a:r>
                      <a:endParaRPr kumimoji="0" lang="en-US" altLang="zh-CN"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dirty="0">
                          <a:ln>
                            <a:noFill/>
                          </a:ln>
                          <a:solidFill>
                            <a:srgbClr val="000000"/>
                          </a:solidFill>
                          <a:effectLst/>
                        </a:rPr>
                        <a:t>设置指定的</a:t>
                      </a:r>
                      <a:r>
                        <a:rPr kumimoji="0" lang="en-US" altLang="zh-CN" sz="1400" b="1" u="none" strike="noStrike" cap="none" normalizeH="0" baseline="0" dirty="0">
                          <a:ln>
                            <a:noFill/>
                          </a:ln>
                          <a:solidFill>
                            <a:srgbClr val="000000"/>
                          </a:solidFill>
                          <a:effectLst/>
                        </a:rPr>
                        <a:t>HTTP</a:t>
                      </a:r>
                      <a:r>
                        <a:rPr kumimoji="0" lang="zh-CN" altLang="en-US" sz="1400" b="1" u="none" strike="noStrike" cap="none" normalizeH="0" baseline="0" dirty="0">
                          <a:ln>
                            <a:noFill/>
                          </a:ln>
                          <a:solidFill>
                            <a:srgbClr val="000000"/>
                          </a:solidFill>
                          <a:effectLst/>
                        </a:rPr>
                        <a:t>请求头信息</a:t>
                      </a:r>
                      <a:endParaRPr kumimoji="0" lang="zh-CN" altLang="en-US"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15362" grpId="0" build="p"/>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3986" name="Group 98"/>
          <p:cNvGraphicFramePr>
            <a:graphicFrameLocks noGrp="1"/>
          </p:cNvGraphicFramePr>
          <p:nvPr>
            <p:ph idx="1"/>
          </p:nvPr>
        </p:nvGraphicFramePr>
        <p:xfrm>
          <a:off x="774824" y="1434872"/>
          <a:ext cx="7701280" cy="4112260"/>
        </p:xfrm>
        <a:graphic>
          <a:graphicData uri="http://schemas.openxmlformats.org/drawingml/2006/table">
            <a:tbl>
              <a:tblPr>
                <a:tableStyleId>{8799B23B-EC83-4686-B30A-512413B5E67A}</a:tableStyleId>
              </a:tblPr>
              <a:tblGrid>
                <a:gridCol w="1901825"/>
                <a:gridCol w="5799455"/>
              </a:tblGrid>
              <a:tr h="28702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属性</a:t>
                      </a:r>
                      <a:endParaRPr kumimoji="0" lang="zh-CN" altLang="en-US"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说明</a:t>
                      </a:r>
                      <a:endParaRPr kumimoji="0" lang="zh-CN" altLang="en-US"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r>
              <a:tr h="4953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onreadystatechange</a:t>
                      </a:r>
                      <a:endParaRPr kumimoji="0" lang="en-US" altLang="zh-CN"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dirty="0">
                          <a:ln>
                            <a:noFill/>
                          </a:ln>
                          <a:solidFill>
                            <a:srgbClr val="000000"/>
                          </a:solidFill>
                          <a:effectLst/>
                        </a:rPr>
                        <a:t>存储函数（函数名），每当</a:t>
                      </a:r>
                      <a:r>
                        <a:rPr kumimoji="0" lang="en-US" altLang="zh-CN" sz="1400" b="1" u="none" strike="noStrike" cap="none" normalizeH="0" baseline="0" dirty="0" err="1">
                          <a:ln>
                            <a:noFill/>
                          </a:ln>
                          <a:solidFill>
                            <a:srgbClr val="000000"/>
                          </a:solidFill>
                          <a:effectLst/>
                        </a:rPr>
                        <a:t>readyState</a:t>
                      </a:r>
                      <a:r>
                        <a:rPr kumimoji="0" lang="zh-CN" altLang="en-US" sz="1400" b="1" u="none" strike="noStrike" cap="none" normalizeH="0" baseline="0" dirty="0">
                          <a:ln>
                            <a:noFill/>
                          </a:ln>
                          <a:solidFill>
                            <a:srgbClr val="000000"/>
                          </a:solidFill>
                          <a:effectLst/>
                        </a:rPr>
                        <a:t>属性改变时，都会调用此函数</a:t>
                      </a:r>
                      <a:endParaRPr kumimoji="0" lang="zh-CN" altLang="en-US" sz="2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r>
              <a:tr h="1348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readyState</a:t>
                      </a:r>
                      <a:endParaRPr kumimoji="0" lang="en-US" altLang="zh-CN"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存有</a:t>
                      </a:r>
                      <a:r>
                        <a:rPr kumimoji="0" lang="en-US" altLang="zh-CN" sz="1400" b="1" u="none" strike="noStrike" cap="none" normalizeH="0" baseline="0">
                          <a:ln>
                            <a:noFill/>
                          </a:ln>
                          <a:solidFill>
                            <a:srgbClr val="000000"/>
                          </a:solidFill>
                          <a:effectLst/>
                        </a:rPr>
                        <a:t>XMLHttpRequest</a:t>
                      </a:r>
                      <a:r>
                        <a:rPr kumimoji="0" lang="zh-CN" altLang="en-US" sz="1400" b="1" u="none" strike="noStrike" cap="none" normalizeH="0" baseline="0">
                          <a:ln>
                            <a:noFill/>
                          </a:ln>
                          <a:solidFill>
                            <a:srgbClr val="000000"/>
                          </a:solidFill>
                          <a:effectLst/>
                        </a:rPr>
                        <a:t>的状态，值为从</a:t>
                      </a:r>
                      <a:r>
                        <a:rPr kumimoji="0" lang="en-US" altLang="zh-CN" sz="1400" b="1" u="none" strike="noStrike" cap="none" normalizeH="0" baseline="0">
                          <a:ln>
                            <a:noFill/>
                          </a:ln>
                          <a:solidFill>
                            <a:srgbClr val="000000"/>
                          </a:solidFill>
                          <a:effectLst/>
                        </a:rPr>
                        <a:t>0</a:t>
                      </a:r>
                      <a:r>
                        <a:rPr kumimoji="0" lang="zh-CN" altLang="en-US" sz="1400" b="1" u="none" strike="noStrike" cap="none" normalizeH="0" baseline="0">
                          <a:ln>
                            <a:noFill/>
                          </a:ln>
                          <a:solidFill>
                            <a:srgbClr val="000000"/>
                          </a:solidFill>
                          <a:effectLst/>
                        </a:rPr>
                        <a:t>到</a:t>
                      </a:r>
                      <a:r>
                        <a:rPr kumimoji="0" lang="en-US" altLang="zh-CN" sz="1400" b="1" u="none" strike="noStrike" cap="none" normalizeH="0" baseline="0">
                          <a:ln>
                            <a:noFill/>
                          </a:ln>
                          <a:solidFill>
                            <a:srgbClr val="000000"/>
                          </a:solidFill>
                          <a:effectLst/>
                        </a:rPr>
                        <a:t>4</a:t>
                      </a:r>
                      <a:r>
                        <a:rPr kumimoji="0" lang="zh-CN" altLang="en-US" sz="1400" b="1" u="none" strike="noStrike" cap="none" normalizeH="0" baseline="0">
                          <a:ln>
                            <a:noFill/>
                          </a:ln>
                          <a:solidFill>
                            <a:srgbClr val="000000"/>
                          </a:solidFill>
                          <a:effectLst/>
                        </a:rPr>
                        <a:t>。</a:t>
                      </a:r>
                      <a:endParaRPr kumimoji="0" lang="zh-CN" altLang="en-US" sz="1400" b="1" u="none" strike="noStrike" cap="none" normalizeH="0" baseline="0">
                        <a:ln>
                          <a:noFill/>
                        </a:ln>
                        <a:solidFill>
                          <a:srgbClr val="000000"/>
                        </a:solidFill>
                        <a:effectLst/>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0</a:t>
                      </a:r>
                      <a:r>
                        <a:rPr kumimoji="0" lang="zh-CN" altLang="en-US" sz="1400" b="1" u="none" strike="noStrike" cap="none" normalizeH="0" baseline="0">
                          <a:ln>
                            <a:noFill/>
                          </a:ln>
                          <a:solidFill>
                            <a:srgbClr val="000000"/>
                          </a:solidFill>
                          <a:effectLst/>
                        </a:rPr>
                        <a:t>表示请求未初始化；</a:t>
                      </a:r>
                      <a:endParaRPr kumimoji="0" lang="zh-CN" altLang="en-US" sz="1400" b="1" u="none" strike="noStrike" cap="none" normalizeH="0" baseline="0">
                        <a:ln>
                          <a:noFill/>
                        </a:ln>
                        <a:solidFill>
                          <a:srgbClr val="000000"/>
                        </a:solidFill>
                        <a:effectLst/>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1</a:t>
                      </a:r>
                      <a:r>
                        <a:rPr kumimoji="0" lang="zh-CN" altLang="en-US" sz="1400" b="1" u="none" strike="noStrike" cap="none" normalizeH="0" baseline="0">
                          <a:ln>
                            <a:noFill/>
                          </a:ln>
                          <a:solidFill>
                            <a:srgbClr val="000000"/>
                          </a:solidFill>
                          <a:effectLst/>
                        </a:rPr>
                        <a:t>表示服务器连接已建立；</a:t>
                      </a:r>
                      <a:endParaRPr kumimoji="0" lang="zh-CN" altLang="en-US" sz="1400" b="1" u="none" strike="noStrike" cap="none" normalizeH="0" baseline="0">
                        <a:ln>
                          <a:noFill/>
                        </a:ln>
                        <a:solidFill>
                          <a:srgbClr val="000000"/>
                        </a:solidFill>
                        <a:effectLst/>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2</a:t>
                      </a:r>
                      <a:r>
                        <a:rPr kumimoji="0" lang="zh-CN" altLang="en-US" sz="1400" b="1" u="none" strike="noStrike" cap="none" normalizeH="0" baseline="0">
                          <a:ln>
                            <a:noFill/>
                          </a:ln>
                          <a:solidFill>
                            <a:srgbClr val="000000"/>
                          </a:solidFill>
                          <a:effectLst/>
                        </a:rPr>
                        <a:t>表示请求已接收；</a:t>
                      </a:r>
                      <a:endParaRPr kumimoji="0" lang="zh-CN" altLang="en-US" sz="1400" b="1" u="none" strike="noStrike" cap="none" normalizeH="0" baseline="0">
                        <a:ln>
                          <a:noFill/>
                        </a:ln>
                        <a:solidFill>
                          <a:srgbClr val="000000"/>
                        </a:solidFill>
                        <a:effectLst/>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3</a:t>
                      </a:r>
                      <a:r>
                        <a:rPr kumimoji="0" lang="zh-CN" altLang="en-US" sz="1400" b="1" u="none" strike="noStrike" cap="none" normalizeH="0" baseline="0">
                          <a:ln>
                            <a:noFill/>
                          </a:ln>
                          <a:solidFill>
                            <a:srgbClr val="000000"/>
                          </a:solidFill>
                          <a:effectLst/>
                        </a:rPr>
                        <a:t>表示请求处理中；</a:t>
                      </a:r>
                      <a:endParaRPr kumimoji="0" lang="zh-CN" altLang="en-US" sz="1400" b="1" u="none" strike="noStrike" cap="none" normalizeH="0" baseline="0">
                        <a:ln>
                          <a:noFill/>
                        </a:ln>
                        <a:solidFill>
                          <a:srgbClr val="000000"/>
                        </a:solidFill>
                        <a:effectLst/>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4</a:t>
                      </a:r>
                      <a:r>
                        <a:rPr kumimoji="0" lang="zh-CN" altLang="en-US" sz="1400" b="1" u="none" strike="noStrike" cap="none" normalizeH="0" baseline="0">
                          <a:ln>
                            <a:noFill/>
                          </a:ln>
                          <a:solidFill>
                            <a:srgbClr val="000000"/>
                          </a:solidFill>
                          <a:effectLst/>
                        </a:rPr>
                        <a:t>表示请求已完成，且响应已就绪；</a:t>
                      </a:r>
                      <a:endParaRPr kumimoji="0" lang="zh-CN" altLang="en-US"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r>
              <a:tr h="2819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responseText</a:t>
                      </a:r>
                      <a:endParaRPr kumimoji="0" lang="en-US" altLang="zh-CN"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服务器的响应，表示为字符串</a:t>
                      </a:r>
                      <a:endParaRPr kumimoji="0" lang="zh-CN" altLang="en-US"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r>
              <a:tr h="2819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responseXML</a:t>
                      </a:r>
                      <a:endParaRPr kumimoji="0" lang="en-US" altLang="zh-CN"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服务器的响应，表示为</a:t>
                      </a:r>
                      <a:r>
                        <a:rPr kumimoji="0" lang="en-US" altLang="zh-CN" sz="1400" b="1" u="none" strike="noStrike" cap="none" normalizeH="0" baseline="0">
                          <a:ln>
                            <a:noFill/>
                          </a:ln>
                          <a:solidFill>
                            <a:srgbClr val="000000"/>
                          </a:solidFill>
                          <a:effectLst/>
                        </a:rPr>
                        <a:t>XML</a:t>
                      </a:r>
                      <a:r>
                        <a:rPr kumimoji="0" lang="zh-CN" altLang="en-US" sz="1400" b="1" u="none" strike="noStrike" cap="none" normalizeH="0" baseline="0">
                          <a:ln>
                            <a:noFill/>
                          </a:ln>
                          <a:solidFill>
                            <a:srgbClr val="000000"/>
                          </a:solidFill>
                          <a:effectLst/>
                        </a:rPr>
                        <a:t>，可以解析成一个</a:t>
                      </a:r>
                      <a:r>
                        <a:rPr kumimoji="0" lang="en-US" altLang="zh-CN" sz="1400" b="1" u="none" strike="noStrike" cap="none" normalizeH="0" baseline="0">
                          <a:ln>
                            <a:noFill/>
                          </a:ln>
                          <a:solidFill>
                            <a:srgbClr val="000000"/>
                          </a:solidFill>
                          <a:effectLst/>
                        </a:rPr>
                        <a:t>DOM</a:t>
                      </a:r>
                      <a:r>
                        <a:rPr kumimoji="0" lang="zh-CN" altLang="en-US" sz="1400" b="1" u="none" strike="noStrike" cap="none" normalizeH="0" baseline="0">
                          <a:ln>
                            <a:noFill/>
                          </a:ln>
                          <a:solidFill>
                            <a:srgbClr val="000000"/>
                          </a:solidFill>
                          <a:effectLst/>
                        </a:rPr>
                        <a:t>对象</a:t>
                      </a:r>
                      <a:endParaRPr kumimoji="0" lang="zh-CN" altLang="en-US"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r>
              <a:tr h="2819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statusText</a:t>
                      </a:r>
                      <a:endParaRPr kumimoji="0" lang="en-US" altLang="zh-CN"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返回</a:t>
                      </a:r>
                      <a:r>
                        <a:rPr kumimoji="0" lang="en-US" altLang="zh-CN" sz="1400" b="1" u="none" strike="noStrike" cap="none" normalizeH="0" baseline="0">
                          <a:ln>
                            <a:noFill/>
                          </a:ln>
                          <a:solidFill>
                            <a:srgbClr val="000000"/>
                          </a:solidFill>
                          <a:effectLst/>
                        </a:rPr>
                        <a:t>HTTP</a:t>
                      </a:r>
                      <a:r>
                        <a:rPr kumimoji="0" lang="zh-CN" altLang="en-US" sz="1400" b="1" u="none" strike="noStrike" cap="none" normalizeH="0" baseline="0">
                          <a:ln>
                            <a:noFill/>
                          </a:ln>
                          <a:solidFill>
                            <a:srgbClr val="000000"/>
                          </a:solidFill>
                          <a:effectLst/>
                        </a:rPr>
                        <a:t>状态码对应的文本</a:t>
                      </a:r>
                      <a:endParaRPr kumimoji="0" lang="zh-CN" altLang="en-US"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r>
              <a:tr h="113538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1" u="none" strike="noStrike" cap="none" normalizeH="0" baseline="0">
                          <a:ln>
                            <a:noFill/>
                          </a:ln>
                          <a:solidFill>
                            <a:srgbClr val="000000"/>
                          </a:solidFill>
                          <a:effectLst/>
                        </a:rPr>
                        <a:t>status</a:t>
                      </a:r>
                      <a:endParaRPr kumimoji="0" lang="en-US" altLang="zh-CN"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dirty="0">
                          <a:ln>
                            <a:noFill/>
                          </a:ln>
                          <a:solidFill>
                            <a:srgbClr val="000000"/>
                          </a:solidFill>
                          <a:effectLst/>
                        </a:rPr>
                        <a:t>服务器的</a:t>
                      </a:r>
                      <a:r>
                        <a:rPr kumimoji="0" lang="en-US" altLang="zh-CN" sz="1400" b="1" u="none" strike="noStrike" cap="none" normalizeH="0" baseline="0" dirty="0">
                          <a:ln>
                            <a:noFill/>
                          </a:ln>
                          <a:solidFill>
                            <a:srgbClr val="000000"/>
                          </a:solidFill>
                          <a:effectLst/>
                        </a:rPr>
                        <a:t>HTTP</a:t>
                      </a:r>
                      <a:r>
                        <a:rPr kumimoji="0" lang="zh-CN" altLang="en-US" sz="1400" b="1" u="none" strike="noStrike" cap="none" normalizeH="0" baseline="0" dirty="0">
                          <a:ln>
                            <a:noFill/>
                          </a:ln>
                          <a:solidFill>
                            <a:srgbClr val="000000"/>
                          </a:solidFill>
                          <a:effectLst/>
                        </a:rPr>
                        <a:t>响应状态码，如：</a:t>
                      </a:r>
                      <a:endParaRPr kumimoji="0" lang="zh-CN" altLang="en-US" sz="1400" b="1" u="none" strike="noStrike" cap="none" normalizeH="0" baseline="0" dirty="0">
                        <a:ln>
                          <a:noFill/>
                        </a:ln>
                        <a:solidFill>
                          <a:srgbClr val="000000"/>
                        </a:solidFill>
                        <a:effectLst/>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u="none" strike="noStrike" cap="none" normalizeH="0" baseline="0" dirty="0">
                          <a:ln>
                            <a:noFill/>
                          </a:ln>
                          <a:solidFill>
                            <a:srgbClr val="000000"/>
                          </a:solidFill>
                          <a:effectLst/>
                        </a:rPr>
                        <a:t>200</a:t>
                      </a:r>
                      <a:r>
                        <a:rPr kumimoji="0" lang="zh-CN" altLang="en-US" sz="1400" b="1" u="none" strike="noStrike" cap="none" normalizeH="0" baseline="0" dirty="0">
                          <a:ln>
                            <a:noFill/>
                          </a:ln>
                          <a:solidFill>
                            <a:srgbClr val="000000"/>
                          </a:solidFill>
                          <a:effectLst/>
                        </a:rPr>
                        <a:t>表示成功；</a:t>
                      </a:r>
                      <a:endParaRPr kumimoji="0" lang="zh-CN" altLang="en-US" sz="1400" b="1" u="none" strike="noStrike" cap="none" normalizeH="0" baseline="0" dirty="0">
                        <a:ln>
                          <a:noFill/>
                        </a:ln>
                        <a:solidFill>
                          <a:srgbClr val="000000"/>
                        </a:solidFill>
                        <a:effectLst/>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u="none" strike="noStrike" cap="none" normalizeH="0" baseline="0" dirty="0">
                          <a:ln>
                            <a:noFill/>
                          </a:ln>
                          <a:solidFill>
                            <a:srgbClr val="000000"/>
                          </a:solidFill>
                          <a:effectLst/>
                        </a:rPr>
                        <a:t>400</a:t>
                      </a:r>
                      <a:r>
                        <a:rPr kumimoji="0" lang="zh-CN" altLang="en-US" sz="1400" b="1" u="none" strike="noStrike" cap="none" normalizeH="0" baseline="0" dirty="0">
                          <a:ln>
                            <a:noFill/>
                          </a:ln>
                          <a:solidFill>
                            <a:srgbClr val="000000"/>
                          </a:solidFill>
                          <a:effectLst/>
                        </a:rPr>
                        <a:t>表示错误的请求；</a:t>
                      </a:r>
                      <a:endParaRPr kumimoji="0" lang="zh-CN" altLang="en-US" sz="1400" b="1" u="none" strike="noStrike" cap="none" normalizeH="0" baseline="0" dirty="0">
                        <a:ln>
                          <a:noFill/>
                        </a:ln>
                        <a:solidFill>
                          <a:srgbClr val="000000"/>
                        </a:solidFill>
                        <a:effectLst/>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u="none" strike="noStrike" cap="none" normalizeH="0" baseline="0" dirty="0">
                          <a:ln>
                            <a:noFill/>
                          </a:ln>
                          <a:solidFill>
                            <a:srgbClr val="000000"/>
                          </a:solidFill>
                          <a:effectLst/>
                        </a:rPr>
                        <a:t>404</a:t>
                      </a:r>
                      <a:r>
                        <a:rPr kumimoji="0" lang="zh-CN" altLang="en-US" sz="1400" b="1" u="none" strike="noStrike" cap="none" normalizeH="0" baseline="0" dirty="0">
                          <a:ln>
                            <a:noFill/>
                          </a:ln>
                          <a:solidFill>
                            <a:srgbClr val="000000"/>
                          </a:solidFill>
                          <a:effectLst/>
                        </a:rPr>
                        <a:t>表示文件未找到；</a:t>
                      </a:r>
                      <a:endParaRPr kumimoji="0" lang="zh-CN" altLang="en-US" sz="1400" b="1" u="none" strike="noStrike" cap="none" normalizeH="0" baseline="0" dirty="0">
                        <a:ln>
                          <a:noFill/>
                        </a:ln>
                        <a:solidFill>
                          <a:srgbClr val="000000"/>
                        </a:solidFill>
                        <a:effectLst/>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400" b="1" u="none" strike="noStrike" cap="none" normalizeH="0" baseline="0" dirty="0">
                          <a:ln>
                            <a:noFill/>
                          </a:ln>
                          <a:solidFill>
                            <a:srgbClr val="000000"/>
                          </a:solidFill>
                          <a:effectLst/>
                        </a:rPr>
                        <a:t>500</a:t>
                      </a:r>
                      <a:r>
                        <a:rPr kumimoji="0" lang="zh-CN" altLang="en-US" sz="1400" b="1" u="none" strike="noStrike" cap="none" normalizeH="0" baseline="0" dirty="0">
                          <a:ln>
                            <a:noFill/>
                          </a:ln>
                          <a:solidFill>
                            <a:srgbClr val="000000"/>
                          </a:solidFill>
                          <a:effectLst/>
                        </a:rPr>
                        <a:t>表示服务器内部出现错误；</a:t>
                      </a:r>
                      <a:endParaRPr kumimoji="0" lang="zh-CN" altLang="en-US" sz="2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2" marB="34292" horzOverflow="overflow"/>
                </a:tc>
              </a:tr>
            </a:tbl>
          </a:graphicData>
        </a:graphic>
      </p:graphicFrame>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2" name="Title 1"/>
          <p:cNvSpPr>
            <a:spLocks noGrp="1"/>
          </p:cNvSpPr>
          <p:nvPr>
            <p:custDataLst>
              <p:tags r:id="rId1"/>
            </p:custDataLst>
          </p:nvPr>
        </p:nvSpPr>
        <p:spPr>
          <a:xfrm>
            <a:off x="502412" y="443234"/>
            <a:ext cx="8139178" cy="441964"/>
          </a:xfrm>
          <a:prstGeom prst="rect">
            <a:avLst/>
          </a:prstGeom>
        </p:spPr>
        <p:txBody>
          <a:bodyPr vert="horz" lIns="90000" tIns="46800" rIns="90000" bIns="46800" rtlCol="0" anchor="t" anchorCtr="0">
            <a:norm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dirty="0" err="1">
                <a:latin typeface="黑体" panose="02010609060101010101" charset="-122"/>
                <a:ea typeface="黑体" panose="02010609060101010101" charset="-122"/>
                <a:sym typeface="+mn-ea"/>
              </a:rPr>
              <a:t>XMLHttpRequest</a:t>
            </a:r>
            <a:r>
              <a:rPr>
                <a:latin typeface="黑体" panose="02010609060101010101" charset="-122"/>
                <a:ea typeface="黑体" panose="02010609060101010101" charset="-122"/>
                <a:sym typeface="+mn-ea"/>
              </a:rPr>
              <a:t>对象的属性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457200" y="1268249"/>
            <a:ext cx="8229600" cy="3698240"/>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err="1"/>
              <a:t>XMLHttpRequest</a:t>
            </a:r>
            <a:r>
              <a:rPr lang="zh-CN" altLang="en-US" sz="1400" dirty="0"/>
              <a:t>对象的工作过程可以分为以下几个步骤：</a:t>
            </a:r>
            <a:endParaRPr lang="zh-CN" altLang="en-US" sz="1400" dirty="0"/>
          </a:p>
          <a:p>
            <a:pPr marL="457200" lvl="1"/>
            <a:r>
              <a:rPr lang="en-US" altLang="zh-CN" sz="1400" dirty="0"/>
              <a:t>1</a:t>
            </a:r>
            <a:r>
              <a:rPr lang="zh-CN" altLang="en-US" sz="1400" dirty="0"/>
              <a:t>．创建：当用户在浏览器提交请求时，需要先创建一个</a:t>
            </a:r>
            <a:r>
              <a:rPr lang="en-US" altLang="zh-CN" sz="1400" dirty="0" err="1"/>
              <a:t>XMLHttpRequest</a:t>
            </a:r>
            <a:r>
              <a:rPr lang="zh-CN" altLang="en-US" sz="1400" dirty="0"/>
              <a:t>对象。</a:t>
            </a:r>
            <a:endParaRPr lang="zh-CN" altLang="en-US" sz="1400" dirty="0"/>
          </a:p>
          <a:p>
            <a:pPr marL="457200" lvl="1"/>
            <a:r>
              <a:rPr lang="en-US" altLang="zh-CN" sz="1400" dirty="0"/>
              <a:t>2</a:t>
            </a:r>
            <a:r>
              <a:rPr lang="zh-CN" altLang="en-US" sz="1400" dirty="0"/>
              <a:t>．初始化请求：调用</a:t>
            </a:r>
            <a:r>
              <a:rPr lang="en-US" altLang="zh-CN" sz="1400" dirty="0" err="1"/>
              <a:t>XMLHttpRequest</a:t>
            </a:r>
            <a:r>
              <a:rPr lang="zh-CN" altLang="en-US" sz="1400" dirty="0"/>
              <a:t>对象的</a:t>
            </a:r>
            <a:r>
              <a:rPr lang="en-US" altLang="zh-CN" sz="1400" dirty="0"/>
              <a:t>open()</a:t>
            </a:r>
            <a:r>
              <a:rPr lang="zh-CN" altLang="en-US" sz="1400" dirty="0"/>
              <a:t>方法进行请求的初始化，并根据</a:t>
            </a:r>
            <a:r>
              <a:rPr lang="en-US" altLang="zh-CN" sz="1400" dirty="0"/>
              <a:t>open()</a:t>
            </a:r>
            <a:r>
              <a:rPr lang="zh-CN" altLang="en-US" sz="1400" dirty="0"/>
              <a:t>方法的参数设置对象的状态。</a:t>
            </a:r>
            <a:endParaRPr lang="zh-CN" altLang="en-US" sz="1400" dirty="0"/>
          </a:p>
          <a:p>
            <a:pPr marL="457200" lvl="1"/>
            <a:r>
              <a:rPr lang="en-US" altLang="zh-CN" sz="1400" dirty="0"/>
              <a:t>3</a:t>
            </a:r>
            <a:r>
              <a:rPr lang="zh-CN" altLang="en-US" sz="1400" dirty="0"/>
              <a:t>．发送请求：调用</a:t>
            </a:r>
            <a:r>
              <a:rPr lang="en-US" altLang="zh-CN" sz="1400" dirty="0" err="1"/>
              <a:t>XMLHttpRequest</a:t>
            </a:r>
            <a:r>
              <a:rPr lang="zh-CN" altLang="en-US" sz="1400" dirty="0"/>
              <a:t>对象的</a:t>
            </a:r>
            <a:r>
              <a:rPr lang="en-US" altLang="zh-CN" sz="1400" dirty="0"/>
              <a:t>send()</a:t>
            </a:r>
            <a:r>
              <a:rPr lang="zh-CN" altLang="en-US" sz="1400" dirty="0"/>
              <a:t>方法向服务器发送请求。</a:t>
            </a:r>
            <a:endParaRPr lang="zh-CN" altLang="en-US" sz="1400" dirty="0"/>
          </a:p>
          <a:p>
            <a:pPr marL="457200" lvl="1"/>
            <a:r>
              <a:rPr lang="en-US" altLang="zh-CN" sz="1400" dirty="0"/>
              <a:t>4</a:t>
            </a:r>
            <a:r>
              <a:rPr lang="zh-CN" altLang="en-US" sz="1400" dirty="0"/>
              <a:t>．解析数据：通过</a:t>
            </a:r>
            <a:r>
              <a:rPr lang="en-US" altLang="zh-CN" sz="1400" dirty="0" err="1"/>
              <a:t>XMLHttpRequest</a:t>
            </a:r>
            <a:r>
              <a:rPr lang="zh-CN" altLang="en-US" sz="1400" dirty="0"/>
              <a:t>对象的属性可以解析原始数据，可以将服务器端返回的数据转换成</a:t>
            </a:r>
            <a:r>
              <a:rPr lang="en-US" altLang="zh-CN" sz="1400" dirty="0" err="1"/>
              <a:t>responseBody</a:t>
            </a:r>
            <a:r>
              <a:rPr lang="zh-CN" altLang="en-US" sz="1400" dirty="0"/>
              <a:t>、</a:t>
            </a:r>
            <a:r>
              <a:rPr lang="en-US" altLang="zh-CN" sz="1400" dirty="0" err="1"/>
              <a:t>responseText</a:t>
            </a:r>
            <a:r>
              <a:rPr lang="zh-CN" altLang="en-US" sz="1400" dirty="0"/>
              <a:t>、</a:t>
            </a:r>
            <a:r>
              <a:rPr lang="en-US" altLang="zh-CN" sz="1400" dirty="0" err="1"/>
              <a:t>responseXML</a:t>
            </a:r>
            <a:r>
              <a:rPr lang="zh-CN" altLang="en-US" sz="1400" dirty="0"/>
              <a:t>等可以被客户端直接使用的属性。</a:t>
            </a:r>
            <a:endParaRPr lang="zh-CN" altLang="en-US" sz="1400" dirty="0"/>
          </a:p>
          <a:p>
            <a:pPr marL="457200" lvl="1"/>
            <a:r>
              <a:rPr lang="en-US" altLang="zh-CN" sz="1400" dirty="0"/>
              <a:t>5</a:t>
            </a:r>
            <a:r>
              <a:rPr lang="zh-CN" altLang="en-US" sz="1400" dirty="0"/>
              <a:t>．完成：解析完成之后，在客户端可以调用</a:t>
            </a:r>
            <a:r>
              <a:rPr lang="en-US" altLang="zh-CN" sz="1400" dirty="0" err="1"/>
              <a:t>XMLHttpRequest</a:t>
            </a:r>
            <a:r>
              <a:rPr lang="zh-CN" altLang="en-US" sz="1400" dirty="0"/>
              <a:t>对象的</a:t>
            </a:r>
            <a:r>
              <a:rPr lang="en-US" altLang="zh-CN" sz="1400" dirty="0" err="1"/>
              <a:t>responseText</a:t>
            </a:r>
            <a:r>
              <a:rPr lang="zh-CN" altLang="en-US" sz="1400" dirty="0"/>
              <a:t>属性返回字符串类型的数据，使用</a:t>
            </a:r>
            <a:r>
              <a:rPr lang="en-US" altLang="zh-CN" sz="1400" dirty="0" err="1"/>
              <a:t>XMLHttpRequest</a:t>
            </a:r>
            <a:r>
              <a:rPr lang="zh-CN" altLang="en-US" sz="1400" dirty="0"/>
              <a:t>对象的</a:t>
            </a:r>
            <a:r>
              <a:rPr lang="en-US" altLang="zh-CN" sz="1400" dirty="0" err="1"/>
              <a:t>responseXML</a:t>
            </a:r>
            <a:r>
              <a:rPr lang="zh-CN" altLang="en-US" sz="1400" dirty="0"/>
              <a:t>返回</a:t>
            </a:r>
            <a:r>
              <a:rPr lang="en-US" altLang="zh-CN" sz="1400" dirty="0"/>
              <a:t>XML Document</a:t>
            </a:r>
            <a:r>
              <a:rPr lang="zh-CN" altLang="en-US" sz="1400" dirty="0"/>
              <a:t>对象类型的数据。</a:t>
            </a:r>
            <a:endParaRPr lang="zh-CN" altLang="en-US" sz="14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2" name="Title 1"/>
          <p:cNvSpPr>
            <a:spLocks noGrp="1"/>
          </p:cNvSpPr>
          <p:nvPr>
            <p:custDataLst>
              <p:tags r:id="rId1"/>
            </p:custDataLst>
          </p:nvPr>
        </p:nvSpPr>
        <p:spPr>
          <a:xfrm>
            <a:off x="502412" y="443234"/>
            <a:ext cx="8139178" cy="441964"/>
          </a:xfrm>
          <a:prstGeom prst="rect">
            <a:avLst/>
          </a:prstGeom>
        </p:spPr>
        <p:txBody>
          <a:bodyPr vert="horz" lIns="90000" tIns="46800" rIns="90000" bIns="46800" rtlCol="0" anchor="t" anchorCtr="0">
            <a:norm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dirty="0" err="1">
                <a:latin typeface="黑体" panose="02010609060101010101" charset="-122"/>
                <a:ea typeface="黑体" panose="02010609060101010101" charset="-122"/>
                <a:sym typeface="+mn-ea"/>
              </a:rPr>
              <a:t>XMLHttpRequest</a:t>
            </a:r>
            <a:r>
              <a:rPr>
                <a:latin typeface="黑体" panose="02010609060101010101" charset="-122"/>
                <a:ea typeface="黑体" panose="02010609060101010101" charset="-122"/>
                <a:sym typeface="+mn-ea"/>
              </a:rPr>
              <a:t>对象的工作过程</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18435"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591" y="512017"/>
            <a:ext cx="1457451" cy="400110"/>
          </a:xfrm>
        </p:spPr>
        <p:txBody>
          <a:bodyPr/>
          <a:lstStyle/>
          <a:p>
            <a:r>
              <a:rPr dirty="0"/>
              <a:t>示例：</a:t>
            </a:r>
            <a:endParaRPr dirty="0"/>
          </a:p>
        </p:txBody>
      </p:sp>
      <p:sp>
        <p:nvSpPr>
          <p:cNvPr id="20482" name="Rectangle 3"/>
          <p:cNvSpPr>
            <a:spLocks noGrp="1" noChangeArrowheads="1"/>
          </p:cNvSpPr>
          <p:nvPr>
            <p:ph idx="1"/>
          </p:nvPr>
        </p:nvSpPr>
        <p:spPr>
          <a:xfrm>
            <a:off x="457200" y="1484630"/>
            <a:ext cx="8195310" cy="4946650"/>
          </a:xfrm>
          <a:solidFill>
            <a:srgbClr val="E1FFE1"/>
          </a:solidFill>
          <a:ln cap="flat" algn="ctr">
            <a:solidFill>
              <a:srgbClr val="993300"/>
            </a:solidFill>
            <a:miter lim="800000"/>
          </a:ln>
        </p:spPr>
        <p:txBody>
          <a:bodyPr vert="horz" wrap="square" lIns="91440" tIns="45720" rIns="91440" bIns="45720" rtlCol="0">
            <a:spAutoFit/>
          </a:bodyPr>
          <a:lstStyle/>
          <a:p>
            <a:pPr marL="457200" indent="-457200">
              <a:lnSpc>
                <a:spcPct val="90000"/>
              </a:lnSpc>
              <a:spcBef>
                <a:spcPct val="0"/>
              </a:spcBef>
              <a:spcAft>
                <a:spcPts val="0"/>
              </a:spcAft>
              <a:buNone/>
            </a:pPr>
            <a:r>
              <a:rPr lang="en-US" altLang="zh-CN" sz="1350" dirty="0">
                <a:ea typeface="宋体" panose="02010600030101010101" pitchFamily="2" charset="-122"/>
              </a:rPr>
              <a:t>&lt;script&gt;</a:t>
            </a:r>
            <a:endParaRPr lang="en-US" altLang="zh-CN" sz="1350" dirty="0">
              <a:ea typeface="宋体" panose="02010600030101010101" pitchFamily="2" charset="-122"/>
            </a:endParaRPr>
          </a:p>
          <a:p>
            <a:pPr marL="457200" indent="-457200">
              <a:lnSpc>
                <a:spcPct val="90000"/>
              </a:lnSpc>
              <a:spcBef>
                <a:spcPct val="0"/>
              </a:spcBef>
              <a:spcAft>
                <a:spcPts val="0"/>
              </a:spcAft>
              <a:buNone/>
            </a:pPr>
            <a:r>
              <a:rPr lang="en-US" altLang="zh-CN" sz="1350" dirty="0">
                <a:ea typeface="宋体" panose="02010600030101010101" pitchFamily="2" charset="-122"/>
              </a:rPr>
              <a:t>  var </a:t>
            </a:r>
            <a:r>
              <a:rPr lang="en-US" altLang="zh-CN" sz="1350" dirty="0" err="1">
                <a:ea typeface="宋体" panose="02010600030101010101" pitchFamily="2" charset="-122"/>
              </a:rPr>
              <a:t>xmlHttp</a:t>
            </a:r>
            <a:r>
              <a:rPr lang="en-US" altLang="zh-CN" sz="1350" dirty="0">
                <a:ea typeface="宋体" panose="02010600030101010101" pitchFamily="2" charset="-122"/>
              </a:rPr>
              <a:t>;</a:t>
            </a:r>
            <a:endParaRPr lang="en-US" altLang="zh-CN" sz="1350" dirty="0">
              <a:ea typeface="宋体" panose="02010600030101010101" pitchFamily="2" charset="-122"/>
            </a:endParaRPr>
          </a:p>
          <a:p>
            <a:pPr marL="457200" indent="-457200">
              <a:lnSpc>
                <a:spcPct val="90000"/>
              </a:lnSpc>
              <a:spcBef>
                <a:spcPct val="0"/>
              </a:spcBef>
              <a:spcAft>
                <a:spcPts val="0"/>
              </a:spcAft>
              <a:buNone/>
            </a:pPr>
            <a:r>
              <a:rPr lang="en-US" altLang="zh-CN" sz="1350" dirty="0">
                <a:ea typeface="宋体" panose="02010600030101010101" pitchFamily="2" charset="-122"/>
              </a:rPr>
              <a:t>  function </a:t>
            </a:r>
            <a:r>
              <a:rPr lang="en-US" altLang="zh-CN" sz="1350" dirty="0" err="1">
                <a:ea typeface="宋体" panose="02010600030101010101" pitchFamily="2" charset="-122"/>
              </a:rPr>
              <a:t>createXMLHttpRequest</a:t>
            </a:r>
            <a:r>
              <a:rPr lang="en-US" altLang="zh-CN" sz="1350" dirty="0">
                <a:ea typeface="宋体" panose="02010600030101010101" pitchFamily="2" charset="-122"/>
              </a:rPr>
              <a:t>() { </a:t>
            </a:r>
            <a:r>
              <a:rPr lang="en-US" altLang="zh-CN" sz="1350" dirty="0" err="1">
                <a:ea typeface="宋体" panose="02010600030101010101" pitchFamily="2" charset="-122"/>
              </a:rPr>
              <a:t>xmlHttp</a:t>
            </a:r>
            <a:r>
              <a:rPr lang="en-US" altLang="zh-CN" sz="1350" dirty="0">
                <a:ea typeface="宋体" panose="02010600030101010101" pitchFamily="2" charset="-122"/>
              </a:rPr>
              <a:t> = new </a:t>
            </a:r>
            <a:r>
              <a:rPr lang="en-US" altLang="zh-CN" sz="1350" dirty="0" err="1">
                <a:ea typeface="宋体" panose="02010600030101010101" pitchFamily="2" charset="-122"/>
              </a:rPr>
              <a:t>XMLHttpRequest</a:t>
            </a:r>
            <a:r>
              <a:rPr lang="en-US" altLang="zh-CN" sz="1350" dirty="0">
                <a:ea typeface="宋体" panose="02010600030101010101" pitchFamily="2" charset="-122"/>
              </a:rPr>
              <a:t>(); }</a:t>
            </a:r>
            <a:endParaRPr lang="en-US" altLang="zh-CN" sz="1350" dirty="0">
              <a:ea typeface="宋体" panose="02010600030101010101" pitchFamily="2" charset="-122"/>
            </a:endParaRPr>
          </a:p>
          <a:p>
            <a:pPr marL="457200" indent="-457200">
              <a:lnSpc>
                <a:spcPct val="90000"/>
              </a:lnSpc>
              <a:spcBef>
                <a:spcPct val="0"/>
              </a:spcBef>
              <a:spcAft>
                <a:spcPts val="0"/>
              </a:spcAft>
              <a:buNone/>
            </a:pPr>
            <a:r>
              <a:rPr lang="en-US" altLang="zh-CN" sz="1350" dirty="0">
                <a:ea typeface="宋体" panose="02010600030101010101" pitchFamily="2" charset="-122"/>
              </a:rPr>
              <a:t>    //</a:t>
            </a:r>
            <a:r>
              <a:rPr lang="zh-CN" altLang="en-US" sz="1350" dirty="0">
                <a:ea typeface="宋体" panose="02010600030101010101" pitchFamily="2" charset="-122"/>
              </a:rPr>
              <a:t>处理从服务器返回的响应</a:t>
            </a:r>
            <a:endParaRPr lang="zh-CN" altLang="en-US" sz="1350" dirty="0">
              <a:ea typeface="宋体" panose="02010600030101010101" pitchFamily="2" charset="-122"/>
            </a:endParaRPr>
          </a:p>
          <a:p>
            <a:pPr marL="457200" indent="-457200">
              <a:lnSpc>
                <a:spcPct val="90000"/>
              </a:lnSpc>
              <a:spcBef>
                <a:spcPct val="0"/>
              </a:spcBef>
              <a:spcAft>
                <a:spcPts val="0"/>
              </a:spcAft>
              <a:buNone/>
            </a:pPr>
            <a:r>
              <a:rPr lang="en-US" altLang="zh-CN" sz="1350" dirty="0">
                <a:ea typeface="宋体" panose="02010600030101010101" pitchFamily="2" charset="-122"/>
              </a:rPr>
              <a:t>  function processor() {	</a:t>
            </a:r>
            <a:endParaRPr lang="zh-CN" altLang="en-US" sz="1350" dirty="0">
              <a:ea typeface="宋体" panose="02010600030101010101" pitchFamily="2" charset="-122"/>
            </a:endParaRPr>
          </a:p>
          <a:p>
            <a:pPr marL="457200" indent="-457200">
              <a:lnSpc>
                <a:spcPct val="90000"/>
              </a:lnSpc>
              <a:spcBef>
                <a:spcPct val="0"/>
              </a:spcBef>
              <a:spcAft>
                <a:spcPts val="0"/>
              </a:spcAft>
              <a:buNone/>
            </a:pPr>
            <a:r>
              <a:rPr lang="en-US" altLang="zh-CN" sz="1350" dirty="0">
                <a:ea typeface="宋体" panose="02010600030101010101" pitchFamily="2" charset="-122"/>
              </a:rPr>
              <a:t>    if (</a:t>
            </a:r>
            <a:r>
              <a:rPr lang="en-US" altLang="zh-CN" sz="1350" dirty="0" err="1">
                <a:ea typeface="宋体" panose="02010600030101010101" pitchFamily="2" charset="-122"/>
              </a:rPr>
              <a:t>xmlHttp.readyState</a:t>
            </a:r>
            <a:r>
              <a:rPr lang="en-US" altLang="zh-CN" sz="1350" dirty="0">
                <a:ea typeface="宋体" panose="02010600030101010101" pitchFamily="2" charset="-122"/>
              </a:rPr>
              <a:t> == 4) {  </a:t>
            </a:r>
            <a:r>
              <a:rPr lang="en-US" altLang="zh-CN" sz="1350">
                <a:ea typeface="宋体" panose="02010600030101010101" pitchFamily="2" charset="-122"/>
                <a:sym typeface="+mn-ea"/>
              </a:rPr>
              <a:t>//</a:t>
            </a:r>
            <a:r>
              <a:rPr sz="1350">
                <a:ea typeface="宋体" panose="02010600030101010101" pitchFamily="2" charset="-122"/>
                <a:sym typeface="+mn-ea"/>
              </a:rPr>
              <a:t>响应完成</a:t>
            </a:r>
            <a:endParaRPr lang="en-US" altLang="zh-CN" sz="1350" dirty="0">
              <a:ea typeface="宋体" panose="02010600030101010101" pitchFamily="2" charset="-122"/>
            </a:endParaRPr>
          </a:p>
          <a:p>
            <a:pPr marL="457200" indent="-457200">
              <a:lnSpc>
                <a:spcPct val="90000"/>
              </a:lnSpc>
              <a:spcBef>
                <a:spcPct val="0"/>
              </a:spcBef>
              <a:spcAft>
                <a:spcPts val="0"/>
              </a:spcAft>
              <a:buNone/>
            </a:pPr>
            <a:r>
              <a:rPr lang="zh-CN" altLang="en-US" sz="1350" dirty="0">
                <a:ea typeface="宋体" panose="02010600030101010101" pitchFamily="2" charset="-122"/>
              </a:rPr>
              <a:t>	</a:t>
            </a:r>
            <a:r>
              <a:rPr lang="en-US" altLang="zh-CN" sz="1350" dirty="0">
                <a:ea typeface="宋体" panose="02010600030101010101" pitchFamily="2" charset="-122"/>
              </a:rPr>
              <a:t>if (</a:t>
            </a:r>
            <a:r>
              <a:rPr lang="en-US" altLang="zh-CN" sz="1350" dirty="0" err="1">
                <a:ea typeface="宋体" panose="02010600030101010101" pitchFamily="2" charset="-122"/>
              </a:rPr>
              <a:t>xmlHttp.status</a:t>
            </a:r>
            <a:r>
              <a:rPr lang="en-US" altLang="zh-CN" sz="1350" dirty="0">
                <a:ea typeface="宋体" panose="02010600030101010101" pitchFamily="2" charset="-122"/>
              </a:rPr>
              <a:t> == 200) {</a:t>
            </a:r>
            <a:r>
              <a:rPr lang="en-US" altLang="zh-CN" sz="1350">
                <a:ea typeface="宋体" panose="02010600030101010101" pitchFamily="2" charset="-122"/>
                <a:sym typeface="+mn-ea"/>
              </a:rPr>
              <a:t>	//</a:t>
            </a:r>
            <a:r>
              <a:rPr sz="1350">
                <a:ea typeface="宋体" panose="02010600030101010101" pitchFamily="2" charset="-122"/>
                <a:sym typeface="+mn-ea"/>
              </a:rPr>
              <a:t>响应成功</a:t>
            </a:r>
            <a:endParaRPr lang="zh-CN" altLang="en-US" sz="1350" dirty="0">
              <a:ea typeface="宋体" panose="02010600030101010101" pitchFamily="2" charset="-122"/>
            </a:endParaRPr>
          </a:p>
          <a:p>
            <a:pPr marL="457200" indent="-457200">
              <a:lnSpc>
                <a:spcPct val="90000"/>
              </a:lnSpc>
              <a:spcBef>
                <a:spcPct val="0"/>
              </a:spcBef>
              <a:spcAft>
                <a:spcPts val="0"/>
              </a:spcAft>
              <a:buNone/>
            </a:pPr>
            <a:r>
              <a:rPr lang="en-US" altLang="zh-CN" sz="1350" dirty="0">
                <a:ea typeface="宋体" panose="02010600030101010101" pitchFamily="2" charset="-122"/>
              </a:rPr>
              <a:t>	  var txt = </a:t>
            </a:r>
            <a:r>
              <a:rPr lang="en-US" altLang="zh-CN" sz="1350" dirty="0" err="1">
                <a:ea typeface="宋体" panose="02010600030101010101" pitchFamily="2" charset="-122"/>
              </a:rPr>
              <a:t>xmlHttp.responseText</a:t>
            </a:r>
            <a:r>
              <a:rPr lang="en-US" altLang="zh-CN" sz="1350" dirty="0">
                <a:ea typeface="宋体" panose="02010600030101010101" pitchFamily="2" charset="-122"/>
              </a:rPr>
              <a:t>;</a:t>
            </a:r>
            <a:endParaRPr lang="en-US" altLang="zh-CN" sz="1350" dirty="0">
              <a:ea typeface="宋体" panose="02010600030101010101" pitchFamily="2" charset="-122"/>
            </a:endParaRPr>
          </a:p>
          <a:p>
            <a:pPr marL="457200" indent="-457200">
              <a:lnSpc>
                <a:spcPct val="90000"/>
              </a:lnSpc>
              <a:spcBef>
                <a:spcPct val="0"/>
              </a:spcBef>
              <a:spcAft>
                <a:spcPts val="0"/>
              </a:spcAft>
              <a:buNone/>
            </a:pPr>
            <a:r>
              <a:rPr lang="en-US" altLang="zh-CN" sz="1350" dirty="0">
                <a:ea typeface="宋体" panose="02010600030101010101" pitchFamily="2" charset="-122"/>
              </a:rPr>
              <a:t>	  </a:t>
            </a:r>
            <a:r>
              <a:rPr lang="en-US" altLang="zh-CN" sz="1350" dirty="0" err="1">
                <a:ea typeface="宋体" panose="02010600030101010101" pitchFamily="2" charset="-122"/>
              </a:rPr>
              <a:t>document.getElementById</a:t>
            </a:r>
            <a:r>
              <a:rPr lang="en-US" altLang="zh-CN" sz="1350" dirty="0">
                <a:ea typeface="宋体" panose="02010600030101010101" pitchFamily="2" charset="-122"/>
              </a:rPr>
              <a:t>("</a:t>
            </a:r>
            <a:r>
              <a:rPr lang="en-US" altLang="zh-CN" sz="1350" dirty="0" err="1">
                <a:ea typeface="宋体" panose="02010600030101010101" pitchFamily="2" charset="-122"/>
              </a:rPr>
              <a:t>div_msg</a:t>
            </a:r>
            <a:r>
              <a:rPr lang="en-US" altLang="zh-CN" sz="1350" dirty="0">
                <a:ea typeface="宋体" panose="02010600030101010101" pitchFamily="2" charset="-122"/>
              </a:rPr>
              <a:t>").</a:t>
            </a:r>
            <a:r>
              <a:rPr lang="en-US" altLang="zh-CN" sz="1350" dirty="0" err="1">
                <a:ea typeface="宋体" panose="02010600030101010101" pitchFamily="2" charset="-122"/>
              </a:rPr>
              <a:t>innerHTML</a:t>
            </a:r>
            <a:r>
              <a:rPr lang="en-US" altLang="zh-CN" sz="1350" dirty="0">
                <a:ea typeface="宋体" panose="02010600030101010101" pitchFamily="2" charset="-122"/>
              </a:rPr>
              <a:t> = txt;</a:t>
            </a:r>
            <a:endParaRPr lang="en-US" altLang="zh-CN" sz="1350" dirty="0">
              <a:ea typeface="宋体" panose="02010600030101010101" pitchFamily="2" charset="-122"/>
            </a:endParaRPr>
          </a:p>
          <a:p>
            <a:pPr marL="457200" indent="-457200">
              <a:lnSpc>
                <a:spcPct val="90000"/>
              </a:lnSpc>
              <a:spcBef>
                <a:spcPct val="0"/>
              </a:spcBef>
              <a:spcAft>
                <a:spcPts val="0"/>
              </a:spcAft>
              <a:buNone/>
            </a:pPr>
            <a:r>
              <a:rPr lang="en-US" altLang="zh-CN" sz="1350" dirty="0">
                <a:ea typeface="宋体" panose="02010600030101010101" pitchFamily="2" charset="-122"/>
              </a:rPr>
              <a:t>      }</a:t>
            </a:r>
            <a:endParaRPr lang="en-US" altLang="zh-CN" sz="1350" dirty="0">
              <a:ea typeface="宋体" panose="02010600030101010101" pitchFamily="2" charset="-122"/>
            </a:endParaRPr>
          </a:p>
          <a:p>
            <a:pPr marL="457200" indent="-457200">
              <a:lnSpc>
                <a:spcPct val="90000"/>
              </a:lnSpc>
              <a:spcBef>
                <a:spcPct val="0"/>
              </a:spcBef>
              <a:spcAft>
                <a:spcPts val="0"/>
              </a:spcAft>
              <a:buNone/>
            </a:pPr>
            <a:r>
              <a:rPr lang="en-US" altLang="zh-CN" sz="1350" dirty="0">
                <a:ea typeface="宋体" panose="02010600030101010101" pitchFamily="2" charset="-122"/>
              </a:rPr>
              <a:t>    }</a:t>
            </a:r>
            <a:endParaRPr lang="en-US" altLang="zh-CN" sz="1350" dirty="0">
              <a:ea typeface="宋体" panose="02010600030101010101" pitchFamily="2" charset="-122"/>
            </a:endParaRPr>
          </a:p>
          <a:p>
            <a:pPr marL="457200" indent="-457200">
              <a:lnSpc>
                <a:spcPct val="90000"/>
              </a:lnSpc>
              <a:spcBef>
                <a:spcPct val="0"/>
              </a:spcBef>
              <a:spcAft>
                <a:spcPts val="0"/>
              </a:spcAft>
              <a:buNone/>
            </a:pPr>
            <a:r>
              <a:rPr lang="en-US" altLang="zh-CN" sz="1350" dirty="0">
                <a:ea typeface="宋体" panose="02010600030101010101" pitchFamily="2" charset="-122"/>
              </a:rPr>
              <a:t>  }</a:t>
            </a:r>
            <a:endParaRPr lang="en-US" altLang="zh-CN" sz="1350" dirty="0">
              <a:ea typeface="宋体" panose="02010600030101010101" pitchFamily="2" charset="-122"/>
            </a:endParaRPr>
          </a:p>
          <a:p>
            <a:pPr marL="457200" indent="-457200">
              <a:spcBef>
                <a:spcPct val="0"/>
              </a:spcBef>
              <a:spcAft>
                <a:spcPts val="0"/>
              </a:spcAft>
              <a:buNone/>
            </a:pPr>
            <a:r>
              <a:rPr lang="en-US" altLang="zh-CN" sz="1350">
                <a:ea typeface="宋体" panose="02010600030101010101" pitchFamily="2" charset="-122"/>
                <a:sym typeface="+mn-ea"/>
              </a:rPr>
              <a:t>  function </a:t>
            </a:r>
            <a:r>
              <a:rPr lang="en-US" altLang="zh-CN" sz="1350" dirty="0" err="1">
                <a:ea typeface="宋体" panose="02010600030101010101" pitchFamily="2" charset="-122"/>
                <a:sym typeface="+mn-ea"/>
              </a:rPr>
              <a:t>requestData</a:t>
            </a:r>
            <a:r>
              <a:rPr lang="en-US" altLang="zh-CN" sz="1350">
                <a:ea typeface="宋体" panose="02010600030101010101" pitchFamily="2" charset="-122"/>
                <a:sym typeface="+mn-ea"/>
              </a:rPr>
              <a:t>() {</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err="1">
                <a:ea typeface="宋体" panose="02010600030101010101" pitchFamily="2" charset="-122"/>
                <a:sym typeface="+mn-ea"/>
              </a:rPr>
              <a:t>    createXMLHttpRequest</a:t>
            </a:r>
            <a:r>
              <a:rPr lang="en-US" altLang="zh-CN" sz="1350">
                <a:ea typeface="宋体" panose="02010600030101010101" pitchFamily="2" charset="-122"/>
                <a:sym typeface="+mn-ea"/>
              </a:rPr>
              <a:t>();</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err="1">
                <a:ea typeface="宋体" panose="02010600030101010101" pitchFamily="2" charset="-122"/>
                <a:sym typeface="+mn-ea"/>
              </a:rPr>
              <a:t>    xmlHttp.onreadystatechange</a:t>
            </a:r>
            <a:r>
              <a:rPr lang="en-US" altLang="zh-CN" sz="1350">
                <a:ea typeface="宋体" panose="02010600030101010101" pitchFamily="2" charset="-122"/>
                <a:sym typeface="+mn-ea"/>
              </a:rPr>
              <a:t> = processor; </a:t>
            </a:r>
            <a:r>
              <a:rPr lang="en-US" altLang="zh-CN" sz="1350">
                <a:ea typeface="宋体" panose="02010600030101010101" pitchFamily="2" charset="-122"/>
                <a:sym typeface="+mn-ea"/>
              </a:rPr>
              <a:t>//</a:t>
            </a:r>
            <a:r>
              <a:rPr sz="1350">
                <a:ea typeface="宋体" panose="02010600030101010101" pitchFamily="2" charset="-122"/>
                <a:sym typeface="+mn-ea"/>
              </a:rPr>
              <a:t>将状态触发器绑定到函数</a:t>
            </a:r>
            <a:endParaRPr lang="en-US" altLang="zh-CN" sz="1350" dirty="0">
              <a:ea typeface="宋体" panose="02010600030101010101" pitchFamily="2" charset="-122"/>
            </a:endParaRPr>
          </a:p>
          <a:p>
            <a:pPr marL="457200" indent="-457200">
              <a:spcBef>
                <a:spcPct val="0"/>
              </a:spcBef>
              <a:spcAft>
                <a:spcPts val="0"/>
              </a:spcAft>
              <a:buNone/>
            </a:pPr>
            <a:r>
              <a:rPr lang="en-US" altLang="zh-CN" sz="1350">
                <a:ea typeface="宋体" panose="02010600030101010101" pitchFamily="2" charset="-122"/>
                <a:sym typeface="+mn-ea"/>
              </a:rPr>
              <a:t>    //</a:t>
            </a:r>
            <a:r>
              <a:rPr sz="1350">
                <a:ea typeface="宋体" panose="02010600030101010101" pitchFamily="2" charset="-122"/>
                <a:sym typeface="+mn-ea"/>
              </a:rPr>
              <a:t>通过请求参数中使用</a:t>
            </a:r>
            <a:r>
              <a:rPr lang="en-US" altLang="zh-CN" sz="1350" dirty="0" err="1">
                <a:ea typeface="宋体" panose="02010600030101010101" pitchFamily="2" charset="-122"/>
                <a:sym typeface="+mn-ea"/>
              </a:rPr>
              <a:t>Math.random</a:t>
            </a:r>
            <a:r>
              <a:rPr lang="en-US" altLang="zh-CN" sz="1350">
                <a:ea typeface="宋体" panose="02010600030101010101" pitchFamily="2" charset="-122"/>
                <a:sym typeface="+mn-ea"/>
              </a:rPr>
              <a:t>()</a:t>
            </a:r>
            <a:r>
              <a:rPr sz="1350">
                <a:ea typeface="宋体" panose="02010600030101010101" pitchFamily="2" charset="-122"/>
                <a:sym typeface="+mn-ea"/>
              </a:rPr>
              <a:t>获取随机数来避免使用缓存中的数据</a:t>
            </a:r>
            <a:endParaRPr lang="zh-CN" altLang="en-US" sz="1350" dirty="0">
              <a:ea typeface="宋体" panose="02010600030101010101" pitchFamily="2" charset="-122"/>
            </a:endParaRPr>
          </a:p>
          <a:p>
            <a:pPr marL="457200" indent="-457200">
              <a:spcBef>
                <a:spcPct val="0"/>
              </a:spcBef>
              <a:spcAft>
                <a:spcPts val="0"/>
              </a:spcAft>
              <a:buNone/>
            </a:pPr>
            <a:r>
              <a:rPr lang="en-US" altLang="zh-CN" sz="1350" dirty="0" err="1">
                <a:ea typeface="宋体" panose="02010600030101010101" pitchFamily="2" charset="-122"/>
                <a:sym typeface="+mn-ea"/>
              </a:rPr>
              <a:t>    xmlHttp.open</a:t>
            </a:r>
            <a:r>
              <a:rPr lang="en-US" altLang="zh-CN" sz="1350">
                <a:ea typeface="宋体" panose="02010600030101010101" pitchFamily="2" charset="-122"/>
                <a:sym typeface="+mn-ea"/>
              </a:rPr>
              <a:t>("GET","</a:t>
            </a:r>
            <a:r>
              <a:rPr lang="en-US" altLang="zh-CN" sz="1350" dirty="0" err="1">
                <a:ea typeface="宋体" panose="02010600030101010101" pitchFamily="2" charset="-122"/>
                <a:sym typeface="+mn-ea"/>
              </a:rPr>
              <a:t>RequestDataServlet?name</a:t>
            </a:r>
            <a:r>
              <a:rPr lang="en-US" altLang="zh-CN" sz="1350">
                <a:ea typeface="宋体" panose="02010600030101010101" pitchFamily="2" charset="-122"/>
                <a:sym typeface="+mn-ea"/>
              </a:rPr>
              <a:t>=</a:t>
            </a:r>
            <a:r>
              <a:rPr lang="en-US" altLang="zh-CN" sz="1350" dirty="0" err="1">
                <a:ea typeface="宋体" panose="02010600030101010101" pitchFamily="2" charset="-122"/>
                <a:sym typeface="+mn-ea"/>
              </a:rPr>
              <a:t>sbd&amp;somekvs...&amp;t</a:t>
            </a:r>
            <a:r>
              <a:rPr lang="en-US" altLang="zh-CN" sz="1350">
                <a:ea typeface="宋体" panose="02010600030101010101" pitchFamily="2" charset="-122"/>
                <a:sym typeface="+mn-ea"/>
              </a:rPr>
              <a:t>="+ </a:t>
            </a:r>
            <a:r>
              <a:rPr lang="en-US" altLang="zh-CN" sz="1350" dirty="0" err="1">
                <a:ea typeface="宋体" panose="02010600030101010101" pitchFamily="2" charset="-122"/>
                <a:sym typeface="+mn-ea"/>
              </a:rPr>
              <a:t>Math.random</a:t>
            </a:r>
            <a:r>
              <a:rPr lang="en-US" altLang="zh-CN" sz="1350">
                <a:ea typeface="宋体" panose="02010600030101010101" pitchFamily="2" charset="-122"/>
                <a:sym typeface="+mn-ea"/>
              </a:rPr>
              <a:t>(), true);</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err="1">
                <a:ea typeface="宋体" panose="02010600030101010101" pitchFamily="2" charset="-122"/>
                <a:sym typeface="+mn-ea"/>
              </a:rPr>
              <a:t>    xmlHttp.send</a:t>
            </a:r>
            <a:r>
              <a:rPr lang="en-US" altLang="zh-CN" sz="1350">
                <a:ea typeface="宋体" panose="02010600030101010101" pitchFamily="2" charset="-122"/>
                <a:sym typeface="+mn-ea"/>
              </a:rPr>
              <a:t>(null);  //</a:t>
            </a:r>
            <a:r>
              <a:rPr sz="1350">
                <a:ea typeface="宋体" panose="02010600030101010101" pitchFamily="2" charset="-122"/>
                <a:sym typeface="+mn-ea"/>
              </a:rPr>
              <a:t>服务器处理方法略</a:t>
            </a:r>
            <a:endParaRPr lang="en-US" altLang="zh-CN" sz="1350" dirty="0">
              <a:ea typeface="宋体" panose="02010600030101010101" pitchFamily="2" charset="-122"/>
            </a:endParaRPr>
          </a:p>
          <a:p>
            <a:pPr marL="457200" indent="-457200">
              <a:spcBef>
                <a:spcPct val="0"/>
              </a:spcBef>
              <a:spcAft>
                <a:spcPts val="0"/>
              </a:spcAft>
              <a:buNone/>
            </a:pPr>
            <a:r>
              <a:rPr lang="en-US" altLang="zh-CN" sz="1350">
                <a:ea typeface="宋体" panose="02010600030101010101" pitchFamily="2" charset="-122"/>
                <a:sym typeface="+mn-ea"/>
              </a:rPr>
              <a:t>  }</a:t>
            </a:r>
            <a:endParaRPr lang="en-US" altLang="zh-CN" sz="1350" dirty="0">
              <a:ea typeface="宋体" panose="02010600030101010101" pitchFamily="2" charset="-122"/>
            </a:endParaRPr>
          </a:p>
          <a:p>
            <a:pPr marL="457200" indent="-457200">
              <a:spcBef>
                <a:spcPct val="0"/>
              </a:spcBef>
              <a:spcAft>
                <a:spcPts val="0"/>
              </a:spcAft>
              <a:buNone/>
            </a:pPr>
            <a:r>
              <a:rPr lang="en-US" altLang="zh-CN" sz="1350">
                <a:ea typeface="宋体" panose="02010600030101010101" pitchFamily="2" charset="-122"/>
                <a:sym typeface="+mn-ea"/>
              </a:rPr>
              <a:t>&lt;/script&gt;</a:t>
            </a:r>
            <a:endParaRPr lang="en-US" altLang="zh-CN" sz="1350" dirty="0">
              <a:ea typeface="宋体" panose="02010600030101010101" pitchFamily="2" charset="-122"/>
            </a:endParaRPr>
          </a:p>
          <a:p>
            <a:pPr marL="457200" indent="-457200">
              <a:lnSpc>
                <a:spcPct val="90000"/>
              </a:lnSpc>
              <a:spcBef>
                <a:spcPct val="0"/>
              </a:spcBef>
              <a:spcAft>
                <a:spcPts val="0"/>
              </a:spcAft>
              <a:buNone/>
            </a:pPr>
            <a:endParaRPr lang="zh-CN" altLang="en-US" sz="135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3" name="文本框 2"/>
          <p:cNvSpPr txBox="1"/>
          <p:nvPr/>
        </p:nvSpPr>
        <p:spPr>
          <a:xfrm>
            <a:off x="1736090" y="430530"/>
            <a:ext cx="6916420" cy="755650"/>
          </a:xfrm>
          <a:prstGeom prst="rect">
            <a:avLst/>
          </a:prstGeom>
          <a:noFill/>
        </p:spPr>
        <p:txBody>
          <a:bodyPr wrap="square" rtlCol="0" anchor="t">
            <a:spAutoFit/>
          </a:bodyPr>
          <a:p>
            <a:pPr marL="285750" indent="-285750">
              <a:lnSpc>
                <a:spcPct val="120000"/>
              </a:lnSpc>
              <a:spcAft>
                <a:spcPts val="300"/>
              </a:spcAft>
              <a:buClr>
                <a:srgbClr val="FF6600"/>
              </a:buClr>
              <a:buSzPct val="68000"/>
              <a:buFont typeface="Wingdings" panose="05000000000000000000" pitchFamily="2" charset="2"/>
              <a:buChar char="u"/>
            </a:pPr>
            <a:r>
              <a:rPr lang="zh-CN" altLang="en-US" dirty="0">
                <a:sym typeface="+mn-ea"/>
              </a:rPr>
              <a:t>以</a:t>
            </a:r>
            <a:r>
              <a:rPr lang="en-US" altLang="zh-CN" dirty="0">
                <a:sym typeface="+mn-ea"/>
              </a:rPr>
              <a:t>GET</a:t>
            </a:r>
            <a:r>
              <a:rPr lang="zh-CN" altLang="en-US" dirty="0">
                <a:sym typeface="+mn-ea"/>
              </a:rPr>
              <a:t>方式向服务器端的</a:t>
            </a:r>
            <a:r>
              <a:rPr lang="en-US" altLang="zh-CN" dirty="0" err="1">
                <a:sym typeface="+mn-ea"/>
              </a:rPr>
              <a:t>RequestDataServlet</a:t>
            </a:r>
            <a:r>
              <a:rPr lang="zh-CN" altLang="en-US" dirty="0">
                <a:sym typeface="+mn-ea"/>
              </a:rPr>
              <a:t>提交请求，附加参数，不允许使用缓存中的数据。</a:t>
            </a:r>
            <a:endParaRPr lang="zh-CN" altLang="en-US"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20482" grpId="0" bldLvl="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pPr eaLnBrk="1" hangingPunct="1"/>
            <a:r>
              <a:rPr>
                <a:ea typeface="宋体" panose="02010600030101010101" pitchFamily="2" charset="-122"/>
                <a:sym typeface="+mn-ea"/>
              </a:rPr>
              <a:t>使用</a:t>
            </a:r>
            <a:r>
              <a:rPr lang="en-US" altLang="zh-CN">
                <a:ea typeface="宋体" panose="02010600030101010101" pitchFamily="2" charset="-122"/>
                <a:sym typeface="+mn-ea"/>
              </a:rPr>
              <a:t>AJAX</a:t>
            </a:r>
            <a:r>
              <a:rPr>
                <a:ea typeface="宋体" panose="02010600030101010101" pitchFamily="2" charset="-122"/>
                <a:sym typeface="+mn-ea"/>
              </a:rPr>
              <a:t>实现关键字提示（部分实例）</a:t>
            </a:r>
            <a:endParaRPr lang="zh-CN" altLang="en-US" dirty="0">
              <a:latin typeface="黑体" panose="02010609060101010101" charset="-122"/>
              <a:ea typeface="黑体" panose="02010609060101010101" charset="-122"/>
            </a:endParaRPr>
          </a:p>
        </p:txBody>
      </p:sp>
      <p:sp>
        <p:nvSpPr>
          <p:cNvPr id="31747" name="Rectangle 3"/>
          <p:cNvSpPr>
            <a:spLocks noGrp="1" noChangeArrowheads="1"/>
          </p:cNvSpPr>
          <p:nvPr>
            <p:ph idx="1"/>
          </p:nvPr>
        </p:nvSpPr>
        <p:spPr>
          <a:xfrm>
            <a:off x="502412" y="952508"/>
            <a:ext cx="8139178" cy="867410"/>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t>使用</a:t>
            </a:r>
            <a:r>
              <a:rPr lang="en-US" altLang="zh-CN" sz="1400" dirty="0"/>
              <a:t>AJAX</a:t>
            </a:r>
            <a:r>
              <a:rPr lang="zh-CN" altLang="en-US" sz="1400" dirty="0"/>
              <a:t>请求</a:t>
            </a:r>
            <a:r>
              <a:rPr lang="en-US" altLang="zh-CN" sz="1400" dirty="0"/>
              <a:t>JSP</a:t>
            </a:r>
            <a:r>
              <a:rPr lang="zh-CN" altLang="en-US" sz="1400" dirty="0"/>
              <a:t>资源与请求</a:t>
            </a:r>
            <a:r>
              <a:rPr lang="en-US" altLang="zh-CN" sz="1400" dirty="0"/>
              <a:t>Servlet</a:t>
            </a:r>
            <a:r>
              <a:rPr lang="zh-CN" altLang="en-US" sz="1400" dirty="0"/>
              <a:t>资源类似。如果不使用</a:t>
            </a:r>
            <a:r>
              <a:rPr lang="en-US" altLang="zh-CN" sz="1400" dirty="0"/>
              <a:t>AJAX</a:t>
            </a:r>
            <a:r>
              <a:rPr lang="zh-CN" altLang="en-US" sz="1400" dirty="0"/>
              <a:t>请求</a:t>
            </a:r>
            <a:r>
              <a:rPr lang="en-US" altLang="zh-CN" sz="1400" dirty="0"/>
              <a:t>JSP</a:t>
            </a:r>
            <a:r>
              <a:rPr lang="zh-CN" altLang="en-US" sz="1400" dirty="0"/>
              <a:t>资源，需要刷新页面，等待服务器的返回结果。如果使用</a:t>
            </a:r>
            <a:r>
              <a:rPr lang="en-US" altLang="zh-CN" sz="1400" dirty="0"/>
              <a:t>AJAX</a:t>
            </a:r>
            <a:r>
              <a:rPr lang="zh-CN" altLang="en-US" sz="1400" dirty="0"/>
              <a:t>异步请求</a:t>
            </a:r>
            <a:r>
              <a:rPr lang="en-US" altLang="zh-CN" sz="1400" dirty="0"/>
              <a:t>JSP</a:t>
            </a:r>
            <a:r>
              <a:rPr lang="zh-CN" altLang="en-US" sz="1400" dirty="0"/>
              <a:t>资源，则不用刷新页面，也不用等待服务器的返回结果。</a:t>
            </a:r>
            <a:endParaRPr lang="zh-CN" altLang="en-US" sz="14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33794" name="Rectangle 3"/>
          <p:cNvSpPr>
            <a:spLocks noGrp="1" noChangeArrowheads="1"/>
          </p:cNvSpPr>
          <p:nvPr>
            <p:custDataLst>
              <p:tags r:id="rId1"/>
            </p:custDataLst>
          </p:nvPr>
        </p:nvSpPr>
        <p:spPr>
          <a:xfrm>
            <a:off x="338758" y="1849327"/>
            <a:ext cx="8229600" cy="4950460"/>
          </a:xfrm>
          <a:prstGeom prst="rect">
            <a:avLst/>
          </a:prstGeom>
          <a:solidFill>
            <a:srgbClr val="E1FFE1"/>
          </a:solidFill>
          <a:ln cap="flat" algn="ctr">
            <a:solidFill>
              <a:srgbClr val="993300"/>
            </a:solidFill>
            <a:miter lim="800000"/>
          </a:ln>
        </p:spPr>
        <p:txBody>
          <a:bodyPr vert="horz" wrap="square" lIns="91440" tIns="45720" rIns="91440" bIns="45720" rtlCol="0">
            <a:sp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spcBef>
                <a:spcPct val="0"/>
              </a:spcBef>
              <a:spcAft>
                <a:spcPts val="0"/>
              </a:spcAft>
              <a:buNone/>
            </a:pPr>
            <a:r>
              <a:rPr lang="en-US" altLang="zh-CN" sz="1350">
                <a:ea typeface="宋体" panose="02010600030101010101" pitchFamily="2" charset="-122"/>
                <a:sym typeface="+mn-ea"/>
              </a:rPr>
              <a:t>function processor() {  </a:t>
            </a:r>
            <a:r>
              <a:rPr lang="en-US" altLang="zh-CN" sz="1350">
                <a:ea typeface="宋体" panose="02010600030101010101" pitchFamily="2" charset="-122"/>
                <a:sym typeface="+mn-ea"/>
              </a:rPr>
              <a:t>//</a:t>
            </a:r>
            <a:r>
              <a:rPr sz="1350">
                <a:ea typeface="宋体" panose="02010600030101010101" pitchFamily="2" charset="-122"/>
                <a:sym typeface="+mn-ea"/>
              </a:rPr>
              <a:t>处理从服务器返回的响应</a:t>
            </a:r>
            <a:endParaRPr lang="zh-CN" altLang="en-US" sz="1350" dirty="0">
              <a:ea typeface="宋体" panose="02010600030101010101" pitchFamily="2" charset="-122"/>
            </a:endParaRPr>
          </a:p>
          <a:p>
            <a:pPr marL="457200" indent="-457200">
              <a:spcBef>
                <a:spcPct val="0"/>
              </a:spcBef>
              <a:spcAft>
                <a:spcPts val="0"/>
              </a:spcAft>
              <a:buNone/>
            </a:pPr>
            <a:r>
              <a:rPr lang="en-US" altLang="zh-CN" sz="1350">
                <a:ea typeface="宋体" panose="02010600030101010101" pitchFamily="2" charset="-122"/>
                <a:sym typeface="+mn-ea"/>
              </a:rPr>
              <a:t>  if (</a:t>
            </a:r>
            <a:r>
              <a:rPr lang="en-US" altLang="zh-CN" sz="1350" dirty="0" err="1">
                <a:ea typeface="宋体" panose="02010600030101010101" pitchFamily="2" charset="-122"/>
                <a:sym typeface="+mn-ea"/>
              </a:rPr>
              <a:t>xmlHttp.readyState</a:t>
            </a:r>
            <a:r>
              <a:rPr lang="en-US" altLang="zh-CN" sz="1350">
                <a:ea typeface="宋体" panose="02010600030101010101" pitchFamily="2" charset="-122"/>
                <a:sym typeface="+mn-ea"/>
              </a:rPr>
              <a:t> == 4) {</a:t>
            </a:r>
            <a:endParaRPr lang="en-US" altLang="zh-CN" sz="1350" dirty="0">
              <a:ea typeface="宋体" panose="02010600030101010101" pitchFamily="2" charset="-122"/>
            </a:endParaRPr>
          </a:p>
          <a:p>
            <a:pPr marL="457200" indent="-457200">
              <a:spcBef>
                <a:spcPct val="0"/>
              </a:spcBef>
              <a:spcAft>
                <a:spcPts val="0"/>
              </a:spcAft>
              <a:buNone/>
            </a:pPr>
            <a:r>
              <a:rPr lang="en-US" altLang="zh-CN" sz="1350">
                <a:ea typeface="宋体" panose="02010600030101010101" pitchFamily="2" charset="-122"/>
                <a:sym typeface="+mn-ea"/>
              </a:rPr>
              <a:t>    if (</a:t>
            </a:r>
            <a:r>
              <a:rPr lang="en-US" altLang="zh-CN" sz="1350" dirty="0" err="1">
                <a:ea typeface="宋体" panose="02010600030101010101" pitchFamily="2" charset="-122"/>
                <a:sym typeface="+mn-ea"/>
              </a:rPr>
              <a:t>xmlHttp.status</a:t>
            </a:r>
            <a:r>
              <a:rPr lang="en-US" altLang="zh-CN" sz="1350">
                <a:ea typeface="宋体" panose="02010600030101010101" pitchFamily="2" charset="-122"/>
                <a:sym typeface="+mn-ea"/>
              </a:rPr>
              <a:t> == 200) {</a:t>
            </a:r>
            <a:endParaRPr lang="en-US" altLang="zh-CN" sz="1350" dirty="0">
              <a:ea typeface="宋体" panose="02010600030101010101" pitchFamily="2" charset="-122"/>
            </a:endParaRPr>
          </a:p>
          <a:p>
            <a:pPr marL="457200" indent="-457200">
              <a:spcBef>
                <a:spcPct val="0"/>
              </a:spcBef>
              <a:spcAft>
                <a:spcPts val="0"/>
              </a:spcAft>
              <a:buNone/>
            </a:pPr>
            <a:r>
              <a:rPr lang="en-US" altLang="zh-CN" sz="1350">
                <a:ea typeface="宋体" panose="02010600030101010101" pitchFamily="2" charset="-122"/>
                <a:sym typeface="+mn-ea"/>
              </a:rPr>
              <a:t>	var txt = </a:t>
            </a:r>
            <a:r>
              <a:rPr lang="en-US" altLang="zh-CN" sz="1350" dirty="0" err="1">
                <a:ea typeface="宋体" panose="02010600030101010101" pitchFamily="2" charset="-122"/>
                <a:sym typeface="+mn-ea"/>
              </a:rPr>
              <a:t>xmlHttp.responseText</a:t>
            </a:r>
            <a:r>
              <a:rPr lang="en-US" altLang="zh-CN" sz="1350">
                <a:ea typeface="宋体" panose="02010600030101010101" pitchFamily="2" charset="-122"/>
                <a:sym typeface="+mn-ea"/>
              </a:rPr>
              <a:t>;</a:t>
            </a:r>
            <a:endParaRPr lang="en-US" altLang="zh-CN" sz="1350" dirty="0">
              <a:ea typeface="宋体" panose="02010600030101010101" pitchFamily="2" charset="-122"/>
            </a:endParaRPr>
          </a:p>
          <a:p>
            <a:pPr marL="457200" indent="-457200">
              <a:spcBef>
                <a:spcPct val="0"/>
              </a:spcBef>
              <a:spcAft>
                <a:spcPts val="0"/>
              </a:spcAft>
              <a:buNone/>
            </a:pPr>
            <a:r>
              <a:rPr lang="en-US" altLang="zh-CN" sz="1350">
                <a:ea typeface="宋体" panose="02010600030101010101" pitchFamily="2" charset="-122"/>
                <a:sym typeface="+mn-ea"/>
              </a:rPr>
              <a:t>	</a:t>
            </a:r>
            <a:r>
              <a:rPr lang="en-US" altLang="zh-CN" sz="1350" dirty="0" err="1">
                <a:ea typeface="宋体" panose="02010600030101010101" pitchFamily="2" charset="-122"/>
                <a:sym typeface="+mn-ea"/>
              </a:rPr>
              <a:t>document.getElementById</a:t>
            </a:r>
            <a:r>
              <a:rPr lang="en-US" altLang="zh-CN" sz="1350">
                <a:ea typeface="宋体" panose="02010600030101010101" pitchFamily="2" charset="-122"/>
                <a:sym typeface="+mn-ea"/>
              </a:rPr>
              <a:t>("</a:t>
            </a:r>
            <a:r>
              <a:rPr lang="en-US" altLang="zh-CN" sz="1350" dirty="0" err="1">
                <a:ea typeface="宋体" panose="02010600030101010101" pitchFamily="2" charset="-122"/>
                <a:sym typeface="+mn-ea"/>
              </a:rPr>
              <a:t>div_msg</a:t>
            </a:r>
            <a:r>
              <a:rPr lang="en-US" altLang="zh-CN" sz="1350">
                <a:ea typeface="宋体" panose="02010600030101010101" pitchFamily="2" charset="-122"/>
                <a:sym typeface="+mn-ea"/>
              </a:rPr>
              <a:t>").</a:t>
            </a:r>
            <a:r>
              <a:rPr lang="en-US" altLang="zh-CN" sz="1350" dirty="0" err="1">
                <a:ea typeface="宋体" panose="02010600030101010101" pitchFamily="2" charset="-122"/>
                <a:sym typeface="+mn-ea"/>
              </a:rPr>
              <a:t>innerHTML</a:t>
            </a:r>
            <a:r>
              <a:rPr lang="en-US" altLang="zh-CN" sz="1350">
                <a:ea typeface="宋体" panose="02010600030101010101" pitchFamily="2" charset="-122"/>
                <a:sym typeface="+mn-ea"/>
              </a:rPr>
              <a:t> = txt;</a:t>
            </a:r>
            <a:endParaRPr lang="en-US" altLang="zh-CN" sz="1350" dirty="0">
              <a:ea typeface="宋体" panose="02010600030101010101" pitchFamily="2" charset="-122"/>
            </a:endParaRPr>
          </a:p>
          <a:p>
            <a:pPr marL="457200" indent="-457200">
              <a:spcBef>
                <a:spcPct val="0"/>
              </a:spcBef>
              <a:spcAft>
                <a:spcPts val="0"/>
              </a:spcAft>
              <a:buNone/>
            </a:pPr>
            <a:r>
              <a:rPr lang="en-US" altLang="zh-CN" sz="1350">
                <a:ea typeface="宋体" panose="02010600030101010101" pitchFamily="2" charset="-122"/>
                <a:sym typeface="+mn-ea"/>
              </a:rPr>
              <a:t>    }</a:t>
            </a:r>
            <a:endParaRPr lang="en-US" altLang="zh-CN" sz="1350" dirty="0">
              <a:ea typeface="宋体" panose="02010600030101010101" pitchFamily="2" charset="-122"/>
            </a:endParaRPr>
          </a:p>
          <a:p>
            <a:pPr marL="457200" indent="-457200">
              <a:spcBef>
                <a:spcPct val="0"/>
              </a:spcBef>
              <a:spcAft>
                <a:spcPts val="0"/>
              </a:spcAft>
              <a:buNone/>
            </a:pPr>
            <a:r>
              <a:rPr lang="en-US" altLang="zh-CN" sz="1350">
                <a:ea typeface="宋体" panose="02010600030101010101" pitchFamily="2" charset="-122"/>
                <a:sym typeface="+mn-ea"/>
              </a:rPr>
              <a:t>  }</a:t>
            </a:r>
            <a:endParaRPr lang="en-US" altLang="zh-CN" sz="1350" dirty="0">
              <a:ea typeface="宋体" panose="02010600030101010101" pitchFamily="2" charset="-122"/>
            </a:endParaRPr>
          </a:p>
          <a:p>
            <a:pPr marL="457200" indent="-457200">
              <a:spcBef>
                <a:spcPct val="0"/>
              </a:spcBef>
              <a:spcAft>
                <a:spcPts val="0"/>
              </a:spcAft>
              <a:buNone/>
            </a:pPr>
            <a:r>
              <a:rPr lang="en-US" altLang="zh-CN" sz="1350">
                <a:ea typeface="宋体" panose="02010600030101010101" pitchFamily="2" charset="-122"/>
                <a:sym typeface="+mn-ea"/>
              </a:rPr>
              <a:t>}</a:t>
            </a:r>
            <a:endParaRPr lang="zh-CN" altLang="en-US" sz="1350" dirty="0">
              <a:ea typeface="宋体" panose="02010600030101010101" pitchFamily="2" charset="-122"/>
            </a:endParaRPr>
          </a:p>
          <a:p>
            <a:pPr marL="457200" indent="-457200">
              <a:spcBef>
                <a:spcPct val="0"/>
              </a:spcBef>
              <a:spcAft>
                <a:spcPts val="0"/>
              </a:spcAft>
              <a:buNone/>
            </a:pPr>
            <a:r>
              <a:rPr lang="en-US" altLang="zh-CN" sz="1350" dirty="0">
                <a:ea typeface="宋体" panose="02010600030101010101" pitchFamily="2" charset="-122"/>
              </a:rPr>
              <a:t>function </a:t>
            </a:r>
            <a:r>
              <a:rPr lang="en-US" altLang="zh-CN" sz="1350" dirty="0" err="1">
                <a:ea typeface="宋体" panose="02010600030101010101" pitchFamily="2" charset="-122"/>
              </a:rPr>
              <a:t>getKeywords</a:t>
            </a:r>
            <a:r>
              <a:rPr lang="en-US" altLang="zh-CN" sz="1350" dirty="0">
                <a:ea typeface="宋体" panose="02010600030101010101" pitchFamily="2" charset="-122"/>
              </a:rPr>
              <a:t>(info) {</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a:ea typeface="宋体" panose="02010600030101010101" pitchFamily="2" charset="-122"/>
              </a:rPr>
              <a:t>  if(</a:t>
            </a:r>
            <a:r>
              <a:rPr lang="en-US" altLang="zh-CN" sz="1350" dirty="0" err="1">
                <a:ea typeface="宋体" panose="02010600030101010101" pitchFamily="2" charset="-122"/>
              </a:rPr>
              <a:t>info.length</a:t>
            </a:r>
            <a:r>
              <a:rPr lang="en-US" altLang="zh-CN" sz="1350" dirty="0">
                <a:ea typeface="宋体" panose="02010600030101010101" pitchFamily="2" charset="-122"/>
              </a:rPr>
              <a:t>==0){</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err="1">
                <a:ea typeface="宋体" panose="02010600030101010101" pitchFamily="2" charset="-122"/>
              </a:rPr>
              <a:t>    document.getElementById</a:t>
            </a:r>
            <a:r>
              <a:rPr lang="en-US" altLang="zh-CN" sz="1350" dirty="0">
                <a:ea typeface="宋体" panose="02010600030101010101" pitchFamily="2" charset="-122"/>
              </a:rPr>
              <a:t>("</a:t>
            </a:r>
            <a:r>
              <a:rPr lang="en-US" altLang="zh-CN" sz="1350" dirty="0" err="1">
                <a:ea typeface="宋体" panose="02010600030101010101" pitchFamily="2" charset="-122"/>
              </a:rPr>
              <a:t>div_msg</a:t>
            </a:r>
            <a:r>
              <a:rPr lang="en-US" altLang="zh-CN" sz="1350" dirty="0">
                <a:ea typeface="宋体" panose="02010600030101010101" pitchFamily="2" charset="-122"/>
              </a:rPr>
              <a:t>").</a:t>
            </a:r>
            <a:r>
              <a:rPr lang="en-US" altLang="zh-CN" sz="1350" dirty="0" err="1">
                <a:ea typeface="宋体" panose="02010600030101010101" pitchFamily="2" charset="-122"/>
              </a:rPr>
              <a:t>innerHTML</a:t>
            </a:r>
            <a:r>
              <a:rPr lang="en-US" altLang="zh-CN" sz="1350" dirty="0">
                <a:ea typeface="宋体" panose="02010600030101010101" pitchFamily="2" charset="-122"/>
              </a:rPr>
              <a:t>="";</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a:ea typeface="宋体" panose="02010600030101010101" pitchFamily="2" charset="-122"/>
              </a:rPr>
              <a:t>    return;</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a:ea typeface="宋体" panose="02010600030101010101" pitchFamily="2" charset="-122"/>
              </a:rPr>
              <a:t>  }</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err="1">
                <a:ea typeface="宋体" panose="02010600030101010101" pitchFamily="2" charset="-122"/>
              </a:rPr>
              <a:t>  createXMLHttpRequest</a:t>
            </a:r>
            <a:r>
              <a:rPr lang="en-US" altLang="zh-CN" sz="1350" dirty="0">
                <a:ea typeface="宋体" panose="02010600030101010101" pitchFamily="2" charset="-122"/>
              </a:rPr>
              <a:t>();</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err="1">
                <a:ea typeface="宋体" panose="02010600030101010101" pitchFamily="2" charset="-122"/>
              </a:rPr>
              <a:t>  xmlHttp.onreadystatechange</a:t>
            </a:r>
            <a:r>
              <a:rPr lang="en-US" altLang="zh-CN" sz="1350" dirty="0">
                <a:ea typeface="宋体" panose="02010600030101010101" pitchFamily="2" charset="-122"/>
              </a:rPr>
              <a:t> = processor;</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err="1">
                <a:ea typeface="宋体" panose="02010600030101010101" pitchFamily="2" charset="-122"/>
              </a:rPr>
              <a:t>  xmlHttp.open</a:t>
            </a:r>
            <a:r>
              <a:rPr lang="en-US" altLang="zh-CN" sz="1350" dirty="0">
                <a:ea typeface="宋体" panose="02010600030101010101" pitchFamily="2" charset="-122"/>
              </a:rPr>
              <a:t>("GET","</a:t>
            </a:r>
            <a:r>
              <a:rPr lang="en-US" altLang="zh-CN" sz="1350" dirty="0" err="1">
                <a:ea typeface="宋体" panose="02010600030101010101" pitchFamily="2" charset="-122"/>
              </a:rPr>
              <a:t>getKeywords.jsp?info</a:t>
            </a:r>
            <a:r>
              <a:rPr lang="en-US" altLang="zh-CN" sz="1350" dirty="0">
                <a:ea typeface="宋体" panose="02010600030101010101" pitchFamily="2" charset="-122"/>
              </a:rPr>
              <a:t>="+info+"&amp;t="+ </a:t>
            </a:r>
            <a:r>
              <a:rPr lang="en-US" altLang="zh-CN" sz="1350" dirty="0" err="1">
                <a:ea typeface="宋体" panose="02010600030101010101" pitchFamily="2" charset="-122"/>
              </a:rPr>
              <a:t>Math.random</a:t>
            </a:r>
            <a:r>
              <a:rPr lang="en-US" altLang="zh-CN" sz="1350" dirty="0">
                <a:ea typeface="宋体" panose="02010600030101010101" pitchFamily="2" charset="-122"/>
              </a:rPr>
              <a:t>(), true);</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err="1">
                <a:ea typeface="宋体" panose="02010600030101010101" pitchFamily="2" charset="-122"/>
              </a:rPr>
              <a:t>  xmlHttp.send</a:t>
            </a:r>
            <a:r>
              <a:rPr lang="en-US" altLang="zh-CN" sz="1350" dirty="0">
                <a:ea typeface="宋体" panose="02010600030101010101" pitchFamily="2" charset="-122"/>
              </a:rPr>
              <a:t>(null);</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a:ea typeface="宋体" panose="02010600030101010101" pitchFamily="2" charset="-122"/>
              </a:rPr>
              <a:t>}</a:t>
            </a:r>
            <a:endParaRPr lang="zh-CN" altLang="en-US" sz="135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31747"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a:lstStyle/>
          <a:p>
            <a:pPr eaLnBrk="1" hangingPunct="1"/>
            <a:r>
              <a:rPr lang="en-US" altLang="zh-CN" dirty="0">
                <a:latin typeface="黑体" panose="02010609060101010101" charset="-122"/>
                <a:ea typeface="黑体" panose="02010609060101010101" charset="-122"/>
              </a:rPr>
              <a:t>AJAX</a:t>
            </a:r>
            <a:r>
              <a:rPr lang="zh-CN" altLang="en-US" dirty="0">
                <a:latin typeface="黑体" panose="02010609060101010101" charset="-122"/>
                <a:ea typeface="黑体" panose="02010609060101010101" charset="-122"/>
              </a:rPr>
              <a:t>与</a:t>
            </a:r>
            <a:r>
              <a:rPr lang="en-US" altLang="zh-CN" dirty="0">
                <a:latin typeface="黑体" panose="02010609060101010101" charset="-122"/>
                <a:ea typeface="黑体" panose="02010609060101010101" charset="-122"/>
              </a:rPr>
              <a:t>XML</a:t>
            </a:r>
            <a:endParaRPr lang="zh-CN" altLang="en-US" dirty="0">
              <a:latin typeface="黑体" panose="02010609060101010101" charset="-122"/>
              <a:ea typeface="黑体" panose="02010609060101010101" charset="-122"/>
            </a:endParaRPr>
          </a:p>
        </p:txBody>
      </p:sp>
      <p:sp>
        <p:nvSpPr>
          <p:cNvPr id="37891" name="Rectangle 3"/>
          <p:cNvSpPr>
            <a:spLocks noGrp="1" noChangeArrowheads="1"/>
          </p:cNvSpPr>
          <p:nvPr>
            <p:ph idx="1"/>
          </p:nvPr>
        </p:nvSpPr>
        <p:spPr>
          <a:xfrm>
            <a:off x="502412" y="952508"/>
            <a:ext cx="8139178" cy="906145"/>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a:t>XML</a:t>
            </a:r>
            <a:r>
              <a:rPr lang="zh-CN" altLang="en-US" sz="1400" dirty="0"/>
              <a:t>是一种交换数据的标记语言，是通用标识语言标准（</a:t>
            </a:r>
            <a:r>
              <a:rPr lang="en-US" altLang="zh-CN" sz="1400" dirty="0"/>
              <a:t>Standard Generalized Markup Language</a:t>
            </a:r>
            <a:r>
              <a:rPr lang="zh-CN" altLang="en-US" sz="1400" dirty="0"/>
              <a:t>，</a:t>
            </a:r>
            <a:r>
              <a:rPr lang="en-US" altLang="zh-CN" sz="1400" dirty="0"/>
              <a:t>SGML</a:t>
            </a:r>
            <a:r>
              <a:rPr lang="zh-CN" altLang="en-US" sz="1400" dirty="0"/>
              <a:t>）的子集，使用</a:t>
            </a:r>
            <a:r>
              <a:rPr lang="en-US" altLang="zh-CN" sz="1400" dirty="0"/>
              <a:t>XML</a:t>
            </a:r>
            <a:r>
              <a:rPr lang="zh-CN" altLang="en-US" sz="1400" dirty="0"/>
              <a:t>语言组织的数据可以显示在浏览器上。</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endParaRPr lang="zh-CN" altLang="en-US" sz="14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37891"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latin typeface="黑体" panose="02010609060101010101" charset="-122"/>
                <a:ea typeface="黑体" panose="02010609060101010101" charset="-122"/>
                <a:sym typeface="+mn-ea"/>
              </a:rPr>
              <a:t>AJAX</a:t>
            </a:r>
            <a:r>
              <a:rPr>
                <a:latin typeface="黑体" panose="02010609060101010101" charset="-122"/>
                <a:ea typeface="黑体" panose="02010609060101010101" charset="-122"/>
                <a:sym typeface="+mn-ea"/>
              </a:rPr>
              <a:t>与</a:t>
            </a:r>
            <a:r>
              <a:rPr lang="en-US" altLang="zh-CN">
                <a:latin typeface="黑体" panose="02010609060101010101" charset="-122"/>
                <a:ea typeface="黑体" panose="02010609060101010101" charset="-122"/>
                <a:sym typeface="+mn-ea"/>
              </a:rPr>
              <a:t>XML</a:t>
            </a:r>
            <a:endParaRPr lang="zh-CN" altLang="en-US"/>
          </a:p>
        </p:txBody>
      </p:sp>
      <p:sp>
        <p:nvSpPr>
          <p:cNvPr id="38914" name="Rectangle 3"/>
          <p:cNvSpPr>
            <a:spLocks noGrp="1" noChangeArrowheads="1"/>
          </p:cNvSpPr>
          <p:nvPr>
            <p:ph idx="1"/>
          </p:nvPr>
        </p:nvSpPr>
        <p:spPr>
          <a:xfrm>
            <a:off x="502285" y="885190"/>
            <a:ext cx="8541385" cy="5455920"/>
          </a:xfrm>
          <a:noFill/>
        </p:spPr>
        <p:txBody>
          <a:bodyPr wrap="square" rtlCol="0">
            <a:spAutoFit/>
          </a:bodyPr>
          <a:lstStyle/>
          <a:p>
            <a:pPr marL="0" indent="0">
              <a:spcBef>
                <a:spcPts val="0"/>
              </a:spcBef>
              <a:spcAft>
                <a:spcPts val="0"/>
              </a:spcAft>
              <a:buClr>
                <a:srgbClr val="FF6600"/>
              </a:buClr>
              <a:buSzPct val="68000"/>
              <a:buNone/>
            </a:pPr>
            <a:r>
              <a:rPr lang="en-US" altLang="zh-CN" sz="1400">
                <a:sym typeface="+mn-ea"/>
              </a:rPr>
              <a:t>XML</a:t>
            </a:r>
            <a:r>
              <a:rPr sz="1400">
                <a:sym typeface="+mn-ea"/>
              </a:rPr>
              <a:t>是一种交换数据的标记语言，是通用标识语言标准（</a:t>
            </a:r>
            <a:r>
              <a:rPr lang="en-US" altLang="zh-CN" sz="1400">
                <a:sym typeface="+mn-ea"/>
              </a:rPr>
              <a:t>Standard Generalized Markup Language</a:t>
            </a:r>
            <a:r>
              <a:rPr sz="1400">
                <a:sym typeface="+mn-ea"/>
              </a:rPr>
              <a:t>，</a:t>
            </a:r>
            <a:r>
              <a:rPr lang="en-US" altLang="zh-CN" sz="1400">
                <a:sym typeface="+mn-ea"/>
              </a:rPr>
              <a:t>SGML</a:t>
            </a:r>
            <a:r>
              <a:rPr sz="1400">
                <a:sym typeface="+mn-ea"/>
              </a:rPr>
              <a:t>）的子集，使用</a:t>
            </a:r>
            <a:r>
              <a:rPr lang="en-US" altLang="zh-CN" sz="1400">
                <a:sym typeface="+mn-ea"/>
              </a:rPr>
              <a:t>XML</a:t>
            </a:r>
            <a:r>
              <a:rPr sz="1400">
                <a:sym typeface="+mn-ea"/>
              </a:rPr>
              <a:t>语言组织的数据可以显示在浏览器上。</a:t>
            </a:r>
            <a:endParaRPr lang="zh-CN" altLang="en-US" sz="1400" dirty="0"/>
          </a:p>
          <a:p>
            <a:pPr marL="0" indent="0">
              <a:spcBef>
                <a:spcPts val="0"/>
              </a:spcBef>
              <a:spcAft>
                <a:spcPts val="0"/>
              </a:spcAft>
              <a:buClr>
                <a:srgbClr val="FF6600"/>
              </a:buClr>
              <a:buSzPct val="68000"/>
              <a:buNone/>
            </a:pPr>
            <a:r>
              <a:rPr lang="en-US" altLang="zh-CN" sz="1400" dirty="0"/>
              <a:t>1</a:t>
            </a:r>
            <a:r>
              <a:rPr lang="zh-CN" altLang="en-US" sz="1400" dirty="0"/>
              <a:t>．</a:t>
            </a:r>
            <a:r>
              <a:rPr sz="1400">
                <a:sym typeface="+mn-ea"/>
              </a:rPr>
              <a:t>使用</a:t>
            </a:r>
            <a:r>
              <a:rPr lang="en-US" altLang="zh-CN" sz="1400">
                <a:sym typeface="+mn-ea"/>
              </a:rPr>
              <a:t>AJAX</a:t>
            </a:r>
            <a:r>
              <a:rPr sz="1400">
                <a:sym typeface="+mn-ea"/>
              </a:rPr>
              <a:t>在</a:t>
            </a:r>
            <a:r>
              <a:rPr lang="zh-CN" altLang="en-US" sz="1400" dirty="0"/>
              <a:t>客户端和服务器端交互</a:t>
            </a:r>
            <a:r>
              <a:rPr lang="en-US" altLang="zh-CN" sz="1400" dirty="0"/>
              <a:t>XML</a:t>
            </a:r>
            <a:r>
              <a:rPr lang="zh-CN" altLang="en-US" sz="1400" dirty="0"/>
              <a:t>数据</a:t>
            </a:r>
            <a:endParaRPr lang="zh-CN" altLang="en-US" sz="1400" dirty="0"/>
          </a:p>
          <a:p>
            <a:pPr marL="0" indent="0">
              <a:spcBef>
                <a:spcPts val="0"/>
              </a:spcBef>
              <a:spcAft>
                <a:spcPts val="0"/>
              </a:spcAft>
              <a:buClr>
                <a:srgbClr val="FF6600"/>
              </a:buClr>
              <a:buSzPct val="68000"/>
              <a:buNone/>
            </a:pPr>
            <a:r>
              <a:rPr lang="zh-CN" altLang="en-US" sz="1400" dirty="0"/>
              <a:t>（</a:t>
            </a:r>
            <a:r>
              <a:rPr lang="en-US" altLang="zh-CN" sz="1400" dirty="0"/>
              <a:t>1</a:t>
            </a:r>
            <a:r>
              <a:rPr lang="zh-CN" altLang="en-US" sz="1400" dirty="0"/>
              <a:t>）由客户端向服务器端发送</a:t>
            </a:r>
            <a:r>
              <a:rPr lang="en-US" altLang="zh-CN" sz="1400" dirty="0"/>
              <a:t>XML</a:t>
            </a:r>
            <a:r>
              <a:rPr lang="zh-CN" altLang="en-US" sz="1400" dirty="0"/>
              <a:t>数据</a:t>
            </a:r>
            <a:endParaRPr lang="zh-CN" altLang="en-US" sz="1400" dirty="0"/>
          </a:p>
          <a:p>
            <a:pPr marL="285750" indent="-285750">
              <a:spcBef>
                <a:spcPts val="0"/>
              </a:spcBef>
              <a:spcAft>
                <a:spcPts val="0"/>
              </a:spcAft>
              <a:buClr>
                <a:srgbClr val="FF6600"/>
              </a:buClr>
              <a:buSzPct val="68000"/>
              <a:buFont typeface="Wingdings" panose="05000000000000000000" pitchFamily="2" charset="2"/>
              <a:buChar char="u"/>
            </a:pPr>
            <a:r>
              <a:rPr lang="zh-CN" altLang="en-US" sz="1400" dirty="0"/>
              <a:t>客户端向服务器端传送</a:t>
            </a:r>
            <a:r>
              <a:rPr lang="en-US" altLang="zh-CN" sz="1400" dirty="0"/>
              <a:t>XML</a:t>
            </a:r>
            <a:r>
              <a:rPr lang="zh-CN" altLang="en-US" sz="1400" dirty="0"/>
              <a:t>数据时，使用</a:t>
            </a:r>
            <a:r>
              <a:rPr lang="en-US" altLang="zh-CN" sz="1400" dirty="0"/>
              <a:t>POST</a:t>
            </a:r>
            <a:r>
              <a:rPr lang="zh-CN" altLang="en-US" sz="1400" dirty="0"/>
              <a:t>方式。例如：</a:t>
            </a:r>
            <a:endParaRPr lang="zh-CN" altLang="en-US" sz="1400" dirty="0"/>
          </a:p>
          <a:p>
            <a:pPr marL="171450" lvl="1" indent="0">
              <a:spcBef>
                <a:spcPts val="0"/>
              </a:spcBef>
              <a:spcAft>
                <a:spcPts val="0"/>
              </a:spcAft>
              <a:buNone/>
            </a:pPr>
            <a:r>
              <a:rPr lang="en-US" altLang="zh-CN" sz="1400" dirty="0"/>
              <a:t>var xml=“&lt;type&gt;data&lt;/type&gt;”; </a:t>
            </a:r>
            <a:endParaRPr lang="en-US" altLang="zh-CN" sz="1400" dirty="0"/>
          </a:p>
          <a:p>
            <a:pPr marL="171450" lvl="1" indent="0">
              <a:spcBef>
                <a:spcPts val="0"/>
              </a:spcBef>
              <a:spcAft>
                <a:spcPts val="0"/>
              </a:spcAft>
              <a:buNone/>
            </a:pPr>
            <a:r>
              <a:rPr lang="en-US" altLang="zh-CN" sz="1400" dirty="0"/>
              <a:t>var </a:t>
            </a:r>
            <a:r>
              <a:rPr lang="en-US" altLang="zh-CN" sz="1400" dirty="0" err="1"/>
              <a:t>url</a:t>
            </a:r>
            <a:r>
              <a:rPr lang="en-US" altLang="zh-CN" sz="1400" dirty="0"/>
              <a:t>=“</a:t>
            </a:r>
            <a:r>
              <a:rPr lang="en-US" altLang="zh-CN" sz="1400" dirty="0" err="1"/>
              <a:t>GetXMLServlet?t</a:t>
            </a:r>
            <a:r>
              <a:rPr lang="en-US" altLang="zh-CN" sz="1400" dirty="0"/>
              <a:t>=”+</a:t>
            </a:r>
            <a:r>
              <a:rPr lang="en-US" altLang="zh-CN" sz="1400" dirty="0" err="1"/>
              <a:t>Math.random</a:t>
            </a:r>
            <a:r>
              <a:rPr lang="en-US" altLang="zh-CN" sz="1400" dirty="0"/>
              <a:t>();</a:t>
            </a:r>
            <a:endParaRPr lang="en-US" altLang="zh-CN" sz="1400" dirty="0"/>
          </a:p>
          <a:p>
            <a:pPr marL="171450" lvl="1" indent="0">
              <a:spcBef>
                <a:spcPts val="0"/>
              </a:spcBef>
              <a:spcAft>
                <a:spcPts val="0"/>
              </a:spcAft>
              <a:buNone/>
            </a:pPr>
            <a:r>
              <a:rPr lang="en-US" altLang="zh-CN" sz="1400" dirty="0" err="1"/>
              <a:t>xmlHttp.onreadystatechange</a:t>
            </a:r>
            <a:r>
              <a:rPr lang="zh-CN" altLang="en-US" sz="1400" dirty="0"/>
              <a:t>＝</a:t>
            </a:r>
            <a:r>
              <a:rPr lang="en-US" altLang="zh-CN" sz="1400" dirty="0"/>
              <a:t>processor; </a:t>
            </a:r>
            <a:r>
              <a:rPr lang="en-US" altLang="zh-CN" sz="1400">
                <a:sym typeface="+mn-ea"/>
              </a:rPr>
              <a:t>//</a:t>
            </a:r>
            <a:r>
              <a:rPr sz="1400">
                <a:sym typeface="+mn-ea"/>
              </a:rPr>
              <a:t>绑定状态触发器</a:t>
            </a:r>
            <a:endParaRPr lang="en-US" altLang="zh-CN" sz="1400" dirty="0"/>
          </a:p>
          <a:p>
            <a:pPr marL="171450" lvl="1" indent="0">
              <a:spcBef>
                <a:spcPts val="0"/>
              </a:spcBef>
              <a:spcAft>
                <a:spcPts val="0"/>
              </a:spcAft>
              <a:buNone/>
            </a:pPr>
            <a:r>
              <a:rPr lang="en-US" altLang="zh-CN" sz="1400" dirty="0"/>
              <a:t>//</a:t>
            </a:r>
            <a:r>
              <a:rPr lang="zh-CN" altLang="en-US" sz="1400" dirty="0"/>
              <a:t>设置请求报头</a:t>
            </a:r>
            <a:r>
              <a:rPr lang="en-US" altLang="zh-CN" sz="1400" dirty="0"/>
              <a:t>Content-Type</a:t>
            </a:r>
            <a:endParaRPr lang="en-US" altLang="zh-CN" sz="1400" dirty="0"/>
          </a:p>
          <a:p>
            <a:pPr marL="171450" lvl="1" indent="0">
              <a:spcBef>
                <a:spcPts val="0"/>
              </a:spcBef>
              <a:spcAft>
                <a:spcPts val="0"/>
              </a:spcAft>
              <a:buNone/>
            </a:pPr>
            <a:r>
              <a:rPr lang="en-US" altLang="zh-CN" sz="1400" dirty="0" err="1"/>
              <a:t>xmlHttp.setRequestHeader</a:t>
            </a:r>
            <a:r>
              <a:rPr lang="en-US" altLang="zh-CN" sz="1400" dirty="0"/>
              <a:t>(“Content-Type”, “application/x-www-form-</a:t>
            </a:r>
            <a:r>
              <a:rPr lang="en-US" altLang="zh-CN" sz="1400" dirty="0" err="1"/>
              <a:t>urlencoded</a:t>
            </a:r>
            <a:r>
              <a:rPr lang="en-US" altLang="zh-CN" sz="1400" dirty="0"/>
              <a:t>”);</a:t>
            </a:r>
            <a:endParaRPr lang="en-US" altLang="zh-CN" sz="1400" dirty="0"/>
          </a:p>
          <a:p>
            <a:pPr marL="171450" lvl="1" indent="0">
              <a:spcBef>
                <a:spcPts val="0"/>
              </a:spcBef>
              <a:spcAft>
                <a:spcPts val="0"/>
              </a:spcAft>
              <a:buNone/>
            </a:pPr>
            <a:r>
              <a:rPr lang="en-US" altLang="zh-CN" sz="1400" dirty="0" err="1"/>
              <a:t>xmlHttp.open</a:t>
            </a:r>
            <a:r>
              <a:rPr lang="en-US" altLang="zh-CN" sz="1400" dirty="0"/>
              <a:t>(“post”,</a:t>
            </a:r>
            <a:r>
              <a:rPr lang="en-US" altLang="zh-CN" sz="1400" dirty="0" err="1"/>
              <a:t>url,true</a:t>
            </a:r>
            <a:r>
              <a:rPr lang="en-US" altLang="zh-CN" sz="1400" dirty="0"/>
              <a:t>);  </a:t>
            </a:r>
            <a:r>
              <a:rPr lang="en-US" altLang="zh-CN" sz="1400">
                <a:sym typeface="+mn-ea"/>
              </a:rPr>
              <a:t>//</a:t>
            </a:r>
            <a:r>
              <a:rPr sz="1400">
                <a:sym typeface="+mn-ea"/>
              </a:rPr>
              <a:t>打开请求</a:t>
            </a:r>
            <a:endParaRPr lang="en-US" altLang="zh-CN" sz="1400" dirty="0"/>
          </a:p>
          <a:p>
            <a:pPr marL="171450" lvl="1" indent="0">
              <a:spcBef>
                <a:spcPts val="0"/>
              </a:spcBef>
              <a:spcAft>
                <a:spcPts val="0"/>
              </a:spcAft>
              <a:buNone/>
            </a:pPr>
            <a:r>
              <a:rPr lang="en-US" altLang="zh-CN" sz="1400" dirty="0" err="1"/>
              <a:t>xmlHttp.send</a:t>
            </a:r>
            <a:r>
              <a:rPr lang="en-US" altLang="zh-CN" sz="1400" dirty="0"/>
              <a:t>(xml);  </a:t>
            </a:r>
            <a:r>
              <a:rPr lang="en-US" altLang="zh-CN" sz="1400">
                <a:sym typeface="+mn-ea"/>
              </a:rPr>
              <a:t>//</a:t>
            </a:r>
            <a:r>
              <a:rPr sz="1400">
                <a:sym typeface="+mn-ea"/>
              </a:rPr>
              <a:t>发送请求</a:t>
            </a:r>
            <a:endParaRPr lang="en-US" altLang="zh-CN" sz="1400" dirty="0"/>
          </a:p>
          <a:p>
            <a:pPr marL="285750" indent="-285750">
              <a:spcBef>
                <a:spcPts val="0"/>
              </a:spcBef>
              <a:spcAft>
                <a:spcPts val="0"/>
              </a:spcAft>
              <a:buClr>
                <a:srgbClr val="FF6600"/>
              </a:buClr>
              <a:buSzPct val="68000"/>
              <a:buFont typeface="Wingdings" panose="05000000000000000000" pitchFamily="2" charset="2"/>
              <a:buChar char="u"/>
            </a:pPr>
            <a:r>
              <a:rPr lang="zh-CN" altLang="en-US" sz="1400" dirty="0"/>
              <a:t>服务器端接收</a:t>
            </a:r>
            <a:r>
              <a:rPr lang="en-US" altLang="zh-CN" sz="1400" dirty="0"/>
              <a:t>XML</a:t>
            </a:r>
            <a:r>
              <a:rPr lang="zh-CN" altLang="en-US" sz="1400" dirty="0"/>
              <a:t>数据，可以使用以下方式：</a:t>
            </a:r>
            <a:endParaRPr lang="zh-CN" altLang="en-US" sz="1400" dirty="0"/>
          </a:p>
          <a:p>
            <a:pPr marL="171450" lvl="1" indent="0">
              <a:spcBef>
                <a:spcPts val="0"/>
              </a:spcBef>
              <a:spcAft>
                <a:spcPts val="0"/>
              </a:spcAft>
              <a:buNone/>
            </a:pPr>
            <a:r>
              <a:rPr lang="en-US" altLang="zh-CN" sz="1400" dirty="0" err="1"/>
              <a:t>BufferedReader</a:t>
            </a:r>
            <a:r>
              <a:rPr lang="en-US" altLang="zh-CN" sz="1400" dirty="0"/>
              <a:t> reader=</a:t>
            </a:r>
            <a:r>
              <a:rPr lang="en-US" altLang="zh-CN" sz="1400" dirty="0" err="1"/>
              <a:t>request.getReader</a:t>
            </a:r>
            <a:r>
              <a:rPr lang="en-US" altLang="zh-CN" sz="1400" dirty="0"/>
              <a:t>();</a:t>
            </a:r>
            <a:endParaRPr lang="en-US" altLang="zh-CN" sz="1400" dirty="0"/>
          </a:p>
          <a:p>
            <a:pPr marL="0" indent="0">
              <a:lnSpc>
                <a:spcPct val="120000"/>
              </a:lnSpc>
              <a:spcAft>
                <a:spcPts val="300"/>
              </a:spcAft>
              <a:buClr>
                <a:srgbClr val="FF6600"/>
              </a:buClr>
              <a:buSzPct val="68000"/>
              <a:buNone/>
            </a:pPr>
            <a:r>
              <a:rPr sz="1400">
                <a:sym typeface="+mn-ea"/>
              </a:rPr>
              <a:t>（</a:t>
            </a:r>
            <a:r>
              <a:rPr lang="en-US" altLang="zh-CN" sz="1400">
                <a:sym typeface="+mn-ea"/>
              </a:rPr>
              <a:t>2</a:t>
            </a:r>
            <a:r>
              <a:rPr sz="1400">
                <a:sym typeface="+mn-ea"/>
              </a:rPr>
              <a:t>）由服务器端向客户端发送</a:t>
            </a:r>
            <a:r>
              <a:rPr lang="en-US" altLang="zh-CN" sz="1400">
                <a:sym typeface="+mn-ea"/>
              </a:rPr>
              <a:t>XML</a:t>
            </a:r>
            <a:r>
              <a:rPr sz="1400">
                <a:sym typeface="+mn-ea"/>
              </a:rPr>
              <a:t>数据</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sz="1400">
                <a:sym typeface="+mn-ea"/>
              </a:rPr>
              <a:t>服务器端可以采用以下方式向客户端发送</a:t>
            </a:r>
            <a:r>
              <a:rPr lang="en-US" altLang="zh-CN" sz="1400">
                <a:sym typeface="+mn-ea"/>
              </a:rPr>
              <a:t>XML</a:t>
            </a:r>
            <a:r>
              <a:rPr sz="1400">
                <a:sym typeface="+mn-ea"/>
              </a:rPr>
              <a:t>数据：</a:t>
            </a:r>
            <a:endParaRPr lang="zh-CN" altLang="en-US" sz="1400" dirty="0"/>
          </a:p>
          <a:p>
            <a:pPr marL="628650" lvl="2" indent="0">
              <a:spcAft>
                <a:spcPts val="0"/>
              </a:spcAft>
              <a:buNone/>
            </a:pPr>
            <a:r>
              <a:rPr lang="en-US" altLang="zh-CN" sz="1400">
                <a:sym typeface="+mn-ea"/>
              </a:rPr>
              <a:t>String xml=“&lt;type&gt;data&lt;/type&gt;”;  </a:t>
            </a:r>
            <a:r>
              <a:rPr lang="en-US" altLang="zh-CN" sz="1400" dirty="0" err="1">
                <a:sym typeface="+mn-ea"/>
              </a:rPr>
              <a:t>out.println</a:t>
            </a:r>
            <a:r>
              <a:rPr lang="en-US" altLang="zh-CN" sz="1400">
                <a:sym typeface="+mn-ea"/>
              </a:rPr>
              <a:t>(xml);  </a:t>
            </a:r>
            <a:r>
              <a:rPr lang="en-US" altLang="zh-CN" sz="1400" dirty="0" err="1">
                <a:sym typeface="+mn-ea"/>
              </a:rPr>
              <a:t>out.flush</a:t>
            </a:r>
            <a:r>
              <a:rPr lang="en-US" altLang="zh-CN" sz="1400">
                <a:sym typeface="+mn-ea"/>
              </a:rPr>
              <a:t>();</a:t>
            </a:r>
            <a:endParaRPr lang="en-US" altLang="zh-CN" sz="1400" dirty="0"/>
          </a:p>
          <a:p>
            <a:pPr marL="285750" indent="-285750">
              <a:lnSpc>
                <a:spcPct val="120000"/>
              </a:lnSpc>
              <a:spcAft>
                <a:spcPts val="300"/>
              </a:spcAft>
              <a:buClr>
                <a:srgbClr val="FF6600"/>
              </a:buClr>
              <a:buSzPct val="68000"/>
              <a:buFont typeface="Wingdings" panose="05000000000000000000" pitchFamily="2" charset="2"/>
              <a:buChar char="u"/>
            </a:pPr>
            <a:r>
              <a:rPr sz="1400">
                <a:sym typeface="+mn-ea"/>
              </a:rPr>
              <a:t>客户端可以通过</a:t>
            </a:r>
            <a:r>
              <a:rPr lang="en-US" altLang="zh-CN" sz="1400" dirty="0" err="1">
                <a:sym typeface="+mn-ea"/>
              </a:rPr>
              <a:t>XMLHttpRequest</a:t>
            </a:r>
            <a:r>
              <a:rPr sz="1400">
                <a:sym typeface="+mn-ea"/>
              </a:rPr>
              <a:t>对象的</a:t>
            </a:r>
            <a:r>
              <a:rPr lang="en-US" altLang="zh-CN" sz="1400" dirty="0" err="1">
                <a:sym typeface="+mn-ea"/>
              </a:rPr>
              <a:t>responseXML</a:t>
            </a:r>
            <a:r>
              <a:rPr sz="1400">
                <a:sym typeface="+mn-ea"/>
              </a:rPr>
              <a:t>属性获取</a:t>
            </a:r>
            <a:r>
              <a:rPr lang="en-US" altLang="zh-CN" sz="1400">
                <a:sym typeface="+mn-ea"/>
              </a:rPr>
              <a:t>XML</a:t>
            </a:r>
            <a:r>
              <a:rPr sz="1400">
                <a:sym typeface="+mn-ea"/>
              </a:rPr>
              <a:t>数据：</a:t>
            </a:r>
            <a:endParaRPr lang="zh-CN" altLang="en-US" sz="1400" dirty="0"/>
          </a:p>
          <a:p>
            <a:pPr marL="628650" lvl="2" indent="0">
              <a:buNone/>
            </a:pPr>
            <a:r>
              <a:rPr lang="en-US" altLang="zh-CN" sz="1400">
                <a:sym typeface="+mn-ea"/>
              </a:rPr>
              <a:t>var xml=</a:t>
            </a:r>
            <a:r>
              <a:rPr lang="en-US" altLang="zh-CN" sz="1400" dirty="0" err="1">
                <a:sym typeface="+mn-ea"/>
              </a:rPr>
              <a:t>xmlHttp.responseXML</a:t>
            </a:r>
            <a:r>
              <a:rPr lang="en-US" altLang="zh-CN" sz="1400">
                <a:sym typeface="+mn-ea"/>
              </a:rPr>
              <a:t>;</a:t>
            </a:r>
            <a:endParaRPr lang="zh-CN" altLang="en-US" sz="1400" dirty="0"/>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3891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zh-CN" altLang="en-US" kern="1200" dirty="0">
                <a:solidFill>
                  <a:schemeClr val="tx1"/>
                </a:solidFill>
                <a:cs typeface="+mn-cs"/>
              </a:rPr>
              <a:t>变量 </a:t>
            </a:r>
            <a:endParaRPr lang="zh-CN" altLang="en-US" kern="1200" dirty="0">
              <a:solidFill>
                <a:schemeClr val="tx1"/>
              </a:solidFill>
              <a:cs typeface="+mn-cs"/>
            </a:endParaRPr>
          </a:p>
        </p:txBody>
      </p:sp>
      <p:sp>
        <p:nvSpPr>
          <p:cNvPr id="22530" name="Rectangle 3"/>
          <p:cNvSpPr>
            <a:spLocks noGrp="1" noChangeArrowheads="1"/>
          </p:cNvSpPr>
          <p:nvPr>
            <p:ph idx="1"/>
          </p:nvPr>
        </p:nvSpPr>
        <p:spPr>
          <a:xfrm>
            <a:off x="298450" y="1400175"/>
            <a:ext cx="8712835" cy="4495800"/>
          </a:xfrm>
        </p:spPr>
        <p:txBody>
          <a:bodyPr>
            <a:noAutofit/>
          </a:bodyPr>
          <a:lstStyle/>
          <a:p>
            <a:pPr marL="1249680" lvl="1" indent="-993775" defTabSz="0" latinLnBrk="0">
              <a:lnSpc>
                <a:spcPct val="150000"/>
              </a:lnSpc>
              <a:spcBef>
                <a:spcPts val="0"/>
              </a:spcBef>
              <a:spcAft>
                <a:spcPts val="0"/>
              </a:spcAft>
              <a:buClr>
                <a:schemeClr val="tx1"/>
              </a:buClr>
              <a:buSzPct val="80000"/>
              <a:buNone/>
              <a:tabLst>
                <a:tab pos="0" algn="l"/>
                <a:tab pos="900430" algn="l"/>
                <a:tab pos="1259205" algn="l"/>
                <a:tab pos="1341755" algn="l"/>
                <a:tab pos="2698750" algn="l"/>
              </a:tabLst>
            </a:pPr>
            <a:r>
              <a:rPr lang="zh-CN" altLang="en-US" sz="1700" dirty="0">
                <a:solidFill>
                  <a:schemeClr val="tx1"/>
                </a:solidFill>
                <a:sym typeface="+mn-ea"/>
              </a:rPr>
              <a:t>变量：</a:t>
            </a:r>
            <a:r>
              <a:rPr lang="zh-CN" altLang="en-US" sz="1700" b="0" dirty="0">
                <a:solidFill>
                  <a:schemeClr val="tx1"/>
                </a:solidFill>
                <a:sym typeface="+mn-ea"/>
              </a:rPr>
              <a:t>可以保存执行时变化的值的名字，称为“变量”，变量是存储信息的</a:t>
            </a:r>
            <a:r>
              <a:rPr lang="zh-CN" altLang="en-US" sz="1700" b="0" u="sng" dirty="0">
                <a:solidFill>
                  <a:schemeClr val="tx1"/>
                </a:solidFill>
                <a:sym typeface="+mn-ea"/>
              </a:rPr>
              <a:t>容器</a:t>
            </a:r>
            <a:r>
              <a:rPr lang="zh-CN" altLang="en-US" sz="1700" b="0" dirty="0">
                <a:solidFill>
                  <a:schemeClr val="tx1"/>
                </a:solidFill>
                <a:sym typeface="+mn-ea"/>
              </a:rPr>
              <a:t>。</a:t>
            </a:r>
            <a:endParaRPr lang="zh-CN" altLang="en-US" sz="1700" b="0" dirty="0">
              <a:solidFill>
                <a:schemeClr val="tx1"/>
              </a:solidFill>
              <a:sym typeface="+mn-ea"/>
            </a:endParaRPr>
          </a:p>
          <a:p>
            <a:pPr marL="1249680" lvl="1" indent="-993775" defTabSz="0" latinLnBrk="0">
              <a:lnSpc>
                <a:spcPct val="150000"/>
              </a:lnSpc>
              <a:spcBef>
                <a:spcPts val="0"/>
              </a:spcBef>
              <a:spcAft>
                <a:spcPts val="0"/>
              </a:spcAft>
              <a:buClr>
                <a:schemeClr val="tx1"/>
              </a:buClr>
              <a:buSzPct val="80000"/>
              <a:buNone/>
              <a:tabLst>
                <a:tab pos="0" algn="l"/>
                <a:tab pos="900430" algn="l"/>
                <a:tab pos="1259205" algn="l"/>
                <a:tab pos="1341755" algn="l"/>
                <a:tab pos="2698750" algn="l"/>
              </a:tabLst>
            </a:pPr>
            <a:r>
              <a:rPr lang="zh-CN" altLang="en-US" sz="1700" dirty="0">
                <a:solidFill>
                  <a:schemeClr val="tx1"/>
                </a:solidFill>
                <a:sym typeface="+mn-ea"/>
              </a:rPr>
              <a:t>格式： </a:t>
            </a:r>
            <a:r>
              <a:rPr lang="en-US" altLang="zh-CN" sz="1700" b="0" dirty="0" err="1">
                <a:solidFill>
                  <a:srgbClr val="FF0000"/>
                </a:solidFill>
                <a:sym typeface="+mn-ea"/>
              </a:rPr>
              <a:t>var</a:t>
            </a:r>
            <a:r>
              <a:rPr lang="en-US" altLang="zh-CN" sz="1700" b="0" dirty="0">
                <a:solidFill>
                  <a:srgbClr val="FF0000"/>
                </a:solidFill>
                <a:sym typeface="+mn-ea"/>
              </a:rPr>
              <a:t> </a:t>
            </a:r>
            <a:r>
              <a:rPr lang="zh-CN" altLang="en-US" sz="1700" b="0" dirty="0">
                <a:solidFill>
                  <a:srgbClr val="FF0000"/>
                </a:solidFill>
                <a:sym typeface="+mn-ea"/>
              </a:rPr>
              <a:t>变量名 </a:t>
            </a:r>
            <a:r>
              <a:rPr lang="en-US" altLang="zh-CN" sz="1700" b="0" dirty="0">
                <a:solidFill>
                  <a:srgbClr val="FF0000"/>
                </a:solidFill>
                <a:sym typeface="+mn-ea"/>
              </a:rPr>
              <a:t>[=</a:t>
            </a:r>
            <a:r>
              <a:rPr lang="zh-CN" altLang="en-US" sz="1700" b="0" dirty="0">
                <a:solidFill>
                  <a:srgbClr val="FF0000"/>
                </a:solidFill>
                <a:sym typeface="+mn-ea"/>
              </a:rPr>
              <a:t>初值</a:t>
            </a:r>
            <a:r>
              <a:rPr lang="en-US" altLang="zh-CN" sz="1700" b="0" dirty="0">
                <a:solidFill>
                  <a:srgbClr val="FF0000"/>
                </a:solidFill>
                <a:sym typeface="+mn-ea"/>
              </a:rPr>
              <a:t>][,</a:t>
            </a:r>
            <a:r>
              <a:rPr lang="zh-CN" altLang="en-US" sz="1700" b="0" dirty="0">
                <a:solidFill>
                  <a:srgbClr val="FF0000"/>
                </a:solidFill>
                <a:sym typeface="+mn-ea"/>
              </a:rPr>
              <a:t>变量名</a:t>
            </a:r>
            <a:r>
              <a:rPr lang="en-US" altLang="zh-CN" sz="1700" b="0" dirty="0">
                <a:solidFill>
                  <a:srgbClr val="FF0000"/>
                </a:solidFill>
                <a:sym typeface="+mn-ea"/>
              </a:rPr>
              <a:t>[=</a:t>
            </a:r>
            <a:r>
              <a:rPr lang="zh-CN" altLang="en-US" sz="1700" b="0" dirty="0">
                <a:solidFill>
                  <a:srgbClr val="FF0000"/>
                </a:solidFill>
                <a:sym typeface="+mn-ea"/>
              </a:rPr>
              <a:t>初值</a:t>
            </a:r>
            <a:r>
              <a:rPr lang="en-US" altLang="zh-CN" sz="1700" b="0" dirty="0">
                <a:solidFill>
                  <a:srgbClr val="FF0000"/>
                </a:solidFill>
                <a:sym typeface="+mn-ea"/>
              </a:rPr>
              <a:t>] …] </a:t>
            </a:r>
            <a:r>
              <a:rPr lang="zh-CN" altLang="en-US" sz="1700" b="0" dirty="0">
                <a:solidFill>
                  <a:srgbClr val="FF0000"/>
                </a:solidFill>
                <a:sym typeface="+mn-ea"/>
              </a:rPr>
              <a:t>；</a:t>
            </a:r>
            <a:endParaRPr lang="zh-CN" altLang="en-US" sz="1700" b="0" dirty="0">
              <a:solidFill>
                <a:srgbClr val="FF0000"/>
              </a:solidFill>
              <a:sym typeface="+mn-ea"/>
            </a:endParaRPr>
          </a:p>
          <a:p>
            <a:pPr marL="0" indent="0">
              <a:lnSpc>
                <a:spcPct val="150000"/>
              </a:lnSpc>
              <a:spcBef>
                <a:spcPts val="0"/>
              </a:spcBef>
              <a:spcAft>
                <a:spcPts val="0"/>
              </a:spcAft>
              <a:buNone/>
            </a:pPr>
            <a:endParaRPr lang="en-US" altLang="zh-CN" sz="1700" dirty="0" smtClean="0"/>
          </a:p>
          <a:p>
            <a:pPr marL="0" indent="0">
              <a:lnSpc>
                <a:spcPct val="150000"/>
              </a:lnSpc>
              <a:spcBef>
                <a:spcPts val="0"/>
              </a:spcBef>
              <a:spcAft>
                <a:spcPts val="0"/>
              </a:spcAft>
              <a:buNone/>
            </a:pPr>
            <a:r>
              <a:rPr lang="en-US" altLang="zh-CN" sz="1700" dirty="0" smtClean="0"/>
              <a:t>   </a:t>
            </a:r>
            <a:r>
              <a:rPr lang="en-US" altLang="zh-CN" sz="1700" dirty="0" err="1">
                <a:solidFill>
                  <a:schemeClr val="tx1"/>
                </a:solidFill>
                <a:sym typeface="+mn-ea"/>
              </a:rPr>
              <a:t>var</a:t>
            </a:r>
            <a:r>
              <a:rPr lang="zh-CN" altLang="en-US" sz="1700" dirty="0">
                <a:solidFill>
                  <a:schemeClr val="tx1"/>
                </a:solidFill>
                <a:sym typeface="+mn-ea"/>
              </a:rPr>
              <a:t>作用</a:t>
            </a:r>
            <a:r>
              <a:rPr lang="zh-CN" altLang="en-US" sz="1700" b="0" dirty="0">
                <a:solidFill>
                  <a:schemeClr val="tx1"/>
                </a:solidFill>
                <a:sym typeface="+mn-ea"/>
              </a:rPr>
              <a:t>：声明或</a:t>
            </a:r>
            <a:r>
              <a:rPr lang="zh-CN" altLang="en-US" sz="1700" dirty="0">
                <a:solidFill>
                  <a:schemeClr val="tx1"/>
                </a:solidFill>
                <a:sym typeface="+mn-ea"/>
              </a:rPr>
              <a:t>创建</a:t>
            </a:r>
            <a:r>
              <a:rPr lang="zh-CN" altLang="en-US" sz="1700" dirty="0" smtClean="0">
                <a:solidFill>
                  <a:schemeClr val="tx1"/>
                </a:solidFill>
                <a:sym typeface="+mn-ea"/>
              </a:rPr>
              <a:t>变量</a:t>
            </a:r>
            <a:r>
              <a:rPr lang="zh-CN" altLang="en-US" sz="1700" dirty="0" smtClean="0">
                <a:solidFill>
                  <a:srgbClr val="003399"/>
                </a:solidFill>
                <a:sym typeface="+mn-ea"/>
              </a:rPr>
              <a:t>。</a:t>
            </a:r>
            <a:endParaRPr lang="zh-CN" altLang="en-US" sz="1700" dirty="0">
              <a:solidFill>
                <a:srgbClr val="003399"/>
              </a:solidFill>
              <a:sym typeface="+mn-ea"/>
            </a:endParaRPr>
          </a:p>
          <a:p>
            <a:pPr marL="0" indent="0">
              <a:lnSpc>
                <a:spcPct val="150000"/>
              </a:lnSpc>
              <a:spcBef>
                <a:spcPts val="0"/>
              </a:spcBef>
              <a:spcAft>
                <a:spcPts val="0"/>
              </a:spcAft>
              <a:buNone/>
            </a:pPr>
            <a:r>
              <a:rPr lang="zh-CN" altLang="en-US" sz="1700" dirty="0">
                <a:solidFill>
                  <a:schemeClr val="accent1"/>
                </a:solidFill>
                <a:sym typeface="+mn-ea"/>
              </a:rPr>
              <a:t>  </a:t>
            </a:r>
            <a:r>
              <a:rPr lang="zh-CN" altLang="en-US" sz="1700" dirty="0">
                <a:solidFill>
                  <a:schemeClr val="tx1"/>
                </a:solidFill>
                <a:sym typeface="+mn-ea"/>
              </a:rPr>
              <a:t> 具有良好编程习惯的程序员应该“</a:t>
            </a:r>
            <a:r>
              <a:rPr lang="zh-CN" altLang="en-US" sz="1700" dirty="0">
                <a:solidFill>
                  <a:srgbClr val="FF0000"/>
                </a:solidFill>
                <a:sym typeface="+mn-ea"/>
              </a:rPr>
              <a:t>先声明变量再使用</a:t>
            </a:r>
            <a:r>
              <a:rPr lang="zh-CN" altLang="en-US" sz="1700" dirty="0" smtClean="0">
                <a:solidFill>
                  <a:schemeClr val="tx1"/>
                </a:solidFill>
                <a:sym typeface="+mn-ea"/>
              </a:rPr>
              <a:t>”</a:t>
            </a:r>
            <a:r>
              <a:rPr lang="zh-CN" altLang="en-US" sz="1700" dirty="0">
                <a:sym typeface="+mn-ea"/>
              </a:rPr>
              <a:t>。</a:t>
            </a:r>
            <a:r>
              <a:rPr lang="zh-CN" altLang="en-US" sz="1700" dirty="0" smtClean="0">
                <a:solidFill>
                  <a:schemeClr val="tx2"/>
                </a:solidFill>
                <a:sym typeface="+mn-ea"/>
              </a:rPr>
              <a:t>例</a:t>
            </a:r>
            <a:r>
              <a:rPr lang="zh-CN" altLang="en-US" sz="1700" dirty="0">
                <a:solidFill>
                  <a:schemeClr val="tx2"/>
                </a:solidFill>
                <a:sym typeface="+mn-ea"/>
              </a:rPr>
              <a:t>如：</a:t>
            </a:r>
            <a:endParaRPr lang="zh-CN" altLang="en-US" sz="1700" dirty="0">
              <a:solidFill>
                <a:schemeClr val="tx1"/>
              </a:solidFill>
              <a:sym typeface="+mn-ea"/>
            </a:endParaRPr>
          </a:p>
          <a:p>
            <a:pPr marL="365125" lvl="1" indent="0" latinLnBrk="1">
              <a:lnSpc>
                <a:spcPct val="150000"/>
              </a:lnSpc>
              <a:spcBef>
                <a:spcPts val="0"/>
              </a:spcBef>
              <a:spcAft>
                <a:spcPts val="0"/>
              </a:spcAft>
              <a:buClr>
                <a:srgbClr val="000000"/>
              </a:buClr>
              <a:buNone/>
            </a:pPr>
            <a:r>
              <a:rPr lang="en-US" altLang="en-US" sz="1700" b="0" dirty="0" smtClean="0">
                <a:solidFill>
                  <a:srgbClr val="FF0000"/>
                </a:solidFill>
                <a:sym typeface="+mn-ea"/>
              </a:rPr>
              <a:t>      </a:t>
            </a:r>
            <a:r>
              <a:rPr lang="en-US" altLang="en-US" sz="1700" b="0" dirty="0" err="1" smtClean="0">
                <a:solidFill>
                  <a:srgbClr val="FF0000"/>
                </a:solidFill>
                <a:sym typeface="+mn-ea"/>
              </a:rPr>
              <a:t>var</a:t>
            </a:r>
            <a:r>
              <a:rPr lang="en-US" altLang="en-US" sz="1700" b="0" dirty="0" smtClean="0">
                <a:solidFill>
                  <a:srgbClr val="FF0000"/>
                </a:solidFill>
                <a:sym typeface="+mn-ea"/>
              </a:rPr>
              <a:t> </a:t>
            </a:r>
            <a:r>
              <a:rPr lang="en-US" altLang="en-US" sz="1700" b="0" dirty="0" err="1" smtClean="0">
                <a:solidFill>
                  <a:srgbClr val="FF0000"/>
                </a:solidFill>
                <a:sym typeface="+mn-ea"/>
              </a:rPr>
              <a:t>userName</a:t>
            </a:r>
            <a:r>
              <a:rPr lang="en-US" altLang="en-US" sz="1700" b="0" dirty="0" smtClean="0">
                <a:solidFill>
                  <a:srgbClr val="FF0000"/>
                </a:solidFill>
                <a:sym typeface="+mn-ea"/>
              </a:rPr>
              <a:t> =</a:t>
            </a:r>
            <a:r>
              <a:rPr lang="en-US" altLang="zh-CN" sz="1700" b="0" dirty="0" smtClean="0">
                <a:solidFill>
                  <a:srgbClr val="FF0000"/>
                </a:solidFill>
                <a:sym typeface="+mn-ea"/>
              </a:rPr>
              <a:t>““</a:t>
            </a:r>
            <a:r>
              <a:rPr lang="en-US" altLang="en-US" sz="1700" b="0" dirty="0" smtClean="0">
                <a:solidFill>
                  <a:srgbClr val="FF0000"/>
                </a:solidFill>
                <a:sym typeface="+mn-ea"/>
              </a:rPr>
              <a:t> ; </a:t>
            </a:r>
            <a:endParaRPr lang="en-US" altLang="zh-CN" sz="1700" b="0" dirty="0">
              <a:solidFill>
                <a:srgbClr val="FF0000"/>
              </a:solidFill>
            </a:endParaRPr>
          </a:p>
          <a:p>
            <a:pPr lvl="1" latinLnBrk="1">
              <a:lnSpc>
                <a:spcPct val="150000"/>
              </a:lnSpc>
              <a:spcBef>
                <a:spcPts val="0"/>
              </a:spcBef>
              <a:spcAft>
                <a:spcPts val="0"/>
              </a:spcAft>
              <a:buClr>
                <a:srgbClr val="000000"/>
              </a:buClr>
              <a:buNone/>
            </a:pPr>
            <a:r>
              <a:rPr lang="en-US" altLang="zh-CN" sz="1700" b="0" dirty="0">
                <a:solidFill>
                  <a:srgbClr val="FF0000"/>
                </a:solidFill>
                <a:sym typeface="+mn-ea"/>
              </a:rPr>
              <a:t>      </a:t>
            </a:r>
            <a:r>
              <a:rPr lang="en-US" altLang="zh-CN" sz="1700" b="0" dirty="0" err="1">
                <a:solidFill>
                  <a:srgbClr val="FF0000"/>
                </a:solidFill>
                <a:sym typeface="+mn-ea"/>
              </a:rPr>
              <a:t>var</a:t>
            </a:r>
            <a:r>
              <a:rPr lang="en-US" altLang="zh-CN" sz="1700" b="0" dirty="0">
                <a:solidFill>
                  <a:srgbClr val="FF0000"/>
                </a:solidFill>
                <a:sym typeface="+mn-ea"/>
              </a:rPr>
              <a:t> </a:t>
            </a:r>
            <a:r>
              <a:rPr lang="en-US" altLang="zh-CN" sz="1700" b="0" dirty="0" smtClean="0">
                <a:solidFill>
                  <a:srgbClr val="FF0000"/>
                </a:solidFill>
                <a:sym typeface="+mn-ea"/>
              </a:rPr>
              <a:t>x=0</a:t>
            </a:r>
            <a:r>
              <a:rPr lang="zh-CN" altLang="en-US" sz="1700" b="0" dirty="0">
                <a:solidFill>
                  <a:srgbClr val="FF0000"/>
                </a:solidFill>
                <a:sym typeface="+mn-ea"/>
              </a:rPr>
              <a:t>，</a:t>
            </a:r>
            <a:r>
              <a:rPr lang="en-US" altLang="zh-CN" sz="1700" b="0" dirty="0">
                <a:solidFill>
                  <a:srgbClr val="FF0000"/>
                </a:solidFill>
                <a:sym typeface="+mn-ea"/>
              </a:rPr>
              <a:t>y=2,str1=“</a:t>
            </a:r>
            <a:r>
              <a:rPr lang="zh-CN" altLang="en-US" sz="1700" b="0" dirty="0">
                <a:solidFill>
                  <a:srgbClr val="FF0000"/>
                </a:solidFill>
                <a:sym typeface="+mn-ea"/>
              </a:rPr>
              <a:t>欢迎你学习</a:t>
            </a:r>
            <a:r>
              <a:rPr lang="en-US" altLang="zh-CN" sz="1700" b="0" dirty="0">
                <a:solidFill>
                  <a:srgbClr val="FF0000"/>
                </a:solidFill>
                <a:sym typeface="+mn-ea"/>
              </a:rPr>
              <a:t>JS”;</a:t>
            </a:r>
            <a:r>
              <a:rPr lang="zh-CN" altLang="en-US" sz="1700" b="0" dirty="0">
                <a:solidFill>
                  <a:srgbClr val="FF0000"/>
                </a:solidFill>
                <a:sym typeface="+mn-ea"/>
              </a:rPr>
              <a:t>  </a:t>
            </a:r>
            <a:endParaRPr lang="en-US" altLang="en-US" sz="1700" b="0" dirty="0">
              <a:solidFill>
                <a:srgbClr val="FF0000"/>
              </a:solidFill>
            </a:endParaRPr>
          </a:p>
          <a:p>
            <a:pPr lvl="1" latinLnBrk="1">
              <a:lnSpc>
                <a:spcPct val="150000"/>
              </a:lnSpc>
              <a:spcBef>
                <a:spcPts val="0"/>
              </a:spcBef>
              <a:spcAft>
                <a:spcPts val="0"/>
              </a:spcAft>
              <a:buClr>
                <a:srgbClr val="000000"/>
              </a:buClr>
              <a:buNone/>
            </a:pPr>
            <a:r>
              <a:rPr lang="en-US" altLang="zh-CN" sz="1700" b="0" dirty="0">
                <a:solidFill>
                  <a:srgbClr val="FF0000"/>
                </a:solidFill>
                <a:sym typeface="+mn-ea"/>
              </a:rPr>
              <a:t>      </a:t>
            </a:r>
            <a:r>
              <a:rPr lang="en-US" altLang="zh-CN" sz="1700" b="0" dirty="0" err="1" smtClean="0">
                <a:solidFill>
                  <a:srgbClr val="FF0000"/>
                </a:solidFill>
                <a:sym typeface="+mn-ea"/>
              </a:rPr>
              <a:t>var</a:t>
            </a:r>
            <a:r>
              <a:rPr lang="en-US" altLang="zh-CN" sz="1700" b="0" dirty="0" smtClean="0">
                <a:solidFill>
                  <a:srgbClr val="FF0000"/>
                </a:solidFill>
                <a:sym typeface="+mn-ea"/>
              </a:rPr>
              <a:t> </a:t>
            </a:r>
            <a:r>
              <a:rPr lang="en-US" altLang="zh-CN" sz="1700" b="0" dirty="0">
                <a:solidFill>
                  <a:srgbClr val="FF0000"/>
                </a:solidFill>
                <a:sym typeface="+mn-ea"/>
              </a:rPr>
              <a:t>status = true; </a:t>
            </a:r>
            <a:endParaRPr lang="en-US" altLang="zh-CN" sz="1700" b="0" dirty="0">
              <a:solidFill>
                <a:srgbClr val="FF0000"/>
              </a:solidFill>
            </a:endParaRPr>
          </a:p>
          <a:p>
            <a:pPr lvl="1" latinLnBrk="1">
              <a:lnSpc>
                <a:spcPct val="150000"/>
              </a:lnSpc>
              <a:spcBef>
                <a:spcPts val="0"/>
              </a:spcBef>
              <a:spcAft>
                <a:spcPts val="0"/>
              </a:spcAft>
              <a:buClr>
                <a:srgbClr val="000000"/>
              </a:buClr>
              <a:buNone/>
            </a:pPr>
            <a:r>
              <a:rPr lang="en-US" altLang="zh-CN" sz="1700" b="0" dirty="0">
                <a:solidFill>
                  <a:srgbClr val="FF0000"/>
                </a:solidFill>
                <a:sym typeface="+mn-ea"/>
              </a:rPr>
              <a:t>      </a:t>
            </a:r>
            <a:r>
              <a:rPr lang="en-US" altLang="zh-CN" sz="1700" b="0" dirty="0" err="1">
                <a:solidFill>
                  <a:srgbClr val="FF0000"/>
                </a:solidFill>
                <a:sym typeface="+mn-ea"/>
              </a:rPr>
              <a:t>var</a:t>
            </a:r>
            <a:r>
              <a:rPr lang="en-US" altLang="zh-CN" sz="1700" b="0" dirty="0">
                <a:solidFill>
                  <a:srgbClr val="FF0000"/>
                </a:solidFill>
                <a:sym typeface="+mn-ea"/>
              </a:rPr>
              <a:t> </a:t>
            </a:r>
            <a:r>
              <a:rPr lang="en-US" altLang="zh-CN" sz="1700" b="0" dirty="0" err="1">
                <a:solidFill>
                  <a:srgbClr val="FF0000"/>
                </a:solidFill>
                <a:sym typeface="+mn-ea"/>
              </a:rPr>
              <a:t>a,b,c</a:t>
            </a:r>
            <a:r>
              <a:rPr lang="en-US" altLang="zh-CN" sz="1700" b="0" dirty="0">
                <a:solidFill>
                  <a:srgbClr val="FF0000"/>
                </a:solidFill>
                <a:sym typeface="+mn-ea"/>
              </a:rPr>
              <a:t>;</a:t>
            </a:r>
            <a:endParaRPr lang="en-US" altLang="zh-CN" sz="1700" b="0" dirty="0">
              <a:solidFill>
                <a:srgbClr val="FF0000"/>
              </a:solidFill>
              <a:sym typeface="+mn-ea"/>
            </a:endParaRPr>
          </a:p>
          <a:p>
            <a:pPr lvl="1" latinLnBrk="1">
              <a:lnSpc>
                <a:spcPct val="150000"/>
              </a:lnSpc>
              <a:spcBef>
                <a:spcPts val="0"/>
              </a:spcBef>
              <a:spcAft>
                <a:spcPts val="0"/>
              </a:spcAft>
              <a:buClr>
                <a:srgbClr val="000000"/>
              </a:buClr>
              <a:buNone/>
            </a:pPr>
            <a:r>
              <a:rPr lang="en-US" altLang="zh-CN" sz="1700" b="0" dirty="0">
                <a:solidFill>
                  <a:srgbClr val="FF0000"/>
                </a:solidFill>
                <a:sym typeface="+mn-ea"/>
              </a:rPr>
              <a:t> </a:t>
            </a:r>
            <a:r>
              <a:rPr lang="en-US" altLang="zh-CN" sz="1700" b="0" dirty="0" smtClean="0">
                <a:solidFill>
                  <a:srgbClr val="FF0000"/>
                </a:solidFill>
                <a:sym typeface="+mn-ea"/>
              </a:rPr>
              <a:t>     </a:t>
            </a:r>
            <a:r>
              <a:rPr lang="en-US" altLang="zh-CN" sz="1700" b="0" dirty="0" err="1" smtClean="0">
                <a:solidFill>
                  <a:srgbClr val="FF0000"/>
                </a:solidFill>
                <a:sym typeface="+mn-ea"/>
              </a:rPr>
              <a:t>str_name</a:t>
            </a:r>
            <a:r>
              <a:rPr lang="en-US" altLang="zh-CN" sz="1700" b="0" dirty="0" smtClean="0">
                <a:solidFill>
                  <a:srgbClr val="FF0000"/>
                </a:solidFill>
                <a:sym typeface="+mn-ea"/>
              </a:rPr>
              <a:t>=“</a:t>
            </a:r>
            <a:r>
              <a:rPr lang="zh-CN" altLang="en-US" sz="1700" b="0" dirty="0" smtClean="0">
                <a:solidFill>
                  <a:srgbClr val="FF0000"/>
                </a:solidFill>
                <a:sym typeface="+mn-ea"/>
              </a:rPr>
              <a:t>张为民</a:t>
            </a:r>
            <a:r>
              <a:rPr lang="en-US" altLang="zh-CN" sz="1700" b="0" dirty="0" smtClean="0">
                <a:solidFill>
                  <a:srgbClr val="FF0000"/>
                </a:solidFill>
                <a:sym typeface="+mn-ea"/>
              </a:rPr>
              <a:t>";   </a:t>
            </a:r>
            <a:r>
              <a:rPr lang="en-US" altLang="zh-CN" sz="1700" b="0" dirty="0">
                <a:solidFill>
                  <a:srgbClr val="FF0000"/>
                </a:solidFill>
                <a:sym typeface="+mn-ea"/>
              </a:rPr>
              <a:t>//</a:t>
            </a:r>
            <a:r>
              <a:rPr lang="zh-CN" altLang="en-US" sz="1700" b="0" dirty="0">
                <a:solidFill>
                  <a:srgbClr val="FF0000"/>
                </a:solidFill>
                <a:sym typeface="+mn-ea"/>
              </a:rPr>
              <a:t>向未声明的变量赋值</a:t>
            </a:r>
            <a:endParaRPr lang="zh-CN" altLang="en-US" sz="1700" b="0" dirty="0">
              <a:solidFill>
                <a:srgbClr val="FF0000"/>
              </a:solidFill>
            </a:endParaRPr>
          </a:p>
          <a:p>
            <a:pPr marL="0" indent="0">
              <a:buNone/>
            </a:pPr>
            <a:endParaRPr lang="en-US" altLang="zh-CN" sz="1500">
              <a:sym typeface="+mn-ea"/>
            </a:endParaRPr>
          </a:p>
          <a:p>
            <a:pPr marL="0" indent="0">
              <a:buNone/>
            </a:pPr>
            <a:r>
              <a:rPr lang="en-US" altLang="zh-CN" sz="1500">
                <a:sym typeface="+mn-ea"/>
              </a:rPr>
              <a:t>JavaScript</a:t>
            </a:r>
            <a:r>
              <a:rPr sz="1500">
                <a:sym typeface="+mn-ea"/>
              </a:rPr>
              <a:t>是弱类型的脚本语言，变量声明时可以不指定变量类型，而且在使用的过程中也可以随时更改变量的类型。</a:t>
            </a:r>
            <a:endParaRPr sz="1500">
              <a:sym typeface="+mn-ea"/>
            </a:endParaRPr>
          </a:p>
          <a:p>
            <a:pPr marL="0" indent="0">
              <a:buNone/>
            </a:pPr>
            <a:endParaRPr lang="zh-CN" altLang="en-US" sz="1500" b="0" dirty="0" smtClean="0">
              <a:solidFill>
                <a:srgbClr val="FF0000"/>
              </a:solidFill>
              <a:effectLst>
                <a:outerShdw blurRad="38100" dist="19050" dir="2700000" algn="tl" rotWithShape="0">
                  <a:schemeClr val="dk1">
                    <a:alpha val="40000"/>
                  </a:schemeClr>
                </a:outerShdw>
              </a:effectLst>
              <a:latin typeface="Arial" panose="020B0604020202020204" pitchFamily="34" charset="0"/>
              <a:ea typeface="黑体" panose="02010609060101010101" charset="-122"/>
              <a:sym typeface="+mn-ea"/>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使用</a:t>
            </a:r>
            <a:r>
              <a:rPr lang="en-US" altLang="zh-CN">
                <a:sym typeface="+mn-ea"/>
              </a:rPr>
              <a:t>AJAX</a:t>
            </a:r>
            <a:r>
              <a:rPr>
                <a:sym typeface="+mn-ea"/>
              </a:rPr>
              <a:t>解析</a:t>
            </a:r>
            <a:r>
              <a:rPr lang="en-US" altLang="zh-CN">
                <a:sym typeface="+mn-ea"/>
              </a:rPr>
              <a:t>XML</a:t>
            </a:r>
            <a:r>
              <a:rPr>
                <a:sym typeface="+mn-ea"/>
              </a:rPr>
              <a:t>文件</a:t>
            </a:r>
            <a:endParaRPr lang="zh-CN" altLang="en-US"/>
          </a:p>
        </p:txBody>
      </p:sp>
      <p:sp>
        <p:nvSpPr>
          <p:cNvPr id="40962" name="Rectangle 3"/>
          <p:cNvSpPr>
            <a:spLocks noGrp="1" noChangeArrowheads="1"/>
          </p:cNvSpPr>
          <p:nvPr>
            <p:ph idx="1"/>
          </p:nvPr>
        </p:nvSpPr>
        <p:spPr>
          <a:xfrm>
            <a:off x="457200" y="1129437"/>
            <a:ext cx="8229600" cy="1164590"/>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t>利用</a:t>
            </a:r>
            <a:r>
              <a:rPr lang="en-US" altLang="zh-CN" sz="1400" dirty="0"/>
              <a:t>AJAX</a:t>
            </a:r>
            <a:r>
              <a:rPr lang="zh-CN" altLang="en-US" sz="1400" dirty="0"/>
              <a:t>解析</a:t>
            </a:r>
            <a:r>
              <a:rPr lang="en-US" altLang="zh-CN" sz="1400" dirty="0"/>
              <a:t>XML</a:t>
            </a:r>
            <a:r>
              <a:rPr lang="zh-CN" altLang="en-US" sz="1400" dirty="0"/>
              <a:t>文件，即解析</a:t>
            </a:r>
            <a:r>
              <a:rPr lang="en-US" altLang="zh-CN" sz="1400" dirty="0" err="1"/>
              <a:t>XMLHttpRequest</a:t>
            </a:r>
            <a:r>
              <a:rPr lang="zh-CN" altLang="en-US" sz="1400" dirty="0"/>
              <a:t>对象的</a:t>
            </a:r>
            <a:r>
              <a:rPr lang="en-US" altLang="zh-CN" sz="1400" dirty="0" err="1"/>
              <a:t>responseXML</a:t>
            </a:r>
            <a:r>
              <a:rPr lang="zh-CN" altLang="en-US" sz="1400" dirty="0"/>
              <a:t>属性。</a:t>
            </a:r>
            <a:r>
              <a:rPr sz="1400" dirty="0" err="1"/>
              <a:t>该信息</a:t>
            </a:r>
            <a:r>
              <a:rPr lang="zh-CN" altLang="en-US" sz="1400" dirty="0"/>
              <a:t>相当于一个</a:t>
            </a:r>
            <a:r>
              <a:rPr lang="en-US" altLang="zh-CN" sz="1400" dirty="0"/>
              <a:t>XML</a:t>
            </a:r>
            <a:r>
              <a:rPr lang="zh-CN" altLang="en-US" sz="1400" dirty="0"/>
              <a:t>文档。在</a:t>
            </a:r>
            <a:r>
              <a:rPr lang="en-US" altLang="zh-CN" sz="1400" dirty="0"/>
              <a:t>DOM</a:t>
            </a:r>
            <a:r>
              <a:rPr lang="zh-CN" altLang="en-US" sz="1400" dirty="0"/>
              <a:t>中将</a:t>
            </a:r>
            <a:r>
              <a:rPr lang="en-US" altLang="zh-CN" sz="1400" dirty="0"/>
              <a:t>XML</a:t>
            </a:r>
            <a:r>
              <a:rPr lang="zh-CN" altLang="en-US" sz="1400" dirty="0"/>
              <a:t>文档作为树型结构，可以通过</a:t>
            </a:r>
            <a:r>
              <a:rPr lang="en-US" altLang="zh-CN" sz="1400" dirty="0"/>
              <a:t>DOM</a:t>
            </a:r>
            <a:r>
              <a:rPr lang="zh-CN" altLang="en-US" sz="1400" dirty="0"/>
              <a:t>来访问所有的元素，</a:t>
            </a:r>
            <a:r>
              <a:rPr lang="en-US" altLang="zh-CN" sz="1400" dirty="0"/>
              <a:t>XML</a:t>
            </a:r>
            <a:r>
              <a:rPr lang="zh-CN" altLang="en-US" sz="1400" dirty="0"/>
              <a:t>中的元素、文本以及属性都被认为是节点。</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endParaRPr lang="zh-CN" altLang="en-US" sz="1400" dirty="0"/>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41986" name="Rectangle 3"/>
          <p:cNvSpPr>
            <a:spLocks noGrp="1" noChangeArrowheads="1"/>
          </p:cNvSpPr>
          <p:nvPr>
            <p:custDataLst>
              <p:tags r:id="rId1"/>
            </p:custDataLst>
          </p:nvPr>
        </p:nvSpPr>
        <p:spPr>
          <a:xfrm>
            <a:off x="502285" y="2244725"/>
            <a:ext cx="4039870" cy="2861310"/>
          </a:xfrm>
          <a:prstGeom prst="rect">
            <a:avLst/>
          </a:prstGeom>
          <a:solidFill>
            <a:srgbClr val="E1FFE1"/>
          </a:solidFill>
          <a:ln cap="flat" algn="ctr">
            <a:solidFill>
              <a:srgbClr val="993300"/>
            </a:solidFill>
            <a:miter lim="800000"/>
          </a:ln>
        </p:spPr>
        <p:txBody>
          <a:bodyPr vert="horz" wrap="square" lIns="91440" tIns="45720" rIns="91440" bIns="45720" rtlCol="0">
            <a:sp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00000"/>
              </a:lnSpc>
              <a:spcBef>
                <a:spcPct val="0"/>
              </a:spcBef>
              <a:spcAft>
                <a:spcPts val="0"/>
              </a:spcAft>
              <a:buNone/>
            </a:pPr>
            <a:r>
              <a:rPr lang="en-US" altLang="zh-CN" dirty="0">
                <a:ea typeface="宋体" panose="02010600030101010101" pitchFamily="2" charset="-122"/>
              </a:rPr>
              <a:t>&lt;?xml version="1.0" encoding="UTF-8"?&gt;</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&lt;bookstore&gt;</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&lt;book category="CHILDREN"&gt;</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  &lt;title&gt;Harry Potter&lt;/title&gt; </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  &lt;author&gt;J K. Rowling&lt;/author&gt; </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  &lt;year&gt;2008&lt;/year&gt; </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  &lt;price&gt;32.99&lt;/price&gt; </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&lt;/book&gt;</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&lt;book category="WEB"&gt;</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  &lt;title&gt;Learning XML and AJAX&lt;/title&gt; </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  &lt;author&gt;Thomas T. Ray&lt;/author&gt; </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  &lt;year&gt;2010&lt;/year&gt; </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  &lt;price&gt;28.99&lt;/price&gt; </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&lt;/book&gt;</a:t>
            </a:r>
            <a:endParaRPr lang="en-US" altLang="zh-CN" dirty="0">
              <a:ea typeface="宋体" panose="02010600030101010101" pitchFamily="2" charset="-122"/>
            </a:endParaRPr>
          </a:p>
          <a:p>
            <a:pPr marL="457200" indent="-457200">
              <a:lnSpc>
                <a:spcPct val="100000"/>
              </a:lnSpc>
              <a:spcBef>
                <a:spcPct val="0"/>
              </a:spcBef>
              <a:spcAft>
                <a:spcPts val="0"/>
              </a:spcAft>
              <a:buNone/>
            </a:pPr>
            <a:r>
              <a:rPr lang="en-US" altLang="zh-CN" dirty="0">
                <a:ea typeface="宋体" panose="02010600030101010101" pitchFamily="2" charset="-122"/>
              </a:rPr>
              <a:t>&lt;/bookstore&gt; </a:t>
            </a:r>
            <a:endParaRPr lang="en-US" altLang="zh-CN" dirty="0">
              <a:ea typeface="宋体" panose="02010600030101010101" pitchFamily="2" charset="-122"/>
            </a:endParaRPr>
          </a:p>
        </p:txBody>
      </p:sp>
      <p:sp>
        <p:nvSpPr>
          <p:cNvPr id="44035" name="Rectangle 3"/>
          <p:cNvSpPr>
            <a:spLocks noGrp="1" noChangeArrowheads="1"/>
          </p:cNvSpPr>
          <p:nvPr>
            <p:custDataLst>
              <p:tags r:id="rId2"/>
            </p:custDataLst>
          </p:nvPr>
        </p:nvSpPr>
        <p:spPr>
          <a:xfrm>
            <a:off x="502285" y="5313680"/>
            <a:ext cx="8052435" cy="1318260"/>
          </a:xfrm>
          <a:prstGeom prst="rect">
            <a:avLst/>
          </a:prstGeom>
          <a:solidFill>
            <a:srgbClr val="E1FFE1"/>
          </a:solidFill>
          <a:ln cap="flat" algn="ctr">
            <a:solidFill>
              <a:srgbClr val="993300"/>
            </a:solidFill>
            <a:miter lim="800000"/>
          </a:ln>
        </p:spPr>
        <p:txBody>
          <a:bodyPr vert="horz" wrap="square" lIns="91440" tIns="45720" rIns="91440" bIns="45720" rtlCol="0">
            <a:sp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95000"/>
              </a:lnSpc>
              <a:spcBef>
                <a:spcPct val="0"/>
              </a:spcBef>
              <a:spcAft>
                <a:spcPts val="0"/>
              </a:spcAft>
              <a:buNone/>
            </a:pPr>
            <a:r>
              <a:rPr lang="en-US" altLang="zh-CN" sz="1400" dirty="0">
                <a:ea typeface="宋体" panose="02010600030101010101" pitchFamily="2" charset="-122"/>
              </a:rPr>
              <a:t>//</a:t>
            </a:r>
            <a:r>
              <a:rPr lang="zh-CN" altLang="en-US" sz="1400" dirty="0">
                <a:ea typeface="宋体" panose="02010600030101010101" pitchFamily="2" charset="-122"/>
              </a:rPr>
              <a:t>解析</a:t>
            </a:r>
            <a:r>
              <a:rPr lang="en-US" altLang="zh-CN" sz="1400" dirty="0" err="1">
                <a:ea typeface="宋体" panose="02010600030101010101" pitchFamily="2" charset="-122"/>
              </a:rPr>
              <a:t>xmlHttp</a:t>
            </a:r>
            <a:r>
              <a:rPr lang="zh-CN" altLang="en-US" sz="1400" dirty="0">
                <a:ea typeface="宋体" panose="02010600030101010101" pitchFamily="2" charset="-122"/>
              </a:rPr>
              <a:t>对象的</a:t>
            </a:r>
            <a:r>
              <a:rPr lang="en-US" altLang="zh-CN" sz="1400" dirty="0" err="1">
                <a:ea typeface="宋体" panose="02010600030101010101" pitchFamily="2" charset="-122"/>
              </a:rPr>
              <a:t>responseXML</a:t>
            </a:r>
            <a:r>
              <a:rPr lang="zh-CN" altLang="en-US" sz="1400" dirty="0">
                <a:ea typeface="宋体" panose="02010600030101010101" pitchFamily="2" charset="-122"/>
              </a:rPr>
              <a:t>属性</a:t>
            </a:r>
            <a:endParaRPr lang="zh-CN" altLang="en-US" sz="1400" dirty="0">
              <a:ea typeface="宋体" panose="02010600030101010101" pitchFamily="2" charset="-122"/>
            </a:endParaRPr>
          </a:p>
          <a:p>
            <a:pPr marL="457200" indent="-457200">
              <a:lnSpc>
                <a:spcPct val="95000"/>
              </a:lnSpc>
              <a:spcBef>
                <a:spcPct val="0"/>
              </a:spcBef>
              <a:spcAft>
                <a:spcPts val="0"/>
              </a:spcAft>
              <a:buNone/>
            </a:pPr>
            <a:r>
              <a:rPr lang="en-US" altLang="zh-CN" sz="1400" dirty="0">
                <a:ea typeface="宋体" panose="02010600030101010101" pitchFamily="2" charset="-122"/>
              </a:rPr>
              <a:t>book=</a:t>
            </a:r>
            <a:r>
              <a:rPr lang="en-US" altLang="zh-CN" sz="1400" dirty="0" err="1">
                <a:ea typeface="宋体" panose="02010600030101010101" pitchFamily="2" charset="-122"/>
              </a:rPr>
              <a:t>xmlHttp.responseXML.documentElement.getElementsByTagName</a:t>
            </a:r>
            <a:r>
              <a:rPr lang="en-US" altLang="zh-CN" sz="1400" dirty="0">
                <a:ea typeface="宋体" panose="02010600030101010101" pitchFamily="2" charset="-122"/>
              </a:rPr>
              <a:t>("book");</a:t>
            </a:r>
            <a:endParaRPr lang="en-US" altLang="zh-CN" sz="1400" dirty="0">
              <a:ea typeface="宋体" panose="02010600030101010101" pitchFamily="2" charset="-122"/>
            </a:endParaRPr>
          </a:p>
          <a:p>
            <a:pPr marL="457200" indent="-457200">
              <a:lnSpc>
                <a:spcPct val="95000"/>
              </a:lnSpc>
              <a:spcBef>
                <a:spcPct val="0"/>
              </a:spcBef>
              <a:spcAft>
                <a:spcPts val="0"/>
              </a:spcAft>
              <a:buNone/>
            </a:pP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95000"/>
              </a:lnSpc>
              <a:spcBef>
                <a:spcPct val="0"/>
              </a:spcBef>
              <a:spcAft>
                <a:spcPts val="0"/>
              </a:spcAft>
              <a:buNone/>
            </a:pPr>
            <a:r>
              <a:rPr lang="en-US" altLang="zh-CN" sz="1400" dirty="0">
                <a:ea typeface="宋体" panose="02010600030101010101" pitchFamily="2" charset="-122"/>
              </a:rPr>
              <a:t>title=book[</a:t>
            </a:r>
            <a:r>
              <a:rPr lang="en-US" altLang="zh-CN" sz="1400" dirty="0" err="1">
                <a:ea typeface="宋体" panose="02010600030101010101" pitchFamily="2" charset="-122"/>
              </a:rPr>
              <a:t>i</a:t>
            </a:r>
            <a:r>
              <a:rPr lang="en-US" altLang="zh-CN" sz="1400" dirty="0">
                <a:ea typeface="宋体" panose="02010600030101010101" pitchFamily="2" charset="-122"/>
              </a:rPr>
              <a:t>].</a:t>
            </a:r>
            <a:r>
              <a:rPr lang="en-US" altLang="zh-CN" sz="1400" dirty="0" err="1">
                <a:ea typeface="宋体" panose="02010600030101010101" pitchFamily="2" charset="-122"/>
              </a:rPr>
              <a:t>getElementsByTagName</a:t>
            </a:r>
            <a:r>
              <a:rPr lang="en-US" altLang="zh-CN" sz="1400" dirty="0">
                <a:ea typeface="宋体" panose="02010600030101010101" pitchFamily="2" charset="-122"/>
              </a:rPr>
              <a:t>("title");</a:t>
            </a:r>
            <a:endParaRPr lang="en-US" altLang="zh-CN" sz="1400" dirty="0">
              <a:ea typeface="宋体" panose="02010600030101010101" pitchFamily="2" charset="-122"/>
            </a:endParaRPr>
          </a:p>
          <a:p>
            <a:pPr marL="457200" indent="-457200">
              <a:lnSpc>
                <a:spcPct val="95000"/>
              </a:lnSpc>
              <a:spcBef>
                <a:spcPct val="0"/>
              </a:spcBef>
              <a:spcAft>
                <a:spcPts val="0"/>
              </a:spcAft>
              <a:buNone/>
            </a:pPr>
            <a:r>
              <a:rPr lang="en-US" altLang="zh-CN" sz="1400" dirty="0">
                <a:ea typeface="宋体" panose="02010600030101010101" pitchFamily="2" charset="-122"/>
              </a:rPr>
              <a:t>author=book[</a:t>
            </a:r>
            <a:r>
              <a:rPr lang="en-US" altLang="zh-CN" sz="1400" dirty="0" err="1">
                <a:ea typeface="宋体" panose="02010600030101010101" pitchFamily="2" charset="-122"/>
              </a:rPr>
              <a:t>i</a:t>
            </a:r>
            <a:r>
              <a:rPr lang="en-US" altLang="zh-CN" sz="1400" dirty="0">
                <a:ea typeface="宋体" panose="02010600030101010101" pitchFamily="2" charset="-122"/>
              </a:rPr>
              <a:t>].</a:t>
            </a:r>
            <a:r>
              <a:rPr lang="en-US" altLang="zh-CN" sz="1400" dirty="0" err="1">
                <a:ea typeface="宋体" panose="02010600030101010101" pitchFamily="2" charset="-122"/>
              </a:rPr>
              <a:t>getElementsByTagName</a:t>
            </a:r>
            <a:r>
              <a:rPr lang="en-US" altLang="zh-CN" sz="1400" dirty="0">
                <a:ea typeface="宋体" panose="02010600030101010101" pitchFamily="2" charset="-122"/>
              </a:rPr>
              <a:t>("author");</a:t>
            </a:r>
            <a:endParaRPr lang="en-US" altLang="zh-CN" sz="1400" dirty="0">
              <a:ea typeface="宋体" panose="02010600030101010101" pitchFamily="2" charset="-122"/>
            </a:endParaRPr>
          </a:p>
          <a:p>
            <a:pPr marL="457200" indent="-457200">
              <a:lnSpc>
                <a:spcPct val="95000"/>
              </a:lnSpc>
              <a:spcBef>
                <a:spcPct val="0"/>
              </a:spcBef>
              <a:spcAft>
                <a:spcPts val="0"/>
              </a:spcAft>
              <a:buNone/>
            </a:pPr>
            <a:r>
              <a:rPr lang="en-US" altLang="zh-CN" sz="1400" dirty="0">
                <a:ea typeface="宋体" panose="02010600030101010101" pitchFamily="2" charset="-122"/>
              </a:rPr>
              <a:t>year=book[</a:t>
            </a:r>
            <a:r>
              <a:rPr lang="en-US" altLang="zh-CN" sz="1400" dirty="0" err="1">
                <a:ea typeface="宋体" panose="02010600030101010101" pitchFamily="2" charset="-122"/>
              </a:rPr>
              <a:t>i</a:t>
            </a:r>
            <a:r>
              <a:rPr lang="en-US" altLang="zh-CN" sz="1400" dirty="0">
                <a:ea typeface="宋体" panose="02010600030101010101" pitchFamily="2" charset="-122"/>
              </a:rPr>
              <a:t>].</a:t>
            </a:r>
            <a:r>
              <a:rPr lang="en-US" altLang="zh-CN" sz="1400" dirty="0" err="1">
                <a:ea typeface="宋体" panose="02010600030101010101" pitchFamily="2" charset="-122"/>
              </a:rPr>
              <a:t>getElementsByTagName</a:t>
            </a:r>
            <a:r>
              <a:rPr lang="en-US" altLang="zh-CN" sz="1400" dirty="0">
                <a:ea typeface="宋体" panose="02010600030101010101" pitchFamily="2" charset="-122"/>
              </a:rPr>
              <a:t>("year");</a:t>
            </a:r>
            <a:endParaRPr lang="en-US" altLang="zh-CN" sz="14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40962" grpId="0"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p:spPr>
        <p:txBody>
          <a:bodyPr/>
          <a:lstStyle/>
          <a:p>
            <a:pPr eaLnBrk="1" hangingPunct="1"/>
            <a:r>
              <a:rPr lang="en-US" altLang="zh-CN" dirty="0">
                <a:latin typeface="黑体" panose="02010609060101010101" charset="-122"/>
                <a:ea typeface="黑体" panose="02010609060101010101" charset="-122"/>
              </a:rPr>
              <a:t>AJAX</a:t>
            </a:r>
            <a:r>
              <a:rPr lang="zh-CN" altLang="en-US" dirty="0">
                <a:latin typeface="黑体" panose="02010609060101010101" charset="-122"/>
                <a:ea typeface="黑体" panose="02010609060101010101" charset="-122"/>
              </a:rPr>
              <a:t>与数据库</a:t>
            </a:r>
            <a:endParaRPr lang="zh-CN" altLang="en-US" dirty="0">
              <a:latin typeface="黑体" panose="02010609060101010101" charset="-122"/>
              <a:ea typeface="黑体" panose="02010609060101010101" charset="-122"/>
            </a:endParaRPr>
          </a:p>
        </p:txBody>
      </p:sp>
      <p:sp>
        <p:nvSpPr>
          <p:cNvPr id="47107" name="Rectangle 3"/>
          <p:cNvSpPr>
            <a:spLocks noGrp="1" noChangeArrowheads="1"/>
          </p:cNvSpPr>
          <p:nvPr>
            <p:ph idx="1"/>
          </p:nvPr>
        </p:nvSpPr>
        <p:spPr>
          <a:xfrm>
            <a:off x="502412" y="952508"/>
            <a:ext cx="8139178" cy="944880"/>
          </a:xfrm>
          <a:noFill/>
        </p:spPr>
        <p:txBody>
          <a:bodyPr wrap="square"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t>利用</a:t>
            </a:r>
            <a:r>
              <a:rPr lang="en-US" altLang="zh-CN" sz="1400" dirty="0" err="1"/>
              <a:t>AJAX+Servlet</a:t>
            </a:r>
            <a:r>
              <a:rPr lang="zh-CN" altLang="en-US" sz="1400" dirty="0"/>
              <a:t>可以实现无刷新的访问数据库及查询数据库</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t>浏览器发出请求、解析返回数据的过程与前类似</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t>主要代码在服务端（略）</a:t>
            </a:r>
            <a:endParaRPr lang="zh-CN" altLang="en-US" sz="14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47107" grpId="0" build="p"/>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p:spPr>
        <p:txBody>
          <a:bodyPr/>
          <a:lstStyle/>
          <a:p>
            <a:pPr eaLnBrk="1" hangingPunct="1"/>
            <a:r>
              <a:rPr lang="en-US" altLang="zh-CN">
                <a:latin typeface="黑体" panose="02010609060101010101" charset="-122"/>
                <a:ea typeface="黑体" panose="02010609060101010101" charset="-122"/>
              </a:rPr>
              <a:t>JQuery</a:t>
            </a:r>
            <a:endParaRPr lang="en-US" altLang="zh-CN">
              <a:latin typeface="黑体" panose="02010609060101010101" charset="-122"/>
              <a:ea typeface="黑体" panose="02010609060101010101" charset="-122"/>
            </a:endParaRPr>
          </a:p>
        </p:txBody>
      </p:sp>
      <p:sp>
        <p:nvSpPr>
          <p:cNvPr id="5123" name="Rectangle 3"/>
          <p:cNvSpPr>
            <a:spLocks noGrp="1" noChangeArrowheads="1"/>
          </p:cNvSpPr>
          <p:nvPr>
            <p:ph idx="1"/>
          </p:nvPr>
        </p:nvSpPr>
        <p:spPr>
          <a:xfrm>
            <a:off x="502412" y="952508"/>
            <a:ext cx="8139178" cy="5262245"/>
          </a:xfrm>
          <a:noFill/>
        </p:spPr>
        <p:txBody>
          <a:bodyPr vert="horz" wrap="square" lIns="91440" tIns="45720" rIns="91440" bIns="45720" rtlCol="0">
            <a:spAutoFit/>
          </a:bodyPr>
          <a:lstStyle/>
          <a:p>
            <a:pPr marL="285750" indent="-285750">
              <a:lnSpc>
                <a:spcPct val="150000"/>
              </a:lnSpc>
              <a:spcAft>
                <a:spcPts val="0"/>
              </a:spcAft>
              <a:buClr>
                <a:srgbClr val="FF6600"/>
              </a:buClr>
              <a:buSzPct val="68000"/>
              <a:buFont typeface="Wingdings" panose="05000000000000000000" pitchFamily="2" charset="2"/>
              <a:buChar char="u"/>
            </a:pPr>
            <a:r>
              <a:rPr lang="en-US" altLang="zh-CN" sz="1400" dirty="0"/>
              <a:t>jQuery</a:t>
            </a:r>
            <a:r>
              <a:rPr lang="zh-CN" altLang="en-US" sz="1400" dirty="0"/>
              <a:t>是当前最流行的</a:t>
            </a:r>
            <a:r>
              <a:rPr lang="en-US" altLang="zh-CN" sz="1400" dirty="0"/>
              <a:t>JavaScript</a:t>
            </a:r>
            <a:r>
              <a:rPr lang="zh-CN" altLang="en-US" sz="1400" dirty="0"/>
              <a:t>库，它封装了很多预定义的对象和实用函数。</a:t>
            </a:r>
            <a:endParaRPr lang="zh-CN" altLang="en-US" sz="1400" dirty="0"/>
          </a:p>
          <a:p>
            <a:pPr marL="285750" indent="-285750">
              <a:lnSpc>
                <a:spcPct val="150000"/>
              </a:lnSpc>
              <a:spcAft>
                <a:spcPts val="0"/>
              </a:spcAft>
              <a:buClr>
                <a:srgbClr val="FF6600"/>
              </a:buClr>
              <a:buSzPct val="68000"/>
              <a:buFont typeface="Wingdings" panose="05000000000000000000" pitchFamily="2" charset="2"/>
              <a:buChar char="u"/>
            </a:pPr>
            <a:r>
              <a:rPr lang="en-US" altLang="zh-CN" sz="1400" dirty="0"/>
              <a:t>jQuery</a:t>
            </a:r>
            <a:r>
              <a:rPr lang="zh-CN" altLang="en-US" sz="1400" dirty="0"/>
              <a:t>是一个轻量级的</a:t>
            </a:r>
            <a:r>
              <a:rPr lang="en-US" altLang="zh-CN" sz="1400" dirty="0"/>
              <a:t>JavaScript</a:t>
            </a:r>
            <a:r>
              <a:rPr lang="zh-CN" altLang="en-US" sz="1400" dirty="0"/>
              <a:t>库，压缩之后只有几十</a:t>
            </a:r>
            <a:r>
              <a:rPr lang="en-US" altLang="zh-CN" sz="1400" dirty="0"/>
              <a:t>K</a:t>
            </a:r>
            <a:r>
              <a:rPr lang="zh-CN" altLang="en-US" sz="1400" dirty="0"/>
              <a:t>，它与</a:t>
            </a:r>
            <a:r>
              <a:rPr lang="en-US" altLang="zh-CN" sz="1400" dirty="0"/>
              <a:t>CSS</a:t>
            </a:r>
            <a:r>
              <a:rPr lang="zh-CN" altLang="en-US" sz="1400" dirty="0"/>
              <a:t>、浏览器兼容。</a:t>
            </a:r>
            <a:endParaRPr lang="zh-CN" altLang="en-US" sz="1400" dirty="0"/>
          </a:p>
          <a:p>
            <a:pPr marL="285750" indent="-285750">
              <a:lnSpc>
                <a:spcPct val="150000"/>
              </a:lnSpc>
              <a:spcAft>
                <a:spcPts val="0"/>
              </a:spcAft>
              <a:buClr>
                <a:srgbClr val="FF6600"/>
              </a:buClr>
              <a:buSzPct val="68000"/>
              <a:buFont typeface="Wingdings" panose="05000000000000000000" pitchFamily="2" charset="2"/>
              <a:buChar char="u"/>
            </a:pPr>
            <a:r>
              <a:rPr sz="1400">
                <a:sym typeface="+mn-ea"/>
              </a:rPr>
              <a:t>利用</a:t>
            </a:r>
            <a:r>
              <a:rPr lang="en-US" altLang="zh-CN" sz="1400">
                <a:sym typeface="+mn-ea"/>
              </a:rPr>
              <a:t>jQuery</a:t>
            </a:r>
            <a:r>
              <a:rPr sz="1400">
                <a:sym typeface="+mn-ea"/>
              </a:rPr>
              <a:t>，用户可以更方便地处理</a:t>
            </a:r>
            <a:r>
              <a:rPr lang="en-US" altLang="zh-CN" sz="1400">
                <a:sym typeface="+mn-ea"/>
              </a:rPr>
              <a:t>HTML</a:t>
            </a:r>
            <a:r>
              <a:rPr sz="1400">
                <a:sym typeface="+mn-ea"/>
              </a:rPr>
              <a:t>文档、事件、实现动画效果、与</a:t>
            </a:r>
            <a:r>
              <a:rPr lang="en-US" altLang="zh-CN" sz="1400">
                <a:sym typeface="+mn-ea"/>
              </a:rPr>
              <a:t>AJAX</a:t>
            </a:r>
            <a:r>
              <a:rPr sz="1400">
                <a:sym typeface="+mn-ea"/>
              </a:rPr>
              <a:t>交互及创建富有特性的客户端页面等。</a:t>
            </a:r>
            <a:endParaRPr lang="zh-CN" altLang="en-US" sz="1400" dirty="0"/>
          </a:p>
          <a:p>
            <a:pPr marL="285750" indent="-285750">
              <a:lnSpc>
                <a:spcPct val="150000"/>
              </a:lnSpc>
              <a:spcAft>
                <a:spcPts val="0"/>
              </a:spcAft>
              <a:buClr>
                <a:srgbClr val="FF6600"/>
              </a:buClr>
              <a:buSzPct val="68000"/>
              <a:buFont typeface="Wingdings" panose="05000000000000000000" pitchFamily="2" charset="2"/>
              <a:buChar char="u"/>
            </a:pPr>
            <a:r>
              <a:rPr lang="en-US" altLang="zh-CN" sz="1400">
                <a:sym typeface="+mn-ea"/>
              </a:rPr>
              <a:t>jQuery</a:t>
            </a:r>
            <a:r>
              <a:rPr sz="1400">
                <a:sym typeface="+mn-ea"/>
              </a:rPr>
              <a:t>的理念是写得更少，做得更多。即利用最少的代码，做最多的事情。</a:t>
            </a:r>
            <a:endParaRPr lang="zh-CN" altLang="en-US" sz="1400" dirty="0"/>
          </a:p>
          <a:p>
            <a:pPr marL="285750" indent="-285750">
              <a:lnSpc>
                <a:spcPct val="150000"/>
              </a:lnSpc>
              <a:spcAft>
                <a:spcPts val="0"/>
              </a:spcAft>
              <a:buClr>
                <a:srgbClr val="FF6600"/>
              </a:buClr>
              <a:buSzPct val="68000"/>
              <a:buFont typeface="Wingdings" panose="05000000000000000000" pitchFamily="2" charset="2"/>
              <a:buChar char="u"/>
            </a:pPr>
            <a:r>
              <a:rPr lang="en-US" altLang="zh-CN" sz="1400">
                <a:sym typeface="+mn-ea"/>
              </a:rPr>
              <a:t>jQuery</a:t>
            </a:r>
            <a:r>
              <a:rPr sz="1400">
                <a:sym typeface="+mn-ea"/>
              </a:rPr>
              <a:t>是免费的、开源的。其源代码中包含大量的注释和说明。 </a:t>
            </a:r>
            <a:endParaRPr sz="1400">
              <a:sym typeface="+mn-ea"/>
            </a:endParaRPr>
          </a:p>
          <a:p>
            <a:pPr marL="285750" indent="-285750">
              <a:lnSpc>
                <a:spcPct val="150000"/>
              </a:lnSpc>
              <a:spcAft>
                <a:spcPts val="0"/>
              </a:spcAft>
              <a:buClr>
                <a:srgbClr val="FF6600"/>
              </a:buClr>
              <a:buSzPct val="68000"/>
              <a:buFont typeface="Wingdings" panose="05000000000000000000" pitchFamily="2" charset="2"/>
              <a:buChar char="u"/>
            </a:pPr>
            <a:r>
              <a:rPr sz="1400">
                <a:sym typeface="+mn-ea"/>
              </a:rPr>
              <a:t>其主要有以下特点：</a:t>
            </a:r>
            <a:endParaRPr lang="zh-CN" altLang="en-US" sz="1400" dirty="0"/>
          </a:p>
          <a:p>
            <a:pPr marL="457200" lvl="1">
              <a:lnSpc>
                <a:spcPct val="150000"/>
              </a:lnSpc>
              <a:spcAft>
                <a:spcPts val="0"/>
              </a:spcAft>
            </a:pPr>
            <a:r>
              <a:rPr lang="en-US" altLang="zh-CN" sz="1400">
                <a:sym typeface="+mn-ea"/>
              </a:rPr>
              <a:t>jQuery</a:t>
            </a:r>
            <a:r>
              <a:rPr sz="1400">
                <a:sym typeface="+mn-ea"/>
              </a:rPr>
              <a:t>是一款轻量级的</a:t>
            </a:r>
            <a:r>
              <a:rPr lang="en-US" altLang="zh-CN" sz="1400">
                <a:sym typeface="+mn-ea"/>
              </a:rPr>
              <a:t>JavaScript</a:t>
            </a:r>
            <a:r>
              <a:rPr sz="1400">
                <a:sym typeface="+mn-ea"/>
              </a:rPr>
              <a:t>框架，不影响页面加载的速度；</a:t>
            </a:r>
            <a:endParaRPr lang="zh-CN" altLang="en-US" sz="1400" dirty="0"/>
          </a:p>
          <a:p>
            <a:pPr marL="457200" lvl="1">
              <a:lnSpc>
                <a:spcPct val="150000"/>
              </a:lnSpc>
              <a:spcAft>
                <a:spcPts val="0"/>
              </a:spcAft>
            </a:pPr>
            <a:r>
              <a:rPr lang="en-US" altLang="zh-CN" sz="1400">
                <a:sym typeface="+mn-ea"/>
              </a:rPr>
              <a:t>jQuery</a:t>
            </a:r>
            <a:r>
              <a:rPr sz="1400">
                <a:sym typeface="+mn-ea"/>
              </a:rPr>
              <a:t>的选择器使用方便，便于操作</a:t>
            </a:r>
            <a:r>
              <a:rPr lang="en-US" altLang="zh-CN" sz="1400">
                <a:sym typeface="+mn-ea"/>
              </a:rPr>
              <a:t>DOM</a:t>
            </a:r>
            <a:r>
              <a:rPr sz="1400">
                <a:sym typeface="+mn-ea"/>
              </a:rPr>
              <a:t>对象的元素；</a:t>
            </a:r>
            <a:endParaRPr lang="zh-CN" altLang="en-US" sz="1400" dirty="0"/>
          </a:p>
          <a:p>
            <a:pPr marL="457200" lvl="1">
              <a:lnSpc>
                <a:spcPct val="150000"/>
              </a:lnSpc>
              <a:spcAft>
                <a:spcPts val="0"/>
              </a:spcAft>
            </a:pPr>
            <a:r>
              <a:rPr lang="en-US" altLang="zh-CN" sz="1400">
                <a:sym typeface="+mn-ea"/>
              </a:rPr>
              <a:t>jQuery</a:t>
            </a:r>
            <a:r>
              <a:rPr sz="1400">
                <a:sym typeface="+mn-ea"/>
              </a:rPr>
              <a:t>的链式操作可以将多个操作写在同一行代码内；</a:t>
            </a:r>
            <a:endParaRPr lang="zh-CN" altLang="en-US" sz="1400" dirty="0"/>
          </a:p>
          <a:p>
            <a:pPr marL="457200" lvl="1">
              <a:lnSpc>
                <a:spcPct val="150000"/>
              </a:lnSpc>
              <a:spcAft>
                <a:spcPts val="0"/>
              </a:spcAft>
            </a:pPr>
            <a:r>
              <a:rPr lang="en-US" altLang="zh-CN" sz="1400">
                <a:sym typeface="+mn-ea"/>
              </a:rPr>
              <a:t>jQuery</a:t>
            </a:r>
            <a:r>
              <a:rPr sz="1400">
                <a:sym typeface="+mn-ea"/>
              </a:rPr>
              <a:t>简化了对</a:t>
            </a:r>
            <a:r>
              <a:rPr lang="en-US" altLang="zh-CN" sz="1400">
                <a:sym typeface="+mn-ea"/>
              </a:rPr>
              <a:t>CSS</a:t>
            </a:r>
            <a:r>
              <a:rPr sz="1400">
                <a:sym typeface="+mn-ea"/>
              </a:rPr>
              <a:t>和</a:t>
            </a:r>
            <a:r>
              <a:rPr lang="en-US" altLang="zh-CN" sz="1400">
                <a:sym typeface="+mn-ea"/>
              </a:rPr>
              <a:t>AJAX</a:t>
            </a:r>
            <a:r>
              <a:rPr sz="1400">
                <a:sym typeface="+mn-ea"/>
              </a:rPr>
              <a:t>的操作；</a:t>
            </a:r>
            <a:endParaRPr lang="zh-CN" altLang="en-US" sz="1400" dirty="0"/>
          </a:p>
          <a:p>
            <a:pPr marL="457200" lvl="1">
              <a:lnSpc>
                <a:spcPct val="150000"/>
              </a:lnSpc>
              <a:spcAft>
                <a:spcPts val="0"/>
              </a:spcAft>
            </a:pPr>
            <a:r>
              <a:rPr lang="en-US" altLang="zh-CN" sz="1400">
                <a:sym typeface="+mn-ea"/>
              </a:rPr>
              <a:t>jQuery</a:t>
            </a:r>
            <a:r>
              <a:rPr sz="1400">
                <a:sym typeface="+mn-ea"/>
              </a:rPr>
              <a:t>兼容了主流的大部分浏览器；</a:t>
            </a:r>
            <a:endParaRPr lang="zh-CN" altLang="en-US" sz="1400" dirty="0"/>
          </a:p>
          <a:p>
            <a:pPr marL="457200" lvl="1">
              <a:lnSpc>
                <a:spcPct val="150000"/>
              </a:lnSpc>
              <a:spcAft>
                <a:spcPts val="0"/>
              </a:spcAft>
            </a:pPr>
            <a:r>
              <a:rPr lang="en-US" altLang="zh-CN" sz="1400">
                <a:sym typeface="+mn-ea"/>
              </a:rPr>
              <a:t>jQuery</a:t>
            </a:r>
            <a:r>
              <a:rPr sz="1400">
                <a:sym typeface="+mn-ea"/>
              </a:rPr>
              <a:t>有丰富的第三方插件的支持，例如树形菜单、日期控件、图片切换工具等；</a:t>
            </a:r>
            <a:endParaRPr lang="zh-CN" altLang="en-US" sz="1400" dirty="0"/>
          </a:p>
          <a:p>
            <a:pPr marL="457200" lvl="1">
              <a:lnSpc>
                <a:spcPct val="150000"/>
              </a:lnSpc>
              <a:spcAft>
                <a:spcPts val="0"/>
              </a:spcAft>
            </a:pPr>
            <a:r>
              <a:rPr lang="en-US" altLang="zh-CN" sz="1400">
                <a:sym typeface="+mn-ea"/>
              </a:rPr>
              <a:t>jQuery</a:t>
            </a:r>
            <a:r>
              <a:rPr sz="1400">
                <a:sym typeface="+mn-ea"/>
              </a:rPr>
              <a:t>具有很好的可扩展性。用户可以根据自己需要增加或修改函数；</a:t>
            </a:r>
            <a:endParaRPr sz="1400">
              <a:sym typeface="+mn-ea"/>
            </a:endParaRPr>
          </a:p>
          <a:p>
            <a:pPr marL="457200" lvl="1">
              <a:lnSpc>
                <a:spcPct val="150000"/>
              </a:lnSpc>
              <a:spcAft>
                <a:spcPts val="0"/>
              </a:spcAft>
            </a:pPr>
            <a:endParaRPr lang="zh-CN" altLang="en-US" sz="1400" dirty="0"/>
          </a:p>
          <a:p>
            <a:pPr marL="285750" indent="-285750">
              <a:lnSpc>
                <a:spcPct val="150000"/>
              </a:lnSpc>
              <a:spcAft>
                <a:spcPts val="0"/>
              </a:spcAft>
              <a:buClr>
                <a:srgbClr val="FF6600"/>
              </a:buClr>
              <a:buSzPct val="68000"/>
              <a:buFont typeface="Wingdings" panose="05000000000000000000" pitchFamily="2" charset="2"/>
              <a:buChar char="u"/>
            </a:pPr>
            <a:endParaRPr lang="zh-CN" altLang="en-US" sz="14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5123" grpId="0" build="p"/>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JQ</a:t>
            </a:r>
            <a:r>
              <a:t>的使用</a:t>
            </a:r>
          </a:p>
        </p:txBody>
      </p:sp>
      <p:sp>
        <p:nvSpPr>
          <p:cNvPr id="8194" name="Rectangle 3"/>
          <p:cNvSpPr>
            <a:spLocks noGrp="1" noChangeArrowheads="1"/>
          </p:cNvSpPr>
          <p:nvPr>
            <p:ph idx="1"/>
          </p:nvPr>
        </p:nvSpPr>
        <p:spPr>
          <a:xfrm>
            <a:off x="502412" y="952508"/>
            <a:ext cx="8139178" cy="3758565"/>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t>如果要使用</a:t>
            </a:r>
            <a:r>
              <a:rPr lang="en-US" altLang="zh-CN" sz="1400" dirty="0"/>
              <a:t>jQuery</a:t>
            </a:r>
            <a:r>
              <a:rPr lang="zh-CN" altLang="en-US" sz="1400" dirty="0"/>
              <a:t>，需要下载</a:t>
            </a:r>
            <a:r>
              <a:rPr lang="en-US" altLang="zh-CN" sz="1400" dirty="0"/>
              <a:t>jQuery</a:t>
            </a:r>
            <a:r>
              <a:rPr lang="zh-CN" altLang="en-US" sz="1400" dirty="0"/>
              <a:t>库。</a:t>
            </a:r>
            <a:r>
              <a:rPr lang="en-US" altLang="zh-CN" sz="1400" dirty="0"/>
              <a:t>jQuery</a:t>
            </a:r>
            <a:r>
              <a:rPr lang="zh-CN" altLang="en-US" sz="1400" dirty="0"/>
              <a:t>库是一个</a:t>
            </a:r>
            <a:r>
              <a:rPr lang="en-US" altLang="zh-CN" sz="1400" dirty="0"/>
              <a:t>JavaScript</a:t>
            </a:r>
            <a:r>
              <a:rPr lang="zh-CN" altLang="en-US" sz="1400" dirty="0"/>
              <a:t>文件，可以使用</a:t>
            </a:r>
            <a:r>
              <a:rPr lang="en-US" altLang="zh-CN" sz="1400" dirty="0"/>
              <a:t>&lt;script&gt;</a:t>
            </a:r>
            <a:r>
              <a:rPr lang="zh-CN" altLang="en-US" sz="1400" dirty="0"/>
              <a:t>标签进行引用。</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a:t>jQuery</a:t>
            </a:r>
            <a:r>
              <a:rPr lang="zh-CN" altLang="en-US" sz="1400" dirty="0"/>
              <a:t>有多个版本，通常关注的是</a:t>
            </a:r>
            <a:r>
              <a:rPr sz="1400" dirty="0"/>
              <a:t>生产版本</a:t>
            </a:r>
            <a:r>
              <a:rPr lang="zh-CN" altLang="en-US" sz="1400" dirty="0"/>
              <a:t>，用于实际上线的网站，已被精简和压缩；另一个是</a:t>
            </a:r>
            <a:r>
              <a:rPr sz="1400" dirty="0"/>
              <a:t>开发版本</a:t>
            </a:r>
            <a:r>
              <a:rPr lang="zh-CN" altLang="en-US" sz="1400" dirty="0"/>
              <a:t>，用于测试和开发，未经压缩，代码可读。</a:t>
            </a:r>
            <a:endParaRPr lang="zh-CN" altLang="en-US" sz="1400" dirty="0"/>
          </a:p>
          <a:p>
            <a:pPr marL="742950" lvl="1" indent="-285750">
              <a:lnSpc>
                <a:spcPct val="120000"/>
              </a:lnSpc>
              <a:spcAft>
                <a:spcPts val="300"/>
              </a:spcAft>
              <a:buClr>
                <a:srgbClr val="FF6600"/>
              </a:buClr>
              <a:buSzPct val="68000"/>
              <a:buFont typeface="Wingdings" panose="05000000000000000000" pitchFamily="2" charset="2"/>
              <a:buChar char="u"/>
            </a:pPr>
            <a:r>
              <a:rPr lang="zh-CN" altLang="en-US" sz="1400" dirty="0"/>
              <a:t>还有一些瘦身版本，去掉了一些特性。</a:t>
            </a:r>
            <a:endParaRPr lang="zh-CN" altLang="en-US" sz="1400" dirty="0"/>
          </a:p>
          <a:p>
            <a:pPr marL="742950" lvl="1" indent="-285750">
              <a:lnSpc>
                <a:spcPct val="120000"/>
              </a:lnSpc>
              <a:spcAft>
                <a:spcPts val="300"/>
              </a:spcAft>
              <a:buClr>
                <a:srgbClr val="FF6600"/>
              </a:buClr>
              <a:buSzPct val="68000"/>
              <a:buFont typeface="Wingdings" panose="05000000000000000000" pitchFamily="2" charset="2"/>
              <a:buChar char="u"/>
            </a:pPr>
            <a:r>
              <a:rPr lang="en-US" altLang="zh-CN" sz="1400" dirty="0"/>
              <a:t>CDN</a:t>
            </a:r>
            <a:r>
              <a:rPr sz="1400" dirty="0"/>
              <a:t>版本</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t>各个版本的</a:t>
            </a:r>
            <a:r>
              <a:rPr lang="en-US" altLang="zh-CN" sz="1400" dirty="0"/>
              <a:t>jQuery</a:t>
            </a:r>
            <a:r>
              <a:rPr lang="zh-CN" altLang="en-US" sz="1400" dirty="0"/>
              <a:t>库都可以在</a:t>
            </a:r>
            <a:r>
              <a:rPr lang="en-US" altLang="zh-CN" sz="1400" dirty="0">
                <a:hlinkClick r:id="rId1"/>
              </a:rPr>
              <a:t>http://jQuery.com/download/</a:t>
            </a:r>
            <a:r>
              <a:rPr lang="zh-CN" altLang="en-US" sz="1400" dirty="0"/>
              <a:t>下载。将下载之后的文件放在页面文件目录中，然后通过</a:t>
            </a:r>
            <a:r>
              <a:rPr lang="en-US" altLang="zh-CN" sz="1400" dirty="0"/>
              <a:t>&lt;script src=“</a:t>
            </a:r>
            <a:r>
              <a:rPr lang="en-US" altLang="zh-CN" sz="1400">
                <a:ea typeface="宋体" panose="02010600030101010101" pitchFamily="2" charset="-122"/>
                <a:sym typeface="+mn-ea"/>
              </a:rPr>
              <a:t>"jquery-3.7.1.js"&gt;</a:t>
            </a:r>
            <a:r>
              <a:rPr lang="en-US" altLang="zh-CN" sz="1400">
                <a:sym typeface="+mn-ea"/>
              </a:rPr>
              <a:t>&lt;/script&gt;</a:t>
            </a:r>
            <a:r>
              <a:rPr sz="1400">
                <a:sym typeface="+mn-ea"/>
              </a:rPr>
              <a:t>进行引用。</a:t>
            </a:r>
            <a:endParaRPr lang="zh-CN" altLang="en-US" sz="1400" dirty="0"/>
          </a:p>
          <a:p>
            <a:pPr marL="742950" lvl="1" indent="-285750">
              <a:lnSpc>
                <a:spcPct val="120000"/>
              </a:lnSpc>
              <a:spcAft>
                <a:spcPts val="300"/>
              </a:spcAft>
              <a:buClr>
                <a:srgbClr val="FF6600"/>
              </a:buClr>
              <a:buSzPct val="68000"/>
              <a:buFont typeface="Wingdings" panose="05000000000000000000" pitchFamily="2" charset="2"/>
              <a:buChar char="u"/>
            </a:pPr>
            <a:r>
              <a:rPr sz="1400" dirty="0"/>
              <a:t>或使用各个</a:t>
            </a:r>
            <a:r>
              <a:rPr lang="en-US" altLang="zh-CN" sz="1400" dirty="0"/>
              <a:t>CDN</a:t>
            </a:r>
            <a:r>
              <a:rPr sz="1400" dirty="0"/>
              <a:t>上的版本如</a:t>
            </a:r>
            <a:r>
              <a:rPr lang="en-US" altLang="zh-CN" sz="1400" dirty="0"/>
              <a:t>&lt;script </a:t>
            </a:r>
            <a:r>
              <a:rPr lang="en-US" altLang="zh-CN" sz="1400"/>
              <a:t>src="https://code.jquery.com/jquery-3.7.1.min.js"</a:t>
            </a:r>
            <a:r>
              <a:rPr lang="en-US" altLang="zh-CN" sz="1400" dirty="0"/>
              <a:t>”&gt;&lt;/script&gt;</a:t>
            </a:r>
            <a:r>
              <a:rPr lang="zh-CN" altLang="en-US" sz="1400" dirty="0"/>
              <a:t>进行引用。 </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a:t>//</a:t>
            </a:r>
            <a:r>
              <a:rPr sz="1400" dirty="0"/>
              <a:t>当前最新的版本是</a:t>
            </a:r>
            <a:r>
              <a:rPr lang="en-US" altLang="zh-CN" sz="1400" dirty="0"/>
              <a:t>3.7.1</a:t>
            </a:r>
            <a:r>
              <a:rPr sz="1400" dirty="0"/>
              <a:t>，</a:t>
            </a:r>
            <a:r>
              <a:rPr lang="en-US" altLang="zh-CN" sz="1400" dirty="0"/>
              <a:t>4.0.0</a:t>
            </a:r>
            <a:r>
              <a:rPr sz="1400" dirty="0"/>
              <a:t>的</a:t>
            </a:r>
            <a:r>
              <a:rPr lang="en-US" altLang="zh-CN" sz="1400" dirty="0"/>
              <a:t>beta</a:t>
            </a:r>
            <a:r>
              <a:rPr sz="1400" dirty="0"/>
              <a:t>也发布了。</a:t>
            </a:r>
            <a:endParaRPr sz="1400" dirty="0"/>
          </a:p>
          <a:p>
            <a:pPr marL="285750" indent="-285750">
              <a:lnSpc>
                <a:spcPct val="120000"/>
              </a:lnSpc>
              <a:spcAft>
                <a:spcPts val="300"/>
              </a:spcAft>
              <a:buClr>
                <a:srgbClr val="FF6600"/>
              </a:buClr>
              <a:buSzPct val="68000"/>
              <a:buFont typeface="Wingdings" panose="05000000000000000000" pitchFamily="2" charset="2"/>
              <a:buChar char="u"/>
            </a:pPr>
            <a:endParaRPr sz="1400" dirty="0"/>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8194"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p:spPr>
        <p:txBody>
          <a:bodyPr/>
          <a:lstStyle/>
          <a:p>
            <a:pPr eaLnBrk="1" hangingPunct="1"/>
            <a:r>
              <a:rPr lang="en-US" altLang="zh-CN" dirty="0" err="1">
                <a:latin typeface="黑体" panose="02010609060101010101" charset="-122"/>
                <a:ea typeface="黑体" panose="02010609060101010101" charset="-122"/>
              </a:rPr>
              <a:t>jQuey</a:t>
            </a:r>
            <a:r>
              <a:rPr lang="zh-CN" altLang="en-US" dirty="0">
                <a:latin typeface="黑体" panose="02010609060101010101" charset="-122"/>
                <a:ea typeface="黑体" panose="02010609060101010101" charset="-122"/>
              </a:rPr>
              <a:t>选择器</a:t>
            </a:r>
            <a:endParaRPr lang="zh-CN" altLang="en-US" dirty="0">
              <a:latin typeface="黑体" panose="02010609060101010101" charset="-122"/>
              <a:ea typeface="黑体" panose="02010609060101010101" charset="-122"/>
            </a:endParaRPr>
          </a:p>
        </p:txBody>
      </p:sp>
      <p:sp>
        <p:nvSpPr>
          <p:cNvPr id="10243" name="Rectangle 3"/>
          <p:cNvSpPr>
            <a:spLocks noGrp="1" noChangeArrowheads="1"/>
          </p:cNvSpPr>
          <p:nvPr>
            <p:ph idx="1"/>
          </p:nvPr>
        </p:nvSpPr>
        <p:spPr>
          <a:xfrm>
            <a:off x="412115" y="1163727"/>
            <a:ext cx="8229600" cy="5380355"/>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a:t>jQuery</a:t>
            </a:r>
            <a:r>
              <a:rPr lang="zh-CN" altLang="en-US" sz="1400" dirty="0"/>
              <a:t>中使用“</a:t>
            </a:r>
            <a:r>
              <a:rPr lang="en-US" altLang="zh-CN" sz="1400" dirty="0"/>
              <a:t>$”</a:t>
            </a:r>
            <a:r>
              <a:rPr sz="1400" dirty="0"/>
              <a:t>作为</a:t>
            </a:r>
            <a:r>
              <a:rPr sz="1400">
                <a:sym typeface="+mn-ea"/>
              </a:rPr>
              <a:t>选择器</a:t>
            </a:r>
            <a:r>
              <a:rPr lang="zh-CN" altLang="en-US" sz="1400" dirty="0"/>
              <a:t>，可以通过标签名、类名、</a:t>
            </a:r>
            <a:r>
              <a:rPr lang="en-US" altLang="zh-CN" sz="1400" dirty="0"/>
              <a:t>ID</a:t>
            </a:r>
            <a:r>
              <a:rPr sz="1400" dirty="0"/>
              <a:t>、</a:t>
            </a:r>
            <a:r>
              <a:rPr lang="zh-CN" altLang="en-US" sz="1400" dirty="0"/>
              <a:t>属性名或内容等对</a:t>
            </a:r>
            <a:r>
              <a:rPr lang="en-US" altLang="zh-CN" sz="1400" dirty="0"/>
              <a:t>HTML</a:t>
            </a:r>
            <a:r>
              <a:rPr lang="zh-CN" altLang="en-US" sz="1400" dirty="0"/>
              <a:t>元素进行选择并修改</a:t>
            </a:r>
            <a:r>
              <a:rPr lang="en-US" altLang="zh-CN" sz="1400" dirty="0"/>
              <a:t>HTML</a:t>
            </a:r>
            <a:r>
              <a:rPr lang="zh-CN" altLang="en-US" sz="1400" dirty="0"/>
              <a:t>元素的样式属性。</a:t>
            </a:r>
            <a:r>
              <a:rPr sz="1400">
                <a:sym typeface="+mn-ea"/>
              </a:rPr>
              <a:t>通用语法为：</a:t>
            </a:r>
            <a:r>
              <a:rPr lang="en-US" altLang="zh-CN" sz="1400">
                <a:sym typeface="+mn-ea"/>
              </a:rPr>
              <a:t>$(selector)</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a:t>jQuery</a:t>
            </a:r>
            <a:r>
              <a:rPr lang="zh-CN" altLang="en-US" sz="1400" dirty="0"/>
              <a:t>的选择器可以分为基本选择器、层次选择器、过滤选择器和表单选择器。</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endParaRPr sz="1400">
              <a:sym typeface="+mn-ea"/>
            </a:endParaRPr>
          </a:p>
          <a:p>
            <a:pPr marL="285750" indent="-285750">
              <a:lnSpc>
                <a:spcPct val="120000"/>
              </a:lnSpc>
              <a:spcAft>
                <a:spcPts val="300"/>
              </a:spcAft>
              <a:buClr>
                <a:srgbClr val="FF6600"/>
              </a:buClr>
              <a:buSzPct val="68000"/>
              <a:buFont typeface="Wingdings" panose="05000000000000000000" pitchFamily="2" charset="2"/>
              <a:buChar char="u"/>
            </a:pPr>
            <a:r>
              <a:rPr sz="1400">
                <a:sym typeface="+mn-ea"/>
              </a:rPr>
              <a:t>基本选择器包括：</a:t>
            </a:r>
            <a:endParaRPr lang="zh-CN" altLang="en-US" sz="1400" dirty="0"/>
          </a:p>
          <a:p>
            <a:pPr marL="0" indent="0">
              <a:lnSpc>
                <a:spcPct val="120000"/>
              </a:lnSpc>
              <a:spcAft>
                <a:spcPts val="300"/>
              </a:spcAft>
              <a:buClr>
                <a:srgbClr val="FF6600"/>
              </a:buClr>
              <a:buSzPct val="68000"/>
              <a:buNone/>
            </a:pPr>
            <a:r>
              <a:rPr sz="1400">
                <a:sym typeface="+mn-ea"/>
              </a:rPr>
              <a:t>（</a:t>
            </a:r>
            <a:r>
              <a:rPr lang="en-US" altLang="zh-CN" sz="1400">
                <a:sym typeface="+mn-ea"/>
              </a:rPr>
              <a:t>1</a:t>
            </a:r>
            <a:r>
              <a:rPr sz="1400">
                <a:sym typeface="+mn-ea"/>
              </a:rPr>
              <a:t>）</a:t>
            </a:r>
            <a:r>
              <a:rPr lang="en-US" altLang="zh-CN" sz="1400">
                <a:sym typeface="+mn-ea"/>
              </a:rPr>
              <a:t>id</a:t>
            </a:r>
            <a:r>
              <a:rPr sz="1400">
                <a:sym typeface="+mn-ea"/>
              </a:rPr>
              <a:t>选择器根据指定</a:t>
            </a:r>
            <a:r>
              <a:rPr lang="en-US" altLang="zh-CN" sz="1400">
                <a:sym typeface="+mn-ea"/>
              </a:rPr>
              <a:t>id</a:t>
            </a:r>
            <a:r>
              <a:rPr sz="1400">
                <a:sym typeface="+mn-ea"/>
              </a:rPr>
              <a:t>值返回一个唯一的元素。例如：</a:t>
            </a:r>
            <a:endParaRPr lang="zh-CN" altLang="en-US" sz="1400" dirty="0"/>
          </a:p>
          <a:p>
            <a:pPr marL="0" indent="0" algn="ctr">
              <a:lnSpc>
                <a:spcPct val="120000"/>
              </a:lnSpc>
              <a:spcAft>
                <a:spcPts val="300"/>
              </a:spcAft>
              <a:buClr>
                <a:srgbClr val="FF6600"/>
              </a:buClr>
              <a:buSzPct val="68000"/>
              <a:buNone/>
            </a:pPr>
            <a:r>
              <a:rPr lang="en-US" altLang="zh-CN" sz="1400">
                <a:sym typeface="+mn-ea"/>
              </a:rPr>
              <a:t>$(“#my”)</a:t>
            </a:r>
            <a:r>
              <a:rPr sz="1400">
                <a:sym typeface="+mn-ea"/>
              </a:rPr>
              <a:t>为选择</a:t>
            </a:r>
            <a:r>
              <a:rPr lang="en-US" altLang="zh-CN" sz="1400">
                <a:sym typeface="+mn-ea"/>
              </a:rPr>
              <a:t>id</a:t>
            </a:r>
            <a:r>
              <a:rPr sz="1400">
                <a:sym typeface="+mn-ea"/>
              </a:rPr>
              <a:t>值为</a:t>
            </a:r>
            <a:r>
              <a:rPr lang="en-US" altLang="zh-CN" sz="1400">
                <a:sym typeface="+mn-ea"/>
              </a:rPr>
              <a:t>my</a:t>
            </a:r>
            <a:r>
              <a:rPr sz="1400">
                <a:sym typeface="+mn-ea"/>
              </a:rPr>
              <a:t>的第一个元素。</a:t>
            </a:r>
            <a:endParaRPr lang="zh-CN" altLang="en-US" sz="1400" dirty="0"/>
          </a:p>
          <a:p>
            <a:pPr marL="0" indent="0">
              <a:lnSpc>
                <a:spcPct val="120000"/>
              </a:lnSpc>
              <a:spcAft>
                <a:spcPts val="300"/>
              </a:spcAft>
              <a:buClr>
                <a:srgbClr val="FF6600"/>
              </a:buClr>
              <a:buSzPct val="68000"/>
              <a:buNone/>
            </a:pPr>
            <a:r>
              <a:rPr sz="1400">
                <a:sym typeface="+mn-ea"/>
              </a:rPr>
              <a:t>（</a:t>
            </a:r>
            <a:r>
              <a:rPr lang="en-US" altLang="zh-CN" sz="1400">
                <a:sym typeface="+mn-ea"/>
              </a:rPr>
              <a:t>2</a:t>
            </a:r>
            <a:r>
              <a:rPr sz="1400">
                <a:sym typeface="+mn-ea"/>
              </a:rPr>
              <a:t>）</a:t>
            </a:r>
            <a:r>
              <a:rPr lang="en-US" altLang="zh-CN" sz="1400">
                <a:sym typeface="+mn-ea"/>
              </a:rPr>
              <a:t>element</a:t>
            </a:r>
            <a:r>
              <a:rPr sz="1400">
                <a:sym typeface="+mn-ea"/>
              </a:rPr>
              <a:t>选择器根据</a:t>
            </a:r>
            <a:r>
              <a:rPr lang="en-US" altLang="zh-CN" sz="1400">
                <a:sym typeface="+mn-ea"/>
              </a:rPr>
              <a:t>HTML</a:t>
            </a:r>
            <a:r>
              <a:rPr sz="1400">
                <a:sym typeface="+mn-ea"/>
              </a:rPr>
              <a:t>标签选择一组元素。例如：</a:t>
            </a:r>
            <a:endParaRPr lang="zh-CN" altLang="en-US" sz="1400" dirty="0"/>
          </a:p>
          <a:p>
            <a:pPr marL="457200" lvl="1"/>
            <a:r>
              <a:rPr lang="en-US" altLang="zh-CN" sz="1400">
                <a:sym typeface="+mn-ea"/>
              </a:rPr>
              <a:t>$(“p”)</a:t>
            </a:r>
            <a:r>
              <a:rPr sz="1400">
                <a:sym typeface="+mn-ea"/>
              </a:rPr>
              <a:t>为选择页面中所有的</a:t>
            </a:r>
            <a:r>
              <a:rPr lang="en-US" altLang="zh-CN" sz="1400">
                <a:sym typeface="+mn-ea"/>
              </a:rPr>
              <a:t>p</a:t>
            </a:r>
            <a:r>
              <a:rPr sz="1400">
                <a:sym typeface="+mn-ea"/>
              </a:rPr>
              <a:t>元素；</a:t>
            </a:r>
            <a:r>
              <a:rPr lang="en-US" altLang="zh-CN" sz="1400">
                <a:sym typeface="+mn-ea"/>
              </a:rPr>
              <a:t>$(“input”)</a:t>
            </a:r>
            <a:r>
              <a:rPr sz="1400">
                <a:sym typeface="+mn-ea"/>
              </a:rPr>
              <a:t>为选择页面中所有的</a:t>
            </a:r>
            <a:r>
              <a:rPr lang="en-US" altLang="zh-CN" sz="1400">
                <a:sym typeface="+mn-ea"/>
              </a:rPr>
              <a:t>input</a:t>
            </a:r>
            <a:r>
              <a:rPr sz="1400">
                <a:sym typeface="+mn-ea"/>
              </a:rPr>
              <a:t>元素。</a:t>
            </a:r>
            <a:endParaRPr sz="1400">
              <a:sym typeface="+mn-ea"/>
            </a:endParaRPr>
          </a:p>
          <a:p>
            <a:pPr marL="0" indent="0">
              <a:lnSpc>
                <a:spcPct val="120000"/>
              </a:lnSpc>
              <a:spcAft>
                <a:spcPts val="300"/>
              </a:spcAft>
              <a:buClr>
                <a:srgbClr val="FF6600"/>
              </a:buClr>
              <a:buSzPct val="68000"/>
              <a:buNone/>
            </a:pPr>
            <a:r>
              <a:rPr sz="1400">
                <a:sym typeface="+mn-ea"/>
              </a:rPr>
              <a:t>（</a:t>
            </a:r>
            <a:r>
              <a:rPr lang="en-US" altLang="zh-CN" sz="1400">
                <a:sym typeface="+mn-ea"/>
              </a:rPr>
              <a:t>3</a:t>
            </a:r>
            <a:r>
              <a:rPr sz="1400">
                <a:sym typeface="+mn-ea"/>
              </a:rPr>
              <a:t>）</a:t>
            </a:r>
            <a:r>
              <a:rPr lang="en-US" altLang="zh-CN" sz="1400">
                <a:sym typeface="+mn-ea"/>
              </a:rPr>
              <a:t>class</a:t>
            </a:r>
            <a:r>
              <a:rPr sz="1400">
                <a:sym typeface="+mn-ea"/>
              </a:rPr>
              <a:t>选择器根据元素的</a:t>
            </a:r>
            <a:r>
              <a:rPr lang="en-US" altLang="zh-CN" sz="1400" dirty="0" err="1">
                <a:sym typeface="+mn-ea"/>
              </a:rPr>
              <a:t>class</a:t>
            </a:r>
            <a:r>
              <a:rPr sz="1400">
                <a:sym typeface="+mn-ea"/>
              </a:rPr>
              <a:t>类选择一组元素。例如：</a:t>
            </a:r>
            <a:endParaRPr lang="zh-CN" altLang="en-US" sz="1400" dirty="0"/>
          </a:p>
          <a:p>
            <a:pPr marL="457200" lvl="1"/>
            <a:r>
              <a:rPr lang="en-US" altLang="zh-CN" sz="1400">
                <a:sym typeface="+mn-ea"/>
              </a:rPr>
              <a:t>$(“.left”)</a:t>
            </a:r>
            <a:r>
              <a:rPr sz="1400">
                <a:sym typeface="+mn-ea"/>
              </a:rPr>
              <a:t>选择所有</a:t>
            </a:r>
            <a:r>
              <a:rPr lang="en-US" altLang="zh-CN" sz="1400">
                <a:sym typeface="+mn-ea"/>
              </a:rPr>
              <a:t>class</a:t>
            </a:r>
            <a:r>
              <a:rPr sz="1400">
                <a:sym typeface="+mn-ea"/>
              </a:rPr>
              <a:t>为</a:t>
            </a:r>
            <a:r>
              <a:rPr lang="en-US" altLang="zh-CN" sz="1400">
                <a:sym typeface="+mn-ea"/>
              </a:rPr>
              <a:t>left</a:t>
            </a:r>
            <a:r>
              <a:rPr sz="1400">
                <a:sym typeface="+mn-ea"/>
              </a:rPr>
              <a:t>的元素；</a:t>
            </a:r>
            <a:r>
              <a:rPr lang="en-US" altLang="zh-CN" sz="1400">
                <a:sym typeface="+mn-ea"/>
              </a:rPr>
              <a:t>$(“</a:t>
            </a:r>
            <a:r>
              <a:rPr lang="en-US" altLang="zh-CN" sz="1400" dirty="0" err="1">
                <a:sym typeface="+mn-ea"/>
              </a:rPr>
              <a:t>p.left</a:t>
            </a:r>
            <a:r>
              <a:rPr lang="en-US" altLang="zh-CN" sz="1400">
                <a:sym typeface="+mn-ea"/>
              </a:rPr>
              <a:t>”)</a:t>
            </a:r>
            <a:r>
              <a:rPr sz="1400">
                <a:sym typeface="+mn-ea"/>
              </a:rPr>
              <a:t>选择所有</a:t>
            </a:r>
            <a:r>
              <a:rPr lang="en-US" altLang="zh-CN" sz="1400">
                <a:sym typeface="+mn-ea"/>
              </a:rPr>
              <a:t>class</a:t>
            </a:r>
            <a:r>
              <a:rPr sz="1400">
                <a:sym typeface="+mn-ea"/>
              </a:rPr>
              <a:t>为</a:t>
            </a:r>
            <a:r>
              <a:rPr lang="en-US" altLang="zh-CN" sz="1400">
                <a:sym typeface="+mn-ea"/>
              </a:rPr>
              <a:t>left</a:t>
            </a:r>
            <a:r>
              <a:rPr sz="1400">
                <a:sym typeface="+mn-ea"/>
              </a:rPr>
              <a:t>的</a:t>
            </a:r>
            <a:r>
              <a:rPr lang="en-US" altLang="zh-CN" sz="1400">
                <a:sym typeface="+mn-ea"/>
              </a:rPr>
              <a:t>p</a:t>
            </a:r>
            <a:r>
              <a:rPr sz="1400">
                <a:sym typeface="+mn-ea"/>
              </a:rPr>
              <a:t>元素；</a:t>
            </a:r>
            <a:endParaRPr lang="zh-CN" altLang="en-US" sz="1400" dirty="0"/>
          </a:p>
          <a:p>
            <a:pPr marL="0" indent="0">
              <a:lnSpc>
                <a:spcPct val="120000"/>
              </a:lnSpc>
              <a:spcAft>
                <a:spcPts val="300"/>
              </a:spcAft>
              <a:buClr>
                <a:srgbClr val="FF6600"/>
              </a:buClr>
              <a:buSzPct val="68000"/>
              <a:buNone/>
            </a:pPr>
            <a:r>
              <a:rPr sz="1400">
                <a:sym typeface="+mn-ea"/>
              </a:rPr>
              <a:t>（</a:t>
            </a:r>
            <a:r>
              <a:rPr lang="en-US" altLang="zh-CN" sz="1400">
                <a:sym typeface="+mn-ea"/>
              </a:rPr>
              <a:t>4</a:t>
            </a:r>
            <a:r>
              <a:rPr sz="1400">
                <a:sym typeface="+mn-ea"/>
              </a:rPr>
              <a:t>）*选择器遍历页面中所有的</a:t>
            </a:r>
            <a:r>
              <a:rPr lang="en-US" altLang="zh-CN" sz="1400">
                <a:sym typeface="+mn-ea"/>
              </a:rPr>
              <a:t>HTML</a:t>
            </a:r>
            <a:r>
              <a:rPr sz="1400">
                <a:sym typeface="+mn-ea"/>
              </a:rPr>
              <a:t>元素。例如：</a:t>
            </a:r>
            <a:endParaRPr lang="zh-CN" altLang="en-US" sz="1400" dirty="0"/>
          </a:p>
          <a:p>
            <a:pPr marL="457200" lvl="1"/>
            <a:r>
              <a:rPr lang="en-US" altLang="zh-CN" sz="1400">
                <a:sym typeface="+mn-ea"/>
              </a:rPr>
              <a:t>$(“*”)</a:t>
            </a:r>
            <a:r>
              <a:rPr sz="1400">
                <a:sym typeface="+mn-ea"/>
              </a:rPr>
              <a:t>为选择页面中所有的</a:t>
            </a:r>
            <a:r>
              <a:rPr lang="en-US" altLang="zh-CN" sz="1400">
                <a:sym typeface="+mn-ea"/>
              </a:rPr>
              <a:t>HTML</a:t>
            </a:r>
            <a:r>
              <a:rPr sz="1400">
                <a:sym typeface="+mn-ea"/>
              </a:rPr>
              <a:t>元素；</a:t>
            </a:r>
            <a:r>
              <a:rPr lang="en-US" altLang="zh-CN" sz="1400">
                <a:sym typeface="+mn-ea"/>
              </a:rPr>
              <a:t>$(“table *”)</a:t>
            </a:r>
            <a:r>
              <a:rPr sz="1400">
                <a:sym typeface="+mn-ea"/>
              </a:rPr>
              <a:t>为选择页面中</a:t>
            </a:r>
            <a:r>
              <a:rPr lang="en-US" altLang="zh-CN" sz="1400">
                <a:sym typeface="+mn-ea"/>
              </a:rPr>
              <a:t>table</a:t>
            </a:r>
            <a:r>
              <a:rPr sz="1400">
                <a:sym typeface="+mn-ea"/>
              </a:rPr>
              <a:t>下的所有的元素；</a:t>
            </a:r>
            <a:r>
              <a:rPr lang="en-US" altLang="zh-CN" sz="1400">
                <a:sym typeface="+mn-ea"/>
              </a:rPr>
              <a:t>$(“form *”)</a:t>
            </a:r>
            <a:r>
              <a:rPr sz="1400">
                <a:sym typeface="+mn-ea"/>
              </a:rPr>
              <a:t>为选择页面中</a:t>
            </a:r>
            <a:r>
              <a:rPr lang="en-US" altLang="zh-CN" sz="1400">
                <a:sym typeface="+mn-ea"/>
              </a:rPr>
              <a:t>form</a:t>
            </a:r>
            <a:r>
              <a:rPr sz="1400">
                <a:sym typeface="+mn-ea"/>
              </a:rPr>
              <a:t>下的所有的元素；</a:t>
            </a:r>
            <a:endParaRPr sz="1400">
              <a:sym typeface="+mn-ea"/>
            </a:endParaRPr>
          </a:p>
          <a:p>
            <a:pPr marL="0" indent="0">
              <a:lnSpc>
                <a:spcPct val="120000"/>
              </a:lnSpc>
              <a:spcAft>
                <a:spcPts val="300"/>
              </a:spcAft>
              <a:buClr>
                <a:srgbClr val="FF6600"/>
              </a:buClr>
              <a:buSzPct val="68000"/>
              <a:buNone/>
            </a:pPr>
            <a:r>
              <a:rPr sz="1400">
                <a:sym typeface="+mn-ea"/>
              </a:rPr>
              <a:t>（</a:t>
            </a:r>
            <a:r>
              <a:rPr lang="en-US" altLang="zh-CN" sz="1400">
                <a:sym typeface="+mn-ea"/>
              </a:rPr>
              <a:t>5</a:t>
            </a:r>
            <a:r>
              <a:rPr sz="1400">
                <a:sym typeface="+mn-ea"/>
              </a:rPr>
              <a:t>）并列选择器是使用逗号隔开的选择符，彼此之间是并列关系。例如：</a:t>
            </a:r>
            <a:endParaRPr lang="zh-CN" altLang="en-US" sz="1400" dirty="0"/>
          </a:p>
          <a:p>
            <a:pPr marL="457200" lvl="1"/>
            <a:r>
              <a:rPr lang="en-US" altLang="zh-CN" sz="1400">
                <a:sym typeface="+mn-ea"/>
              </a:rPr>
              <a:t>$(“p, div”)</a:t>
            </a:r>
            <a:r>
              <a:rPr sz="1400">
                <a:sym typeface="+mn-ea"/>
              </a:rPr>
              <a:t>为选择页面中所有的</a:t>
            </a:r>
            <a:r>
              <a:rPr lang="en-US" altLang="zh-CN" sz="1400">
                <a:sym typeface="+mn-ea"/>
              </a:rPr>
              <a:t>p</a:t>
            </a:r>
            <a:r>
              <a:rPr sz="1400">
                <a:sym typeface="+mn-ea"/>
              </a:rPr>
              <a:t>元素和</a:t>
            </a:r>
            <a:r>
              <a:rPr lang="en-US" altLang="zh-CN" sz="1400">
                <a:sym typeface="+mn-ea"/>
              </a:rPr>
              <a:t>div</a:t>
            </a:r>
            <a:r>
              <a:rPr sz="1400">
                <a:sym typeface="+mn-ea"/>
              </a:rPr>
              <a:t>元素；</a:t>
            </a:r>
            <a:r>
              <a:rPr lang="en-US" altLang="zh-CN" sz="1400">
                <a:sym typeface="+mn-ea"/>
              </a:rPr>
              <a:t>$(“#my, p, .left”)</a:t>
            </a:r>
            <a:r>
              <a:rPr sz="1400">
                <a:sym typeface="+mn-ea"/>
              </a:rPr>
              <a:t>为选择页面中</a:t>
            </a:r>
            <a:r>
              <a:rPr lang="en-US" altLang="zh-CN" sz="1400">
                <a:sym typeface="+mn-ea"/>
              </a:rPr>
              <a:t>id</a:t>
            </a:r>
            <a:r>
              <a:rPr sz="1400">
                <a:sym typeface="+mn-ea"/>
              </a:rPr>
              <a:t>为</a:t>
            </a:r>
            <a:r>
              <a:rPr lang="en-US" altLang="zh-CN" sz="1400">
                <a:sym typeface="+mn-ea"/>
              </a:rPr>
              <a:t>my</a:t>
            </a:r>
            <a:r>
              <a:rPr sz="1400">
                <a:sym typeface="+mn-ea"/>
              </a:rPr>
              <a:t>的第一个元素、所有的</a:t>
            </a:r>
            <a:r>
              <a:rPr lang="en-US" altLang="zh-CN" sz="1400">
                <a:sym typeface="+mn-ea"/>
              </a:rPr>
              <a:t>p</a:t>
            </a:r>
            <a:r>
              <a:rPr sz="1400">
                <a:sym typeface="+mn-ea"/>
              </a:rPr>
              <a:t>元素以及所有</a:t>
            </a:r>
            <a:r>
              <a:rPr lang="en-US" altLang="zh-CN" sz="1400" dirty="0" err="1">
                <a:sym typeface="+mn-ea"/>
              </a:rPr>
              <a:t>css</a:t>
            </a:r>
            <a:r>
              <a:rPr sz="1400">
                <a:sym typeface="+mn-ea"/>
              </a:rPr>
              <a:t>的</a:t>
            </a:r>
            <a:r>
              <a:rPr lang="en-US" altLang="zh-CN" sz="1400">
                <a:sym typeface="+mn-ea"/>
              </a:rPr>
              <a:t>class</a:t>
            </a:r>
            <a:r>
              <a:rPr sz="1400">
                <a:sym typeface="+mn-ea"/>
              </a:rPr>
              <a:t>为</a:t>
            </a:r>
            <a:r>
              <a:rPr lang="en-US" altLang="zh-CN" sz="1400">
                <a:sym typeface="+mn-ea"/>
              </a:rPr>
              <a:t>left</a:t>
            </a:r>
            <a:r>
              <a:rPr sz="1400">
                <a:sym typeface="+mn-ea"/>
              </a:rPr>
              <a:t>的元素；</a:t>
            </a:r>
            <a:endParaRPr lang="en-US" altLang="zh-CN" sz="14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10243"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层次选择器</a:t>
            </a:r>
            <a:endParaRPr lang="zh-CN" altLang="en-US"/>
          </a:p>
        </p:txBody>
      </p:sp>
      <p:sp>
        <p:nvSpPr>
          <p:cNvPr id="23554" name="Rectangle 3"/>
          <p:cNvSpPr>
            <a:spLocks noGrp="1" noChangeArrowheads="1"/>
          </p:cNvSpPr>
          <p:nvPr>
            <p:ph idx="1"/>
          </p:nvPr>
        </p:nvSpPr>
        <p:spPr>
          <a:xfrm>
            <a:off x="412115" y="1304062"/>
            <a:ext cx="8229600" cy="4377055"/>
          </a:xfrm>
          <a:noFill/>
        </p:spPr>
        <p:txBody>
          <a:bodyPr vert="horz" wrap="square" lIns="91440" tIns="45720" rIns="91440" bIns="45720" rtlCol="0">
            <a:spAutoFit/>
          </a:bodyPr>
          <a:lstStyle/>
          <a:p>
            <a:pPr marL="0" indent="0">
              <a:lnSpc>
                <a:spcPct val="120000"/>
              </a:lnSpc>
              <a:spcAft>
                <a:spcPts val="300"/>
              </a:spcAft>
              <a:buClr>
                <a:srgbClr val="FF6600"/>
              </a:buClr>
              <a:buSzPct val="68000"/>
              <a:buNone/>
            </a:pPr>
            <a:r>
              <a:rPr lang="zh-CN" altLang="en-US" sz="1400" dirty="0"/>
              <a:t>层次选择器根据页面元素间的嵌套关系来选择元素，主要包括</a:t>
            </a:r>
            <a:r>
              <a:rPr sz="1400" dirty="0"/>
              <a:t>：</a:t>
            </a:r>
            <a:endParaRPr lang="zh-CN" altLang="en-US" sz="1400" dirty="0"/>
          </a:p>
          <a:p>
            <a:pPr marL="0" indent="0">
              <a:lnSpc>
                <a:spcPct val="120000"/>
              </a:lnSpc>
              <a:spcBef>
                <a:spcPts val="600"/>
              </a:spcBef>
              <a:spcAft>
                <a:spcPts val="0"/>
              </a:spcAft>
              <a:buClr>
                <a:srgbClr val="FF6600"/>
              </a:buClr>
              <a:buSzPct val="68000"/>
              <a:buNone/>
            </a:pPr>
            <a:r>
              <a:rPr sz="1400">
                <a:sym typeface="+mn-ea"/>
              </a:rPr>
              <a:t>（</a:t>
            </a:r>
            <a:r>
              <a:rPr lang="en-US" altLang="zh-CN" sz="1400">
                <a:sym typeface="+mn-ea"/>
              </a:rPr>
              <a:t>1</a:t>
            </a:r>
            <a:r>
              <a:rPr sz="1400">
                <a:sym typeface="+mn-ea"/>
              </a:rPr>
              <a:t>）后代选择器也称祖先子孙选择器，选择符之间使用空格隔开，不限制嵌套层次数。例如：</a:t>
            </a:r>
            <a:endParaRPr lang="zh-CN" altLang="en-US" sz="1400" dirty="0"/>
          </a:p>
          <a:p>
            <a:pPr marL="457200" lvl="1" defTabSz="914400">
              <a:spcAft>
                <a:spcPts val="0"/>
              </a:spcAft>
              <a:tabLst>
                <a:tab pos="1609725" algn="l"/>
                <a:tab pos="1609725" algn="l"/>
              </a:tabLst>
            </a:pPr>
            <a:r>
              <a:rPr lang="en-US" altLang="zh-CN" sz="1400">
                <a:sym typeface="+mn-ea"/>
              </a:rPr>
              <a:t>$(“.left p”)</a:t>
            </a:r>
            <a:r>
              <a:rPr sz="1400">
                <a:sym typeface="+mn-ea"/>
              </a:rPr>
              <a:t>为选择所有</a:t>
            </a:r>
            <a:r>
              <a:rPr lang="en-US" altLang="zh-CN" sz="1400" dirty="0" err="1">
                <a:sym typeface="+mn-ea"/>
              </a:rPr>
              <a:t>css</a:t>
            </a:r>
            <a:r>
              <a:rPr sz="1400">
                <a:sym typeface="+mn-ea"/>
              </a:rPr>
              <a:t>类为</a:t>
            </a:r>
            <a:r>
              <a:rPr lang="en-US" altLang="zh-CN" sz="1400">
                <a:sym typeface="+mn-ea"/>
              </a:rPr>
              <a:t>left</a:t>
            </a:r>
            <a:r>
              <a:rPr sz="1400">
                <a:sym typeface="+mn-ea"/>
              </a:rPr>
              <a:t>的元素中的所有的</a:t>
            </a:r>
            <a:r>
              <a:rPr lang="en-US" altLang="zh-CN" sz="1400">
                <a:sym typeface="+mn-ea"/>
              </a:rPr>
              <a:t>p</a:t>
            </a:r>
            <a:r>
              <a:rPr sz="1400">
                <a:sym typeface="+mn-ea"/>
              </a:rPr>
              <a:t>元素；</a:t>
            </a:r>
            <a:endParaRPr sz="1400">
              <a:sym typeface="+mn-ea"/>
            </a:endParaRPr>
          </a:p>
          <a:p>
            <a:pPr marL="457200" lvl="1" defTabSz="914400">
              <a:spcAft>
                <a:spcPts val="0"/>
              </a:spcAft>
              <a:tabLst>
                <a:tab pos="1609725" algn="l"/>
                <a:tab pos="1609725" algn="l"/>
              </a:tabLst>
            </a:pPr>
            <a:r>
              <a:rPr lang="en-US" altLang="zh-CN" sz="1400">
                <a:sym typeface="+mn-ea"/>
              </a:rPr>
              <a:t>$(“form input”)</a:t>
            </a:r>
            <a:r>
              <a:rPr sz="1400">
                <a:sym typeface="+mn-ea"/>
              </a:rPr>
              <a:t>为选择所有的</a:t>
            </a:r>
            <a:r>
              <a:rPr lang="en-US" altLang="zh-CN" sz="1400">
                <a:sym typeface="+mn-ea"/>
              </a:rPr>
              <a:t>form</a:t>
            </a:r>
            <a:r>
              <a:rPr sz="1400">
                <a:sym typeface="+mn-ea"/>
              </a:rPr>
              <a:t>元素中的</a:t>
            </a:r>
            <a:r>
              <a:rPr lang="en-US" altLang="zh-CN" sz="1400">
                <a:sym typeface="+mn-ea"/>
              </a:rPr>
              <a:t>input</a:t>
            </a:r>
            <a:r>
              <a:rPr sz="1400">
                <a:sym typeface="+mn-ea"/>
              </a:rPr>
              <a:t>元素；</a:t>
            </a:r>
            <a:endParaRPr sz="1400">
              <a:sym typeface="+mn-ea"/>
            </a:endParaRPr>
          </a:p>
          <a:p>
            <a:pPr marL="0" algn="l">
              <a:lnSpc>
                <a:spcPct val="120000"/>
              </a:lnSpc>
              <a:spcBef>
                <a:spcPts val="600"/>
              </a:spcBef>
              <a:spcAft>
                <a:spcPts val="0"/>
              </a:spcAft>
              <a:buClr>
                <a:srgbClr val="FF6600"/>
              </a:buClr>
              <a:buSzPct val="68000"/>
              <a:buNone/>
            </a:pPr>
            <a:r>
              <a:rPr sz="1400">
                <a:sym typeface="+mn-ea"/>
              </a:rPr>
              <a:t>（2）孩子选择器</a:t>
            </a:r>
            <a:r>
              <a:rPr sz="1400">
                <a:sym typeface="+mn-ea"/>
              </a:rPr>
              <a:t>也称</a:t>
            </a:r>
            <a:r>
              <a:rPr sz="1400">
                <a:sym typeface="+mn-ea"/>
              </a:rPr>
              <a:t>父子选择器，使用“&gt;”隔开，前后元素的嵌套关系只能是一层。例如：</a:t>
            </a:r>
            <a:endParaRPr lang="zh-CN" altLang="en-US" sz="1400"/>
          </a:p>
          <a:p>
            <a:pPr marL="457200" lvl="1">
              <a:spcAft>
                <a:spcPts val="0"/>
              </a:spcAft>
            </a:pPr>
            <a:r>
              <a:rPr lang="en-US" altLang="zh-CN" sz="1400">
                <a:sym typeface="+mn-ea"/>
              </a:rPr>
              <a:t>$(“div &gt; p”)</a:t>
            </a:r>
            <a:r>
              <a:rPr sz="1400">
                <a:sym typeface="+mn-ea"/>
              </a:rPr>
              <a:t>为选择</a:t>
            </a:r>
            <a:r>
              <a:rPr lang="en-US" altLang="zh-CN" sz="1400">
                <a:sym typeface="+mn-ea"/>
              </a:rPr>
              <a:t>div</a:t>
            </a:r>
            <a:r>
              <a:rPr sz="1400">
                <a:sym typeface="+mn-ea"/>
              </a:rPr>
              <a:t>元素内直接嵌套的</a:t>
            </a:r>
            <a:r>
              <a:rPr lang="en-US" altLang="zh-CN" sz="1400">
                <a:sym typeface="+mn-ea"/>
              </a:rPr>
              <a:t>p</a:t>
            </a:r>
            <a:r>
              <a:rPr sz="1400">
                <a:sym typeface="+mn-ea"/>
              </a:rPr>
              <a:t>元素；</a:t>
            </a:r>
            <a:endParaRPr lang="zh-CN" altLang="en-US" sz="1400" dirty="0"/>
          </a:p>
          <a:p>
            <a:pPr marL="0" algn="l">
              <a:lnSpc>
                <a:spcPct val="120000"/>
              </a:lnSpc>
              <a:spcBef>
                <a:spcPts val="600"/>
              </a:spcBef>
              <a:spcAft>
                <a:spcPts val="0"/>
              </a:spcAft>
              <a:buClr>
                <a:srgbClr val="FF6600"/>
              </a:buClr>
              <a:buSzPct val="68000"/>
              <a:buNone/>
            </a:pPr>
            <a:r>
              <a:rPr sz="1400">
                <a:sym typeface="+mn-ea"/>
              </a:rPr>
              <a:t>（3）下一兄弟选择器选择下一个同级的兄弟元素，prev和next是两个同级别的元素，中间使用“+”分隔，选择在prev元素后面的next元素，相当于next()方法， 例如：</a:t>
            </a:r>
            <a:endParaRPr lang="zh-CN" altLang="en-US" sz="1400"/>
          </a:p>
          <a:p>
            <a:pPr marL="457200" lvl="1" indent="0">
              <a:lnSpc>
                <a:spcPct val="120000"/>
              </a:lnSpc>
              <a:spcAft>
                <a:spcPts val="0"/>
              </a:spcAft>
              <a:buClr>
                <a:srgbClr val="FF6600"/>
              </a:buClr>
              <a:buSzPct val="68000"/>
              <a:buNone/>
            </a:pPr>
            <a:r>
              <a:rPr lang="en-US" altLang="zh-CN" sz="1400">
                <a:sym typeface="+mn-ea"/>
              </a:rPr>
              <a:t>$(“#</a:t>
            </a:r>
            <a:r>
              <a:rPr lang="en-US" altLang="zh-CN" sz="1400" dirty="0" err="1">
                <a:sym typeface="+mn-ea"/>
              </a:rPr>
              <a:t>my+img</a:t>
            </a:r>
            <a:r>
              <a:rPr lang="en-US" altLang="zh-CN" sz="1400">
                <a:sym typeface="+mn-ea"/>
              </a:rPr>
              <a:t>”)</a:t>
            </a:r>
            <a:r>
              <a:rPr sz="1400">
                <a:sym typeface="+mn-ea"/>
              </a:rPr>
              <a:t>为选择</a:t>
            </a:r>
            <a:r>
              <a:rPr lang="en-US" altLang="zh-CN" sz="1400">
                <a:sym typeface="+mn-ea"/>
              </a:rPr>
              <a:t>id</a:t>
            </a:r>
            <a:r>
              <a:rPr sz="1400">
                <a:sym typeface="+mn-ea"/>
              </a:rPr>
              <a:t>为</a:t>
            </a:r>
            <a:r>
              <a:rPr lang="en-US" altLang="zh-CN" sz="1400">
                <a:sym typeface="+mn-ea"/>
              </a:rPr>
              <a:t>my</a:t>
            </a:r>
            <a:r>
              <a:rPr sz="1400">
                <a:sym typeface="+mn-ea"/>
              </a:rPr>
              <a:t>的元素后的第一个同级别</a:t>
            </a:r>
            <a:r>
              <a:rPr lang="en-US" altLang="zh-CN" sz="1400" dirty="0" err="1">
                <a:sym typeface="+mn-ea"/>
              </a:rPr>
              <a:t>img</a:t>
            </a:r>
            <a:r>
              <a:rPr sz="1400">
                <a:sym typeface="+mn-ea"/>
              </a:rPr>
              <a:t>元素；</a:t>
            </a:r>
            <a:endParaRPr lang="en-US" altLang="zh-CN" sz="1400" dirty="0"/>
          </a:p>
          <a:p>
            <a:pPr marL="457200" lvl="1" indent="0">
              <a:lnSpc>
                <a:spcPct val="120000"/>
              </a:lnSpc>
              <a:spcAft>
                <a:spcPts val="0"/>
              </a:spcAft>
              <a:buClr>
                <a:srgbClr val="FF6600"/>
              </a:buClr>
              <a:buSzPct val="68000"/>
              <a:buNone/>
            </a:pPr>
            <a:r>
              <a:rPr lang="en-US" altLang="zh-CN" sz="1400">
                <a:sym typeface="+mn-ea"/>
              </a:rPr>
              <a:t>$(“.</a:t>
            </a:r>
            <a:r>
              <a:rPr lang="en-US" altLang="zh-CN" sz="1400" dirty="0" err="1">
                <a:sym typeface="+mn-ea"/>
              </a:rPr>
              <a:t>left+div</a:t>
            </a:r>
            <a:r>
              <a:rPr lang="en-US" altLang="zh-CN" sz="1400">
                <a:sym typeface="+mn-ea"/>
              </a:rPr>
              <a:t>”)</a:t>
            </a:r>
            <a:r>
              <a:rPr sz="1400">
                <a:sym typeface="+mn-ea"/>
              </a:rPr>
              <a:t>为选择</a:t>
            </a:r>
            <a:r>
              <a:rPr lang="en-US" altLang="zh-CN" sz="1400">
                <a:sym typeface="+mn-ea"/>
              </a:rPr>
              <a:t>class</a:t>
            </a:r>
            <a:r>
              <a:rPr sz="1400">
                <a:sym typeface="+mn-ea"/>
              </a:rPr>
              <a:t>为</a:t>
            </a:r>
            <a:r>
              <a:rPr lang="en-US" altLang="zh-CN" sz="1400">
                <a:sym typeface="+mn-ea"/>
              </a:rPr>
              <a:t>left</a:t>
            </a:r>
            <a:r>
              <a:rPr sz="1400">
                <a:sym typeface="+mn-ea"/>
              </a:rPr>
              <a:t>的元素的下一个同级别</a:t>
            </a:r>
            <a:r>
              <a:rPr lang="en-US" altLang="zh-CN" sz="1400">
                <a:sym typeface="+mn-ea"/>
              </a:rPr>
              <a:t>div</a:t>
            </a:r>
            <a:r>
              <a:rPr sz="1400">
                <a:sym typeface="+mn-ea"/>
              </a:rPr>
              <a:t>元素；</a:t>
            </a:r>
            <a:endParaRPr lang="zh-CN" altLang="en-US" sz="1400" dirty="0"/>
          </a:p>
          <a:p>
            <a:pPr marL="0" algn="l">
              <a:lnSpc>
                <a:spcPct val="120000"/>
              </a:lnSpc>
              <a:spcBef>
                <a:spcPts val="600"/>
              </a:spcBef>
              <a:spcAft>
                <a:spcPts val="0"/>
              </a:spcAft>
              <a:buClr>
                <a:srgbClr val="FF6600"/>
              </a:buClr>
              <a:buSzPct val="68000"/>
              <a:buNone/>
            </a:pPr>
            <a:r>
              <a:rPr sz="1400">
                <a:sym typeface="+mn-ea"/>
              </a:rPr>
              <a:t>（4）所有兄弟选择器用于选择prev元素的所有的兄弟元素，相当于nextAll()方法，可以选择出现在prev元素之后的和其为同一级别的所有的元素。例如：</a:t>
            </a:r>
            <a:endParaRPr lang="zh-CN" altLang="en-US" sz="1400"/>
          </a:p>
          <a:p>
            <a:pPr marL="457200" lvl="1" indent="0">
              <a:lnSpc>
                <a:spcPct val="120000"/>
              </a:lnSpc>
              <a:spcAft>
                <a:spcPts val="0"/>
              </a:spcAft>
              <a:buClr>
                <a:srgbClr val="FF6600"/>
              </a:buClr>
              <a:buSzPct val="68000"/>
              <a:buNone/>
            </a:pPr>
            <a:r>
              <a:rPr lang="en-US" altLang="zh-CN" sz="1400">
                <a:sym typeface="+mn-ea"/>
              </a:rPr>
              <a:t>$(“#</a:t>
            </a:r>
            <a:r>
              <a:rPr lang="en-US" altLang="zh-CN" sz="1400" dirty="0" err="1">
                <a:sym typeface="+mn-ea"/>
              </a:rPr>
              <a:t>my~img</a:t>
            </a:r>
            <a:r>
              <a:rPr lang="en-US" altLang="zh-CN" sz="1400">
                <a:sym typeface="+mn-ea"/>
              </a:rPr>
              <a:t>”)</a:t>
            </a:r>
            <a:r>
              <a:rPr sz="1400">
                <a:sym typeface="+mn-ea"/>
              </a:rPr>
              <a:t>为选择</a:t>
            </a:r>
            <a:r>
              <a:rPr lang="en-US" altLang="zh-CN" sz="1400">
                <a:sym typeface="+mn-ea"/>
              </a:rPr>
              <a:t>id</a:t>
            </a:r>
            <a:r>
              <a:rPr sz="1400">
                <a:sym typeface="+mn-ea"/>
              </a:rPr>
              <a:t>为</a:t>
            </a:r>
            <a:r>
              <a:rPr lang="en-US" altLang="zh-CN" sz="1400">
                <a:sym typeface="+mn-ea"/>
              </a:rPr>
              <a:t>my</a:t>
            </a:r>
            <a:r>
              <a:rPr sz="1400">
                <a:sym typeface="+mn-ea"/>
              </a:rPr>
              <a:t>的元素后的所有的同级别</a:t>
            </a:r>
            <a:r>
              <a:rPr lang="en-US" altLang="zh-CN" sz="1400" dirty="0" err="1">
                <a:sym typeface="+mn-ea"/>
              </a:rPr>
              <a:t>img</a:t>
            </a:r>
            <a:r>
              <a:rPr sz="1400">
                <a:sym typeface="+mn-ea"/>
              </a:rPr>
              <a:t>元素；</a:t>
            </a:r>
            <a:endParaRPr lang="en-US" altLang="zh-CN" sz="1400" dirty="0"/>
          </a:p>
          <a:p>
            <a:pPr marL="457200" lvl="1" indent="0">
              <a:lnSpc>
                <a:spcPct val="120000"/>
              </a:lnSpc>
              <a:spcAft>
                <a:spcPts val="0"/>
              </a:spcAft>
              <a:buClr>
                <a:srgbClr val="FF6600"/>
              </a:buClr>
              <a:buSzPct val="68000"/>
              <a:buNone/>
            </a:pPr>
            <a:r>
              <a:rPr lang="en-US" altLang="zh-CN" sz="1400">
                <a:sym typeface="+mn-ea"/>
              </a:rPr>
              <a:t>$(“.</a:t>
            </a:r>
            <a:r>
              <a:rPr lang="en-US" altLang="zh-CN" sz="1400" dirty="0" err="1">
                <a:sym typeface="+mn-ea"/>
              </a:rPr>
              <a:t>left~div</a:t>
            </a:r>
            <a:r>
              <a:rPr lang="en-US" altLang="zh-CN" sz="1400">
                <a:sym typeface="+mn-ea"/>
              </a:rPr>
              <a:t>”)</a:t>
            </a:r>
            <a:r>
              <a:rPr sz="1400">
                <a:sym typeface="+mn-ea"/>
              </a:rPr>
              <a:t>为选择</a:t>
            </a:r>
            <a:r>
              <a:rPr lang="en-US" altLang="zh-CN" sz="1400">
                <a:sym typeface="+mn-ea"/>
              </a:rPr>
              <a:t>class</a:t>
            </a:r>
            <a:r>
              <a:rPr sz="1400">
                <a:sym typeface="+mn-ea"/>
              </a:rPr>
              <a:t>为</a:t>
            </a:r>
            <a:r>
              <a:rPr lang="en-US" altLang="zh-CN" sz="1400">
                <a:sym typeface="+mn-ea"/>
              </a:rPr>
              <a:t>left</a:t>
            </a:r>
            <a:r>
              <a:rPr sz="1400">
                <a:sym typeface="+mn-ea"/>
              </a:rPr>
              <a:t>的元素之后的所有同级别的</a:t>
            </a:r>
            <a:r>
              <a:rPr lang="en-US" altLang="zh-CN" sz="1400">
                <a:sym typeface="+mn-ea"/>
              </a:rPr>
              <a:t>div</a:t>
            </a:r>
            <a:r>
              <a:rPr sz="1400">
                <a:sym typeface="+mn-ea"/>
              </a:rPr>
              <a:t>元素；</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endParaRPr lang="zh-CN" altLang="en-US" sz="1400" dirty="0"/>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23554"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过滤选择器</a:t>
            </a:r>
            <a:endParaRPr lang="zh-CN" altLang="en-US"/>
          </a:p>
        </p:txBody>
      </p:sp>
      <p:sp>
        <p:nvSpPr>
          <p:cNvPr id="36866" name="Rectangle 3"/>
          <p:cNvSpPr>
            <a:spLocks noGrp="1" noChangeArrowheads="1"/>
          </p:cNvSpPr>
          <p:nvPr>
            <p:ph idx="1"/>
          </p:nvPr>
        </p:nvSpPr>
        <p:spPr>
          <a:xfrm>
            <a:off x="311785" y="997992"/>
            <a:ext cx="8229600" cy="943610"/>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latin typeface="微软雅黑" panose="020B0503020204020204" charset="-122"/>
                <a:cs typeface="微软雅黑" panose="020B0503020204020204" charset="-122"/>
              </a:rPr>
              <a:t>过滤选择器可分为基本过滤器、内容过滤器、可见性过滤器、属性过滤器等。</a:t>
            </a:r>
            <a:endParaRPr lang="zh-CN" altLang="en-US" sz="1400" dirty="0">
              <a:latin typeface="微软雅黑" panose="020B0503020204020204" charset="-122"/>
              <a:cs typeface="微软雅黑" panose="020B0503020204020204" charset="-122"/>
            </a:endParaRPr>
          </a:p>
          <a:p>
            <a:pPr marL="0" indent="0">
              <a:lnSpc>
                <a:spcPct val="120000"/>
              </a:lnSpc>
              <a:spcAft>
                <a:spcPts val="300"/>
              </a:spcAft>
              <a:buClr>
                <a:srgbClr val="FF6600"/>
              </a:buClr>
              <a:buSzPct val="68000"/>
              <a:buNone/>
            </a:pPr>
            <a:r>
              <a:rPr sz="1400">
                <a:solidFill>
                  <a:srgbClr val="000000"/>
                </a:solidFill>
                <a:latin typeface="微软雅黑" panose="020B0503020204020204" charset="-122"/>
                <a:cs typeface="微软雅黑" panose="020B0503020204020204" charset="-122"/>
                <a:sym typeface="+mn-ea"/>
              </a:rPr>
              <a:t>（</a:t>
            </a:r>
            <a:r>
              <a:rPr lang="en-US" altLang="zh-CN" sz="1400">
                <a:solidFill>
                  <a:srgbClr val="000000"/>
                </a:solidFill>
                <a:latin typeface="微软雅黑" panose="020B0503020204020204" charset="-122"/>
                <a:cs typeface="微软雅黑" panose="020B0503020204020204" charset="-122"/>
                <a:sym typeface="+mn-ea"/>
              </a:rPr>
              <a:t>1</a:t>
            </a:r>
            <a:r>
              <a:rPr sz="1400">
                <a:solidFill>
                  <a:srgbClr val="000000"/>
                </a:solidFill>
                <a:latin typeface="微软雅黑" panose="020B0503020204020204" charset="-122"/>
                <a:cs typeface="微软雅黑" panose="020B0503020204020204" charset="-122"/>
                <a:sym typeface="+mn-ea"/>
              </a:rPr>
              <a:t>）基本过滤器可以根据元素的特点和索引选择元素</a:t>
            </a:r>
            <a:endParaRPr sz="1400">
              <a:solidFill>
                <a:srgbClr val="000000"/>
              </a:solidFill>
              <a:latin typeface="微软雅黑" panose="020B0503020204020204" charset="-122"/>
              <a:cs typeface="微软雅黑" panose="020B0503020204020204" charset="-122"/>
              <a:sym typeface="+mn-ea"/>
            </a:endParaRPr>
          </a:p>
          <a:p>
            <a:pPr marL="0" indent="0">
              <a:lnSpc>
                <a:spcPct val="120000"/>
              </a:lnSpc>
              <a:spcAft>
                <a:spcPts val="300"/>
              </a:spcAft>
              <a:buClr>
                <a:srgbClr val="FF6600"/>
              </a:buClr>
              <a:buSzPct val="68000"/>
              <a:buNone/>
            </a:pPr>
            <a:r>
              <a:rPr sz="1400">
                <a:solidFill>
                  <a:srgbClr val="000000"/>
                </a:solidFill>
                <a:latin typeface="微软雅黑" panose="020B0503020204020204" charset="-122"/>
                <a:cs typeface="微软雅黑" panose="020B0503020204020204" charset="-122"/>
                <a:sym typeface="+mn-ea"/>
              </a:rPr>
              <a:t>（</a:t>
            </a:r>
            <a:r>
              <a:rPr lang="en-US" altLang="zh-CN" sz="1400">
                <a:solidFill>
                  <a:srgbClr val="000000"/>
                </a:solidFill>
                <a:latin typeface="微软雅黑" panose="020B0503020204020204" charset="-122"/>
                <a:cs typeface="微软雅黑" panose="020B0503020204020204" charset="-122"/>
                <a:sym typeface="+mn-ea"/>
              </a:rPr>
              <a:t>2</a:t>
            </a:r>
            <a:r>
              <a:rPr sz="1400">
                <a:solidFill>
                  <a:srgbClr val="000000"/>
                </a:solidFill>
                <a:latin typeface="微软雅黑" panose="020B0503020204020204" charset="-122"/>
                <a:cs typeface="微软雅黑" panose="020B0503020204020204" charset="-122"/>
                <a:sym typeface="+mn-ea"/>
              </a:rPr>
              <a:t>）</a:t>
            </a:r>
            <a:r>
              <a:rPr sz="1400">
                <a:solidFill>
                  <a:schemeClr val="accent1"/>
                </a:solidFill>
                <a:latin typeface="微软雅黑" panose="020B0503020204020204" charset="-122"/>
                <a:cs typeface="微软雅黑" panose="020B0503020204020204" charset="-122"/>
                <a:sym typeface="+mn-ea"/>
              </a:rPr>
              <a:t>内容过滤器</a:t>
            </a:r>
            <a:r>
              <a:rPr sz="1400">
                <a:solidFill>
                  <a:srgbClr val="000000"/>
                </a:solidFill>
                <a:latin typeface="微软雅黑" panose="020B0503020204020204" charset="-122"/>
                <a:cs typeface="微软雅黑" panose="020B0503020204020204" charset="-122"/>
                <a:sym typeface="+mn-ea"/>
              </a:rPr>
              <a:t>可以根据元素包含的文字内容选择元素，</a:t>
            </a:r>
            <a:endParaRPr lang="zh-CN" altLang="en-US" sz="1400" dirty="0">
              <a:solidFill>
                <a:srgbClr val="000000"/>
              </a:solidFill>
              <a:latin typeface="微软雅黑" panose="020B0503020204020204" charset="-122"/>
              <a:cs typeface="微软雅黑" panose="020B0503020204020204" charset="-122"/>
              <a:sym typeface="+mn-ea"/>
            </a:endParaRPr>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graphicFrame>
        <p:nvGraphicFramePr>
          <p:cNvPr id="314513" name="Group 145"/>
          <p:cNvGraphicFramePr>
            <a:graphicFrameLocks noGrp="1"/>
          </p:cNvGraphicFramePr>
          <p:nvPr>
            <p:custDataLst>
              <p:tags r:id="rId1"/>
            </p:custDataLst>
          </p:nvPr>
        </p:nvGraphicFramePr>
        <p:xfrm>
          <a:off x="474742" y="2120617"/>
          <a:ext cx="7902575" cy="4351020"/>
        </p:xfrm>
        <a:graphic>
          <a:graphicData uri="http://schemas.openxmlformats.org/drawingml/2006/table">
            <a:tbl>
              <a:tblPr>
                <a:tableStyleId>{8799B23B-EC83-4686-B30A-512413B5E67A}</a:tableStyleId>
              </a:tblPr>
              <a:tblGrid>
                <a:gridCol w="1986280"/>
                <a:gridCol w="5916295"/>
              </a:tblGrid>
              <a:tr h="28194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a:ln>
                            <a:noFill/>
                          </a:ln>
                          <a:solidFill>
                            <a:srgbClr val="000000"/>
                          </a:solidFill>
                          <a:effectLst/>
                        </a:rPr>
                        <a:t>选择器</a:t>
                      </a:r>
                      <a:endParaRPr kumimoji="0" lang="zh-CN" altLang="en-US" sz="1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1" u="none" strike="noStrike" cap="none" normalizeH="0" baseline="0" dirty="0">
                          <a:ln>
                            <a:noFill/>
                          </a:ln>
                          <a:solidFill>
                            <a:srgbClr val="000000"/>
                          </a:solidFill>
                          <a:effectLst/>
                        </a:rPr>
                        <a:t>说明</a:t>
                      </a:r>
                      <a:endParaRPr kumimoji="0" lang="zh-CN" altLang="en-US"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:first</a:t>
                      </a:r>
                      <a:endParaRPr kumimoji="0" lang="en-US" altLang="zh-CN" sz="1400" b="0" i="0" u="none" strike="noStrike" cap="none" normalizeH="0" baseline="0">
                        <a:ln>
                          <a:noFill/>
                        </a:ln>
                        <a:solidFill>
                          <a:srgbClr val="000000"/>
                        </a:solidFill>
                        <a:effectLst/>
                      </a:endParaRPr>
                    </a:p>
                  </a:txBody>
                  <a:tcPr marL="68580" marR="68580" marT="34290" marB="34290"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匹配找到的第一个元素</a:t>
                      </a:r>
                      <a:endParaRPr kumimoji="0" lang="en-US" altLang="zh-CN" sz="1400" b="0" i="0" u="none" strike="noStrike" cap="none" normalizeH="0" baseline="0">
                        <a:ln>
                          <a:noFill/>
                        </a:ln>
                        <a:solidFill>
                          <a:srgbClr val="000000"/>
                        </a:solidFill>
                        <a:effectLst/>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:last</a:t>
                      </a:r>
                      <a:endParaRPr kumimoji="0" lang="en-US" altLang="zh-CN" sz="1400" b="0" i="0" u="none" strike="noStrike" cap="none" normalizeH="0" baseline="0">
                        <a:ln>
                          <a:noFill/>
                        </a:ln>
                        <a:solidFill>
                          <a:srgbClr val="000000"/>
                        </a:solidFill>
                        <a:effectLst/>
                      </a:endParaRPr>
                    </a:p>
                  </a:txBody>
                  <a:tcPr marL="68580" marR="68580" marT="34290" marB="34290"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匹配找到的最后一个元素</a:t>
                      </a:r>
                      <a:endParaRPr kumimoji="0" lang="en-US" altLang="zh-CN" sz="1400" b="0" i="0" u="none" strike="noStrike" cap="none" normalizeH="0" baseline="0">
                        <a:ln>
                          <a:noFill/>
                        </a:ln>
                        <a:solidFill>
                          <a:srgbClr val="000000"/>
                        </a:solidFill>
                        <a:effectLst/>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:not(selector)</a:t>
                      </a:r>
                      <a:endParaRPr kumimoji="0" lang="en-US" altLang="zh-CN" sz="1400" b="0" i="0" u="none" strike="noStrike" cap="none" normalizeH="0" baseline="0">
                        <a:ln>
                          <a:noFill/>
                        </a:ln>
                        <a:solidFill>
                          <a:srgbClr val="000000"/>
                        </a:solidFill>
                        <a:effectLst/>
                      </a:endParaRPr>
                    </a:p>
                  </a:txBody>
                  <a:tcPr marL="68580" marR="68580" marT="34290" marB="34290"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去除所有与给定选择器匹配的元素</a:t>
                      </a:r>
                      <a:endParaRPr kumimoji="0" lang="en-US" altLang="zh-CN" sz="1400" b="0" i="0" u="none" strike="noStrike" cap="none" normalizeH="0" baseline="0">
                        <a:ln>
                          <a:noFill/>
                        </a:ln>
                        <a:solidFill>
                          <a:srgbClr val="000000"/>
                        </a:solidFill>
                        <a:effectLst/>
                      </a:endParaRPr>
                    </a:p>
                  </a:txBody>
                  <a:tcPr marL="68580" marR="68580" marT="34290" marB="34290" horzOverflow="overflow"/>
                </a:tc>
              </a:tr>
              <a:tr h="28194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:even</a:t>
                      </a:r>
                      <a:endParaRPr kumimoji="0" lang="en-US" altLang="zh-CN" sz="1400" b="0" i="0" u="none" strike="noStrike" cap="none" normalizeH="0" baseline="0">
                        <a:ln>
                          <a:noFill/>
                        </a:ln>
                        <a:solidFill>
                          <a:srgbClr val="000000"/>
                        </a:solidFill>
                        <a:effectLst/>
                      </a:endParaRPr>
                    </a:p>
                  </a:txBody>
                  <a:tcPr marL="68580" marR="68580" marT="34290" marB="34290"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匹配所有索引值为偶数的元素，例如$(“tr:even”)</a:t>
                      </a:r>
                      <a:endParaRPr kumimoji="0" lang="en-US" altLang="zh-CN" sz="1400" b="0" i="0" u="none" strike="noStrike" cap="none" normalizeH="0" baseline="0">
                        <a:ln>
                          <a:noFill/>
                        </a:ln>
                        <a:solidFill>
                          <a:srgbClr val="000000"/>
                        </a:solidFill>
                        <a:effectLst/>
                      </a:endParaRPr>
                    </a:p>
                  </a:txBody>
                  <a:tcPr marL="68580" marR="68580" marT="34290" marB="34290" horzOverflow="overflow"/>
                </a:tc>
              </a:tr>
              <a:tr h="253604">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:odd</a:t>
                      </a:r>
                      <a:endParaRPr kumimoji="0" lang="en-US" altLang="zh-CN" sz="1400" b="0" i="0" u="none" strike="noStrike" cap="none" normalizeH="0" baseline="0">
                        <a:ln>
                          <a:noFill/>
                        </a:ln>
                        <a:solidFill>
                          <a:srgbClr val="000000"/>
                        </a:solidFill>
                        <a:effectLst/>
                      </a:endParaRPr>
                    </a:p>
                  </a:txBody>
                  <a:tcPr marL="68580" marR="68580" marT="34290" marB="34290"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匹配所有索引值为奇数的元素，例如$(“tr:odd”)</a:t>
                      </a:r>
                      <a:endParaRPr kumimoji="0" lang="en-US" altLang="zh-CN" sz="1400" b="0" i="0" u="none" strike="noStrike" cap="none" normalizeH="0" baseline="0">
                        <a:ln>
                          <a:noFill/>
                        </a:ln>
                        <a:solidFill>
                          <a:srgbClr val="000000"/>
                        </a:solidFill>
                        <a:effectLst/>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:eq(index)</a:t>
                      </a:r>
                      <a:endParaRPr kumimoji="0" lang="en-US" altLang="zh-CN" sz="1400" b="0" i="0" u="none" strike="noStrike" cap="none" normalizeH="0" baseline="0">
                        <a:ln>
                          <a:noFill/>
                        </a:ln>
                        <a:solidFill>
                          <a:srgbClr val="000000"/>
                        </a:solidFill>
                        <a:effectLst/>
                      </a:endParaRPr>
                    </a:p>
                  </a:txBody>
                  <a:tcPr marL="68580" marR="68580" marT="34290" marB="34290"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匹配一个给定索引值的元素</a:t>
                      </a:r>
                      <a:endParaRPr kumimoji="0" lang="en-US" altLang="zh-CN" sz="1400" b="0" i="0" u="none" strike="noStrike" cap="none" normalizeH="0" baseline="0">
                        <a:ln>
                          <a:noFill/>
                        </a:ln>
                        <a:solidFill>
                          <a:srgbClr val="000000"/>
                        </a:solidFill>
                        <a:effectLst/>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:gt(index)</a:t>
                      </a:r>
                      <a:endParaRPr kumimoji="0" lang="en-US" altLang="zh-CN" sz="1400" b="0" i="0" u="none" strike="noStrike" cap="none" normalizeH="0" baseline="0">
                        <a:ln>
                          <a:noFill/>
                        </a:ln>
                        <a:solidFill>
                          <a:srgbClr val="000000"/>
                        </a:solidFill>
                        <a:effectLst/>
                      </a:endParaRPr>
                    </a:p>
                  </a:txBody>
                  <a:tcPr marL="68580" marR="68580" marT="34290" marB="34290"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匹配所有大于给定索引值的元素</a:t>
                      </a:r>
                      <a:endParaRPr kumimoji="0" lang="en-US" altLang="zh-CN" sz="1400" b="0" i="0" u="none" strike="noStrike" cap="none" normalizeH="0" baseline="0">
                        <a:ln>
                          <a:noFill/>
                        </a:ln>
                        <a:solidFill>
                          <a:srgbClr val="000000"/>
                        </a:solidFill>
                        <a:effectLst/>
                      </a:endParaRPr>
                    </a:p>
                  </a:txBody>
                  <a:tcPr marL="68580" marR="68580" marT="34290" marB="34290" horzOverflow="overflow"/>
                </a:tc>
              </a:tr>
              <a:tr h="28194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:lt(index)</a:t>
                      </a:r>
                      <a:endParaRPr kumimoji="0" lang="en-US" altLang="zh-CN" sz="1400" b="0" i="0" u="none" strike="noStrike" cap="none" normalizeH="0" baseline="0">
                        <a:ln>
                          <a:noFill/>
                        </a:ln>
                        <a:solidFill>
                          <a:srgbClr val="000000"/>
                        </a:solidFill>
                        <a:effectLst/>
                      </a:endParaRPr>
                    </a:p>
                  </a:txBody>
                  <a:tcPr marL="68580" marR="68580" marT="34290" marB="34290"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匹配所有小于给定索引值的元素</a:t>
                      </a:r>
                      <a:endParaRPr kumimoji="0" lang="en-US" altLang="zh-CN" sz="1400" b="0" i="0" u="none" strike="noStrike" cap="none" normalizeH="0" baseline="0">
                        <a:ln>
                          <a:noFill/>
                        </a:ln>
                        <a:solidFill>
                          <a:srgbClr val="000000"/>
                        </a:solidFill>
                        <a:effectLst/>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:header</a:t>
                      </a:r>
                      <a:endParaRPr kumimoji="0" lang="en-US" altLang="zh-CN" sz="1400" b="0" i="0" u="none" strike="noStrike" cap="none" normalizeH="0" baseline="0">
                        <a:ln>
                          <a:noFill/>
                        </a:ln>
                        <a:solidFill>
                          <a:srgbClr val="000000"/>
                        </a:solidFill>
                        <a:effectLst/>
                      </a:endParaRPr>
                    </a:p>
                  </a:txBody>
                  <a:tcPr marL="68580" marR="68580" marT="34290" marB="34290"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匹配所有标题</a:t>
                      </a:r>
                      <a:endParaRPr kumimoji="0" lang="en-US" altLang="zh-CN" sz="1400" b="0" i="0" u="none" strike="noStrike" cap="none" normalizeH="0" baseline="0">
                        <a:ln>
                          <a:noFill/>
                        </a:ln>
                        <a:solidFill>
                          <a:srgbClr val="000000"/>
                        </a:solidFill>
                        <a:effectLst/>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:animated</a:t>
                      </a:r>
                      <a:endParaRPr kumimoji="0" lang="en-US" altLang="zh-CN" sz="1400" b="0" i="0" u="none" strike="noStrike" cap="none" normalizeH="0" baseline="0">
                        <a:ln>
                          <a:noFill/>
                        </a:ln>
                        <a:solidFill>
                          <a:srgbClr val="000000"/>
                        </a:solidFill>
                        <a:effectLst/>
                      </a:endParaRPr>
                    </a:p>
                  </a:txBody>
                  <a:tcPr marL="68580" marR="68580" marT="34290" marB="34290"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rgbClr val="000000"/>
                          </a:solidFill>
                          <a:effectLst/>
                        </a:rPr>
                        <a:t>匹配所有正在执行动画效果的元素</a:t>
                      </a:r>
                      <a:endParaRPr kumimoji="0" lang="en-US" altLang="zh-CN" sz="1400" b="0" i="0" u="none" strike="noStrike" cap="none" normalizeH="0" baseline="0">
                        <a:ln>
                          <a:noFill/>
                        </a:ln>
                        <a:solidFill>
                          <a:srgbClr val="000000"/>
                        </a:solidFill>
                        <a:effectLst/>
                      </a:endParaRPr>
                    </a:p>
                  </a:txBody>
                  <a:tcPr marL="68580" marR="68580" marT="34290" marB="34290" horzOverflow="overflow"/>
                </a:tc>
              </a:tr>
              <a:tr h="28194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chemeClr val="accent1"/>
                          </a:solidFill>
                          <a:effectLst/>
                        </a:rPr>
                        <a:t>:contains(text)</a:t>
                      </a:r>
                      <a:endParaRPr kumimoji="0" lang="en-US" altLang="zh-CN" sz="1400" b="0" i="0" u="none" strike="noStrike" cap="none" normalizeH="0" baseline="0">
                        <a:ln>
                          <a:noFill/>
                        </a:ln>
                        <a:solidFill>
                          <a:schemeClr val="accent1"/>
                        </a:solidFill>
                        <a:effectLst/>
                      </a:endParaRPr>
                    </a:p>
                  </a:txBody>
                  <a:tcPr marL="68580" marR="68580" marT="34296" marB="34296"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chemeClr val="accent1"/>
                          </a:solidFill>
                          <a:effectLst/>
                        </a:rPr>
                        <a:t>匹配包含给定文本的元素</a:t>
                      </a:r>
                      <a:endParaRPr kumimoji="0" lang="en-US" altLang="zh-CN" sz="1400" b="0" i="0" u="none" strike="noStrike" cap="none" normalizeH="0" baseline="0">
                        <a:ln>
                          <a:noFill/>
                        </a:ln>
                        <a:solidFill>
                          <a:schemeClr val="accent1"/>
                        </a:solidFill>
                        <a:effectLst/>
                      </a:endParaRPr>
                    </a:p>
                  </a:txBody>
                  <a:tcPr marL="68580" marR="68580" marT="34296" marB="34296" horzOverflow="overflow"/>
                </a:tc>
              </a:tr>
              <a:tr h="22860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chemeClr val="accent1"/>
                          </a:solidFill>
                          <a:effectLst/>
                        </a:rPr>
                        <a:t>:empty()</a:t>
                      </a:r>
                      <a:endParaRPr kumimoji="0" lang="en-US" altLang="zh-CN" sz="1400" b="0" i="0" u="none" strike="noStrike" cap="none" normalizeH="0" baseline="0">
                        <a:ln>
                          <a:noFill/>
                        </a:ln>
                        <a:solidFill>
                          <a:schemeClr val="accent1"/>
                        </a:solidFill>
                        <a:effectLst/>
                      </a:endParaRPr>
                    </a:p>
                  </a:txBody>
                  <a:tcPr marL="68580" marR="68580" marT="34296" marB="34296"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chemeClr val="accent1"/>
                          </a:solidFill>
                          <a:effectLst/>
                        </a:rPr>
                        <a:t>匹配所有不包含子元素或者文本的空元素</a:t>
                      </a:r>
                      <a:endParaRPr kumimoji="0" lang="en-US" altLang="zh-CN" sz="1400" b="0" i="0" u="none" strike="noStrike" cap="none" normalizeH="0" baseline="0">
                        <a:ln>
                          <a:noFill/>
                        </a:ln>
                        <a:solidFill>
                          <a:schemeClr val="accent1"/>
                        </a:solidFill>
                        <a:effectLst/>
                      </a:endParaRPr>
                    </a:p>
                  </a:txBody>
                  <a:tcPr marL="68580" marR="68580" marT="34296" marB="34296" horzOverflow="overflow"/>
                </a:tc>
              </a:tr>
              <a:tr h="22860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chemeClr val="accent1"/>
                          </a:solidFill>
                          <a:effectLst/>
                        </a:rPr>
                        <a:t>:has(selector)</a:t>
                      </a:r>
                      <a:endParaRPr kumimoji="0" lang="en-US" altLang="zh-CN" sz="1400" b="0" i="0" u="none" strike="noStrike" cap="none" normalizeH="0" baseline="0">
                        <a:ln>
                          <a:noFill/>
                        </a:ln>
                        <a:solidFill>
                          <a:schemeClr val="accent1"/>
                        </a:solidFill>
                        <a:effectLst/>
                      </a:endParaRPr>
                    </a:p>
                  </a:txBody>
                  <a:tcPr marL="68580" marR="68580" marT="34296" marB="34296"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chemeClr val="accent1"/>
                          </a:solidFill>
                          <a:effectLst/>
                        </a:rPr>
                        <a:t>匹配含有选择器所匹配的元素的元素</a:t>
                      </a:r>
                      <a:endParaRPr kumimoji="0" lang="en-US" altLang="zh-CN" sz="1400" b="0" i="0" u="none" strike="noStrike" cap="none" normalizeH="0" baseline="0">
                        <a:ln>
                          <a:noFill/>
                        </a:ln>
                        <a:solidFill>
                          <a:schemeClr val="accent1"/>
                        </a:solidFill>
                        <a:effectLst/>
                      </a:endParaRPr>
                    </a:p>
                  </a:txBody>
                  <a:tcPr marL="68580" marR="68580" marT="34296" marB="34296" horzOverflow="overflow"/>
                </a:tc>
              </a:tr>
              <a:tr h="228600">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chemeClr val="accent1"/>
                          </a:solidFill>
                          <a:effectLst/>
                        </a:rPr>
                        <a:t>:parent()</a:t>
                      </a:r>
                      <a:endParaRPr kumimoji="0" lang="en-US" altLang="zh-CN" sz="1400" b="0" i="0" u="none" strike="noStrike" cap="none" normalizeH="0" baseline="0">
                        <a:ln>
                          <a:noFill/>
                        </a:ln>
                        <a:solidFill>
                          <a:schemeClr val="accent1"/>
                        </a:solidFill>
                        <a:effectLst/>
                      </a:endParaRPr>
                    </a:p>
                  </a:txBody>
                  <a:tcPr marL="68580" marR="68580" marT="34296" marB="34296" horzOverflow="overflow"/>
                </a:tc>
                <a:tc>
                  <a:txBody>
                    <a:bodyPr/>
                    <a:p>
                      <a:pPr marL="342900" marR="0" lvl="0" indent="-342900" algn="l" defTabSz="914400" rtl="0" eaLnBrk="1" fontAlgn="base" latinLnBrk="0" hangingPunct="1">
                        <a:lnSpc>
                          <a:spcPct val="100000"/>
                        </a:lnSpc>
                        <a:buClrTx/>
                        <a:buSzTx/>
                        <a:buFontTx/>
                        <a:buNone/>
                      </a:pPr>
                      <a:r>
                        <a:rPr kumimoji="0" lang="en-US" altLang="zh-CN" sz="1400" b="0" u="none" strike="noStrike" cap="none" normalizeH="0" baseline="0">
                          <a:ln>
                            <a:noFill/>
                          </a:ln>
                          <a:solidFill>
                            <a:schemeClr val="accent1"/>
                          </a:solidFill>
                          <a:effectLst/>
                        </a:rPr>
                        <a:t>匹配含有子元素或者文本的元素，与:empty()相反</a:t>
                      </a:r>
                      <a:endParaRPr kumimoji="0" lang="en-US" altLang="zh-CN" sz="1400" b="0" i="0" u="none" strike="noStrike" cap="none" normalizeH="0" baseline="0">
                        <a:ln>
                          <a:noFill/>
                        </a:ln>
                        <a:solidFill>
                          <a:schemeClr val="accent1"/>
                        </a:solidFill>
                        <a:effectLst/>
                      </a:endParaRPr>
                    </a:p>
                  </a:txBody>
                  <a:tcPr marL="68580" marR="68580" marT="34296" marB="34296"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36866" grpId="0"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过滤选择器</a:t>
            </a:r>
            <a:endParaRPr lang="zh-CN" altLang="en-US"/>
          </a:p>
        </p:txBody>
      </p:sp>
      <p:sp>
        <p:nvSpPr>
          <p:cNvPr id="44034" name="Rectangle 3"/>
          <p:cNvSpPr>
            <a:spLocks noGrp="1" noChangeArrowheads="1"/>
          </p:cNvSpPr>
          <p:nvPr>
            <p:ph idx="1"/>
          </p:nvPr>
        </p:nvSpPr>
        <p:spPr>
          <a:xfrm>
            <a:off x="502285" y="1055777"/>
            <a:ext cx="8229600" cy="1459865"/>
          </a:xfrm>
          <a:noFill/>
        </p:spPr>
        <p:txBody>
          <a:bodyPr vert="horz" wrap="square" lIns="91440" tIns="45720" rIns="91440" bIns="45720" rtlCol="0">
            <a:spAutoFit/>
          </a:bodyPr>
          <a:lstStyle/>
          <a:p>
            <a:pPr marL="0" indent="0">
              <a:lnSpc>
                <a:spcPct val="120000"/>
              </a:lnSpc>
              <a:spcAft>
                <a:spcPts val="0"/>
              </a:spcAft>
              <a:buClr>
                <a:srgbClr val="FF6600"/>
              </a:buClr>
              <a:buSzPct val="68000"/>
              <a:buNone/>
            </a:pPr>
            <a:r>
              <a:rPr lang="zh-CN" altLang="en-US" sz="1400" dirty="0">
                <a:latin typeface="微软雅黑" panose="020B0503020204020204" charset="-122"/>
                <a:cs typeface="微软雅黑" panose="020B0503020204020204" charset="-122"/>
              </a:rPr>
              <a:t>（</a:t>
            </a:r>
            <a:r>
              <a:rPr lang="en-US" altLang="zh-CN" sz="1400" dirty="0">
                <a:latin typeface="微软雅黑" panose="020B0503020204020204" charset="-122"/>
                <a:cs typeface="微软雅黑" panose="020B0503020204020204" charset="-122"/>
              </a:rPr>
              <a:t>3</a:t>
            </a:r>
            <a:r>
              <a:rPr lang="zh-CN" altLang="en-US" sz="1400" dirty="0">
                <a:latin typeface="微软雅黑" panose="020B0503020204020204" charset="-122"/>
                <a:cs typeface="微软雅黑" panose="020B0503020204020204" charset="-122"/>
              </a:rPr>
              <a:t>）可见性过滤器根据元素的可见性进行选择，包括</a:t>
            </a:r>
            <a:r>
              <a:rPr lang="en-US" altLang="zh-CN" sz="1400" dirty="0">
                <a:latin typeface="微软雅黑" panose="020B0503020204020204" charset="-122"/>
                <a:cs typeface="微软雅黑" panose="020B0503020204020204" charset="-122"/>
              </a:rPr>
              <a:t>:hidden</a:t>
            </a:r>
            <a:r>
              <a:rPr lang="zh-CN" altLang="en-US" sz="1400" dirty="0">
                <a:latin typeface="微软雅黑" panose="020B0503020204020204" charset="-122"/>
                <a:cs typeface="微软雅黑" panose="020B0503020204020204" charset="-122"/>
              </a:rPr>
              <a:t>和</a:t>
            </a:r>
            <a:r>
              <a:rPr lang="en-US" altLang="zh-CN" sz="1400" dirty="0">
                <a:latin typeface="微软雅黑" panose="020B0503020204020204" charset="-122"/>
                <a:cs typeface="微软雅黑" panose="020B0503020204020204" charset="-122"/>
              </a:rPr>
              <a:t>:visible</a:t>
            </a:r>
            <a:r>
              <a:rPr lang="zh-CN" altLang="en-US" sz="1400" dirty="0">
                <a:latin typeface="微软雅黑" panose="020B0503020204020204" charset="-122"/>
                <a:cs typeface="微软雅黑" panose="020B0503020204020204" charset="-122"/>
              </a:rPr>
              <a:t>。</a:t>
            </a:r>
            <a:endParaRPr lang="zh-CN" altLang="en-US" sz="1400" dirty="0">
              <a:latin typeface="微软雅黑" panose="020B0503020204020204" charset="-122"/>
              <a:cs typeface="微软雅黑" panose="020B0503020204020204" charset="-122"/>
            </a:endParaRPr>
          </a:p>
          <a:p>
            <a:pPr marL="457200" lvl="1" indent="0">
              <a:lnSpc>
                <a:spcPct val="120000"/>
              </a:lnSpc>
              <a:spcAft>
                <a:spcPts val="0"/>
              </a:spcAft>
              <a:buClr>
                <a:srgbClr val="FF6600"/>
              </a:buClr>
              <a:buSzPct val="68000"/>
              <a:buNone/>
            </a:pPr>
            <a:r>
              <a:rPr lang="en-US" altLang="zh-CN" sz="1400" dirty="0">
                <a:latin typeface="微软雅黑" panose="020B0503020204020204" charset="-122"/>
                <a:cs typeface="微软雅黑" panose="020B0503020204020204" charset="-122"/>
              </a:rPr>
              <a:t>:hidden</a:t>
            </a:r>
            <a:r>
              <a:rPr lang="zh-CN" altLang="en-US" sz="1400" dirty="0">
                <a:latin typeface="微软雅黑" panose="020B0503020204020204" charset="-122"/>
                <a:cs typeface="微软雅黑" panose="020B0503020204020204" charset="-122"/>
              </a:rPr>
              <a:t>匹配所有不可见的元素，</a:t>
            </a:r>
            <a:r>
              <a:rPr lang="en-US" altLang="zh-CN" sz="1400" dirty="0">
                <a:latin typeface="微软雅黑" panose="020B0503020204020204" charset="-122"/>
                <a:cs typeface="微软雅黑" panose="020B0503020204020204" charset="-122"/>
              </a:rPr>
              <a:t>:visible</a:t>
            </a:r>
            <a:r>
              <a:rPr lang="zh-CN" altLang="en-US" sz="1400" dirty="0">
                <a:latin typeface="微软雅黑" panose="020B0503020204020204" charset="-122"/>
                <a:cs typeface="微软雅黑" panose="020B0503020204020204" charset="-122"/>
              </a:rPr>
              <a:t>匹配所有可见的元素。例如：</a:t>
            </a:r>
            <a:r>
              <a:rPr lang="en-US" altLang="zh-CN" sz="1400" dirty="0">
                <a:latin typeface="微软雅黑" panose="020B0503020204020204" charset="-122"/>
                <a:cs typeface="微软雅黑" panose="020B0503020204020204" charset="-122"/>
              </a:rPr>
              <a:t>$(“</a:t>
            </a:r>
            <a:r>
              <a:rPr lang="en-US" altLang="zh-CN" sz="1400" dirty="0" err="1">
                <a:latin typeface="微软雅黑" panose="020B0503020204020204" charset="-122"/>
                <a:cs typeface="微软雅黑" panose="020B0503020204020204" charset="-122"/>
              </a:rPr>
              <a:t>td:hidden</a:t>
            </a:r>
            <a:r>
              <a:rPr lang="en-US" altLang="zh-CN" sz="1400" dirty="0">
                <a:latin typeface="微软雅黑" panose="020B0503020204020204" charset="-122"/>
                <a:cs typeface="微软雅黑" panose="020B0503020204020204" charset="-122"/>
              </a:rPr>
              <a:t>”)</a:t>
            </a:r>
            <a:r>
              <a:rPr lang="zh-CN" altLang="en-US" sz="1400" dirty="0">
                <a:latin typeface="微软雅黑" panose="020B0503020204020204" charset="-122"/>
                <a:cs typeface="微软雅黑" panose="020B0503020204020204" charset="-122"/>
              </a:rPr>
              <a:t>为匹配所有不可见的</a:t>
            </a:r>
            <a:r>
              <a:rPr lang="en-US" altLang="zh-CN" sz="1400" dirty="0">
                <a:latin typeface="微软雅黑" panose="020B0503020204020204" charset="-122"/>
                <a:cs typeface="微软雅黑" panose="020B0503020204020204" charset="-122"/>
              </a:rPr>
              <a:t>td</a:t>
            </a:r>
            <a:r>
              <a:rPr lang="zh-CN" altLang="en-US" sz="1400" dirty="0">
                <a:latin typeface="微软雅黑" panose="020B0503020204020204" charset="-122"/>
                <a:cs typeface="微软雅黑" panose="020B0503020204020204" charset="-122"/>
              </a:rPr>
              <a:t>元素；</a:t>
            </a:r>
            <a:endParaRPr lang="zh-CN" altLang="en-US" sz="1400" dirty="0">
              <a:latin typeface="微软雅黑" panose="020B0503020204020204" charset="-122"/>
              <a:cs typeface="微软雅黑" panose="020B0503020204020204" charset="-122"/>
            </a:endParaRPr>
          </a:p>
          <a:p>
            <a:pPr marL="457200" lvl="1" indent="0">
              <a:lnSpc>
                <a:spcPct val="120000"/>
              </a:lnSpc>
              <a:spcAft>
                <a:spcPts val="0"/>
              </a:spcAft>
              <a:buClr>
                <a:srgbClr val="FF6600"/>
              </a:buClr>
              <a:buSzPct val="68000"/>
              <a:buNone/>
            </a:pPr>
            <a:r>
              <a:rPr lang="en-US" altLang="zh-CN" sz="1400" dirty="0">
                <a:latin typeface="微软雅黑" panose="020B0503020204020204" charset="-122"/>
                <a:cs typeface="微软雅黑" panose="020B0503020204020204" charset="-122"/>
              </a:rPr>
              <a:t>$(“</a:t>
            </a:r>
            <a:r>
              <a:rPr lang="en-US" altLang="zh-CN" sz="1400" dirty="0" err="1">
                <a:latin typeface="微软雅黑" panose="020B0503020204020204" charset="-122"/>
                <a:cs typeface="微软雅黑" panose="020B0503020204020204" charset="-122"/>
              </a:rPr>
              <a:t>td:visible</a:t>
            </a:r>
            <a:r>
              <a:rPr lang="en-US" altLang="zh-CN" sz="1400" dirty="0">
                <a:latin typeface="微软雅黑" panose="020B0503020204020204" charset="-122"/>
                <a:cs typeface="微软雅黑" panose="020B0503020204020204" charset="-122"/>
              </a:rPr>
              <a:t>”)</a:t>
            </a:r>
            <a:r>
              <a:rPr lang="zh-CN" altLang="en-US" sz="1400" dirty="0">
                <a:latin typeface="微软雅黑" panose="020B0503020204020204" charset="-122"/>
                <a:cs typeface="微软雅黑" panose="020B0503020204020204" charset="-122"/>
              </a:rPr>
              <a:t>为匹配所有可见的</a:t>
            </a:r>
            <a:r>
              <a:rPr lang="en-US" altLang="zh-CN" sz="1400" dirty="0">
                <a:latin typeface="微软雅黑" panose="020B0503020204020204" charset="-122"/>
                <a:cs typeface="微软雅黑" panose="020B0503020204020204" charset="-122"/>
              </a:rPr>
              <a:t>td</a:t>
            </a:r>
            <a:r>
              <a:rPr lang="zh-CN" altLang="en-US" sz="1400" dirty="0">
                <a:latin typeface="微软雅黑" panose="020B0503020204020204" charset="-122"/>
                <a:cs typeface="微软雅黑" panose="020B0503020204020204" charset="-122"/>
              </a:rPr>
              <a:t>元素；</a:t>
            </a:r>
            <a:endParaRPr lang="zh-CN" altLang="en-US" sz="1400" dirty="0">
              <a:latin typeface="微软雅黑" panose="020B0503020204020204" charset="-122"/>
              <a:cs typeface="微软雅黑" panose="020B0503020204020204" charset="-122"/>
            </a:endParaRPr>
          </a:p>
          <a:p>
            <a:pPr marL="0" indent="0">
              <a:lnSpc>
                <a:spcPct val="120000"/>
              </a:lnSpc>
              <a:spcBef>
                <a:spcPts val="600"/>
              </a:spcBef>
              <a:spcAft>
                <a:spcPts val="0"/>
              </a:spcAft>
              <a:buClr>
                <a:srgbClr val="FF6600"/>
              </a:buClr>
              <a:buSzPct val="68000"/>
              <a:buNone/>
            </a:pPr>
            <a:r>
              <a:rPr sz="1400">
                <a:solidFill>
                  <a:srgbClr val="000000"/>
                </a:solidFill>
                <a:latin typeface="微软雅黑" panose="020B0503020204020204" charset="-122"/>
                <a:cs typeface="微软雅黑" panose="020B0503020204020204" charset="-122"/>
                <a:sym typeface="+mn-ea"/>
              </a:rPr>
              <a:t>（</a:t>
            </a:r>
            <a:r>
              <a:rPr lang="en-US" altLang="zh-CN" sz="1400">
                <a:solidFill>
                  <a:srgbClr val="000000"/>
                </a:solidFill>
                <a:latin typeface="微软雅黑" panose="020B0503020204020204" charset="-122"/>
                <a:cs typeface="微软雅黑" panose="020B0503020204020204" charset="-122"/>
                <a:sym typeface="+mn-ea"/>
              </a:rPr>
              <a:t>4</a:t>
            </a:r>
            <a:r>
              <a:rPr sz="1400">
                <a:solidFill>
                  <a:srgbClr val="000000"/>
                </a:solidFill>
                <a:latin typeface="微软雅黑" panose="020B0503020204020204" charset="-122"/>
                <a:cs typeface="微软雅黑" panose="020B0503020204020204" charset="-122"/>
                <a:sym typeface="+mn-ea"/>
              </a:rPr>
              <a:t>）属性过滤器根据元素的属性值匹配元素</a:t>
            </a:r>
            <a:endParaRPr lang="zh-CN" altLang="en-US" sz="1400" dirty="0">
              <a:solidFill>
                <a:srgbClr val="000000"/>
              </a:solidFill>
              <a:latin typeface="微软雅黑" panose="020B0503020204020204" charset="-122"/>
              <a:cs typeface="微软雅黑" panose="020B0503020204020204" charset="-122"/>
            </a:endParaRPr>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graphicFrame>
        <p:nvGraphicFramePr>
          <p:cNvPr id="321643" name="Group 107"/>
          <p:cNvGraphicFramePr>
            <a:graphicFrameLocks noGrp="1"/>
          </p:cNvGraphicFramePr>
          <p:nvPr>
            <p:custDataLst>
              <p:tags r:id="rId1"/>
            </p:custDataLst>
          </p:nvPr>
        </p:nvGraphicFramePr>
        <p:xfrm>
          <a:off x="822960" y="2627630"/>
          <a:ext cx="7541260" cy="2437130"/>
        </p:xfrm>
        <a:graphic>
          <a:graphicData uri="http://schemas.openxmlformats.org/drawingml/2006/table">
            <a:tbl>
              <a:tblPr>
                <a:tableStyleId>{8799B23B-EC83-4686-B30A-512413B5E67A}</a:tableStyleId>
              </a:tblPr>
              <a:tblGrid>
                <a:gridCol w="3123565"/>
                <a:gridCol w="4417695"/>
              </a:tblGrid>
              <a:tr h="28194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rPr>
                        <a:t>选择器</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说明</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8194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[attribute]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匹配包含给定属性的元素</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8194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[attribute=value]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匹配给定属性为特定值的元素</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8194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[attribute!=value]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匹配给定属性不等于特定值的元素</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8194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[attribute^=value]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rPr>
                        <a:t>匹配给定属性是以特定值开头的元素</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8194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[attribute$=value]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rPr>
                        <a:t>匹配给定属性是以特定值结尾的元素</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8194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[attribute*=value]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匹配给定属性包含特定值的元素</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46355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[attributeFilter1][attributeFilter2][…]</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rPr>
                        <a:t>复合属性选择器，匹配属性同时满足多个条件的元素</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44034" grpId="0" build="p"/>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buClrTx/>
              <a:buSzTx/>
              <a:buFontTx/>
            </a:pPr>
            <a:r>
              <a:rPr>
                <a:sym typeface="+mn-ea"/>
              </a:rPr>
              <a:t>表单选择器</a:t>
            </a:r>
            <a:endParaRPr lang="zh-CN" altLang="en-US"/>
          </a:p>
        </p:txBody>
      </p:sp>
      <p:graphicFrame>
        <p:nvGraphicFramePr>
          <p:cNvPr id="324802" name="Group 194"/>
          <p:cNvGraphicFramePr>
            <a:graphicFrameLocks noGrp="1"/>
          </p:cNvGraphicFramePr>
          <p:nvPr>
            <p:ph idx="1"/>
          </p:nvPr>
        </p:nvGraphicFramePr>
        <p:xfrm>
          <a:off x="1018456" y="1738628"/>
          <a:ext cx="5770880" cy="3543300"/>
        </p:xfrm>
        <a:graphic>
          <a:graphicData uri="http://schemas.openxmlformats.org/drawingml/2006/table">
            <a:tbl>
              <a:tblPr>
                <a:tableStyleId>{8799B23B-EC83-4686-B30A-512413B5E67A}</a:tableStyleId>
              </a:tblPr>
              <a:tblGrid>
                <a:gridCol w="1060450"/>
                <a:gridCol w="4710430"/>
              </a:tblGrid>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rPr>
                        <a:t>选择器</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rPr>
                        <a:t>说明</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:input</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:text</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type=“text”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:password</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匹配所有的</a:t>
                      </a:r>
                      <a:r>
                        <a:rPr kumimoji="0" lang="en-US" altLang="zh-CN" sz="1400" b="0" u="none" strike="noStrike" cap="none" normalizeH="0" baseline="0" dirty="0">
                          <a:ln>
                            <a:noFill/>
                          </a:ln>
                          <a:solidFill>
                            <a:srgbClr val="000000"/>
                          </a:solidFill>
                          <a:effectLst/>
                          <a:latin typeface="微软雅黑" panose="020B0503020204020204" charset="-122"/>
                          <a:ea typeface="微软雅黑" panose="020B0503020204020204" charset="-122"/>
                          <a:cs typeface="微软雅黑" panose="020B0503020204020204" charset="-122"/>
                        </a:rPr>
                        <a:t>type=“password”</a:t>
                      </a:r>
                      <a:r>
                        <a:rPr kumimoji="0" lang="zh-CN" altLang="en-US" sz="1400" b="0" u="none" strike="noStrike" cap="none" normalizeH="0" baseline="0" dirty="0">
                          <a:ln>
                            <a:noFill/>
                          </a:ln>
                          <a:solidFill>
                            <a:srgbClr val="000000"/>
                          </a:solidFill>
                          <a:effectLst/>
                          <a:latin typeface="微软雅黑" panose="020B0503020204020204" charset="-122"/>
                          <a:ea typeface="微软雅黑" panose="020B0503020204020204" charset="-122"/>
                          <a:cs typeface="微软雅黑" panose="020B0503020204020204" charset="-122"/>
                        </a:rPr>
                        <a:t>的</a:t>
                      </a:r>
                      <a:r>
                        <a:rPr kumimoji="0" lang="en-US" altLang="zh-CN" sz="1400" b="0" u="none" strike="noStrike" cap="none" normalizeH="0" baseline="0" dirty="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dirty="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dirty="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:radio</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type=“radio”</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:checkbox</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type=“checkbox”</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:submit</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type=“submit”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:reset</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type=“reset”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:button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type=“button”</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:image</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type=“image”</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:file</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type=“file”</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:enabled</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匹配所有激活的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:disabled</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匹配所有禁用的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:selected </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匹配所有被选取的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:checked</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latin typeface="微软雅黑" panose="020B0503020204020204" charset="-122"/>
                          <a:ea typeface="微软雅黑" panose="020B0503020204020204" charset="-122"/>
                          <a:cs typeface="微软雅黑" panose="020B0503020204020204" charset="-122"/>
                        </a:rPr>
                        <a:t>匹配所有被选中的</a:t>
                      </a:r>
                      <a:r>
                        <a:rPr kumimoji="0" lang="en-US" altLang="zh-CN" sz="1400" b="0" u="none" strike="noStrike" cap="none" normalizeH="0" baseline="0" dirty="0">
                          <a:ln>
                            <a:noFill/>
                          </a:ln>
                          <a:solidFill>
                            <a:srgbClr val="000000"/>
                          </a:solidFill>
                          <a:effectLst/>
                          <a:latin typeface="微软雅黑" panose="020B0503020204020204" charset="-122"/>
                          <a:ea typeface="微软雅黑" panose="020B0503020204020204" charset="-122"/>
                          <a:cs typeface="微软雅黑" panose="020B0503020204020204" charset="-122"/>
                        </a:rPr>
                        <a:t>&lt;input&gt;</a:t>
                      </a:r>
                      <a:r>
                        <a:rPr kumimoji="0" lang="zh-CN" altLang="en-US" sz="1400" b="0" u="none" strike="noStrike" cap="none" normalizeH="0" baseline="0" dirty="0">
                          <a:ln>
                            <a:noFill/>
                          </a:ln>
                          <a:solidFill>
                            <a:srgbClr val="000000"/>
                          </a:solidFill>
                          <a:effectLst/>
                          <a:latin typeface="微软雅黑" panose="020B0503020204020204" charset="-122"/>
                          <a:ea typeface="微软雅黑" panose="020B0503020204020204" charset="-122"/>
                          <a:cs typeface="微软雅黑" panose="020B0503020204020204" charset="-122"/>
                        </a:rPr>
                        <a:t>元素</a:t>
                      </a:r>
                      <a:endParaRPr kumimoji="0" lang="zh-CN" altLang="en-US" sz="1400" b="0" i="0" u="none" strike="noStrike" cap="none" normalizeH="0" baseline="0" dirty="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bl>
          </a:graphicData>
        </a:graphic>
      </p:graphicFrame>
      <p:sp>
        <p:nvSpPr>
          <p:cNvPr id="48130" name="Rectangle 3"/>
          <p:cNvSpPr>
            <a:spLocks noGrp="1" noChangeArrowheads="1"/>
          </p:cNvSpPr>
          <p:nvPr>
            <p:ph type="body" sz="half" idx="4294967295"/>
          </p:nvPr>
        </p:nvSpPr>
        <p:spPr>
          <a:xfrm>
            <a:off x="502216" y="1003567"/>
            <a:ext cx="7056784" cy="349250"/>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400" dirty="0">
                <a:solidFill>
                  <a:srgbClr val="000000"/>
                </a:solidFill>
                <a:latin typeface="微软雅黑" panose="020B0503020204020204" charset="-122"/>
              </a:rPr>
              <a:t>表单选择器用于选择表单中的元素</a:t>
            </a:r>
            <a:endParaRPr lang="zh-CN" altLang="en-US" sz="1400" dirty="0">
              <a:solidFill>
                <a:srgbClr val="000000"/>
              </a:solidFill>
              <a:latin typeface="微软雅黑" panose="020B0503020204020204" charset="-122"/>
            </a:endParaRPr>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48130" grpId="0"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noFill/>
        </p:spPr>
        <p:txBody>
          <a:bodyPr/>
          <a:lstStyle/>
          <a:p>
            <a:pPr eaLnBrk="1" hangingPunct="1"/>
            <a:r>
              <a:rPr lang="en-US" altLang="zh-CN" dirty="0">
                <a:ea typeface="黑体" panose="02010609060101010101" charset="-122"/>
                <a:cs typeface="Arial" panose="020B0604020202020204" pitchFamily="34" charset="0"/>
              </a:rPr>
              <a:t>jQuery</a:t>
            </a:r>
            <a:r>
              <a:rPr lang="zh-CN" altLang="en-US" dirty="0">
                <a:ea typeface="黑体" panose="02010609060101010101" charset="-122"/>
                <a:cs typeface="Arial" panose="020B0604020202020204" pitchFamily="34" charset="0"/>
              </a:rPr>
              <a:t>的事件处理</a:t>
            </a:r>
            <a:endParaRPr lang="zh-CN" altLang="en-US" dirty="0">
              <a:ea typeface="黑体" panose="02010609060101010101" charset="-122"/>
              <a:cs typeface="Arial" panose="020B0604020202020204" pitchFamily="34" charset="0"/>
            </a:endParaRPr>
          </a:p>
        </p:txBody>
      </p:sp>
      <p:sp>
        <p:nvSpPr>
          <p:cNvPr id="49155" name="Rectangle 3"/>
          <p:cNvSpPr>
            <a:spLocks noGrp="1" noChangeArrowheads="1"/>
          </p:cNvSpPr>
          <p:nvPr>
            <p:ph idx="1"/>
          </p:nvPr>
        </p:nvSpPr>
        <p:spPr>
          <a:xfrm>
            <a:off x="502412" y="863608"/>
            <a:ext cx="8139178" cy="943610"/>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en-US" altLang="zh-CN" sz="1400" dirty="0"/>
              <a:t>jQuery</a:t>
            </a:r>
            <a:r>
              <a:rPr lang="zh-CN" altLang="en-US" sz="1400" dirty="0"/>
              <a:t>中通常把事件处理放置在页面的</a:t>
            </a:r>
            <a:r>
              <a:rPr lang="en-US" altLang="zh-CN" sz="1400" dirty="0"/>
              <a:t>&lt;head&gt;</a:t>
            </a:r>
            <a:r>
              <a:rPr lang="zh-CN" altLang="en-US" sz="1400" dirty="0"/>
              <a:t>部分，当然也可以放在单独的</a:t>
            </a:r>
            <a:r>
              <a:rPr lang="en-US" altLang="zh-CN" sz="1400" dirty="0"/>
              <a:t>JS</a:t>
            </a:r>
            <a:r>
              <a:rPr lang="zh-CN" altLang="en-US" sz="1400" dirty="0"/>
              <a:t>文件中。</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endParaRPr lang="zh-CN" altLang="en-US" sz="14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graphicFrame>
        <p:nvGraphicFramePr>
          <p:cNvPr id="326896" name="Group 240"/>
          <p:cNvGraphicFramePr>
            <a:graphicFrameLocks noGrp="1"/>
          </p:cNvGraphicFramePr>
          <p:nvPr>
            <p:custDataLst>
              <p:tags r:id="rId1"/>
            </p:custDataLst>
          </p:nvPr>
        </p:nvGraphicFramePr>
        <p:xfrm>
          <a:off x="502285" y="1256030"/>
          <a:ext cx="8315960" cy="5570220"/>
        </p:xfrm>
        <a:graphic>
          <a:graphicData uri="http://schemas.openxmlformats.org/drawingml/2006/table">
            <a:tbl>
              <a:tblPr>
                <a:tableStyleId>{8799B23B-EC83-4686-B30A-512413B5E67A}</a:tableStyleId>
              </a:tblPr>
              <a:tblGrid>
                <a:gridCol w="3246755"/>
                <a:gridCol w="5069205"/>
              </a:tblGrid>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Event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函数</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rPr>
                        <a:t>说明</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$(document).ready(function)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latin typeface="微软雅黑" panose="020B0503020204020204" charset="-122"/>
                          <a:ea typeface="微软雅黑" panose="020B0503020204020204" charset="-122"/>
                        </a:rPr>
                        <a:t>将函数绑定到文档的加载完成事件</a:t>
                      </a:r>
                      <a:endParaRPr kumimoji="0" lang="zh-CN" altLang="en-US" sz="1400" b="0" i="0" u="none" strike="noStrike" cap="none" normalizeH="0" baseline="0" dirty="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$(selector).click(function)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onClick</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$(selector).focus(function)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onFocus</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$(selector).blur(function)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onBlur</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362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$(selector).change(function)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onChange</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$(selector).keydown(function)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onKeyDown</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$(selector).keypress(function)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onKeyPress</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$(selector).keyup(function)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onKeyUp</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$(selector).mousedown(function)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onMouseDown</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$(selector).mousemove(function)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onMouseMove</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 mouseout(function)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onMouseOut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 mouseover(function)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onMouseOver</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 mouseup(function)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onMouseUp</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$(selector).submit (function)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触发或将函数绑定到元素的</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onSubmit</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 toggle(event,function)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绑定两个或多个事件处理函数，当发生轮流</a:t>
                      </a: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onClick</a:t>
                      </a: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rPr>
                        <a:t>事件时执行</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微软雅黑" panose="020B0503020204020204" charset="-122"/>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$(selector).bind(event,function)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rPr>
                        <a:t>向匹配元素附加一个或更多的事件处理器</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$(selector).unbind(event,function)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latin typeface="微软雅黑" panose="020B0503020204020204" charset="-122"/>
                          <a:ea typeface="微软雅黑" panose="020B0503020204020204" charset="-122"/>
                        </a:rPr>
                        <a:t>从匹配元素移除一个被添加的事件处理器</a:t>
                      </a:r>
                      <a:endParaRPr kumimoji="0" lang="zh-CN" altLang="en-US"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r>
              <a:tr h="22860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latin typeface="微软雅黑" panose="020B0503020204020204" charset="-122"/>
                          <a:ea typeface="微软雅黑" panose="020B0503020204020204" charset="-122"/>
                        </a:rPr>
                        <a:t>$(selector).one(event,function)</a:t>
                      </a:r>
                      <a:endParaRPr kumimoji="0" lang="en-US" altLang="zh-CN" sz="1400" b="0" i="0" u="none" strike="noStrike" cap="none" normalizeH="0" baseline="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latin typeface="微软雅黑" panose="020B0503020204020204" charset="-122"/>
                          <a:ea typeface="微软雅黑" panose="020B0503020204020204" charset="-122"/>
                        </a:rPr>
                        <a:t>向匹配元素添加事件处理器，每个元素只能触发一次该处理器</a:t>
                      </a:r>
                      <a:endParaRPr kumimoji="0" lang="zh-CN" altLang="en-US" sz="1400" b="0" i="0" u="none" strike="noStrike" cap="none" normalizeH="0" baseline="0" dirty="0">
                        <a:ln>
                          <a:noFill/>
                        </a:ln>
                        <a:solidFill>
                          <a:srgbClr val="000000"/>
                        </a:solidFill>
                        <a:effectLst/>
                        <a:latin typeface="微软雅黑" panose="020B0503020204020204" charset="-122"/>
                        <a:ea typeface="微软雅黑" panose="020B0503020204020204" charset="-122"/>
                        <a:cs typeface="Times New Roman" panose="02020603050405020304" pitchFamily="18" charset="0"/>
                      </a:endParaRPr>
                    </a:p>
                  </a:txBody>
                  <a:tcPr marL="68580" marR="68580" marT="34290" marB="3429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4915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zh-CN" altLang="en-US" kern="1200" dirty="0">
                <a:solidFill>
                  <a:schemeClr val="tx1"/>
                </a:solidFill>
                <a:cs typeface="+mn-cs"/>
              </a:rPr>
              <a:t>变量的</a:t>
            </a:r>
            <a:r>
              <a:rPr>
                <a:sym typeface="+mn-ea"/>
              </a:rPr>
              <a:t>作用域</a:t>
            </a:r>
            <a:endParaRPr lang="en-US" altLang="zh-CN" kern="1200" dirty="0">
              <a:solidFill>
                <a:schemeClr val="tx1"/>
              </a:solidFill>
              <a:cs typeface="+mn-cs"/>
            </a:endParaRPr>
          </a:p>
        </p:txBody>
      </p:sp>
      <p:sp>
        <p:nvSpPr>
          <p:cNvPr id="22530" name="Rectangle 3"/>
          <p:cNvSpPr>
            <a:spLocks noGrp="1" noChangeArrowheads="1"/>
          </p:cNvSpPr>
          <p:nvPr>
            <p:ph idx="1"/>
          </p:nvPr>
        </p:nvSpPr>
        <p:spPr>
          <a:xfrm>
            <a:off x="298450" y="1400175"/>
            <a:ext cx="8712835" cy="4495800"/>
          </a:xfrm>
        </p:spPr>
        <p:txBody>
          <a:bodyPr>
            <a:noAutofit/>
          </a:bodyPr>
          <a:lstStyle/>
          <a:p>
            <a:pPr marL="285750" indent="-285750">
              <a:lnSpc>
                <a:spcPct val="120000"/>
              </a:lnSpc>
              <a:spcAft>
                <a:spcPts val="300"/>
              </a:spcAft>
              <a:buClr>
                <a:srgbClr val="FF6600"/>
              </a:buClr>
              <a:buSzPct val="68000"/>
              <a:buFont typeface="Wingdings" panose="05000000000000000000" pitchFamily="2" charset="2"/>
              <a:buChar char="u"/>
            </a:pPr>
            <a:r>
              <a:rPr sz="1500">
                <a:sym typeface="+mn-ea"/>
              </a:rPr>
              <a:t>变量的作用域指的是变量的有效范围，</a:t>
            </a:r>
            <a:r>
              <a:rPr lang="en-US" altLang="zh-CN" sz="1500">
                <a:sym typeface="+mn-ea"/>
              </a:rPr>
              <a:t>JavaScript</a:t>
            </a:r>
            <a:r>
              <a:rPr sz="1500">
                <a:sym typeface="+mn-ea"/>
              </a:rPr>
              <a:t>中的变量分为全局变量和局部变量。</a:t>
            </a:r>
            <a:endParaRPr lang="zh-CN" altLang="en-US" sz="1500" dirty="0"/>
          </a:p>
          <a:p>
            <a:pPr marL="0" indent="0">
              <a:lnSpc>
                <a:spcPct val="120000"/>
              </a:lnSpc>
              <a:spcAft>
                <a:spcPts val="300"/>
              </a:spcAft>
              <a:buClr>
                <a:srgbClr val="FF6600"/>
              </a:buClr>
              <a:buSzPct val="68000"/>
              <a:buNone/>
            </a:pPr>
            <a:endParaRPr sz="1500">
              <a:sym typeface="+mn-ea"/>
            </a:endParaRPr>
          </a:p>
          <a:p>
            <a:pPr marL="0" indent="0">
              <a:lnSpc>
                <a:spcPct val="120000"/>
              </a:lnSpc>
              <a:spcAft>
                <a:spcPts val="300"/>
              </a:spcAft>
              <a:buClr>
                <a:srgbClr val="FF6600"/>
              </a:buClr>
              <a:buSzPct val="68000"/>
              <a:buNone/>
            </a:pPr>
            <a:r>
              <a:rPr sz="1500">
                <a:sym typeface="+mn-ea"/>
              </a:rPr>
              <a:t>（</a:t>
            </a:r>
            <a:r>
              <a:rPr lang="en-US" altLang="zh-CN" sz="1500">
                <a:sym typeface="+mn-ea"/>
              </a:rPr>
              <a:t>1</a:t>
            </a:r>
            <a:r>
              <a:rPr sz="1500">
                <a:sym typeface="+mn-ea"/>
              </a:rPr>
              <a:t>）全局变量</a:t>
            </a:r>
            <a:endParaRPr lang="zh-CN" altLang="en-US" sz="1500" dirty="0"/>
          </a:p>
          <a:p>
            <a:pPr marL="285750" indent="-285750">
              <a:lnSpc>
                <a:spcPct val="120000"/>
              </a:lnSpc>
              <a:spcAft>
                <a:spcPts val="300"/>
              </a:spcAft>
              <a:buClr>
                <a:srgbClr val="FF6600"/>
              </a:buClr>
              <a:buSzPct val="68000"/>
              <a:buFont typeface="Wingdings" panose="05000000000000000000" pitchFamily="2" charset="2"/>
              <a:buChar char="u"/>
            </a:pPr>
            <a:r>
              <a:rPr sz="1500">
                <a:sym typeface="+mn-ea"/>
              </a:rPr>
              <a:t>全局变量指的是在函数之外声明的变量，其作用范围是从变量定义之处开始，直至全部的脚本结束，包括其后的文档，函数，脚本等。 </a:t>
            </a:r>
            <a:endParaRPr lang="zh-CN" altLang="en-US" sz="1500" dirty="0"/>
          </a:p>
          <a:p>
            <a:pPr marL="0" indent="0">
              <a:lnSpc>
                <a:spcPct val="120000"/>
              </a:lnSpc>
              <a:spcAft>
                <a:spcPts val="300"/>
              </a:spcAft>
              <a:buClr>
                <a:srgbClr val="FF6600"/>
              </a:buClr>
              <a:buSzPct val="68000"/>
              <a:buNone/>
            </a:pPr>
            <a:endParaRPr sz="1500">
              <a:sym typeface="+mn-ea"/>
            </a:endParaRPr>
          </a:p>
          <a:p>
            <a:pPr marL="0" indent="0">
              <a:lnSpc>
                <a:spcPct val="120000"/>
              </a:lnSpc>
              <a:spcAft>
                <a:spcPts val="300"/>
              </a:spcAft>
              <a:buClr>
                <a:srgbClr val="FF6600"/>
              </a:buClr>
              <a:buSzPct val="68000"/>
              <a:buNone/>
            </a:pPr>
            <a:r>
              <a:rPr sz="1500">
                <a:sym typeface="+mn-ea"/>
              </a:rPr>
              <a:t>（</a:t>
            </a:r>
            <a:r>
              <a:rPr lang="en-US" altLang="zh-CN" sz="1500">
                <a:sym typeface="+mn-ea"/>
              </a:rPr>
              <a:t>2</a:t>
            </a:r>
            <a:r>
              <a:rPr sz="1500">
                <a:sym typeface="+mn-ea"/>
              </a:rPr>
              <a:t>）局部变量</a:t>
            </a:r>
            <a:endParaRPr lang="zh-CN" altLang="en-US" sz="1500" dirty="0"/>
          </a:p>
          <a:p>
            <a:pPr marL="285750" indent="-285750">
              <a:lnSpc>
                <a:spcPct val="120000"/>
              </a:lnSpc>
              <a:spcAft>
                <a:spcPts val="300"/>
              </a:spcAft>
              <a:buClr>
                <a:srgbClr val="FF6600"/>
              </a:buClr>
              <a:buSzPct val="68000"/>
              <a:buFont typeface="Wingdings" panose="05000000000000000000" pitchFamily="2" charset="2"/>
              <a:buChar char="u"/>
            </a:pPr>
            <a:r>
              <a:rPr sz="1500">
                <a:sym typeface="+mn-ea"/>
              </a:rPr>
              <a:t>局部变量指的是在函数内部声明的变量，其作用范围是从声明之处开始，至本函数结束。</a:t>
            </a:r>
            <a:endParaRPr lang="zh-CN" altLang="en-US" sz="1500" dirty="0"/>
          </a:p>
          <a:p>
            <a:pPr marL="285750" indent="-285750">
              <a:lnSpc>
                <a:spcPct val="120000"/>
              </a:lnSpc>
              <a:spcAft>
                <a:spcPts val="300"/>
              </a:spcAft>
              <a:buClr>
                <a:srgbClr val="FF6600"/>
              </a:buClr>
              <a:buSzPct val="68000"/>
              <a:buFont typeface="Wingdings" panose="05000000000000000000" pitchFamily="2" charset="2"/>
              <a:buChar char="u"/>
            </a:pPr>
            <a:r>
              <a:rPr sz="1500">
                <a:sym typeface="+mn-ea"/>
              </a:rPr>
              <a:t>如果在函数内部的局部变量和函数外部的全局变量重名，那么函数内使用变量时，会优先使用局部变量，即在函数内部，局部变量的优先级要高于同名的全局变量。</a:t>
            </a:r>
            <a:endParaRPr lang="zh-CN" altLang="en-US" sz="1500" dirty="0"/>
          </a:p>
          <a:p>
            <a:pPr marL="0" indent="0">
              <a:buNone/>
            </a:pPr>
            <a:endParaRPr lang="zh-CN" altLang="en-US" sz="1500" b="0" dirty="0" smtClean="0">
              <a:solidFill>
                <a:srgbClr val="FF0000"/>
              </a:solidFill>
              <a:effectLst>
                <a:outerShdw blurRad="38100" dist="19050" dir="2700000" algn="tl" rotWithShape="0">
                  <a:schemeClr val="dk1">
                    <a:alpha val="40000"/>
                  </a:schemeClr>
                </a:outerShdw>
              </a:effectLst>
              <a:latin typeface="Arial" panose="020B0604020202020204" pitchFamily="34" charset="0"/>
              <a:ea typeface="黑体" panose="02010609060101010101" charset="-122"/>
              <a:sym typeface="+mn-ea"/>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565" y="1049655"/>
            <a:ext cx="7193280" cy="368300"/>
          </a:xfrm>
          <a:noFill/>
        </p:spPr>
        <p:txBody>
          <a:bodyPr vert="horz" wrap="square" lIns="91440" tIns="45720" rIns="91440" bIns="45720" rtlCol="0" anchor="ctr">
            <a:spAutoFit/>
          </a:bodyPr>
          <a:lstStyle/>
          <a:p>
            <a:pPr algn="l"/>
            <a:r>
              <a:rPr lang="zh-CN" altLang="en-US" sz="1800" dirty="0">
                <a:ea typeface="宋体" panose="02010600030101010101" pitchFamily="2" charset="-122"/>
              </a:rPr>
              <a:t>单击按钮时显示半透明的、可以随鼠标的移动而移动的</a:t>
            </a:r>
            <a:r>
              <a:rPr lang="en-US" altLang="zh-CN">
                <a:ea typeface="宋体" panose="02010600030101010101" pitchFamily="2" charset="-122"/>
                <a:sym typeface="+mn-ea"/>
              </a:rPr>
              <a:t>DIV</a:t>
            </a:r>
            <a:r>
              <a:rPr lang="zh-CN" altLang="en-US" sz="1800" dirty="0">
                <a:ea typeface="宋体" panose="02010600030101010101" pitchFamily="2" charset="-122"/>
              </a:rPr>
              <a:t>。</a:t>
            </a:r>
            <a:endParaRPr lang="zh-CN" altLang="en-US" sz="1800" dirty="0">
              <a:ea typeface="宋体" panose="02010600030101010101" pitchFamily="2" charset="-122"/>
            </a:endParaRPr>
          </a:p>
        </p:txBody>
      </p:sp>
      <p:sp>
        <p:nvSpPr>
          <p:cNvPr id="327683" name="Rectangle 3"/>
          <p:cNvSpPr>
            <a:spLocks noGrp="1" noChangeArrowheads="1"/>
          </p:cNvSpPr>
          <p:nvPr>
            <p:ph idx="1"/>
          </p:nvPr>
        </p:nvSpPr>
        <p:spPr>
          <a:xfrm>
            <a:off x="457200" y="1557020"/>
            <a:ext cx="8362950" cy="4523105"/>
          </a:xfrm>
          <a:solidFill>
            <a:srgbClr val="E1FFE1"/>
          </a:solidFill>
          <a:ln cap="flat" algn="ctr">
            <a:solidFill>
              <a:srgbClr val="993300"/>
            </a:solidFill>
            <a:miter lim="800000"/>
          </a:ln>
        </p:spPr>
        <p:txBody>
          <a:bodyPr vert="horz" wrap="square" lIns="91440" tIns="45720" rIns="91440" bIns="45720" rtlCol="0">
            <a:spAutoFit/>
          </a:bodyPr>
          <a:lstStyle/>
          <a:p>
            <a:pPr marL="457200" indent="-457200">
              <a:lnSpc>
                <a:spcPct val="100000"/>
              </a:lnSpc>
              <a:spcBef>
                <a:spcPct val="0"/>
              </a:spcBef>
              <a:spcAft>
                <a:spcPts val="0"/>
              </a:spcAft>
              <a:buNone/>
            </a:pPr>
            <a:r>
              <a:rPr lang="en-US" altLang="zh-CN" sz="1600" dirty="0">
                <a:ea typeface="宋体" panose="02010600030101010101" pitchFamily="2" charset="-122"/>
              </a:rPr>
              <a:t>var show = function(){</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$("body").append("&lt;div id='</a:t>
            </a:r>
            <a:r>
              <a:rPr lang="en-US" altLang="zh-CN" sz="1600" dirty="0" err="1">
                <a:ea typeface="宋体" panose="02010600030101010101" pitchFamily="2" charset="-122"/>
              </a:rPr>
              <a:t>mydiv</a:t>
            </a:r>
            <a:r>
              <a:rPr lang="en-US" altLang="zh-CN" sz="1600" dirty="0">
                <a:ea typeface="宋体" panose="02010600030101010101" pitchFamily="2" charset="-122"/>
              </a:rPr>
              <a:t>' style='background:#00BFFF;position:absolute;width:100;height:100'&gt;</a:t>
            </a:r>
            <a:r>
              <a:rPr lang="zh-CN" altLang="en-US" sz="1600" dirty="0">
                <a:ea typeface="宋体" panose="02010600030101010101" pitchFamily="2" charset="-122"/>
              </a:rPr>
              <a:t>可以拖动的半透明</a:t>
            </a:r>
            <a:r>
              <a:rPr lang="en-US" altLang="zh-CN" sz="1600" dirty="0">
                <a:ea typeface="宋体" panose="02010600030101010101" pitchFamily="2" charset="-122"/>
              </a:rPr>
              <a:t>div&lt;/div&gt;");</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a:t>
            </a:r>
            <a:r>
              <a:rPr lang="en-US" altLang="zh-CN" sz="1600" dirty="0" err="1">
                <a:ea typeface="宋体" panose="02010600030101010101" pitchFamily="2" charset="-122"/>
              </a:rPr>
              <a:t>mydiv</a:t>
            </a:r>
            <a:r>
              <a:rPr lang="en-US" altLang="zh-CN" sz="1600" dirty="0">
                <a:ea typeface="宋体" panose="02010600030101010101" pitchFamily="2" charset="-122"/>
              </a:rPr>
              <a:t>").</a:t>
            </a:r>
            <a:r>
              <a:rPr lang="en-US" altLang="zh-CN" sz="1600" dirty="0" err="1">
                <a:ea typeface="宋体" panose="02010600030101010101" pitchFamily="2" charset="-122"/>
              </a:rPr>
              <a:t>fadeTo</a:t>
            </a:r>
            <a:r>
              <a:rPr lang="en-US" altLang="zh-CN" sz="1600" dirty="0">
                <a:ea typeface="宋体" panose="02010600030101010101" pitchFamily="2" charset="-122"/>
              </a:rPr>
              <a:t>("slow", 0.5);</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a:t>
            </a:r>
            <a:r>
              <a:rPr lang="en-US" altLang="zh-CN" sz="1600" dirty="0" err="1">
                <a:ea typeface="宋体" panose="02010600030101010101" pitchFamily="2" charset="-122"/>
              </a:rPr>
              <a:t>mydiv</a:t>
            </a:r>
            <a:r>
              <a:rPr lang="en-US" altLang="zh-CN" sz="1600" dirty="0">
                <a:ea typeface="宋体" panose="02010600030101010101" pitchFamily="2" charset="-122"/>
              </a:rPr>
              <a:t>").</a:t>
            </a:r>
            <a:r>
              <a:rPr lang="en-US" altLang="zh-CN" sz="1600" dirty="0" err="1">
                <a:ea typeface="宋体" panose="02010600030101010101" pitchFamily="2" charset="-122"/>
              </a:rPr>
              <a:t>mousedown</a:t>
            </a:r>
            <a:r>
              <a:rPr lang="en-US" altLang="zh-CN" sz="1600" dirty="0">
                <a:ea typeface="宋体" panose="02010600030101010101" pitchFamily="2" charset="-122"/>
              </a:rPr>
              <a:t>(function(event) {</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var offset = $("#</a:t>
            </a:r>
            <a:r>
              <a:rPr lang="en-US" altLang="zh-CN" sz="1600" dirty="0" err="1">
                <a:ea typeface="宋体" panose="02010600030101010101" pitchFamily="2" charset="-122"/>
              </a:rPr>
              <a:t>mydiv</a:t>
            </a:r>
            <a:r>
              <a:rPr lang="en-US" altLang="zh-CN" sz="1600" dirty="0">
                <a:ea typeface="宋体" panose="02010600030101010101" pitchFamily="2" charset="-122"/>
              </a:rPr>
              <a:t>").offset();</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x1 = </a:t>
            </a:r>
            <a:r>
              <a:rPr lang="en-US" altLang="zh-CN" sz="1600" dirty="0" err="1">
                <a:ea typeface="宋体" panose="02010600030101010101" pitchFamily="2" charset="-122"/>
              </a:rPr>
              <a:t>event.clientX</a:t>
            </a:r>
            <a:r>
              <a:rPr lang="en-US" altLang="zh-CN" sz="1600" dirty="0">
                <a:ea typeface="宋体" panose="02010600030101010101" pitchFamily="2" charset="-122"/>
              </a:rPr>
              <a:t> - </a:t>
            </a:r>
            <a:r>
              <a:rPr lang="en-US" altLang="zh-CN" sz="1600" dirty="0" err="1">
                <a:ea typeface="宋体" panose="02010600030101010101" pitchFamily="2" charset="-122"/>
              </a:rPr>
              <a:t>offset.left</a:t>
            </a:r>
            <a:r>
              <a:rPr lang="en-US" altLang="zh-CN" sz="1600" dirty="0">
                <a:ea typeface="宋体" panose="02010600030101010101" pitchFamily="2" charset="-122"/>
              </a:rPr>
              <a:t>;</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y1 = </a:t>
            </a:r>
            <a:r>
              <a:rPr lang="en-US" altLang="zh-CN" sz="1600" dirty="0" err="1">
                <a:ea typeface="宋体" panose="02010600030101010101" pitchFamily="2" charset="-122"/>
              </a:rPr>
              <a:t>event.clientY</a:t>
            </a:r>
            <a:r>
              <a:rPr lang="en-US" altLang="zh-CN" sz="1600" dirty="0">
                <a:ea typeface="宋体" panose="02010600030101010101" pitchFamily="2" charset="-122"/>
              </a:rPr>
              <a:t> - </a:t>
            </a:r>
            <a:r>
              <a:rPr lang="en-US" altLang="zh-CN" sz="1600" dirty="0" err="1">
                <a:ea typeface="宋体" panose="02010600030101010101" pitchFamily="2" charset="-122"/>
              </a:rPr>
              <a:t>offset.top</a:t>
            </a:r>
            <a:r>
              <a:rPr lang="en-US" altLang="zh-CN" sz="1600" dirty="0">
                <a:ea typeface="宋体" panose="02010600030101010101" pitchFamily="2" charset="-122"/>
              </a:rPr>
              <a:t>;</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a:t>
            </a:r>
            <a:r>
              <a:rPr lang="en-US" altLang="zh-CN" sz="1600" dirty="0" err="1">
                <a:ea typeface="宋体" panose="02010600030101010101" pitchFamily="2" charset="-122"/>
              </a:rPr>
              <a:t>mydiv</a:t>
            </a:r>
            <a:r>
              <a:rPr lang="en-US" altLang="zh-CN" sz="1600" dirty="0">
                <a:ea typeface="宋体" panose="02010600030101010101" pitchFamily="2" charset="-122"/>
              </a:rPr>
              <a:t>").</a:t>
            </a:r>
            <a:r>
              <a:rPr lang="en-US" altLang="zh-CN" sz="1600" dirty="0" err="1">
                <a:ea typeface="宋体" panose="02010600030101010101" pitchFamily="2" charset="-122"/>
              </a:rPr>
              <a:t>mousemove</a:t>
            </a:r>
            <a:r>
              <a:rPr lang="en-US" altLang="zh-CN" sz="1600" dirty="0">
                <a:ea typeface="宋体" panose="02010600030101010101" pitchFamily="2" charset="-122"/>
              </a:rPr>
              <a:t>(function(event) {</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a:t>
            </a:r>
            <a:r>
              <a:rPr lang="en-US" altLang="zh-CN" sz="1600" dirty="0" err="1">
                <a:ea typeface="宋体" panose="02010600030101010101" pitchFamily="2" charset="-122"/>
              </a:rPr>
              <a:t>mydiv</a:t>
            </a:r>
            <a:r>
              <a:rPr lang="en-US" altLang="zh-CN" sz="1600" dirty="0">
                <a:ea typeface="宋体" panose="02010600030101010101" pitchFamily="2" charset="-122"/>
              </a:rPr>
              <a:t>").</a:t>
            </a:r>
            <a:r>
              <a:rPr lang="en-US" altLang="zh-CN" sz="1600" dirty="0" err="1">
                <a:ea typeface="宋体" panose="02010600030101010101" pitchFamily="2" charset="-122"/>
              </a:rPr>
              <a:t>css</a:t>
            </a:r>
            <a:r>
              <a:rPr lang="en-US" altLang="zh-CN" sz="1600" dirty="0">
                <a:ea typeface="宋体" panose="02010600030101010101" pitchFamily="2" charset="-122"/>
              </a:rPr>
              <a:t>("left", (</a:t>
            </a:r>
            <a:r>
              <a:rPr lang="en-US" altLang="zh-CN" sz="1600" dirty="0" err="1">
                <a:ea typeface="宋体" panose="02010600030101010101" pitchFamily="2" charset="-122"/>
              </a:rPr>
              <a:t>event.clientX</a:t>
            </a:r>
            <a:r>
              <a:rPr lang="en-US" altLang="zh-CN" sz="1600" dirty="0">
                <a:ea typeface="宋体" panose="02010600030101010101" pitchFamily="2" charset="-122"/>
              </a:rPr>
              <a:t> - x1) + "px");</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a:t>
            </a:r>
            <a:r>
              <a:rPr lang="en-US" altLang="zh-CN" sz="1600" dirty="0" err="1">
                <a:ea typeface="宋体" panose="02010600030101010101" pitchFamily="2" charset="-122"/>
              </a:rPr>
              <a:t>mydiv</a:t>
            </a:r>
            <a:r>
              <a:rPr lang="en-US" altLang="zh-CN" sz="1600" dirty="0">
                <a:ea typeface="宋体" panose="02010600030101010101" pitchFamily="2" charset="-122"/>
              </a:rPr>
              <a:t>").</a:t>
            </a:r>
            <a:r>
              <a:rPr lang="en-US" altLang="zh-CN" sz="1600" dirty="0" err="1">
                <a:ea typeface="宋体" panose="02010600030101010101" pitchFamily="2" charset="-122"/>
              </a:rPr>
              <a:t>css</a:t>
            </a:r>
            <a:r>
              <a:rPr lang="en-US" altLang="zh-CN" sz="1600" dirty="0">
                <a:ea typeface="宋体" panose="02010600030101010101" pitchFamily="2" charset="-122"/>
              </a:rPr>
              <a:t>("top", (</a:t>
            </a:r>
            <a:r>
              <a:rPr lang="en-US" altLang="zh-CN" sz="1600" dirty="0" err="1">
                <a:ea typeface="宋体" panose="02010600030101010101" pitchFamily="2" charset="-122"/>
              </a:rPr>
              <a:t>event.clientY</a:t>
            </a:r>
            <a:r>
              <a:rPr lang="en-US" altLang="zh-CN" sz="1600" dirty="0">
                <a:ea typeface="宋体" panose="02010600030101010101" pitchFamily="2" charset="-122"/>
              </a:rPr>
              <a:t> - y1) + "px");</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a:t>
            </a:r>
            <a:r>
              <a:rPr lang="en-US" altLang="zh-CN" sz="1600" dirty="0" err="1">
                <a:ea typeface="宋体" panose="02010600030101010101" pitchFamily="2" charset="-122"/>
              </a:rPr>
              <a:t>mydiv</a:t>
            </a:r>
            <a:r>
              <a:rPr lang="en-US" altLang="zh-CN" sz="1600" dirty="0">
                <a:ea typeface="宋体" panose="02010600030101010101" pitchFamily="2" charset="-122"/>
              </a:rPr>
              <a:t>").</a:t>
            </a:r>
            <a:r>
              <a:rPr lang="en-US" altLang="zh-CN" sz="1600" dirty="0" err="1">
                <a:ea typeface="宋体" panose="02010600030101010101" pitchFamily="2" charset="-122"/>
              </a:rPr>
              <a:t>mouseup</a:t>
            </a:r>
            <a:r>
              <a:rPr lang="en-US" altLang="zh-CN" sz="1600" dirty="0">
                <a:ea typeface="宋体" panose="02010600030101010101" pitchFamily="2" charset="-122"/>
              </a:rPr>
              <a:t>(function(event) {</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a:t>
            </a:r>
            <a:r>
              <a:rPr lang="en-US" altLang="zh-CN" sz="1600" dirty="0" err="1">
                <a:ea typeface="宋体" panose="02010600030101010101" pitchFamily="2" charset="-122"/>
              </a:rPr>
              <a:t>mydiv</a:t>
            </a:r>
            <a:r>
              <a:rPr lang="en-US" altLang="zh-CN" sz="1600" dirty="0">
                <a:ea typeface="宋体" panose="02010600030101010101" pitchFamily="2" charset="-122"/>
              </a:rPr>
              <a:t>").unbind("</a:t>
            </a:r>
            <a:r>
              <a:rPr lang="en-US" altLang="zh-CN" sz="1600" dirty="0" err="1">
                <a:ea typeface="宋体" panose="02010600030101010101" pitchFamily="2" charset="-122"/>
              </a:rPr>
              <a:t>mousemove</a:t>
            </a:r>
            <a:r>
              <a:rPr lang="en-US" altLang="zh-CN" sz="1600" dirty="0">
                <a:ea typeface="宋体" panose="02010600030101010101" pitchFamily="2" charset="-122"/>
              </a:rPr>
              <a:t>");</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  });</a:t>
            </a:r>
            <a:endParaRPr lang="en-US" altLang="zh-CN" sz="1600" dirty="0">
              <a:ea typeface="宋体" panose="02010600030101010101" pitchFamily="2" charset="-122"/>
            </a:endParaRPr>
          </a:p>
          <a:p>
            <a:pPr marL="457200" indent="-457200">
              <a:lnSpc>
                <a:spcPct val="100000"/>
              </a:lnSpc>
              <a:spcBef>
                <a:spcPct val="0"/>
              </a:spcBef>
              <a:spcAft>
                <a:spcPts val="0"/>
              </a:spcAft>
              <a:buNone/>
            </a:pPr>
            <a:r>
              <a:rPr lang="en-US" altLang="zh-CN" sz="1600" dirty="0">
                <a:ea typeface="宋体" panose="02010600030101010101" pitchFamily="2" charset="-122"/>
              </a:rPr>
              <a:t>}</a:t>
            </a:r>
            <a:endParaRPr lang="en-US" altLang="zh-CN" sz="1600" dirty="0">
              <a:ea typeface="宋体" panose="02010600030101010101" pitchFamily="2" charset="-122"/>
            </a:endParaRPr>
          </a:p>
        </p:txBody>
      </p:sp>
      <p:sp>
        <p:nvSpPr>
          <p:cNvPr id="327684" name="Rectangle 4"/>
          <p:cNvSpPr>
            <a:spLocks noChangeArrowheads="1"/>
          </p:cNvSpPr>
          <p:nvPr/>
        </p:nvSpPr>
        <p:spPr bwMode="auto">
          <a:xfrm>
            <a:off x="3779912" y="5702548"/>
            <a:ext cx="5040560" cy="1059180"/>
          </a:xfrm>
          <a:prstGeom prst="rect">
            <a:avLst/>
          </a:prstGeom>
          <a:solidFill>
            <a:schemeClr val="accent6">
              <a:lumMod val="20000"/>
              <a:lumOff val="80000"/>
            </a:schemeClr>
          </a:solidFill>
          <a:ln cap="flat" algn="ctr">
            <a:solidFill>
              <a:srgbClr val="993300"/>
            </a:solidFill>
            <a:miter lim="800000"/>
          </a:ln>
        </p:spPr>
        <p:txBody>
          <a:bodyPr vert="horz" wrap="square" lIns="91440" tIns="45720" rIns="91440" bIns="45720" rtlCol="0">
            <a:spAutoFit/>
          </a:bodyPr>
          <a:lstStyle>
            <a:lvl1pPr marL="342900" indent="-342900" eaLnBrk="0" hangingPunct="0">
              <a:defRPr sz="2000" b="1">
                <a:solidFill>
                  <a:srgbClr val="000000"/>
                </a:solidFill>
                <a:latin typeface="Arial" panose="020B0604020202020204" pitchFamily="34" charset="0"/>
                <a:ea typeface="宋体" panose="02010600030101010101" pitchFamily="2" charset="-122"/>
              </a:defRPr>
            </a:lvl1pPr>
            <a:lvl2pPr marL="742950" indent="-285750" eaLnBrk="0" hangingPunct="0">
              <a:defRPr sz="2000" b="1">
                <a:solidFill>
                  <a:srgbClr val="000000"/>
                </a:solidFill>
                <a:latin typeface="Arial" panose="020B0604020202020204" pitchFamily="34" charset="0"/>
                <a:ea typeface="宋体" panose="02010600030101010101" pitchFamily="2" charset="-122"/>
              </a:defRPr>
            </a:lvl2pPr>
            <a:lvl3pPr marL="1143000" indent="-228600" eaLnBrk="0" hangingPunct="0">
              <a:defRPr sz="2000" b="1">
                <a:solidFill>
                  <a:srgbClr val="000000"/>
                </a:solidFill>
                <a:latin typeface="Arial" panose="020B0604020202020204" pitchFamily="34" charset="0"/>
                <a:ea typeface="宋体" panose="02010600030101010101" pitchFamily="2" charset="-122"/>
              </a:defRPr>
            </a:lvl3pPr>
            <a:lvl4pPr marL="1600200" indent="-228600" eaLnBrk="0" hangingPunct="0">
              <a:defRPr sz="2000" b="1">
                <a:solidFill>
                  <a:srgbClr val="000000"/>
                </a:solidFill>
                <a:latin typeface="Arial" panose="020B0604020202020204" pitchFamily="34" charset="0"/>
                <a:ea typeface="宋体" panose="02010600030101010101" pitchFamily="2" charset="-122"/>
              </a:defRPr>
            </a:lvl4pPr>
            <a:lvl5pPr marL="2057400" indent="-228600" eaLnBrk="0" hangingPunct="0">
              <a:defRPr sz="20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000000"/>
                </a:solidFill>
                <a:latin typeface="Arial" panose="020B0604020202020204" pitchFamily="34" charset="0"/>
                <a:ea typeface="宋体" panose="02010600030101010101" pitchFamily="2" charset="-122"/>
              </a:defRPr>
            </a:lvl9pPr>
          </a:lstStyle>
          <a:p>
            <a:pPr marL="457200" indent="-457200">
              <a:lnSpc>
                <a:spcPct val="90000"/>
              </a:lnSpc>
              <a:spcBef>
                <a:spcPct val="0"/>
              </a:spcBef>
            </a:pPr>
            <a:r>
              <a:rPr lang="en-US" altLang="zh-CN" sz="1400" dirty="0">
                <a:latin typeface="华文楷体" panose="02010600040101010101" pitchFamily="2" charset="-122"/>
              </a:rPr>
              <a:t>…</a:t>
            </a:r>
            <a:endParaRPr lang="en-US" altLang="zh-CN" sz="1400" dirty="0">
              <a:latin typeface="华文楷体" panose="02010600040101010101" pitchFamily="2" charset="-122"/>
            </a:endParaRPr>
          </a:p>
          <a:p>
            <a:pPr marL="457200" indent="-457200">
              <a:lnSpc>
                <a:spcPct val="90000"/>
              </a:lnSpc>
              <a:spcBef>
                <a:spcPct val="0"/>
              </a:spcBef>
            </a:pPr>
            <a:r>
              <a:rPr lang="en-US" altLang="zh-CN" sz="1400" dirty="0">
                <a:latin typeface="华文楷体" panose="02010600040101010101" pitchFamily="2" charset="-122"/>
              </a:rPr>
              <a:t>&lt;body&gt;</a:t>
            </a:r>
            <a:endParaRPr lang="en-US" altLang="zh-CN" sz="1400" dirty="0">
              <a:latin typeface="华文楷体" panose="02010600040101010101" pitchFamily="2" charset="-122"/>
            </a:endParaRPr>
          </a:p>
          <a:p>
            <a:pPr marL="457200" indent="-457200">
              <a:lnSpc>
                <a:spcPct val="90000"/>
              </a:lnSpc>
              <a:spcBef>
                <a:spcPct val="0"/>
              </a:spcBef>
            </a:pPr>
            <a:r>
              <a:rPr lang="en-US" altLang="zh-CN" sz="1400" dirty="0">
                <a:latin typeface="华文楷体" panose="02010600040101010101" pitchFamily="2" charset="-122"/>
              </a:rPr>
              <a:t>&lt;input type=button value="</a:t>
            </a:r>
            <a:r>
              <a:rPr lang="zh-CN" altLang="en-US" sz="1400" dirty="0">
                <a:latin typeface="华文楷体" panose="02010600040101010101" pitchFamily="2" charset="-122"/>
              </a:rPr>
              <a:t>显示</a:t>
            </a:r>
            <a:r>
              <a:rPr lang="en-US" altLang="zh-CN" sz="1400" dirty="0">
                <a:latin typeface="华文楷体" panose="02010600040101010101" pitchFamily="2" charset="-122"/>
              </a:rPr>
              <a:t>DIV" onclick="show()"/&gt;</a:t>
            </a:r>
            <a:endParaRPr lang="en-US" altLang="zh-CN" sz="1400" dirty="0">
              <a:latin typeface="华文楷体" panose="02010600040101010101" pitchFamily="2" charset="-122"/>
            </a:endParaRPr>
          </a:p>
          <a:p>
            <a:pPr marL="457200" indent="-457200">
              <a:lnSpc>
                <a:spcPct val="90000"/>
              </a:lnSpc>
              <a:spcBef>
                <a:spcPct val="0"/>
              </a:spcBef>
            </a:pPr>
            <a:r>
              <a:rPr lang="en-US" altLang="zh-CN" sz="1400" dirty="0">
                <a:latin typeface="华文楷体" panose="02010600040101010101" pitchFamily="2" charset="-122"/>
              </a:rPr>
              <a:t>&lt;/body&gt;</a:t>
            </a:r>
            <a:endParaRPr lang="en-US" altLang="zh-CN" sz="1400" dirty="0">
              <a:latin typeface="华文楷体" panose="02010600040101010101" pitchFamily="2" charset="-122"/>
            </a:endParaRPr>
          </a:p>
          <a:p>
            <a:pPr marL="457200" indent="-457200">
              <a:lnSpc>
                <a:spcPct val="90000"/>
              </a:lnSpc>
              <a:spcBef>
                <a:spcPct val="0"/>
              </a:spcBef>
            </a:pPr>
            <a:r>
              <a:rPr lang="en-US" altLang="zh-CN" sz="1400" dirty="0">
                <a:latin typeface="华文楷体" panose="02010600040101010101" pitchFamily="2" charset="-122"/>
              </a:rPr>
              <a:t>…</a:t>
            </a:r>
            <a:endParaRPr lang="zh-CN" altLang="en-US" sz="1400" dirty="0">
              <a:latin typeface="华文楷体" panose="02010600040101010101" pitchFamily="2" charset="-122"/>
            </a:endParaRPr>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327683" grpId="0" bldLvl="0" animBg="1"/>
      <p:bldP spid="327684" grpId="0" bldLvl="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ea typeface="黑体" panose="02010609060101010101" charset="-122"/>
                <a:cs typeface="Arial" panose="020B0604020202020204" pitchFamily="34" charset="0"/>
                <a:sym typeface="+mn-ea"/>
              </a:rPr>
              <a:t>jQuery</a:t>
            </a:r>
            <a:r>
              <a:rPr>
                <a:ea typeface="黑体" panose="02010609060101010101" charset="-122"/>
                <a:cs typeface="Arial" panose="020B0604020202020204" pitchFamily="34" charset="0"/>
                <a:sym typeface="+mn-ea"/>
              </a:rPr>
              <a:t>的特效</a:t>
            </a:r>
            <a:endParaRPr lang="zh-CN" altLang="en-US">
              <a:cs typeface="Arial" panose="020B0604020202020204" pitchFamily="34" charset="0"/>
            </a:endParaRPr>
          </a:p>
        </p:txBody>
      </p:sp>
      <p:sp>
        <p:nvSpPr>
          <p:cNvPr id="55298" name="Rectangle 3"/>
          <p:cNvSpPr>
            <a:spLocks noGrp="1" noChangeArrowheads="1"/>
          </p:cNvSpPr>
          <p:nvPr>
            <p:ph idx="1"/>
          </p:nvPr>
        </p:nvSpPr>
        <p:spPr>
          <a:xfrm>
            <a:off x="412115" y="884962"/>
            <a:ext cx="8229600" cy="4784725"/>
          </a:xfrm>
          <a:noFill/>
        </p:spPr>
        <p:txBody>
          <a:bodyPr vert="horz" wrap="square" lIns="91440" tIns="45720" rIns="91440" bIns="45720" rtlCol="0">
            <a:spAutoFit/>
          </a:bodyPr>
          <a:lstStyle/>
          <a:p>
            <a:pPr marL="0" indent="0">
              <a:lnSpc>
                <a:spcPct val="120000"/>
              </a:lnSpc>
              <a:spcAft>
                <a:spcPts val="0"/>
              </a:spcAft>
              <a:buClr>
                <a:srgbClr val="FF6600"/>
              </a:buClr>
              <a:buSzPct val="68000"/>
              <a:buFont typeface="Wingdings" panose="05000000000000000000" pitchFamily="2" charset="2"/>
              <a:buNone/>
            </a:pPr>
            <a:r>
              <a:rPr lang="en-US" altLang="zh-CN" sz="1400" dirty="0"/>
              <a:t>1</a:t>
            </a:r>
            <a:r>
              <a:rPr lang="zh-CN" altLang="en-US" sz="1400" dirty="0"/>
              <a:t>．隐藏和显示，</a:t>
            </a:r>
            <a:r>
              <a:rPr lang="en-US" altLang="zh-CN" sz="1400" dirty="0"/>
              <a:t>show()</a:t>
            </a:r>
            <a:r>
              <a:rPr lang="zh-CN" altLang="en-US" sz="1400" dirty="0"/>
              <a:t>方法和</a:t>
            </a:r>
            <a:r>
              <a:rPr lang="en-US" altLang="zh-CN" sz="1400" dirty="0"/>
              <a:t>hide()</a:t>
            </a:r>
            <a:r>
              <a:rPr lang="zh-CN" altLang="en-US" sz="1400" dirty="0"/>
              <a:t>方法可以控制元素的显示和隐藏。</a:t>
            </a:r>
            <a:endParaRPr lang="zh-CN" altLang="en-US" sz="1400" dirty="0"/>
          </a:p>
          <a:p>
            <a:pPr marL="857250" lvl="2">
              <a:spcAft>
                <a:spcPts val="0"/>
              </a:spcAft>
            </a:pPr>
            <a:r>
              <a:rPr lang="en-US" altLang="zh-CN" sz="1400" dirty="0"/>
              <a:t>$(selector).hide(speed, callback);</a:t>
            </a:r>
            <a:endParaRPr lang="en-US" altLang="zh-CN" sz="1400" dirty="0"/>
          </a:p>
          <a:p>
            <a:pPr marL="857250" lvl="2">
              <a:spcAft>
                <a:spcPts val="0"/>
              </a:spcAft>
            </a:pPr>
            <a:r>
              <a:rPr lang="en-US" altLang="zh-CN" sz="1400" dirty="0"/>
              <a:t>$(selector).show(speed, callback);</a:t>
            </a:r>
            <a:endParaRPr lang="en-US" altLang="zh-CN" sz="1400" dirty="0"/>
          </a:p>
          <a:p>
            <a:pPr marL="285750" indent="-285750">
              <a:lnSpc>
                <a:spcPct val="120000"/>
              </a:lnSpc>
              <a:spcAft>
                <a:spcPts val="0"/>
              </a:spcAft>
              <a:buClr>
                <a:srgbClr val="FF6600"/>
              </a:buClr>
              <a:buSzPct val="68000"/>
              <a:buFont typeface="Wingdings" panose="05000000000000000000" pitchFamily="2" charset="2"/>
              <a:buChar char="u"/>
            </a:pPr>
            <a:r>
              <a:rPr lang="zh-CN" altLang="en-US" sz="1400" dirty="0"/>
              <a:t>其中，</a:t>
            </a:r>
            <a:r>
              <a:rPr lang="en-US" altLang="zh-CN" sz="1400" dirty="0"/>
              <a:t>speed</a:t>
            </a:r>
            <a:r>
              <a:rPr lang="zh-CN" altLang="en-US" sz="1400" dirty="0"/>
              <a:t>是可选参数，表示显示或者隐藏的速度，可取</a:t>
            </a:r>
            <a:r>
              <a:rPr lang="en-US" altLang="zh-CN" sz="1400" dirty="0"/>
              <a:t>slow</a:t>
            </a:r>
            <a:r>
              <a:rPr lang="zh-CN" altLang="en-US" sz="1400" dirty="0"/>
              <a:t>、</a:t>
            </a:r>
            <a:r>
              <a:rPr lang="en-US" altLang="zh-CN" sz="1400" dirty="0"/>
              <a:t>fast</a:t>
            </a:r>
            <a:r>
              <a:rPr lang="zh-CN" altLang="en-US" sz="1400" dirty="0"/>
              <a:t>或者以毫秒为单位的数值；</a:t>
            </a:r>
            <a:r>
              <a:rPr lang="en-US" altLang="zh-CN" sz="1400" dirty="0"/>
              <a:t>callback</a:t>
            </a:r>
            <a:r>
              <a:rPr lang="zh-CN" altLang="en-US" sz="1400" dirty="0"/>
              <a:t>是可选参数，表示显示或者隐藏后需要执行的函数名称。</a:t>
            </a:r>
            <a:endParaRPr lang="zh-CN" altLang="en-US" sz="1400" dirty="0"/>
          </a:p>
          <a:p>
            <a:pPr marL="0" indent="0">
              <a:lnSpc>
                <a:spcPct val="120000"/>
              </a:lnSpc>
              <a:spcBef>
                <a:spcPts val="0"/>
              </a:spcBef>
              <a:spcAft>
                <a:spcPts val="0"/>
              </a:spcAft>
              <a:buClr>
                <a:srgbClr val="FF6600"/>
              </a:buClr>
              <a:buSzPct val="68000"/>
              <a:buNone/>
            </a:pPr>
            <a:r>
              <a:rPr lang="en-US" altLang="zh-CN" sz="1400">
                <a:sym typeface="+mn-ea"/>
              </a:rPr>
              <a:t>2</a:t>
            </a:r>
            <a:r>
              <a:rPr sz="1400">
                <a:sym typeface="+mn-ea"/>
              </a:rPr>
              <a:t>．淡入和淡出</a:t>
            </a:r>
            <a:endParaRPr lang="zh-CN" altLang="en-US" sz="1400" dirty="0"/>
          </a:p>
          <a:p>
            <a:pPr marL="0" indent="0">
              <a:lnSpc>
                <a:spcPct val="120000"/>
              </a:lnSpc>
              <a:spcBef>
                <a:spcPts val="0"/>
              </a:spcBef>
              <a:spcAft>
                <a:spcPts val="0"/>
              </a:spcAft>
              <a:buClr>
                <a:srgbClr val="FF6600"/>
              </a:buClr>
              <a:buSzPct val="68000"/>
              <a:buNone/>
            </a:pPr>
            <a:r>
              <a:rPr sz="1400">
                <a:sym typeface="+mn-ea"/>
              </a:rPr>
              <a:t>（</a:t>
            </a:r>
            <a:r>
              <a:rPr lang="en-US" altLang="zh-CN" sz="1400">
                <a:sym typeface="+mn-ea"/>
              </a:rPr>
              <a:t>1</a:t>
            </a:r>
            <a:r>
              <a:rPr sz="1400">
                <a:sym typeface="+mn-ea"/>
              </a:rPr>
              <a:t>）淡入效果</a:t>
            </a:r>
            <a:r>
              <a:rPr lang="en-US" altLang="zh-CN" sz="1400" dirty="0" err="1">
                <a:sym typeface="+mn-ea"/>
              </a:rPr>
              <a:t>fadeIn</a:t>
            </a:r>
            <a:r>
              <a:rPr lang="en-US" altLang="zh-CN" sz="1400">
                <a:sym typeface="+mn-ea"/>
              </a:rPr>
              <a:t>()</a:t>
            </a:r>
            <a:r>
              <a:rPr sz="1400">
                <a:sym typeface="+mn-ea"/>
              </a:rPr>
              <a:t>用于实现淡入已隐藏的元素：</a:t>
            </a:r>
            <a:endParaRPr lang="zh-CN" altLang="en-US" sz="1400" dirty="0"/>
          </a:p>
          <a:p>
            <a:pPr marL="0" indent="0" algn="ctr">
              <a:lnSpc>
                <a:spcPct val="120000"/>
              </a:lnSpc>
              <a:spcBef>
                <a:spcPts val="0"/>
              </a:spcBef>
              <a:spcAft>
                <a:spcPts val="0"/>
              </a:spcAft>
              <a:buClr>
                <a:srgbClr val="FF6600"/>
              </a:buClr>
              <a:buSzPct val="68000"/>
              <a:buNone/>
            </a:pPr>
            <a:r>
              <a:rPr lang="en-US" altLang="zh-CN" sz="1400">
                <a:sym typeface="+mn-ea"/>
              </a:rPr>
              <a:t>$(selector).</a:t>
            </a:r>
            <a:r>
              <a:rPr lang="en-US" altLang="zh-CN" sz="1400" dirty="0" err="1">
                <a:sym typeface="+mn-ea"/>
              </a:rPr>
              <a:t>fadeIn</a:t>
            </a:r>
            <a:r>
              <a:rPr lang="en-US" altLang="zh-CN" sz="1400">
                <a:sym typeface="+mn-ea"/>
              </a:rPr>
              <a:t>(speed, callback);</a:t>
            </a:r>
            <a:endParaRPr lang="en-US" altLang="zh-CN" sz="1400" dirty="0"/>
          </a:p>
          <a:p>
            <a:pPr marL="0" indent="0">
              <a:lnSpc>
                <a:spcPct val="120000"/>
              </a:lnSpc>
              <a:spcBef>
                <a:spcPts val="0"/>
              </a:spcBef>
              <a:spcAft>
                <a:spcPts val="0"/>
              </a:spcAft>
              <a:buClr>
                <a:srgbClr val="FF6600"/>
              </a:buClr>
              <a:buSzPct val="68000"/>
              <a:buNone/>
            </a:pPr>
            <a:r>
              <a:rPr sz="1400">
                <a:sym typeface="+mn-ea"/>
              </a:rPr>
              <a:t>（</a:t>
            </a:r>
            <a:r>
              <a:rPr lang="en-US" altLang="zh-CN" sz="1400">
                <a:sym typeface="+mn-ea"/>
              </a:rPr>
              <a:t>2</a:t>
            </a:r>
            <a:r>
              <a:rPr sz="1400">
                <a:sym typeface="+mn-ea"/>
              </a:rPr>
              <a:t>）淡出效果</a:t>
            </a:r>
            <a:r>
              <a:rPr lang="en-US" altLang="zh-CN" sz="1400" dirty="0" err="1">
                <a:sym typeface="+mn-ea"/>
              </a:rPr>
              <a:t>fadeOut</a:t>
            </a:r>
            <a:r>
              <a:rPr lang="en-US" altLang="zh-CN" sz="1400">
                <a:sym typeface="+mn-ea"/>
              </a:rPr>
              <a:t>()</a:t>
            </a:r>
            <a:r>
              <a:rPr sz="1400">
                <a:sym typeface="+mn-ea"/>
              </a:rPr>
              <a:t>用于实现淡出可见的元素：</a:t>
            </a:r>
            <a:endParaRPr lang="zh-CN" altLang="en-US" sz="1400" dirty="0"/>
          </a:p>
          <a:p>
            <a:pPr marL="0" indent="0" algn="ctr">
              <a:lnSpc>
                <a:spcPct val="120000"/>
              </a:lnSpc>
              <a:spcBef>
                <a:spcPts val="0"/>
              </a:spcBef>
              <a:spcAft>
                <a:spcPts val="0"/>
              </a:spcAft>
              <a:buClr>
                <a:srgbClr val="FF6600"/>
              </a:buClr>
              <a:buSzPct val="68000"/>
              <a:buNone/>
            </a:pPr>
            <a:r>
              <a:rPr lang="en-US" altLang="zh-CN" sz="1400">
                <a:sym typeface="+mn-ea"/>
              </a:rPr>
              <a:t>$(selector).</a:t>
            </a:r>
            <a:r>
              <a:rPr lang="en-US" altLang="zh-CN" sz="1400" dirty="0" err="1">
                <a:sym typeface="+mn-ea"/>
              </a:rPr>
              <a:t>fadeOut</a:t>
            </a:r>
            <a:r>
              <a:rPr lang="en-US" altLang="zh-CN" sz="1400">
                <a:sym typeface="+mn-ea"/>
              </a:rPr>
              <a:t>(speed, callback);</a:t>
            </a:r>
            <a:endParaRPr lang="zh-CN" altLang="en-US" sz="1400" dirty="0"/>
          </a:p>
          <a:p>
            <a:pPr marL="0" indent="0">
              <a:lnSpc>
                <a:spcPct val="120000"/>
              </a:lnSpc>
              <a:spcAft>
                <a:spcPts val="0"/>
              </a:spcAft>
              <a:buClr>
                <a:srgbClr val="FF6600"/>
              </a:buClr>
              <a:buSzPct val="68000"/>
              <a:buNone/>
            </a:pPr>
            <a:r>
              <a:rPr sz="1400">
                <a:sym typeface="+mn-ea"/>
              </a:rPr>
              <a:t>（</a:t>
            </a:r>
            <a:r>
              <a:rPr lang="en-US" altLang="zh-CN" sz="1400">
                <a:sym typeface="+mn-ea"/>
              </a:rPr>
              <a:t>3</a:t>
            </a:r>
            <a:r>
              <a:rPr sz="1400">
                <a:sym typeface="+mn-ea"/>
              </a:rPr>
              <a:t>）淡入和淡出切换</a:t>
            </a:r>
            <a:r>
              <a:rPr lang="en-US" altLang="zh-CN" sz="1400" dirty="0" err="1">
                <a:sym typeface="+mn-ea"/>
              </a:rPr>
              <a:t>fadeToggle</a:t>
            </a:r>
            <a:r>
              <a:rPr lang="en-US" altLang="zh-CN" sz="1400">
                <a:sym typeface="+mn-ea"/>
              </a:rPr>
              <a:t>()</a:t>
            </a:r>
            <a:r>
              <a:rPr sz="1400">
                <a:sym typeface="+mn-ea"/>
              </a:rPr>
              <a:t>方法可以在淡入和淡出之间切换。如果元素已淡出，则执行</a:t>
            </a:r>
            <a:r>
              <a:rPr lang="en-US" altLang="zh-CN" sz="1400" dirty="0" err="1">
                <a:sym typeface="+mn-ea"/>
              </a:rPr>
              <a:t>fadeToggle</a:t>
            </a:r>
            <a:r>
              <a:rPr lang="en-US" altLang="zh-CN" sz="1400">
                <a:sym typeface="+mn-ea"/>
              </a:rPr>
              <a:t>()</a:t>
            </a:r>
            <a:r>
              <a:rPr sz="1400">
                <a:sym typeface="+mn-ea"/>
              </a:rPr>
              <a:t>会使元素淡入；如果元素已淡入，则执行</a:t>
            </a:r>
            <a:r>
              <a:rPr lang="en-US" altLang="zh-CN" sz="1400" dirty="0" err="1">
                <a:sym typeface="+mn-ea"/>
              </a:rPr>
              <a:t>fadeToggle</a:t>
            </a:r>
            <a:r>
              <a:rPr lang="en-US" altLang="zh-CN" sz="1400">
                <a:sym typeface="+mn-ea"/>
              </a:rPr>
              <a:t>()</a:t>
            </a:r>
            <a:r>
              <a:rPr sz="1400">
                <a:sym typeface="+mn-ea"/>
              </a:rPr>
              <a:t>会使元素淡出：</a:t>
            </a:r>
            <a:endParaRPr lang="zh-CN" altLang="en-US" sz="1400" dirty="0"/>
          </a:p>
          <a:p>
            <a:pPr marL="0" indent="0" algn="ctr">
              <a:lnSpc>
                <a:spcPct val="120000"/>
              </a:lnSpc>
              <a:spcAft>
                <a:spcPts val="0"/>
              </a:spcAft>
              <a:buClr>
                <a:srgbClr val="FF6600"/>
              </a:buClr>
              <a:buSzPct val="68000"/>
              <a:buNone/>
            </a:pPr>
            <a:r>
              <a:rPr lang="en-US" altLang="zh-CN" sz="1400">
                <a:sym typeface="+mn-ea"/>
              </a:rPr>
              <a:t>$(selector).</a:t>
            </a:r>
            <a:r>
              <a:rPr lang="en-US" altLang="zh-CN" sz="1400" dirty="0" err="1">
                <a:sym typeface="+mn-ea"/>
              </a:rPr>
              <a:t>fadeToggle</a:t>
            </a:r>
            <a:r>
              <a:rPr lang="en-US" altLang="zh-CN" sz="1400">
                <a:sym typeface="+mn-ea"/>
              </a:rPr>
              <a:t>(speed, callback);</a:t>
            </a:r>
            <a:endParaRPr lang="en-US" altLang="zh-CN" sz="1400" dirty="0"/>
          </a:p>
          <a:p>
            <a:pPr marL="0" indent="0">
              <a:lnSpc>
                <a:spcPct val="120000"/>
              </a:lnSpc>
              <a:spcAft>
                <a:spcPts val="0"/>
              </a:spcAft>
              <a:buClr>
                <a:srgbClr val="FF6600"/>
              </a:buClr>
              <a:buSzPct val="68000"/>
              <a:buNone/>
            </a:pPr>
            <a:r>
              <a:rPr sz="1400">
                <a:sym typeface="+mn-ea"/>
              </a:rPr>
              <a:t>（</a:t>
            </a:r>
            <a:r>
              <a:rPr lang="en-US" altLang="zh-CN" sz="1400">
                <a:sym typeface="+mn-ea"/>
              </a:rPr>
              <a:t>4</a:t>
            </a:r>
            <a:r>
              <a:rPr sz="1400">
                <a:sym typeface="+mn-ea"/>
              </a:rPr>
              <a:t>）渐变效果</a:t>
            </a:r>
            <a:r>
              <a:rPr lang="en-US" altLang="zh-CN" sz="1400" dirty="0" err="1">
                <a:sym typeface="+mn-ea"/>
              </a:rPr>
              <a:t>fadeTo</a:t>
            </a:r>
            <a:r>
              <a:rPr lang="en-US" altLang="zh-CN" sz="1400">
                <a:sym typeface="+mn-ea"/>
              </a:rPr>
              <a:t>()</a:t>
            </a:r>
            <a:r>
              <a:rPr sz="1400">
                <a:sym typeface="+mn-ea"/>
              </a:rPr>
              <a:t>可以实现元素的渐变效果：</a:t>
            </a:r>
            <a:endParaRPr lang="zh-CN" altLang="en-US" sz="1400" dirty="0"/>
          </a:p>
          <a:p>
            <a:pPr marL="0" indent="0" algn="ctr">
              <a:lnSpc>
                <a:spcPct val="120000"/>
              </a:lnSpc>
              <a:spcAft>
                <a:spcPts val="0"/>
              </a:spcAft>
              <a:buClr>
                <a:srgbClr val="FF6600"/>
              </a:buClr>
              <a:buSzPct val="68000"/>
              <a:buNone/>
            </a:pPr>
            <a:r>
              <a:rPr lang="en-US" altLang="zh-CN" sz="1400">
                <a:sym typeface="+mn-ea"/>
              </a:rPr>
              <a:t>$(selector).</a:t>
            </a:r>
            <a:r>
              <a:rPr lang="en-US" altLang="zh-CN" sz="1400" dirty="0" err="1">
                <a:sym typeface="+mn-ea"/>
              </a:rPr>
              <a:t>fadeTo</a:t>
            </a:r>
            <a:r>
              <a:rPr lang="en-US" altLang="zh-CN" sz="1400">
                <a:sym typeface="+mn-ea"/>
              </a:rPr>
              <a:t>(speed, opacity, callback);</a:t>
            </a:r>
            <a:endParaRPr lang="en-US" altLang="zh-CN" sz="1400" dirty="0"/>
          </a:p>
          <a:p>
            <a:pPr marL="285750" indent="-285750">
              <a:lnSpc>
                <a:spcPct val="120000"/>
              </a:lnSpc>
              <a:spcAft>
                <a:spcPts val="0"/>
              </a:spcAft>
              <a:buClr>
                <a:srgbClr val="FF6600"/>
              </a:buClr>
              <a:buSzPct val="68000"/>
              <a:buFont typeface="Wingdings" panose="05000000000000000000" pitchFamily="2" charset="2"/>
              <a:buChar char="u"/>
            </a:pPr>
            <a:r>
              <a:rPr sz="1400">
                <a:sym typeface="+mn-ea"/>
              </a:rPr>
              <a:t>其中，</a:t>
            </a:r>
            <a:r>
              <a:rPr lang="en-US" altLang="zh-CN" sz="1400">
                <a:sym typeface="+mn-ea"/>
              </a:rPr>
              <a:t>speed</a:t>
            </a:r>
            <a:r>
              <a:rPr sz="1400">
                <a:sym typeface="+mn-ea"/>
              </a:rPr>
              <a:t>和</a:t>
            </a:r>
            <a:r>
              <a:rPr lang="en-US" altLang="zh-CN" sz="1400">
                <a:sym typeface="+mn-ea"/>
              </a:rPr>
              <a:t>callback</a:t>
            </a:r>
            <a:r>
              <a:rPr sz="1400">
                <a:sym typeface="+mn-ea"/>
              </a:rPr>
              <a:t>同以上其它方法中的参数；</a:t>
            </a:r>
            <a:r>
              <a:rPr lang="en-US" altLang="zh-CN" sz="1400">
                <a:sym typeface="+mn-ea"/>
              </a:rPr>
              <a:t>opacity</a:t>
            </a:r>
            <a:r>
              <a:rPr sz="1400">
                <a:sym typeface="+mn-ea"/>
              </a:rPr>
              <a:t>指的是渐变的不透明度，取值范围为</a:t>
            </a:r>
            <a:r>
              <a:rPr lang="en-US" altLang="zh-CN" sz="1400">
                <a:sym typeface="+mn-ea"/>
              </a:rPr>
              <a:t>0~1</a:t>
            </a:r>
            <a:r>
              <a:rPr sz="1400">
                <a:sym typeface="+mn-ea"/>
              </a:rPr>
              <a:t>。</a:t>
            </a:r>
            <a:endParaRPr lang="zh-CN" altLang="en-US" sz="1400" dirty="0"/>
          </a:p>
          <a:p>
            <a:pPr marL="285750" indent="-285750">
              <a:lnSpc>
                <a:spcPct val="120000"/>
              </a:lnSpc>
              <a:spcAft>
                <a:spcPts val="0"/>
              </a:spcAft>
              <a:buClr>
                <a:srgbClr val="FF6600"/>
              </a:buClr>
              <a:buSzPct val="68000"/>
              <a:buFont typeface="Wingdings" panose="05000000000000000000" pitchFamily="2" charset="2"/>
              <a:buChar char="u"/>
            </a:pPr>
            <a:endParaRPr lang="zh-CN" altLang="en-US" sz="1400" dirty="0"/>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55298" grpId="0" build="p"/>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524" y="1027002"/>
            <a:ext cx="1664238" cy="400110"/>
          </a:xfrm>
        </p:spPr>
        <p:txBody>
          <a:bodyPr/>
          <a:lstStyle/>
          <a:p>
            <a:r>
              <a:rPr lang="en-US" altLang="zh-CN" dirty="0"/>
              <a:t>             </a:t>
            </a:r>
            <a:endParaRPr lang="zh-CN" altLang="en-US" dirty="0"/>
          </a:p>
        </p:txBody>
      </p:sp>
      <p:sp>
        <p:nvSpPr>
          <p:cNvPr id="63490" name="Rectangle 3"/>
          <p:cNvSpPr>
            <a:spLocks noGrp="1" noChangeArrowheads="1"/>
          </p:cNvSpPr>
          <p:nvPr>
            <p:ph idx="1"/>
          </p:nvPr>
        </p:nvSpPr>
        <p:spPr>
          <a:xfrm>
            <a:off x="307975" y="1426845"/>
            <a:ext cx="8547735" cy="4912360"/>
          </a:xfrm>
          <a:noFill/>
        </p:spPr>
        <p:txBody>
          <a:bodyPr vert="horz" wrap="square" lIns="91440" tIns="45720" rIns="91440" bIns="45720" rtlCol="0">
            <a:spAutoFit/>
          </a:bodyPr>
          <a:lstStyle/>
          <a:p>
            <a:pPr marL="0" indent="0">
              <a:spcBef>
                <a:spcPts val="0"/>
              </a:spcBef>
              <a:spcAft>
                <a:spcPts val="300"/>
              </a:spcAft>
              <a:buClr>
                <a:srgbClr val="FF6600"/>
              </a:buClr>
              <a:buSzPct val="68000"/>
              <a:buNone/>
            </a:pPr>
            <a:r>
              <a:rPr lang="en-US" altLang="zh-CN" sz="1400" dirty="0"/>
              <a:t>3</a:t>
            </a:r>
            <a:r>
              <a:rPr lang="zh-CN" altLang="en-US" sz="1400" dirty="0"/>
              <a:t>．滑动效果</a:t>
            </a:r>
            <a:endParaRPr lang="zh-CN" altLang="en-US" sz="1400" dirty="0"/>
          </a:p>
          <a:p>
            <a:pPr marL="0" indent="0">
              <a:spcBef>
                <a:spcPts val="0"/>
              </a:spcBef>
              <a:spcAft>
                <a:spcPts val="300"/>
              </a:spcAft>
              <a:buClr>
                <a:srgbClr val="FF6600"/>
              </a:buClr>
              <a:buSzPct val="68000"/>
              <a:buNone/>
            </a:pPr>
            <a:r>
              <a:rPr lang="zh-CN" altLang="en-US" sz="1400" dirty="0"/>
              <a:t>（</a:t>
            </a:r>
            <a:r>
              <a:rPr lang="en-US" altLang="zh-CN" sz="1400" dirty="0"/>
              <a:t>1</a:t>
            </a:r>
            <a:r>
              <a:rPr lang="zh-CN" altLang="en-US" sz="1400" dirty="0"/>
              <a:t>）向下滑动</a:t>
            </a:r>
            <a:r>
              <a:rPr lang="en-US" altLang="zh-CN" sz="1400" dirty="0" err="1"/>
              <a:t>slideDown</a:t>
            </a:r>
            <a:r>
              <a:rPr lang="en-US" altLang="zh-CN" sz="1400" dirty="0"/>
              <a:t>()</a:t>
            </a:r>
            <a:r>
              <a:rPr lang="zh-CN" altLang="en-US" sz="1400" dirty="0"/>
              <a:t>：</a:t>
            </a:r>
            <a:r>
              <a:rPr lang="en-US" altLang="zh-CN" sz="1400" dirty="0"/>
              <a:t>$(selector).</a:t>
            </a:r>
            <a:r>
              <a:rPr lang="en-US" altLang="zh-CN" sz="1400" dirty="0" err="1"/>
              <a:t>slideDown</a:t>
            </a:r>
            <a:r>
              <a:rPr lang="en-US" altLang="zh-CN" sz="1400" dirty="0"/>
              <a:t>(speed, callback);</a:t>
            </a:r>
            <a:endParaRPr lang="en-US" altLang="zh-CN" sz="1400" dirty="0"/>
          </a:p>
          <a:p>
            <a:pPr marL="285750" indent="-285750">
              <a:spcBef>
                <a:spcPts val="0"/>
              </a:spcBef>
              <a:spcAft>
                <a:spcPts val="300"/>
              </a:spcAft>
              <a:buClr>
                <a:srgbClr val="FF6600"/>
              </a:buClr>
              <a:buSzPct val="68000"/>
              <a:buFont typeface="Wingdings" panose="05000000000000000000" pitchFamily="2" charset="2"/>
              <a:buChar char="u"/>
            </a:pPr>
            <a:r>
              <a:rPr lang="zh-CN" altLang="en-US" sz="1400" dirty="0"/>
              <a:t>其中，</a:t>
            </a:r>
            <a:r>
              <a:rPr lang="en-US" altLang="zh-CN" sz="1400" dirty="0"/>
              <a:t>speed</a:t>
            </a:r>
            <a:r>
              <a:rPr lang="zh-CN" altLang="en-US" sz="1400" dirty="0"/>
              <a:t>和</a:t>
            </a:r>
            <a:r>
              <a:rPr lang="en-US" altLang="zh-CN" sz="1400" dirty="0"/>
              <a:t>callback</a:t>
            </a:r>
            <a:r>
              <a:rPr lang="zh-CN" altLang="en-US" sz="1400" dirty="0"/>
              <a:t>的含义同前文中的方法。</a:t>
            </a:r>
            <a:endParaRPr lang="zh-CN" altLang="en-US" sz="1400" dirty="0"/>
          </a:p>
          <a:p>
            <a:pPr marL="0" indent="0">
              <a:spcBef>
                <a:spcPts val="0"/>
              </a:spcBef>
              <a:spcAft>
                <a:spcPts val="300"/>
              </a:spcAft>
              <a:buClr>
                <a:srgbClr val="FF6600"/>
              </a:buClr>
              <a:buSzPct val="68000"/>
              <a:buNone/>
            </a:pPr>
            <a:r>
              <a:rPr lang="zh-CN" altLang="en-US" sz="1400" dirty="0"/>
              <a:t>（</a:t>
            </a:r>
            <a:r>
              <a:rPr lang="en-US" altLang="zh-CN" sz="1400" dirty="0"/>
              <a:t>2</a:t>
            </a:r>
            <a:r>
              <a:rPr lang="zh-CN" altLang="en-US" sz="1400" dirty="0"/>
              <a:t>）向上滑动</a:t>
            </a:r>
            <a:r>
              <a:rPr lang="en-US" altLang="zh-CN" sz="1400" dirty="0" err="1"/>
              <a:t>slideUp</a:t>
            </a:r>
            <a:r>
              <a:rPr lang="en-US" altLang="zh-CN" sz="1400" dirty="0"/>
              <a:t>()</a:t>
            </a:r>
            <a:r>
              <a:rPr lang="zh-CN" altLang="en-US" sz="1400" dirty="0"/>
              <a:t>：</a:t>
            </a:r>
            <a:r>
              <a:rPr lang="en-US" altLang="zh-CN" sz="1400" dirty="0"/>
              <a:t>$(selector).</a:t>
            </a:r>
            <a:r>
              <a:rPr lang="en-US" altLang="zh-CN" sz="1400" dirty="0" err="1"/>
              <a:t>slideUp</a:t>
            </a:r>
            <a:r>
              <a:rPr lang="en-US" altLang="zh-CN" sz="1400" dirty="0"/>
              <a:t>(speed, callback);</a:t>
            </a:r>
            <a:endParaRPr lang="en-US" altLang="zh-CN" sz="1400" dirty="0"/>
          </a:p>
          <a:p>
            <a:pPr marL="0" indent="0">
              <a:spcBef>
                <a:spcPts val="0"/>
              </a:spcBef>
              <a:spcAft>
                <a:spcPts val="300"/>
              </a:spcAft>
              <a:buClr>
                <a:srgbClr val="FF6600"/>
              </a:buClr>
              <a:buSzPct val="68000"/>
              <a:buNone/>
            </a:pPr>
            <a:r>
              <a:rPr lang="zh-CN" altLang="en-US" sz="1400" dirty="0"/>
              <a:t>（</a:t>
            </a:r>
            <a:r>
              <a:rPr lang="en-US" altLang="zh-CN" sz="1400" dirty="0"/>
              <a:t>3</a:t>
            </a:r>
            <a:r>
              <a:rPr lang="zh-CN" altLang="en-US" sz="1400" dirty="0"/>
              <a:t>）向下向上滑动切换使用</a:t>
            </a:r>
            <a:r>
              <a:rPr lang="en-US" altLang="zh-CN" sz="1400" dirty="0" err="1"/>
              <a:t>slideToggle</a:t>
            </a:r>
            <a:r>
              <a:rPr lang="en-US" altLang="zh-CN" sz="1400" dirty="0"/>
              <a:t>()</a:t>
            </a:r>
            <a:r>
              <a:rPr lang="zh-CN" altLang="en-US" sz="1400" dirty="0"/>
              <a:t>方法：</a:t>
            </a:r>
            <a:r>
              <a:rPr lang="en-US" altLang="zh-CN" sz="1400" dirty="0"/>
              <a:t>$(selector).</a:t>
            </a:r>
            <a:r>
              <a:rPr lang="en-US" altLang="zh-CN" sz="1400" dirty="0" err="1"/>
              <a:t>slideToggle</a:t>
            </a:r>
            <a:r>
              <a:rPr lang="en-US" altLang="zh-CN" sz="1400" dirty="0"/>
              <a:t>(speed, callback);</a:t>
            </a:r>
            <a:endParaRPr lang="en-US" altLang="zh-CN" sz="1400" dirty="0"/>
          </a:p>
          <a:p>
            <a:pPr marL="0" indent="0">
              <a:spcBef>
                <a:spcPts val="0"/>
              </a:spcBef>
              <a:spcAft>
                <a:spcPts val="300"/>
              </a:spcAft>
              <a:buClr>
                <a:srgbClr val="FF6600"/>
              </a:buClr>
              <a:buSzPct val="68000"/>
              <a:buNone/>
            </a:pPr>
            <a:endParaRPr lang="zh-CN" altLang="en-US" sz="1400" dirty="0"/>
          </a:p>
          <a:p>
            <a:pPr marL="0" indent="0">
              <a:lnSpc>
                <a:spcPct val="120000"/>
              </a:lnSpc>
              <a:spcAft>
                <a:spcPts val="300"/>
              </a:spcAft>
              <a:buClr>
                <a:srgbClr val="FF6600"/>
              </a:buClr>
              <a:buSzPct val="68000"/>
              <a:buNone/>
            </a:pPr>
            <a:r>
              <a:rPr lang="en-US" altLang="zh-CN" sz="1400">
                <a:sym typeface="+mn-ea"/>
              </a:rPr>
              <a:t>4</a:t>
            </a:r>
            <a:r>
              <a:rPr sz="1400">
                <a:sym typeface="+mn-ea"/>
              </a:rPr>
              <a:t>．动画效果</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400">
                <a:sym typeface="+mn-ea"/>
              </a:rPr>
              <a:t>animate()</a:t>
            </a:r>
            <a:r>
              <a:rPr sz="1400">
                <a:sym typeface="+mn-ea"/>
              </a:rPr>
              <a:t>方法可以创建自定义的动画：</a:t>
            </a:r>
            <a:endParaRPr lang="zh-CN" altLang="en-US" sz="1400" dirty="0"/>
          </a:p>
          <a:p>
            <a:pPr marL="0" indent="0" algn="ctr">
              <a:lnSpc>
                <a:spcPct val="120000"/>
              </a:lnSpc>
              <a:spcAft>
                <a:spcPts val="300"/>
              </a:spcAft>
              <a:buClr>
                <a:srgbClr val="FF6600"/>
              </a:buClr>
              <a:buSzPct val="68000"/>
              <a:buNone/>
            </a:pPr>
            <a:r>
              <a:rPr lang="en-US" altLang="zh-CN" sz="1400">
                <a:sym typeface="+mn-ea"/>
              </a:rPr>
              <a:t>$(selector).animate({params}, duration, easing, callback);</a:t>
            </a:r>
            <a:endParaRPr lang="en-US" altLang="zh-CN" sz="1400" dirty="0"/>
          </a:p>
          <a:p>
            <a:pPr marL="285750" indent="-285750">
              <a:lnSpc>
                <a:spcPct val="120000"/>
              </a:lnSpc>
              <a:spcAft>
                <a:spcPts val="300"/>
              </a:spcAft>
              <a:buClr>
                <a:srgbClr val="FF6600"/>
              </a:buClr>
              <a:buSzPct val="68000"/>
              <a:buFont typeface="Wingdings" panose="05000000000000000000" pitchFamily="2" charset="2"/>
              <a:buChar char="u"/>
            </a:pPr>
            <a:r>
              <a:rPr sz="1400">
                <a:sym typeface="+mn-ea"/>
              </a:rPr>
              <a:t>其中：</a:t>
            </a:r>
            <a:endParaRPr lang="zh-CN" altLang="en-US" sz="1400" dirty="0"/>
          </a:p>
          <a:p>
            <a:pPr marL="685800" lvl="1">
              <a:lnSpc>
                <a:spcPct val="120000"/>
              </a:lnSpc>
              <a:spcAft>
                <a:spcPts val="300"/>
              </a:spcAft>
              <a:buClr>
                <a:srgbClr val="FF6600"/>
              </a:buClr>
              <a:buSzPct val="68000"/>
              <a:buFont typeface="Wingdings" panose="05000000000000000000" pitchFamily="2" charset="2"/>
              <a:buChar char="u"/>
            </a:pPr>
            <a:r>
              <a:rPr lang="en-US" altLang="zh-CN" sz="1400">
                <a:sym typeface="+mn-ea"/>
              </a:rPr>
              <a:t>params</a:t>
            </a:r>
            <a:r>
              <a:rPr sz="1400">
                <a:sym typeface="+mn-ea"/>
              </a:rPr>
              <a:t>是必需的参数，可以定义形成动画的</a:t>
            </a:r>
            <a:r>
              <a:rPr lang="en-US" altLang="zh-CN" sz="1400">
                <a:sym typeface="+mn-ea"/>
              </a:rPr>
              <a:t>CSS</a:t>
            </a:r>
            <a:r>
              <a:rPr sz="1400">
                <a:sym typeface="+mn-ea"/>
              </a:rPr>
              <a:t>属性；</a:t>
            </a:r>
            <a:endParaRPr lang="zh-CN" altLang="en-US" sz="1400" dirty="0"/>
          </a:p>
          <a:p>
            <a:pPr marL="685800" lvl="1">
              <a:lnSpc>
                <a:spcPct val="120000"/>
              </a:lnSpc>
              <a:spcAft>
                <a:spcPts val="300"/>
              </a:spcAft>
              <a:buClr>
                <a:srgbClr val="FF6600"/>
              </a:buClr>
              <a:buSzPct val="68000"/>
              <a:buFont typeface="Wingdings" panose="05000000000000000000" pitchFamily="2" charset="2"/>
              <a:buChar char="u"/>
            </a:pPr>
            <a:r>
              <a:rPr lang="en-US" altLang="zh-CN" sz="1400">
                <a:sym typeface="+mn-ea"/>
              </a:rPr>
              <a:t>speed</a:t>
            </a:r>
            <a:r>
              <a:rPr sz="1400">
                <a:sym typeface="+mn-ea"/>
              </a:rPr>
              <a:t>是可选参数，指动画的时长，可取</a:t>
            </a:r>
            <a:r>
              <a:rPr lang="en-US" altLang="zh-CN" sz="1400">
                <a:sym typeface="+mn-ea"/>
              </a:rPr>
              <a:t>slow</a:t>
            </a:r>
            <a:r>
              <a:rPr sz="1400">
                <a:sym typeface="+mn-ea"/>
              </a:rPr>
              <a:t>、</a:t>
            </a:r>
            <a:r>
              <a:rPr lang="en-US" altLang="zh-CN" sz="1400">
                <a:sym typeface="+mn-ea"/>
              </a:rPr>
              <a:t>fast</a:t>
            </a:r>
            <a:r>
              <a:rPr sz="1400">
                <a:sym typeface="+mn-ea"/>
              </a:rPr>
              <a:t>或者以毫秒计的数值；</a:t>
            </a:r>
            <a:endParaRPr lang="zh-CN" altLang="en-US" sz="1400" dirty="0"/>
          </a:p>
          <a:p>
            <a:pPr marL="685800" lvl="1">
              <a:lnSpc>
                <a:spcPct val="120000"/>
              </a:lnSpc>
              <a:spcAft>
                <a:spcPts val="300"/>
              </a:spcAft>
              <a:buClr>
                <a:srgbClr val="FF6600"/>
              </a:buClr>
              <a:buSzPct val="68000"/>
              <a:buFont typeface="Wingdings" panose="05000000000000000000" pitchFamily="2" charset="2"/>
              <a:buChar char="u"/>
            </a:pPr>
            <a:r>
              <a:rPr lang="en-US" altLang="zh-CN" sz="1400">
                <a:sym typeface="+mn-ea"/>
              </a:rPr>
              <a:t>callback</a:t>
            </a:r>
            <a:r>
              <a:rPr sz="1400">
                <a:sym typeface="+mn-ea"/>
              </a:rPr>
              <a:t>是可选参数，指动画完成之后执行的函数；</a:t>
            </a:r>
            <a:endParaRPr lang="zh-CN" altLang="en-US" sz="1400" dirty="0"/>
          </a:p>
          <a:p>
            <a:pPr marL="285750" indent="-285750">
              <a:lnSpc>
                <a:spcPct val="120000"/>
              </a:lnSpc>
              <a:spcAft>
                <a:spcPts val="300"/>
              </a:spcAft>
              <a:buClr>
                <a:srgbClr val="FF6600"/>
              </a:buClr>
              <a:buSzPct val="68000"/>
              <a:buFont typeface="Wingdings" panose="05000000000000000000" pitchFamily="2" charset="2"/>
              <a:buChar char="u"/>
            </a:pPr>
            <a:r>
              <a:rPr sz="1400">
                <a:sym typeface="+mn-ea"/>
              </a:rPr>
              <a:t>在</a:t>
            </a:r>
            <a:r>
              <a:rPr lang="en-US" altLang="zh-CN" sz="1400">
                <a:sym typeface="+mn-ea"/>
              </a:rPr>
              <a:t>animate()</a:t>
            </a:r>
            <a:r>
              <a:rPr sz="1400">
                <a:sym typeface="+mn-ea"/>
              </a:rPr>
              <a:t>方法中，可以同时操作一个元素的几乎全部</a:t>
            </a:r>
            <a:r>
              <a:rPr lang="en-US" altLang="zh-CN" sz="1400">
                <a:sym typeface="+mn-ea"/>
              </a:rPr>
              <a:t>CSS</a:t>
            </a:r>
            <a:r>
              <a:rPr sz="1400">
                <a:sym typeface="+mn-ea"/>
              </a:rPr>
              <a:t>属性，也可以为一个元素指定多个</a:t>
            </a:r>
            <a:r>
              <a:rPr lang="en-US" altLang="zh-CN" sz="1400">
                <a:sym typeface="+mn-ea"/>
              </a:rPr>
              <a:t>animate()</a:t>
            </a:r>
            <a:r>
              <a:rPr sz="1400">
                <a:sym typeface="+mn-ea"/>
              </a:rPr>
              <a:t>效果。 </a:t>
            </a:r>
            <a:endParaRPr lang="zh-CN" altLang="en-US" sz="1400" dirty="0"/>
          </a:p>
          <a:p>
            <a:pPr marL="0" indent="0">
              <a:spcBef>
                <a:spcPts val="0"/>
              </a:spcBef>
              <a:spcAft>
                <a:spcPts val="300"/>
              </a:spcAft>
              <a:buClr>
                <a:srgbClr val="FF6600"/>
              </a:buClr>
              <a:buSzPct val="68000"/>
              <a:buNone/>
            </a:pPr>
            <a:endParaRPr lang="zh-CN" altLang="en-US" sz="1400" dirty="0"/>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3" name="Title 1"/>
          <p:cNvSpPr>
            <a:spLocks noGrp="1"/>
          </p:cNvSpPr>
          <p:nvPr>
            <p:custDataLst>
              <p:tags r:id="rId1"/>
            </p:custDataLst>
          </p:nvPr>
        </p:nvSpPr>
        <p:spPr>
          <a:xfrm>
            <a:off x="502412" y="443234"/>
            <a:ext cx="8139178" cy="441964"/>
          </a:xfrm>
          <a:prstGeom prst="rect">
            <a:avLst/>
          </a:prstGeom>
        </p:spPr>
        <p:txBody>
          <a:bodyPr vert="horz" lIns="90000" tIns="46800" rIns="90000" bIns="46800" rtlCol="0" anchor="t" anchorCtr="0">
            <a:norm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a:ea typeface="黑体" panose="02010609060101010101" charset="-122"/>
                <a:cs typeface="Arial" panose="020B0604020202020204" pitchFamily="34" charset="0"/>
                <a:sym typeface="+mn-ea"/>
              </a:rPr>
              <a:t>jQuery</a:t>
            </a:r>
            <a:r>
              <a:rPr>
                <a:ea typeface="黑体" panose="02010609060101010101" charset="-122"/>
                <a:cs typeface="Arial" panose="020B0604020202020204" pitchFamily="34" charset="0"/>
                <a:sym typeface="+mn-ea"/>
              </a:rPr>
              <a:t>的特效</a:t>
            </a:r>
            <a:endParaRPr lang="zh-CN" altLang="en-US">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63490" grpId="0" build="p"/>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noFill/>
        </p:spPr>
        <p:txBody>
          <a:bodyPr/>
          <a:lstStyle/>
          <a:p>
            <a:pPr eaLnBrk="1" hangingPunct="1"/>
            <a:r>
              <a:rPr lang="en-US" altLang="zh-CN" dirty="0">
                <a:ea typeface="黑体" panose="02010609060101010101" charset="-122"/>
                <a:cs typeface="Arial" panose="020B0604020202020204" pitchFamily="34" charset="0"/>
              </a:rPr>
              <a:t>jQuery</a:t>
            </a:r>
            <a:r>
              <a:rPr lang="zh-CN" altLang="en-US" dirty="0">
                <a:ea typeface="黑体" panose="02010609060101010101" charset="-122"/>
                <a:cs typeface="Arial" panose="020B0604020202020204" pitchFamily="34" charset="0"/>
              </a:rPr>
              <a:t>操作</a:t>
            </a:r>
            <a:r>
              <a:rPr lang="en-US" altLang="zh-CN" dirty="0">
                <a:ea typeface="黑体" panose="02010609060101010101" charset="-122"/>
                <a:cs typeface="Arial" panose="020B0604020202020204" pitchFamily="34" charset="0"/>
              </a:rPr>
              <a:t>DOM</a:t>
            </a:r>
            <a:endParaRPr lang="zh-CN" altLang="en-US" dirty="0">
              <a:ea typeface="黑体" panose="02010609060101010101" charset="-122"/>
              <a:cs typeface="Arial" panose="020B0604020202020204" pitchFamily="34" charset="0"/>
            </a:endParaRPr>
          </a:p>
        </p:txBody>
      </p:sp>
      <p:sp>
        <p:nvSpPr>
          <p:cNvPr id="69635" name="Rectangle 3"/>
          <p:cNvSpPr>
            <a:spLocks noGrp="1" noChangeArrowheads="1"/>
          </p:cNvSpPr>
          <p:nvPr>
            <p:ph idx="1"/>
          </p:nvPr>
        </p:nvSpPr>
        <p:spPr>
          <a:xfrm>
            <a:off x="502412" y="952508"/>
            <a:ext cx="8139178" cy="2063115"/>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a:sym typeface="+mn-ea"/>
              </a:rPr>
              <a:t>在</a:t>
            </a:r>
            <a:r>
              <a:rPr lang="en-US" altLang="zh-CN">
                <a:sym typeface="+mn-ea"/>
              </a:rPr>
              <a:t>jQuery</a:t>
            </a:r>
            <a:r>
              <a:rPr>
                <a:sym typeface="+mn-ea"/>
              </a:rPr>
              <a:t>中，可以使用以下方法返回或设置元素的内容和属性：</a:t>
            </a:r>
            <a:endParaRPr lang="zh-CN" altLang="en-US" dirty="0"/>
          </a:p>
          <a:p>
            <a:pPr marL="457200" lvl="1"/>
            <a:r>
              <a:rPr lang="en-US" altLang="zh-CN">
                <a:sym typeface="+mn-ea"/>
              </a:rPr>
              <a:t>$(selector).text()</a:t>
            </a:r>
            <a:r>
              <a:rPr>
                <a:sym typeface="+mn-ea"/>
              </a:rPr>
              <a:t>方法用于返回或设置元素的文本内容；</a:t>
            </a:r>
            <a:endParaRPr lang="zh-CN" altLang="en-US" dirty="0"/>
          </a:p>
          <a:p>
            <a:pPr marL="457200" lvl="1"/>
            <a:r>
              <a:rPr lang="en-US" altLang="zh-CN">
                <a:sym typeface="+mn-ea"/>
              </a:rPr>
              <a:t>$(selector).html()</a:t>
            </a:r>
            <a:r>
              <a:rPr>
                <a:sym typeface="+mn-ea"/>
              </a:rPr>
              <a:t>方法用于返回或设置元素的内容（包括</a:t>
            </a:r>
            <a:r>
              <a:rPr lang="en-US" altLang="zh-CN">
                <a:sym typeface="+mn-ea"/>
              </a:rPr>
              <a:t>HTML</a:t>
            </a:r>
            <a:r>
              <a:rPr>
                <a:sym typeface="+mn-ea"/>
              </a:rPr>
              <a:t>标记在内）；</a:t>
            </a:r>
            <a:endParaRPr lang="zh-CN" altLang="en-US" dirty="0"/>
          </a:p>
          <a:p>
            <a:pPr marL="457200" lvl="1"/>
            <a:r>
              <a:rPr lang="en-US" altLang="zh-CN">
                <a:sym typeface="+mn-ea"/>
              </a:rPr>
              <a:t>$(selector).</a:t>
            </a:r>
            <a:r>
              <a:rPr lang="en-US" altLang="zh-CN" dirty="0" err="1">
                <a:sym typeface="+mn-ea"/>
              </a:rPr>
              <a:t>val</a:t>
            </a:r>
            <a:r>
              <a:rPr lang="en-US" altLang="zh-CN">
                <a:sym typeface="+mn-ea"/>
              </a:rPr>
              <a:t>()</a:t>
            </a:r>
            <a:r>
              <a:rPr>
                <a:sym typeface="+mn-ea"/>
              </a:rPr>
              <a:t>方法用于返回或设置表单字段的值；</a:t>
            </a:r>
            <a:endParaRPr lang="zh-CN" altLang="en-US" dirty="0"/>
          </a:p>
          <a:p>
            <a:pPr marL="457200" lvl="1"/>
            <a:r>
              <a:rPr lang="en-US" altLang="zh-CN">
                <a:sym typeface="+mn-ea"/>
              </a:rPr>
              <a:t>$(selector).</a:t>
            </a:r>
            <a:r>
              <a:rPr lang="en-US" altLang="zh-CN" dirty="0" err="1">
                <a:sym typeface="+mn-ea"/>
              </a:rPr>
              <a:t>attr</a:t>
            </a:r>
            <a:r>
              <a:rPr lang="en-US" altLang="zh-CN">
                <a:sym typeface="+mn-ea"/>
              </a:rPr>
              <a:t>()</a:t>
            </a:r>
            <a:r>
              <a:rPr>
                <a:sym typeface="+mn-ea"/>
              </a:rPr>
              <a:t>方法用于返回或者设置元素的属性值；</a:t>
            </a:r>
            <a:endParaRPr lang="zh-CN" altLang="en-US" dirty="0"/>
          </a:p>
          <a:p>
            <a:pPr marL="457200" lvl="1"/>
            <a:r>
              <a:rPr lang="en-US" altLang="zh-CN">
                <a:sym typeface="+mn-ea"/>
              </a:rPr>
              <a:t>$(selector).</a:t>
            </a:r>
            <a:r>
              <a:rPr lang="en-US" altLang="zh-CN" dirty="0" err="1">
                <a:sym typeface="+mn-ea"/>
              </a:rPr>
              <a:t>removeAttr</a:t>
            </a:r>
            <a:r>
              <a:rPr lang="en-US" altLang="zh-CN">
                <a:sym typeface="+mn-ea"/>
              </a:rPr>
              <a:t>()</a:t>
            </a:r>
            <a:r>
              <a:rPr>
                <a:sym typeface="+mn-ea"/>
              </a:rPr>
              <a:t>方法移除元素的属性。</a:t>
            </a:r>
            <a:endParaRPr lang="zh-CN" altLang="en-US"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348163" name="Rectangle 3"/>
          <p:cNvSpPr>
            <a:spLocks noGrp="1" noChangeArrowheads="1"/>
          </p:cNvSpPr>
          <p:nvPr>
            <p:custDataLst>
              <p:tags r:id="rId1"/>
            </p:custDataLst>
          </p:nvPr>
        </p:nvSpPr>
        <p:spPr>
          <a:xfrm>
            <a:off x="457200" y="3130550"/>
            <a:ext cx="7333615" cy="1737360"/>
          </a:xfrm>
          <a:prstGeom prst="rect">
            <a:avLst/>
          </a:prstGeom>
          <a:solidFill>
            <a:srgbClr val="E1FFE1"/>
          </a:solidFill>
          <a:ln cap="flat" algn="ctr">
            <a:solidFill>
              <a:srgbClr val="993300"/>
            </a:solidFill>
            <a:miter lim="800000"/>
          </a:ln>
        </p:spPr>
        <p:txBody>
          <a:bodyPr vert="horz" wrap="square" lIns="91440" tIns="45720" rIns="91440" bIns="4572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90000"/>
              </a:lnSpc>
              <a:spcBef>
                <a:spcPct val="0"/>
              </a:spcBef>
              <a:spcAft>
                <a:spcPts val="0"/>
              </a:spcAft>
              <a:buNone/>
            </a:pP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$(document).ready(function(){</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$("input[type=button]").click(function(){</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var name=$("#name").</a:t>
            </a:r>
            <a:r>
              <a:rPr lang="en-US" altLang="zh-CN" sz="1400" dirty="0" err="1">
                <a:ea typeface="宋体" panose="02010600030101010101" pitchFamily="2" charset="-122"/>
              </a:rPr>
              <a:t>val</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var </a:t>
            </a:r>
            <a:r>
              <a:rPr lang="en-US" altLang="zh-CN" sz="1400" dirty="0" err="1">
                <a:ea typeface="宋体" panose="02010600030101010101" pitchFamily="2" charset="-122"/>
              </a:rPr>
              <a:t>pwd</a:t>
            </a:r>
            <a:r>
              <a:rPr lang="en-US" altLang="zh-CN" sz="1400" dirty="0">
                <a:ea typeface="宋体" panose="02010600030101010101" pitchFamily="2" charset="-122"/>
              </a:rPr>
              <a:t>=$("#</a:t>
            </a:r>
            <a:r>
              <a:rPr lang="en-US" altLang="zh-CN" sz="1400" dirty="0" err="1">
                <a:ea typeface="宋体" panose="02010600030101010101" pitchFamily="2" charset="-122"/>
              </a:rPr>
              <a:t>pwd</a:t>
            </a:r>
            <a:r>
              <a:rPr lang="en-US" altLang="zh-CN" sz="1400" dirty="0">
                <a:ea typeface="宋体" panose="02010600030101010101" pitchFamily="2" charset="-122"/>
              </a:rPr>
              <a:t>").</a:t>
            </a:r>
            <a:r>
              <a:rPr lang="en-US" altLang="zh-CN" sz="1400" dirty="0" err="1">
                <a:ea typeface="宋体" panose="02010600030101010101" pitchFamily="2" charset="-122"/>
              </a:rPr>
              <a:t>val</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$("#msg").text("name:"+name+",</a:t>
            </a:r>
            <a:r>
              <a:rPr lang="en-US" altLang="zh-CN" sz="1400" dirty="0" err="1">
                <a:ea typeface="宋体" panose="02010600030101010101" pitchFamily="2" charset="-122"/>
              </a:rPr>
              <a:t>pwd</a:t>
            </a:r>
            <a:r>
              <a:rPr lang="en-US" altLang="zh-CN" sz="1400" dirty="0">
                <a:ea typeface="宋体" panose="02010600030101010101" pitchFamily="2" charset="-122"/>
              </a:rPr>
              <a:t>:"+</a:t>
            </a:r>
            <a:r>
              <a:rPr lang="en-US" altLang="zh-CN" sz="1400" dirty="0" err="1">
                <a:ea typeface="宋体" panose="02010600030101010101" pitchFamily="2" charset="-122"/>
              </a:rPr>
              <a:t>pwd</a:t>
            </a: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69635"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0413" name="Group 205"/>
          <p:cNvGraphicFramePr>
            <a:graphicFrameLocks noGrp="1"/>
          </p:cNvGraphicFramePr>
          <p:nvPr>
            <p:ph idx="1"/>
            <p:custDataLst>
              <p:tags r:id="rId1"/>
            </p:custDataLst>
          </p:nvPr>
        </p:nvGraphicFramePr>
        <p:xfrm>
          <a:off x="1202690" y="1634490"/>
          <a:ext cx="6604000" cy="4511040"/>
        </p:xfrm>
        <a:graphic>
          <a:graphicData uri="http://schemas.openxmlformats.org/drawingml/2006/table">
            <a:tbl>
              <a:tblPr>
                <a:tableStyleId>{8799B23B-EC83-4686-B30A-512413B5E67A}</a:tableStyleId>
              </a:tblPr>
              <a:tblGrid>
                <a:gridCol w="1630045"/>
                <a:gridCol w="4973955"/>
              </a:tblGrid>
              <a:tr h="20836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rPr>
                        <a:t>方法</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rPr>
                        <a:t>说明</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after()</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在选择的元素之后插入内容</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append()</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在选择的元素集合中的元素结尾插入内容</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appendTo()</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向目标结尾插入选择元素集合中的元素</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before()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在选择的元素之前插入内容</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insertAfter()</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把选择的元素插入到另一个指定元素集合的后面</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insertBefore()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把选择的元素插入到另一个指定元素集合的前面</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prepend()</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向选择元素集合中的元素的开头插入内容</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prependTo()</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向目标开头插入选择元素集合</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replaceAll()</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用匹配的元素替换所有匹配到的元素</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replaceWith()</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用新内容替换匹配的内容</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wrap()</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把选择的元素用指定的内容包裹起来</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wrapAll()</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把所有的匹配的元素用指定的内容包裹起来</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wrapinner()</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把每一个匹配的元素的子元素使用指定的内容包裹起来</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remove()</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a:ln>
                            <a:noFill/>
                          </a:ln>
                          <a:solidFill>
                            <a:srgbClr val="000000"/>
                          </a:solidFill>
                          <a:effectLst/>
                        </a:rPr>
                        <a:t>删除匹配元素及其子元素</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0574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400" b="0" u="none" strike="noStrike" cap="none" normalizeH="0" baseline="0">
                          <a:ln>
                            <a:noFill/>
                          </a:ln>
                          <a:solidFill>
                            <a:srgbClr val="000000"/>
                          </a:solidFill>
                          <a:effectLst/>
                        </a:rPr>
                        <a:t>empty()</a:t>
                      </a:r>
                      <a:endPar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400" b="0" u="none" strike="noStrike" cap="none" normalizeH="0" baseline="0" dirty="0">
                          <a:ln>
                            <a:noFill/>
                          </a:ln>
                          <a:solidFill>
                            <a:srgbClr val="000000"/>
                          </a:solidFill>
                          <a:effectLst/>
                        </a:rPr>
                        <a:t>删除匹配元素的子元素</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bl>
          </a:graphicData>
        </a:graphic>
      </p:graphicFrame>
      <p:sp>
        <p:nvSpPr>
          <p:cNvPr id="73731" name="Rectangle 3"/>
          <p:cNvSpPr>
            <a:spLocks noGrp="1" noChangeArrowheads="1"/>
          </p:cNvSpPr>
          <p:nvPr>
            <p:ph type="body" sz="half" idx="4294967295"/>
          </p:nvPr>
        </p:nvSpPr>
        <p:spPr>
          <a:xfrm>
            <a:off x="436176" y="1007395"/>
            <a:ext cx="8136904" cy="423545"/>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800" b="1" dirty="0">
                <a:solidFill>
                  <a:srgbClr val="000000"/>
                </a:solidFill>
                <a:latin typeface="华文楷体" panose="02010600040101010101" pitchFamily="2" charset="-122"/>
                <a:ea typeface="华文楷体" panose="02010600040101010101" pitchFamily="2" charset="-122"/>
              </a:rPr>
              <a:t>可以方便地在页面中添加新元素或者删除页面中已有的元素。</a:t>
            </a:r>
            <a:endParaRPr lang="zh-CN" altLang="en-US" sz="1800" b="1" dirty="0">
              <a:solidFill>
                <a:srgbClr val="000000"/>
              </a:solidFill>
              <a:latin typeface="华文楷体" panose="02010600040101010101" pitchFamily="2" charset="-122"/>
              <a:ea typeface="华文楷体" panose="02010600040101010101" pitchFamily="2" charset="-122"/>
            </a:endParaRPr>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69634" name="Rectangle 2"/>
          <p:cNvSpPr>
            <a:spLocks noGrp="1" noChangeArrowheads="1"/>
          </p:cNvSpPr>
          <p:nvPr>
            <p:custDataLst>
              <p:tags r:id="rId2"/>
            </p:custDataLst>
          </p:nvPr>
        </p:nvSpPr>
        <p:spPr>
          <a:xfrm>
            <a:off x="502412" y="443234"/>
            <a:ext cx="8139178" cy="441964"/>
          </a:xfrm>
          <a:prstGeom prst="rect">
            <a:avLst/>
          </a:prstGeom>
          <a:noFill/>
        </p:spPr>
        <p:txBody>
          <a:bodyPr vert="horz" lIns="90000" tIns="46800" rIns="90000" bIns="46800" rtlCol="0" anchor="t" anchorCtr="0">
            <a:norm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eaLnBrk="1" hangingPunct="1"/>
            <a:r>
              <a:rPr lang="en-US" altLang="zh-CN">
                <a:ea typeface="黑体" panose="02010609060101010101" charset="-122"/>
                <a:cs typeface="Arial" panose="020B0604020202020204" pitchFamily="34" charset="0"/>
                <a:sym typeface="+mn-ea"/>
              </a:rPr>
              <a:t>jQuery</a:t>
            </a:r>
            <a:r>
              <a:rPr>
                <a:ea typeface="黑体" panose="02010609060101010101" charset="-122"/>
                <a:cs typeface="Arial" panose="020B0604020202020204" pitchFamily="34" charset="0"/>
                <a:sym typeface="+mn-ea"/>
              </a:rPr>
              <a:t>更改页面元素</a:t>
            </a:r>
            <a:endParaRPr lang="zh-CN" altLang="en-US" dirty="0">
              <a:ea typeface="黑体" panose="02010609060101010101"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73731" grpId="0" build="p"/>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296" y="1077563"/>
            <a:ext cx="6957354" cy="368300"/>
          </a:xfrm>
          <a:noFill/>
        </p:spPr>
        <p:txBody>
          <a:bodyPr vert="horz" wrap="square" lIns="91440" tIns="45720" rIns="91440" bIns="45720" rtlCol="0" anchor="ctr">
            <a:spAutoFit/>
          </a:bodyPr>
          <a:lstStyle/>
          <a:p>
            <a:pPr algn="l"/>
            <a:r>
              <a:rPr lang="zh-CN" altLang="en-US" sz="1800" dirty="0">
                <a:ea typeface="宋体" panose="02010600030101010101" pitchFamily="2" charset="-122"/>
              </a:rPr>
              <a:t>在段落的后面和列表前面添加新元素。</a:t>
            </a:r>
            <a:endParaRPr lang="zh-CN" altLang="en-US" sz="1800" dirty="0">
              <a:ea typeface="宋体" panose="02010600030101010101" pitchFamily="2" charset="-122"/>
            </a:endParaRPr>
          </a:p>
        </p:txBody>
      </p:sp>
      <p:sp>
        <p:nvSpPr>
          <p:cNvPr id="351235" name="Rectangle 3"/>
          <p:cNvSpPr>
            <a:spLocks noGrp="1" noChangeArrowheads="1"/>
          </p:cNvSpPr>
          <p:nvPr>
            <p:ph idx="1"/>
          </p:nvPr>
        </p:nvSpPr>
        <p:spPr>
          <a:xfrm>
            <a:off x="287655" y="1557020"/>
            <a:ext cx="8546465" cy="2221230"/>
          </a:xfrm>
          <a:solidFill>
            <a:srgbClr val="E1FFE1"/>
          </a:solidFill>
          <a:ln cap="flat" algn="ctr">
            <a:solidFill>
              <a:srgbClr val="993300"/>
            </a:solidFill>
            <a:miter lim="800000"/>
          </a:ln>
        </p:spPr>
        <p:txBody>
          <a:bodyPr vert="horz" wrap="square" lIns="91440" tIns="45720" rIns="91440" bIns="45720" rtlCol="0">
            <a:spAutoFit/>
          </a:bodyPr>
          <a:lstStyle/>
          <a:p>
            <a:pPr marL="457200" indent="-457200">
              <a:lnSpc>
                <a:spcPct val="90000"/>
              </a:lnSpc>
              <a:spcBef>
                <a:spcPct val="0"/>
              </a:spcBef>
              <a:spcAft>
                <a:spcPts val="0"/>
              </a:spcAft>
              <a:buNone/>
            </a:pPr>
            <a:r>
              <a:rPr lang="en-US" altLang="zh-CN" sz="1400" dirty="0">
                <a:ea typeface="宋体" panose="02010600030101010101" pitchFamily="2" charset="-122"/>
              </a:rPr>
              <a: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&lt;script&gt;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$(document).ready(function(){</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r>
              <a:rPr lang="en-US" altLang="zh-CN" sz="1400" dirty="0" err="1">
                <a:ea typeface="宋体" panose="02010600030101010101" pitchFamily="2" charset="-122"/>
              </a:rPr>
              <a:t>addText</a:t>
            </a:r>
            <a:r>
              <a:rPr lang="en-US" altLang="zh-CN" sz="1400" dirty="0">
                <a:ea typeface="宋体" panose="02010600030101010101" pitchFamily="2" charset="-122"/>
              </a:rPr>
              <a:t>").click(function(){</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$("p").append("&lt;font color='#9933FF'&gt;</a:t>
            </a:r>
            <a:r>
              <a:rPr lang="zh-CN" altLang="en-US" sz="1400" dirty="0">
                <a:ea typeface="宋体" panose="02010600030101010101" pitchFamily="2" charset="-122"/>
              </a:rPr>
              <a:t>这是新追加的内容</a:t>
            </a:r>
            <a:r>
              <a:rPr lang="en-US" altLang="zh-CN" sz="1400" dirty="0">
                <a:ea typeface="宋体" panose="02010600030101010101" pitchFamily="2" charset="-122"/>
              </a:rPr>
              <a:t>&lt;/font&gt;&lt;</a:t>
            </a:r>
            <a:r>
              <a:rPr lang="en-US" altLang="zh-CN" sz="1400" dirty="0" err="1">
                <a:ea typeface="宋体" panose="02010600030101010101" pitchFamily="2" charset="-122"/>
              </a:rPr>
              <a:t>br</a:t>
            </a:r>
            <a:r>
              <a:rPr lang="en-US" altLang="zh-CN" sz="1400" dirty="0">
                <a:ea typeface="宋体" panose="02010600030101010101" pitchFamily="2" charset="-122"/>
              </a:rPr>
              <a:t>/&gt;");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r>
              <a:rPr lang="en-US" altLang="zh-CN" sz="1400" dirty="0" err="1">
                <a:ea typeface="宋体" panose="02010600030101010101" pitchFamily="2" charset="-122"/>
              </a:rPr>
              <a:t>addList</a:t>
            </a:r>
            <a:r>
              <a:rPr lang="en-US" altLang="zh-CN" sz="1400" dirty="0">
                <a:ea typeface="宋体" panose="02010600030101010101" pitchFamily="2" charset="-122"/>
              </a:rPr>
              <a:t>").click(function(){</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r>
              <a:rPr lang="en-US" altLang="zh-CN" sz="1400" dirty="0" err="1">
                <a:ea typeface="宋体" panose="02010600030101010101" pitchFamily="2" charset="-122"/>
              </a:rPr>
              <a:t>ol</a:t>
            </a:r>
            <a:r>
              <a:rPr lang="en-US" altLang="zh-CN" sz="1400" dirty="0">
                <a:ea typeface="宋体" panose="02010600030101010101" pitchFamily="2" charset="-122"/>
              </a:rPr>
              <a:t>").prepend("&lt;font color='#FF6666'&gt;&lt;li&gt;</a:t>
            </a:r>
            <a:r>
              <a:rPr lang="zh-CN" altLang="en-US" sz="1400" dirty="0">
                <a:ea typeface="宋体" panose="02010600030101010101" pitchFamily="2" charset="-122"/>
              </a:rPr>
              <a:t>新列表项</a:t>
            </a:r>
            <a:r>
              <a:rPr lang="en-US" altLang="zh-CN" sz="1400" dirty="0">
                <a:ea typeface="宋体" panose="02010600030101010101" pitchFamily="2" charset="-122"/>
              </a:rPr>
              <a:t>&lt;/li&gt;&lt;/font&gt;");</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 });</a:t>
            </a:r>
            <a:endParaRPr lang="en-US" altLang="zh-CN" sz="1400" dirty="0">
              <a:ea typeface="宋体" panose="02010600030101010101" pitchFamily="2" charset="-122"/>
            </a:endParaRPr>
          </a:p>
          <a:p>
            <a:pPr marL="457200" indent="-457200">
              <a:lnSpc>
                <a:spcPct val="90000"/>
              </a:lnSpc>
              <a:spcBef>
                <a:spcPct val="0"/>
              </a:spcBef>
              <a:spcAft>
                <a:spcPts val="0"/>
              </a:spcAft>
              <a:buNone/>
            </a:pPr>
            <a:r>
              <a:rPr lang="en-US" altLang="zh-CN" sz="1400" dirty="0">
                <a:ea typeface="宋体" panose="02010600030101010101" pitchFamily="2" charset="-122"/>
              </a:rPr>
              <a:t>&lt;/script&gt;</a:t>
            </a:r>
            <a:endParaRPr lang="en-US" altLang="zh-CN" sz="1400"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911394FF-90D5-437E-BC53-F12E581A668D}" type="slidenum">
              <a:rPr lang="zh-CN" altLang="en-US" smtClean="0"/>
            </a:fld>
            <a:endParaRPr lang="zh-CN" altLang="en-US"/>
          </a:p>
        </p:txBody>
      </p:sp>
      <p:pic>
        <p:nvPicPr>
          <p:cNvPr id="76802" name="Picture 5"/>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t="34480"/>
          <a:stretch>
            <a:fillRect/>
          </a:stretch>
        </p:blipFill>
        <p:spPr bwMode="auto">
          <a:xfrm>
            <a:off x="3275965" y="4369435"/>
            <a:ext cx="4006850" cy="189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351235" grpId="0" bldLvl="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4384" name="Group 80"/>
          <p:cNvGraphicFramePr>
            <a:graphicFrameLocks noGrp="1"/>
          </p:cNvGraphicFramePr>
          <p:nvPr>
            <p:ph idx="1"/>
          </p:nvPr>
        </p:nvGraphicFramePr>
        <p:xfrm>
          <a:off x="1249849" y="1317746"/>
          <a:ext cx="5410835" cy="1874520"/>
        </p:xfrm>
        <a:graphic>
          <a:graphicData uri="http://schemas.openxmlformats.org/drawingml/2006/table">
            <a:tbl>
              <a:tblPr>
                <a:tableStyleId>{8799B23B-EC83-4686-B30A-512413B5E67A}</a:tableStyleId>
              </a:tblPr>
              <a:tblGrid>
                <a:gridCol w="1545590"/>
                <a:gridCol w="3865245"/>
              </a:tblGrid>
              <a:tr h="31242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u="none" strike="noStrike" cap="none" normalizeH="0" baseline="0">
                          <a:ln>
                            <a:noFill/>
                          </a:ln>
                          <a:solidFill>
                            <a:srgbClr val="000000"/>
                          </a:solidFill>
                          <a:effectLst/>
                        </a:rPr>
                        <a:t>方法</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u="none" strike="noStrike" cap="none" normalizeH="0" baseline="0" dirty="0">
                          <a:ln>
                            <a:noFill/>
                          </a:ln>
                          <a:solidFill>
                            <a:srgbClr val="000000"/>
                          </a:solidFill>
                          <a:effectLst/>
                        </a:rPr>
                        <a:t>说明</a:t>
                      </a:r>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30956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addClass()</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u="none" strike="noStrike" cap="none" normalizeH="0" baseline="0" dirty="0">
                          <a:ln>
                            <a:noFill/>
                          </a:ln>
                          <a:solidFill>
                            <a:srgbClr val="000000"/>
                          </a:solidFill>
                          <a:effectLst/>
                        </a:rPr>
                        <a:t>向匹配的元素添加指定类名的样式</a:t>
                      </a:r>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31242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hasClass()</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u="none" strike="noStrike" cap="none" normalizeH="0" baseline="0">
                          <a:ln>
                            <a:noFill/>
                          </a:ln>
                          <a:solidFill>
                            <a:srgbClr val="000000"/>
                          </a:solidFill>
                          <a:effectLst/>
                        </a:rPr>
                        <a:t>判断匹配的元素是否具有指定类的样式</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308372">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removeClass()</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u="none" strike="noStrike" cap="none" normalizeH="0" baseline="0">
                          <a:ln>
                            <a:noFill/>
                          </a:ln>
                          <a:solidFill>
                            <a:srgbClr val="000000"/>
                          </a:solidFill>
                          <a:effectLst/>
                        </a:rPr>
                        <a:t>删除匹配的元素指定类的样式</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30956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toggleClass()</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u="none" strike="noStrike" cap="none" normalizeH="0" baseline="0" dirty="0">
                          <a:ln>
                            <a:noFill/>
                          </a:ln>
                          <a:solidFill>
                            <a:srgbClr val="000000"/>
                          </a:solidFill>
                          <a:effectLst/>
                        </a:rPr>
                        <a:t>删除或添加匹配元素的指定类的样式</a:t>
                      </a:r>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89322">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css()</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u="none" strike="noStrike" cap="none" normalizeH="0" baseline="0" dirty="0">
                          <a:ln>
                            <a:noFill/>
                          </a:ln>
                          <a:solidFill>
                            <a:srgbClr val="000000"/>
                          </a:solidFill>
                          <a:effectLst/>
                        </a:rPr>
                        <a:t>读取或设置元素的</a:t>
                      </a:r>
                      <a:r>
                        <a:rPr kumimoji="0" lang="en-US" altLang="zh-CN" sz="1600" b="0" u="none" strike="noStrike" cap="none" normalizeH="0" baseline="0" dirty="0">
                          <a:ln>
                            <a:noFill/>
                          </a:ln>
                          <a:solidFill>
                            <a:srgbClr val="000000"/>
                          </a:solidFill>
                          <a:effectLst/>
                        </a:rPr>
                        <a:t>CSS</a:t>
                      </a:r>
                      <a:r>
                        <a:rPr kumimoji="0" lang="zh-CN" altLang="en-US" sz="1600" b="0" u="none" strike="noStrike" cap="none" normalizeH="0" baseline="0" dirty="0">
                          <a:ln>
                            <a:noFill/>
                          </a:ln>
                          <a:solidFill>
                            <a:srgbClr val="000000"/>
                          </a:solidFill>
                          <a:effectLst/>
                        </a:rPr>
                        <a:t>属性</a:t>
                      </a:r>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bl>
          </a:graphicData>
        </a:graphic>
      </p:graphicFrame>
      <p:sp>
        <p:nvSpPr>
          <p:cNvPr id="77827" name="Rectangle 3"/>
          <p:cNvSpPr>
            <a:spLocks noGrp="1" noChangeArrowheads="1"/>
          </p:cNvSpPr>
          <p:nvPr>
            <p:ph type="body" sz="half" idx="4294967295"/>
          </p:nvPr>
        </p:nvSpPr>
        <p:spPr>
          <a:xfrm>
            <a:off x="542817" y="839723"/>
            <a:ext cx="7875199" cy="423545"/>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800" b="1" dirty="0">
                <a:solidFill>
                  <a:srgbClr val="000000"/>
                </a:solidFill>
                <a:latin typeface="华文楷体" panose="02010600040101010101" pitchFamily="2" charset="-122"/>
                <a:ea typeface="华文楷体" panose="02010600040101010101" pitchFamily="2" charset="-122"/>
              </a:rPr>
              <a:t>在</a:t>
            </a:r>
            <a:r>
              <a:rPr lang="en-US" altLang="zh-CN" sz="1800" b="1" dirty="0">
                <a:solidFill>
                  <a:srgbClr val="000000"/>
                </a:solidFill>
                <a:latin typeface="华文楷体" panose="02010600040101010101" pitchFamily="2" charset="-122"/>
                <a:ea typeface="华文楷体" panose="02010600040101010101" pitchFamily="2" charset="-122"/>
              </a:rPr>
              <a:t>jQuery</a:t>
            </a:r>
            <a:r>
              <a:rPr lang="zh-CN" altLang="en-US" sz="1800" b="1" dirty="0">
                <a:solidFill>
                  <a:srgbClr val="000000"/>
                </a:solidFill>
                <a:latin typeface="华文楷体" panose="02010600040101010101" pitchFamily="2" charset="-122"/>
                <a:ea typeface="华文楷体" panose="02010600040101010101" pitchFamily="2" charset="-122"/>
              </a:rPr>
              <a:t>中还可以读取、添加、删除元素的</a:t>
            </a:r>
            <a:r>
              <a:rPr lang="en-US" altLang="zh-CN" sz="1800" b="1" dirty="0">
                <a:solidFill>
                  <a:srgbClr val="000000"/>
                </a:solidFill>
                <a:latin typeface="华文楷体" panose="02010600040101010101" pitchFamily="2" charset="-122"/>
                <a:ea typeface="华文楷体" panose="02010600040101010101" pitchFamily="2" charset="-122"/>
              </a:rPr>
              <a:t>CSS</a:t>
            </a:r>
            <a:r>
              <a:rPr lang="zh-CN" altLang="en-US" sz="1800" b="1" dirty="0">
                <a:solidFill>
                  <a:srgbClr val="000000"/>
                </a:solidFill>
                <a:latin typeface="华文楷体" panose="02010600040101010101" pitchFamily="2" charset="-122"/>
                <a:ea typeface="华文楷体" panose="02010600040101010101" pitchFamily="2" charset="-122"/>
              </a:rPr>
              <a:t>属性</a:t>
            </a:r>
            <a:endParaRPr lang="zh-CN" altLang="en-US" sz="1800" b="1" dirty="0">
              <a:solidFill>
                <a:srgbClr val="000000"/>
              </a:solidFill>
              <a:latin typeface="华文楷体" panose="02010600040101010101" pitchFamily="2" charset="-122"/>
              <a:ea typeface="华文楷体" panose="02010600040101010101" pitchFamily="2" charset="-122"/>
            </a:endParaRPr>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69634" name="Rectangle 2"/>
          <p:cNvSpPr>
            <a:spLocks noGrp="1" noChangeArrowheads="1"/>
          </p:cNvSpPr>
          <p:nvPr>
            <p:custDataLst>
              <p:tags r:id="rId1"/>
            </p:custDataLst>
          </p:nvPr>
        </p:nvSpPr>
        <p:spPr>
          <a:xfrm>
            <a:off x="502412" y="443234"/>
            <a:ext cx="8139178" cy="441964"/>
          </a:xfrm>
          <a:prstGeom prst="rect">
            <a:avLst/>
          </a:prstGeom>
          <a:noFill/>
        </p:spPr>
        <p:txBody>
          <a:bodyPr vert="horz" lIns="90000" tIns="46800" rIns="90000" bIns="46800" rtlCol="0" anchor="t" anchorCtr="0">
            <a:norm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eaLnBrk="1" hangingPunct="1"/>
            <a:r>
              <a:rPr lang="en-US" altLang="zh-CN">
                <a:latin typeface="黑体" panose="02010609060101010101" charset="-122"/>
                <a:ea typeface="黑体" panose="02010609060101010101" charset="-122"/>
                <a:sym typeface="+mn-ea"/>
              </a:rPr>
              <a:t>jQuery</a:t>
            </a:r>
            <a:r>
              <a:rPr>
                <a:latin typeface="黑体" panose="02010609060101010101" charset="-122"/>
                <a:ea typeface="黑体" panose="02010609060101010101" charset="-122"/>
                <a:sym typeface="+mn-ea"/>
              </a:rPr>
              <a:t>操作</a:t>
            </a:r>
            <a:r>
              <a:rPr lang="en-US" altLang="zh-CN">
                <a:latin typeface="黑体" panose="02010609060101010101" charset="-122"/>
                <a:ea typeface="黑体" panose="02010609060101010101" charset="-122"/>
                <a:sym typeface="+mn-ea"/>
              </a:rPr>
              <a:t>CSS</a:t>
            </a:r>
            <a:r>
              <a:rPr>
                <a:latin typeface="黑体" panose="02010609060101010101" charset="-122"/>
                <a:ea typeface="黑体" panose="02010609060101010101" charset="-122"/>
                <a:sym typeface="+mn-ea"/>
              </a:rPr>
              <a:t>属性</a:t>
            </a:r>
            <a:endParaRPr lang="zh-CN" altLang="en-US" dirty="0">
              <a:ea typeface="黑体" panose="02010609060101010101" charset="-122"/>
              <a:cs typeface="Arial" panose="020B0604020202020204" pitchFamily="34" charset="0"/>
            </a:endParaRPr>
          </a:p>
        </p:txBody>
      </p:sp>
      <p:sp>
        <p:nvSpPr>
          <p:cNvPr id="78850" name="Rectangle 3"/>
          <p:cNvSpPr>
            <a:spLocks noGrp="1" noChangeArrowheads="1"/>
          </p:cNvSpPr>
          <p:nvPr>
            <p:custDataLst>
              <p:tags r:id="rId2"/>
            </p:custDataLst>
          </p:nvPr>
        </p:nvSpPr>
        <p:spPr>
          <a:xfrm>
            <a:off x="2834640" y="3371850"/>
            <a:ext cx="6092190" cy="3295015"/>
          </a:xfrm>
          <a:prstGeom prst="rect">
            <a:avLst/>
          </a:prstGeom>
          <a:solidFill>
            <a:srgbClr val="E1FFE1"/>
          </a:solidFill>
          <a:ln cap="flat" algn="ctr">
            <a:solidFill>
              <a:srgbClr val="993300"/>
            </a:solidFill>
            <a:miter lim="800000"/>
          </a:ln>
        </p:spPr>
        <p:txBody>
          <a:bodyPr vert="horz" wrap="square" lIns="91440" tIns="45720" rIns="91440" bIns="4572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00000"/>
              </a:lnSpc>
              <a:spcBef>
                <a:spcPct val="0"/>
              </a:spcBef>
              <a:spcAft>
                <a:spcPts val="0"/>
              </a:spcAft>
              <a:buNone/>
            </a:pPr>
            <a:r>
              <a:rPr lang="en-US" altLang="zh-CN" sz="1400" dirty="0">
                <a:ea typeface="宋体" panose="02010600030101010101" pitchFamily="2" charset="-122"/>
                <a:cs typeface="Arial" panose="020B0604020202020204" pitchFamily="34" charset="0"/>
              </a:rPr>
              <a:t> .first{    font-size:14px;    background-color:#F5F5DC;</a:t>
            </a:r>
            <a:endParaRPr lang="en-US" altLang="zh-CN" sz="1400" dirty="0">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dirty="0">
                <a:ea typeface="宋体" panose="02010600030101010101" pitchFamily="2" charset="-122"/>
                <a:cs typeface="Arial" panose="020B0604020202020204" pitchFamily="34" charset="0"/>
              </a:rPr>
              <a:t>    border:1px solid ;    color:#A52A2A;    font-family:</a:t>
            </a:r>
            <a:r>
              <a:rPr lang="zh-CN" altLang="en-US" sz="1400" dirty="0">
                <a:ea typeface="宋体" panose="02010600030101010101" pitchFamily="2" charset="-122"/>
                <a:cs typeface="Arial" panose="020B0604020202020204" pitchFamily="34" charset="0"/>
              </a:rPr>
              <a:t>楷体</a:t>
            </a:r>
            <a:r>
              <a:rPr lang="en-US" altLang="zh-CN" sz="1400" dirty="0">
                <a:ea typeface="宋体" panose="02010600030101010101" pitchFamily="2" charset="-122"/>
                <a:cs typeface="Arial" panose="020B0604020202020204" pitchFamily="34" charset="0"/>
              </a:rPr>
              <a:t>; }</a:t>
            </a:r>
            <a:endParaRPr lang="en-US" altLang="zh-CN" sz="1400" dirty="0">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dirty="0">
                <a:ea typeface="宋体" panose="02010600030101010101" pitchFamily="2" charset="-122"/>
                <a:cs typeface="Arial" panose="020B0604020202020204" pitchFamily="34" charset="0"/>
              </a:rPr>
              <a:t> .second{    font-size:16px;    background-color:#E0FFFF;</a:t>
            </a:r>
            <a:endParaRPr lang="en-US" altLang="zh-CN" sz="1400" dirty="0">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dirty="0">
                <a:ea typeface="宋体" panose="02010600030101010101" pitchFamily="2" charset="-122"/>
                <a:cs typeface="Arial" panose="020B0604020202020204" pitchFamily="34" charset="0"/>
              </a:rPr>
              <a:t>    color:#F08080;    border:1px solid #5F9EA0; }</a:t>
            </a:r>
            <a:endParaRPr lang="en-US" altLang="zh-CN" sz="1400" dirty="0">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endParaRPr lang="en-US" altLang="zh-CN" sz="1400">
              <a:solidFill>
                <a:srgbClr val="000000"/>
              </a:solidFill>
              <a:ea typeface="宋体" panose="02010600030101010101" pitchFamily="2" charset="-122"/>
              <a:cs typeface="Arial" panose="020B0604020202020204" pitchFamily="34" charset="0"/>
              <a:sym typeface="+mn-ea"/>
            </a:endParaRPr>
          </a:p>
          <a:p>
            <a:pPr marL="457200" indent="-457200">
              <a:lnSpc>
                <a:spcPct val="100000"/>
              </a:lnSpc>
              <a:spcBef>
                <a:spcPct val="0"/>
              </a:spcBef>
              <a:spcAft>
                <a:spcPts val="0"/>
              </a:spcAft>
              <a:buNone/>
            </a:pPr>
            <a:r>
              <a:rPr lang="en-US" altLang="zh-CN" sz="1400">
                <a:solidFill>
                  <a:srgbClr val="000000"/>
                </a:solidFill>
                <a:ea typeface="宋体" panose="02010600030101010101" pitchFamily="2" charset="-122"/>
                <a:cs typeface="Arial" panose="020B0604020202020204" pitchFamily="34" charset="0"/>
                <a:sym typeface="+mn-ea"/>
              </a:rPr>
              <a:t>$(document).ready(function(){</a:t>
            </a:r>
            <a:endParaRPr lang="en-US" altLang="zh-CN" sz="1400" dirty="0">
              <a:solidFill>
                <a:srgbClr val="000000"/>
              </a:solidFill>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a:solidFill>
                  <a:srgbClr val="000000"/>
                </a:solidFill>
                <a:ea typeface="宋体" panose="02010600030101010101" pitchFamily="2" charset="-122"/>
                <a:cs typeface="Arial" panose="020B0604020202020204" pitchFamily="34" charset="0"/>
                <a:sym typeface="+mn-ea"/>
              </a:rPr>
              <a:t>	 $("#first_btn").click(function(){</a:t>
            </a:r>
            <a:endParaRPr lang="en-US" altLang="zh-CN" sz="1400" dirty="0">
              <a:solidFill>
                <a:srgbClr val="000000"/>
              </a:solidFill>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a:solidFill>
                  <a:srgbClr val="000000"/>
                </a:solidFill>
                <a:ea typeface="宋体" panose="02010600030101010101" pitchFamily="2" charset="-122"/>
                <a:cs typeface="Arial" panose="020B0604020202020204" pitchFamily="34" charset="0"/>
                <a:sym typeface="+mn-ea"/>
              </a:rPr>
              <a:t>		 $("div").removeClass("second");</a:t>
            </a:r>
            <a:endParaRPr lang="en-US" altLang="zh-CN" sz="1400" dirty="0">
              <a:solidFill>
                <a:srgbClr val="000000"/>
              </a:solidFill>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a:solidFill>
                  <a:srgbClr val="000000"/>
                </a:solidFill>
                <a:ea typeface="宋体" panose="02010600030101010101" pitchFamily="2" charset="-122"/>
                <a:cs typeface="Arial" panose="020B0604020202020204" pitchFamily="34" charset="0"/>
                <a:sym typeface="+mn-ea"/>
              </a:rPr>
              <a:t>		 $("div").addClass("first");</a:t>
            </a:r>
            <a:endParaRPr lang="en-US" altLang="zh-CN" sz="1400" dirty="0">
              <a:solidFill>
                <a:srgbClr val="000000"/>
              </a:solidFill>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a:solidFill>
                  <a:srgbClr val="000000"/>
                </a:solidFill>
                <a:ea typeface="宋体" panose="02010600030101010101" pitchFamily="2" charset="-122"/>
                <a:cs typeface="Arial" panose="020B0604020202020204" pitchFamily="34" charset="0"/>
                <a:sym typeface="+mn-ea"/>
              </a:rPr>
              <a:t>	 });</a:t>
            </a:r>
            <a:endParaRPr lang="en-US" altLang="zh-CN" sz="1400" dirty="0">
              <a:solidFill>
                <a:srgbClr val="000000"/>
              </a:solidFill>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a:solidFill>
                  <a:srgbClr val="000000"/>
                </a:solidFill>
                <a:ea typeface="宋体" panose="02010600030101010101" pitchFamily="2" charset="-122"/>
                <a:cs typeface="Arial" panose="020B0604020202020204" pitchFamily="34" charset="0"/>
                <a:sym typeface="+mn-ea"/>
              </a:rPr>
              <a:t>	 $("#second_btn").click(function(){</a:t>
            </a:r>
            <a:endParaRPr lang="en-US" altLang="zh-CN" sz="1400" dirty="0">
              <a:solidFill>
                <a:srgbClr val="000000"/>
              </a:solidFill>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a:solidFill>
                  <a:srgbClr val="000000"/>
                </a:solidFill>
                <a:ea typeface="宋体" panose="02010600030101010101" pitchFamily="2" charset="-122"/>
                <a:cs typeface="Arial" panose="020B0604020202020204" pitchFamily="34" charset="0"/>
                <a:sym typeface="+mn-ea"/>
              </a:rPr>
              <a:t>		 $("div").removeClass("first");</a:t>
            </a:r>
            <a:endParaRPr lang="en-US" altLang="zh-CN" sz="1400" dirty="0">
              <a:solidFill>
                <a:srgbClr val="000000"/>
              </a:solidFill>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a:solidFill>
                  <a:srgbClr val="000000"/>
                </a:solidFill>
                <a:ea typeface="宋体" panose="02010600030101010101" pitchFamily="2" charset="-122"/>
                <a:cs typeface="Arial" panose="020B0604020202020204" pitchFamily="34" charset="0"/>
                <a:sym typeface="+mn-ea"/>
              </a:rPr>
              <a:t>		 $("div").addClass("second");</a:t>
            </a:r>
            <a:endParaRPr lang="en-US" altLang="zh-CN" sz="1400" dirty="0">
              <a:solidFill>
                <a:srgbClr val="000000"/>
              </a:solidFill>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a:solidFill>
                  <a:srgbClr val="000000"/>
                </a:solidFill>
                <a:ea typeface="宋体" panose="02010600030101010101" pitchFamily="2" charset="-122"/>
                <a:cs typeface="Arial" panose="020B0604020202020204" pitchFamily="34" charset="0"/>
                <a:sym typeface="+mn-ea"/>
              </a:rPr>
              <a:t>	 });</a:t>
            </a:r>
            <a:endParaRPr lang="en-US" altLang="zh-CN" sz="1400" dirty="0">
              <a:solidFill>
                <a:srgbClr val="000000"/>
              </a:solidFill>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r>
              <a:rPr lang="en-US" altLang="zh-CN" sz="1400">
                <a:solidFill>
                  <a:srgbClr val="000000"/>
                </a:solidFill>
                <a:ea typeface="宋体" panose="02010600030101010101" pitchFamily="2" charset="-122"/>
                <a:cs typeface="Arial" panose="020B0604020202020204" pitchFamily="34" charset="0"/>
                <a:sym typeface="+mn-ea"/>
              </a:rPr>
              <a:t>});</a:t>
            </a:r>
            <a:endParaRPr lang="en-US" altLang="zh-CN" sz="1400" dirty="0">
              <a:solidFill>
                <a:srgbClr val="000000"/>
              </a:solidFill>
              <a:ea typeface="宋体" panose="02010600030101010101" pitchFamily="2" charset="-122"/>
              <a:cs typeface="Arial" panose="020B0604020202020204" pitchFamily="34" charset="0"/>
            </a:endParaRPr>
          </a:p>
          <a:p>
            <a:pPr marL="457200" indent="-457200">
              <a:lnSpc>
                <a:spcPct val="100000"/>
              </a:lnSpc>
              <a:spcBef>
                <a:spcPct val="0"/>
              </a:spcBef>
              <a:spcAft>
                <a:spcPts val="0"/>
              </a:spcAft>
              <a:buNone/>
            </a:pPr>
            <a:endParaRPr lang="en-US" altLang="zh-CN" sz="1400" dirty="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7782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zh-CN" altLang="en-US" kern="1200" dirty="0">
                <a:cs typeface="+mn-cs"/>
              </a:rPr>
              <a:t>转义字符</a:t>
            </a:r>
            <a:endParaRPr lang="zh-CN" altLang="en-US" kern="1200" dirty="0">
              <a:cs typeface="+mn-cs"/>
            </a:endParaRPr>
          </a:p>
        </p:txBody>
      </p:sp>
      <p:sp>
        <p:nvSpPr>
          <p:cNvPr id="23554" name="Rectangle 3"/>
          <p:cNvSpPr>
            <a:spLocks noGrp="1" noChangeArrowheads="1"/>
          </p:cNvSpPr>
          <p:nvPr>
            <p:ph idx="1"/>
          </p:nvPr>
        </p:nvSpPr>
        <p:spPr>
          <a:xfrm>
            <a:off x="502285" y="1383030"/>
            <a:ext cx="8509000" cy="913130"/>
          </a:xfrm>
        </p:spPr>
        <p:txBody>
          <a:bodyPr>
            <a:normAutofit fontScale="60000"/>
          </a:bodyPr>
          <a:lstStyle/>
          <a:p>
            <a:pPr marL="0" indent="0">
              <a:buNone/>
            </a:pPr>
            <a:r>
              <a:rPr lang="en-US" altLang="zh-CN" sz="3300" dirty="0" smtClean="0">
                <a:ea typeface="宋体" panose="02010600030101010101" pitchFamily="2" charset="-122"/>
              </a:rPr>
              <a:t>       </a:t>
            </a:r>
            <a:r>
              <a:rPr lang="zh-CN" altLang="en-US" sz="3300" dirty="0" smtClean="0"/>
              <a:t>如果在字符串中涉及到一些特殊字符如“</a:t>
            </a:r>
            <a:r>
              <a:rPr lang="en-US" altLang="zh-CN" sz="3300" dirty="0" smtClean="0"/>
              <a:t>\”</a:t>
            </a:r>
            <a:r>
              <a:rPr lang="zh-CN" altLang="en-US" sz="3300" dirty="0" smtClean="0"/>
              <a:t>、“</a:t>
            </a:r>
            <a:r>
              <a:rPr lang="en-US" altLang="zh-CN" sz="3300" dirty="0" smtClean="0"/>
              <a:t>"”</a:t>
            </a:r>
            <a:r>
              <a:rPr lang="zh-CN" altLang="en-US" sz="3300" dirty="0" smtClean="0"/>
              <a:t>、</a:t>
            </a:r>
            <a:r>
              <a:rPr lang="en-US" altLang="zh-CN" sz="3300" dirty="0" smtClean="0"/>
              <a:t>'”</a:t>
            </a:r>
            <a:r>
              <a:rPr lang="zh-CN" altLang="en-US" sz="3300" dirty="0" smtClean="0"/>
              <a:t>等，</a:t>
            </a:r>
            <a:r>
              <a:rPr lang="zh-CN" altLang="en-US" sz="3300" dirty="0" smtClean="0">
                <a:solidFill>
                  <a:srgbClr val="FF0000"/>
                </a:solidFill>
              </a:rPr>
              <a:t>这些字符无法直接使用</a:t>
            </a:r>
            <a:r>
              <a:rPr lang="zh-CN" altLang="en-US" sz="3300" dirty="0" smtClean="0"/>
              <a:t>，需要采用</a:t>
            </a:r>
            <a:r>
              <a:rPr lang="zh-CN" altLang="en-US" sz="3300" dirty="0" smtClean="0">
                <a:solidFill>
                  <a:srgbClr val="FF0000"/>
                </a:solidFill>
              </a:rPr>
              <a:t>转义字符</a:t>
            </a:r>
            <a:r>
              <a:rPr lang="zh-CN" altLang="en-US" sz="3300" dirty="0" smtClean="0"/>
              <a:t>的方式。</a:t>
            </a:r>
            <a:endParaRPr sz="2800" dirty="0">
              <a:latin typeface="+mj-lt"/>
              <a:ea typeface="+mj-lt"/>
            </a:endParaRPr>
          </a:p>
        </p:txBody>
      </p:sp>
      <p:graphicFrame>
        <p:nvGraphicFramePr>
          <p:cNvPr id="2" name="表格 1"/>
          <p:cNvGraphicFramePr/>
          <p:nvPr>
            <p:custDataLst>
              <p:tags r:id="rId1"/>
            </p:custDataLst>
          </p:nvPr>
        </p:nvGraphicFramePr>
        <p:xfrm>
          <a:off x="1371600" y="2533650"/>
          <a:ext cx="6780530" cy="1704975"/>
        </p:xfrm>
        <a:graphic>
          <a:graphicData uri="http://schemas.openxmlformats.org/drawingml/2006/table">
            <a:tbl>
              <a:tblPr firstRow="1" bandRow="1">
                <a:tableStyleId>{8A107856-5554-42FB-B03E-39F5DBC370BA}</a:tableStyleId>
              </a:tblPr>
              <a:tblGrid>
                <a:gridCol w="1696085"/>
                <a:gridCol w="1348740"/>
                <a:gridCol w="1397000"/>
                <a:gridCol w="2338705"/>
              </a:tblGrid>
              <a:tr h="320040">
                <a:tc>
                  <a:txBody>
                    <a:bodyPr/>
                    <a:lstStyle/>
                    <a:p>
                      <a:pPr marL="0" indent="0" algn="ctr">
                        <a:lnSpc>
                          <a:spcPct val="140000"/>
                        </a:lnSpc>
                        <a:buNone/>
                      </a:pPr>
                      <a:r>
                        <a:rPr lang="zh-CN" altLang="en-US" sz="1600" u="none" dirty="0">
                          <a:latin typeface="微软雅黑" panose="020B0503020204020204" charset="-122"/>
                          <a:ea typeface="微软雅黑" panose="020B0503020204020204" charset="-122"/>
                        </a:rPr>
                        <a:t>转义字符</a:t>
                      </a:r>
                      <a:endParaRPr lang="zh-CN" altLang="en-US" sz="1600" b="0" u="none" dirty="0">
                        <a:latin typeface="微软雅黑" panose="020B0503020204020204" charset="-122"/>
                        <a:ea typeface="微软雅黑" panose="020B0503020204020204" charset="-122"/>
                        <a:cs typeface="宋体" panose="02010600030101010101" pitchFamily="2" charset="-122"/>
                      </a:endParaRPr>
                    </a:p>
                  </a:txBody>
                  <a:tcPr marL="0" marR="0" marT="0" marB="1"/>
                </a:tc>
                <a:tc>
                  <a:txBody>
                    <a:bodyPr/>
                    <a:lstStyle/>
                    <a:p>
                      <a:pPr marL="0" indent="0" algn="ctr">
                        <a:lnSpc>
                          <a:spcPct val="140000"/>
                        </a:lnSpc>
                        <a:buNone/>
                      </a:pPr>
                      <a:r>
                        <a:rPr lang="zh-CN" altLang="en-US" sz="1600" u="none" dirty="0">
                          <a:latin typeface="微软雅黑" panose="020B0503020204020204" charset="-122"/>
                          <a:ea typeface="微软雅黑" panose="020B0503020204020204" charset="-122"/>
                        </a:rPr>
                        <a:t>代表含义</a:t>
                      </a:r>
                      <a:endParaRPr lang="zh-CN" altLang="en-US" sz="1600" b="0" u="none" dirty="0">
                        <a:latin typeface="微软雅黑" panose="020B0503020204020204" charset="-122"/>
                        <a:ea typeface="微软雅黑" panose="020B0503020204020204" charset="-122"/>
                        <a:cs typeface="宋体" panose="02010600030101010101" pitchFamily="2" charset="-122"/>
                      </a:endParaRPr>
                    </a:p>
                  </a:txBody>
                  <a:tcPr marL="0" marR="0" marT="0" marB="1"/>
                </a:tc>
                <a:tc>
                  <a:txBody>
                    <a:bodyPr/>
                    <a:lstStyle/>
                    <a:p>
                      <a:pPr marL="0" indent="0" algn="ctr">
                        <a:lnSpc>
                          <a:spcPct val="140000"/>
                        </a:lnSpc>
                        <a:buNone/>
                      </a:pPr>
                      <a:r>
                        <a:rPr lang="zh-CN" altLang="en-US" sz="1600" u="none">
                          <a:latin typeface="微软雅黑" panose="020B0503020204020204" charset="-122"/>
                          <a:ea typeface="微软雅黑" panose="020B0503020204020204" charset="-122"/>
                        </a:rPr>
                        <a:t>转义字符</a:t>
                      </a:r>
                      <a:endParaRPr lang="zh-CN" altLang="en-US" sz="1600" b="0" u="none">
                        <a:latin typeface="微软雅黑" panose="020B0503020204020204" charset="-122"/>
                        <a:ea typeface="微软雅黑" panose="020B0503020204020204" charset="-122"/>
                        <a:cs typeface="宋体" panose="02010600030101010101" pitchFamily="2" charset="-122"/>
                      </a:endParaRPr>
                    </a:p>
                  </a:txBody>
                  <a:tcPr marL="0" marR="0" marT="0" marB="1"/>
                </a:tc>
                <a:tc>
                  <a:txBody>
                    <a:bodyPr/>
                    <a:lstStyle/>
                    <a:p>
                      <a:pPr marL="0" indent="0" algn="ctr">
                        <a:lnSpc>
                          <a:spcPct val="140000"/>
                        </a:lnSpc>
                        <a:buNone/>
                      </a:pPr>
                      <a:r>
                        <a:rPr lang="zh-CN" altLang="en-US" sz="1600" u="none">
                          <a:latin typeface="微软雅黑" panose="020B0503020204020204" charset="-122"/>
                          <a:ea typeface="微软雅黑" panose="020B0503020204020204" charset="-122"/>
                        </a:rPr>
                        <a:t>代表含义</a:t>
                      </a:r>
                      <a:endParaRPr lang="zh-CN" altLang="en-US" sz="1600" b="0" u="none">
                        <a:latin typeface="微软雅黑" panose="020B0503020204020204" charset="-122"/>
                        <a:ea typeface="微软雅黑" panose="020B0503020204020204" charset="-122"/>
                        <a:cs typeface="宋体" panose="02010600030101010101" pitchFamily="2" charset="-122"/>
                      </a:endParaRPr>
                    </a:p>
                  </a:txBody>
                  <a:tcPr marL="0" marR="0" marT="0" marB="1"/>
                </a:tc>
              </a:tr>
              <a:tr h="320041">
                <a:tc>
                  <a:txBody>
                    <a:bodyPr/>
                    <a:lstStyle/>
                    <a:p>
                      <a:pPr marL="0" indent="0" algn="ctr">
                        <a:lnSpc>
                          <a:spcPct val="140000"/>
                        </a:lnSpc>
                        <a:buNone/>
                      </a:pPr>
                      <a:r>
                        <a:rPr lang="en-US" altLang="zh-CN" sz="1600" u="none" dirty="0">
                          <a:latin typeface="微软雅黑" panose="020B0503020204020204" charset="-122"/>
                          <a:ea typeface="微软雅黑" panose="020B0503020204020204" charset="-122"/>
                        </a:rPr>
                        <a:t>\b</a:t>
                      </a:r>
                      <a:endParaRPr lang="en-US" altLang="zh-CN" sz="1600" b="0" u="none" dirty="0">
                        <a:latin typeface="微软雅黑" panose="020B0503020204020204" charset="-122"/>
                        <a:ea typeface="微软雅黑" panose="020B0503020204020204" charset="-122"/>
                        <a:cs typeface="Verdana" panose="020B0604030504040204" pitchFamily="34" charset="0"/>
                      </a:endParaRPr>
                    </a:p>
                  </a:txBody>
                  <a:tcPr marL="0" marR="0" marT="0" marB="1"/>
                </a:tc>
                <a:tc>
                  <a:txBody>
                    <a:bodyPr/>
                    <a:lstStyle/>
                    <a:p>
                      <a:pPr marL="0" indent="0" algn="l">
                        <a:lnSpc>
                          <a:spcPct val="140000"/>
                        </a:lnSpc>
                        <a:buNone/>
                      </a:pPr>
                      <a:r>
                        <a:rPr lang="zh-CN" altLang="en-US" sz="1600" u="none" dirty="0">
                          <a:latin typeface="微软雅黑" panose="020B0503020204020204" charset="-122"/>
                          <a:ea typeface="微软雅黑" panose="020B0503020204020204" charset="-122"/>
                        </a:rPr>
                        <a:t>退格符</a:t>
                      </a:r>
                      <a:endParaRPr lang="zh-CN" altLang="en-US" sz="1600" b="0" u="none" dirty="0">
                        <a:latin typeface="微软雅黑" panose="020B0503020204020204" charset="-122"/>
                        <a:ea typeface="微软雅黑" panose="020B0503020204020204" charset="-122"/>
                        <a:cs typeface="宋体" panose="02010600030101010101" pitchFamily="2" charset="-122"/>
                      </a:endParaRPr>
                    </a:p>
                  </a:txBody>
                  <a:tcPr marL="0" marR="0" marT="0" marB="1"/>
                </a:tc>
                <a:tc>
                  <a:txBody>
                    <a:bodyPr/>
                    <a:lstStyle/>
                    <a:p>
                      <a:pPr marL="0" indent="0" algn="ctr">
                        <a:lnSpc>
                          <a:spcPct val="140000"/>
                        </a:lnSpc>
                        <a:buNone/>
                      </a:pPr>
                      <a:r>
                        <a:rPr lang="en-US" altLang="zh-CN" sz="1600" u="none" dirty="0">
                          <a:latin typeface="微软雅黑" panose="020B0503020204020204" charset="-122"/>
                          <a:ea typeface="微软雅黑" panose="020B0503020204020204" charset="-122"/>
                        </a:rPr>
                        <a:t>\t</a:t>
                      </a:r>
                      <a:endParaRPr lang="en-US" altLang="zh-CN" sz="1600" b="0" u="none" dirty="0">
                        <a:latin typeface="微软雅黑" panose="020B0503020204020204" charset="-122"/>
                        <a:ea typeface="微软雅黑" panose="020B0503020204020204" charset="-122"/>
                        <a:cs typeface="Verdana" panose="020B0604030504040204" pitchFamily="34" charset="0"/>
                      </a:endParaRPr>
                    </a:p>
                  </a:txBody>
                  <a:tcPr marL="0" marR="0" marT="0" marB="1"/>
                </a:tc>
                <a:tc>
                  <a:txBody>
                    <a:bodyPr/>
                    <a:lstStyle/>
                    <a:p>
                      <a:pPr marL="0" indent="0" algn="l">
                        <a:lnSpc>
                          <a:spcPct val="140000"/>
                        </a:lnSpc>
                        <a:buNone/>
                      </a:pPr>
                      <a:r>
                        <a:rPr lang="zh-CN" altLang="en-US" sz="1600" u="none">
                          <a:latin typeface="微软雅黑" panose="020B0503020204020204" charset="-122"/>
                          <a:ea typeface="微软雅黑" panose="020B0503020204020204" charset="-122"/>
                        </a:rPr>
                        <a:t>水平制表符</a:t>
                      </a:r>
                      <a:endParaRPr lang="zh-CN" altLang="en-US" sz="1600" b="0" u="none">
                        <a:latin typeface="微软雅黑" panose="020B0503020204020204" charset="-122"/>
                        <a:ea typeface="微软雅黑" panose="020B0503020204020204" charset="-122"/>
                        <a:cs typeface="宋体" panose="02010600030101010101" pitchFamily="2" charset="-122"/>
                      </a:endParaRPr>
                    </a:p>
                  </a:txBody>
                  <a:tcPr marL="0" marR="0" marT="0" marB="1"/>
                </a:tc>
              </a:tr>
              <a:tr h="320041">
                <a:tc>
                  <a:txBody>
                    <a:bodyPr/>
                    <a:lstStyle/>
                    <a:p>
                      <a:pPr marL="0" indent="0" algn="ctr">
                        <a:lnSpc>
                          <a:spcPct val="140000"/>
                        </a:lnSpc>
                        <a:buNone/>
                      </a:pPr>
                      <a:r>
                        <a:rPr lang="en-US" altLang="zh-CN" sz="1600" u="none">
                          <a:latin typeface="微软雅黑" panose="020B0503020204020204" charset="-122"/>
                          <a:ea typeface="微软雅黑" panose="020B0503020204020204" charset="-122"/>
                        </a:rPr>
                        <a:t>\f</a:t>
                      </a:r>
                      <a:endParaRPr lang="en-US" altLang="zh-CN" sz="1600" b="0" u="none">
                        <a:latin typeface="微软雅黑" panose="020B0503020204020204" charset="-122"/>
                        <a:ea typeface="微软雅黑" panose="020B0503020204020204" charset="-122"/>
                        <a:cs typeface="Verdana" panose="020B0604030504040204" pitchFamily="34" charset="0"/>
                      </a:endParaRPr>
                    </a:p>
                  </a:txBody>
                  <a:tcPr marL="0" marR="0" marT="0" marB="1"/>
                </a:tc>
                <a:tc>
                  <a:txBody>
                    <a:bodyPr/>
                    <a:lstStyle/>
                    <a:p>
                      <a:pPr marL="0" indent="0" algn="l">
                        <a:lnSpc>
                          <a:spcPct val="140000"/>
                        </a:lnSpc>
                        <a:buNone/>
                      </a:pPr>
                      <a:r>
                        <a:rPr lang="zh-CN" altLang="en-US" sz="1600" u="none">
                          <a:latin typeface="微软雅黑" panose="020B0503020204020204" charset="-122"/>
                          <a:ea typeface="微软雅黑" panose="020B0503020204020204" charset="-122"/>
                        </a:rPr>
                        <a:t>换页符</a:t>
                      </a:r>
                      <a:endParaRPr lang="zh-CN" altLang="en-US" sz="1600" b="0" u="none">
                        <a:latin typeface="微软雅黑" panose="020B0503020204020204" charset="-122"/>
                        <a:ea typeface="微软雅黑" panose="020B0503020204020204" charset="-122"/>
                        <a:cs typeface="宋体" panose="02010600030101010101" pitchFamily="2" charset="-122"/>
                      </a:endParaRPr>
                    </a:p>
                  </a:txBody>
                  <a:tcPr marL="0" marR="0" marT="0" marB="1"/>
                </a:tc>
                <a:tc>
                  <a:txBody>
                    <a:bodyPr/>
                    <a:lstStyle/>
                    <a:p>
                      <a:pPr marL="0" indent="0" algn="ctr">
                        <a:lnSpc>
                          <a:spcPct val="140000"/>
                        </a:lnSpc>
                        <a:buNone/>
                      </a:pPr>
                      <a:r>
                        <a:rPr lang="en-US" altLang="zh-CN" sz="1600" u="none" dirty="0">
                          <a:latin typeface="微软雅黑" panose="020B0503020204020204" charset="-122"/>
                          <a:ea typeface="微软雅黑" panose="020B0503020204020204" charset="-122"/>
                        </a:rPr>
                        <a:t>\'</a:t>
                      </a:r>
                      <a:endParaRPr lang="en-US" altLang="zh-CN" sz="1600" b="0" u="none" dirty="0">
                        <a:latin typeface="微软雅黑" panose="020B0503020204020204" charset="-122"/>
                        <a:ea typeface="微软雅黑" panose="020B0503020204020204" charset="-122"/>
                        <a:cs typeface="Verdana" panose="020B0604030504040204" pitchFamily="34" charset="0"/>
                      </a:endParaRPr>
                    </a:p>
                  </a:txBody>
                  <a:tcPr marL="0" marR="0" marT="0" marB="1"/>
                </a:tc>
                <a:tc>
                  <a:txBody>
                    <a:bodyPr/>
                    <a:lstStyle/>
                    <a:p>
                      <a:pPr marL="0" indent="0" algn="l">
                        <a:lnSpc>
                          <a:spcPct val="140000"/>
                        </a:lnSpc>
                        <a:buNone/>
                      </a:pPr>
                      <a:r>
                        <a:rPr lang="zh-CN" altLang="en-US" sz="1600" u="none" dirty="0">
                          <a:latin typeface="微软雅黑" panose="020B0503020204020204" charset="-122"/>
                          <a:ea typeface="微软雅黑" panose="020B0503020204020204" charset="-122"/>
                        </a:rPr>
                        <a:t>单引号</a:t>
                      </a:r>
                      <a:endParaRPr lang="zh-CN" altLang="en-US" sz="1600" b="0" u="none" dirty="0">
                        <a:latin typeface="微软雅黑" panose="020B0503020204020204" charset="-122"/>
                        <a:ea typeface="微软雅黑" panose="020B0503020204020204" charset="-122"/>
                        <a:cs typeface="宋体" panose="02010600030101010101" pitchFamily="2" charset="-122"/>
                      </a:endParaRPr>
                    </a:p>
                  </a:txBody>
                  <a:tcPr marL="0" marR="0" marT="0" marB="1"/>
                </a:tc>
              </a:tr>
              <a:tr h="320041">
                <a:tc>
                  <a:txBody>
                    <a:bodyPr/>
                    <a:lstStyle/>
                    <a:p>
                      <a:pPr marL="0" indent="0" algn="ctr">
                        <a:lnSpc>
                          <a:spcPct val="140000"/>
                        </a:lnSpc>
                        <a:buNone/>
                      </a:pPr>
                      <a:r>
                        <a:rPr lang="en-US" altLang="zh-CN" sz="1600" u="none">
                          <a:latin typeface="微软雅黑" panose="020B0503020204020204" charset="-122"/>
                          <a:ea typeface="微软雅黑" panose="020B0503020204020204" charset="-122"/>
                        </a:rPr>
                        <a:t>\n</a:t>
                      </a:r>
                      <a:endParaRPr lang="en-US" altLang="zh-CN" sz="1600" b="0" u="none">
                        <a:latin typeface="微软雅黑" panose="020B0503020204020204" charset="-122"/>
                        <a:ea typeface="微软雅黑" panose="020B0503020204020204" charset="-122"/>
                        <a:cs typeface="Verdana" panose="020B0604030504040204" pitchFamily="34" charset="0"/>
                      </a:endParaRPr>
                    </a:p>
                  </a:txBody>
                  <a:tcPr marL="0" marR="0" marT="0" marB="1"/>
                </a:tc>
                <a:tc>
                  <a:txBody>
                    <a:bodyPr/>
                    <a:lstStyle/>
                    <a:p>
                      <a:pPr marL="0" indent="0" algn="l">
                        <a:lnSpc>
                          <a:spcPct val="140000"/>
                        </a:lnSpc>
                        <a:buNone/>
                      </a:pPr>
                      <a:r>
                        <a:rPr lang="zh-CN" altLang="en-US" sz="1600" u="none">
                          <a:latin typeface="微软雅黑" panose="020B0503020204020204" charset="-122"/>
                          <a:ea typeface="微软雅黑" panose="020B0503020204020204" charset="-122"/>
                        </a:rPr>
                        <a:t>换行符</a:t>
                      </a:r>
                      <a:endParaRPr lang="zh-CN" altLang="en-US" sz="1600" b="0" u="none">
                        <a:latin typeface="微软雅黑" panose="020B0503020204020204" charset="-122"/>
                        <a:ea typeface="微软雅黑" panose="020B0503020204020204" charset="-122"/>
                        <a:cs typeface="宋体" panose="02010600030101010101" pitchFamily="2" charset="-122"/>
                      </a:endParaRPr>
                    </a:p>
                  </a:txBody>
                  <a:tcPr marL="0" marR="0" marT="0" marB="1"/>
                </a:tc>
                <a:tc>
                  <a:txBody>
                    <a:bodyPr/>
                    <a:lstStyle/>
                    <a:p>
                      <a:pPr marL="0" indent="0" algn="ctr">
                        <a:lnSpc>
                          <a:spcPct val="140000"/>
                        </a:lnSpc>
                        <a:buNone/>
                      </a:pPr>
                      <a:r>
                        <a:rPr lang="en-US" altLang="zh-CN" sz="1600" u="none">
                          <a:latin typeface="微软雅黑" panose="020B0503020204020204" charset="-122"/>
                          <a:ea typeface="微软雅黑" panose="020B0503020204020204" charset="-122"/>
                        </a:rPr>
                        <a:t>\"</a:t>
                      </a:r>
                      <a:endParaRPr lang="en-US" altLang="zh-CN" sz="1600" b="0" u="none">
                        <a:latin typeface="微软雅黑" panose="020B0503020204020204" charset="-122"/>
                        <a:ea typeface="微软雅黑" panose="020B0503020204020204" charset="-122"/>
                        <a:cs typeface="Verdana" panose="020B0604030504040204" pitchFamily="34" charset="0"/>
                      </a:endParaRPr>
                    </a:p>
                  </a:txBody>
                  <a:tcPr marL="0" marR="0" marT="0" marB="1"/>
                </a:tc>
                <a:tc>
                  <a:txBody>
                    <a:bodyPr/>
                    <a:lstStyle/>
                    <a:p>
                      <a:pPr marL="0" indent="0" algn="l">
                        <a:lnSpc>
                          <a:spcPct val="140000"/>
                        </a:lnSpc>
                        <a:buNone/>
                      </a:pPr>
                      <a:r>
                        <a:rPr lang="zh-CN" altLang="en-US" sz="1600" u="none" dirty="0">
                          <a:latin typeface="微软雅黑" panose="020B0503020204020204" charset="-122"/>
                          <a:ea typeface="微软雅黑" panose="020B0503020204020204" charset="-122"/>
                        </a:rPr>
                        <a:t>双引号</a:t>
                      </a:r>
                      <a:endParaRPr lang="zh-CN" altLang="en-US" sz="1600" b="0" u="none" dirty="0">
                        <a:latin typeface="微软雅黑" panose="020B0503020204020204" charset="-122"/>
                        <a:ea typeface="微软雅黑" panose="020B0503020204020204" charset="-122"/>
                        <a:cs typeface="宋体" panose="02010600030101010101" pitchFamily="2" charset="-122"/>
                      </a:endParaRPr>
                    </a:p>
                  </a:txBody>
                  <a:tcPr marL="0" marR="0" marT="0" marB="1"/>
                </a:tc>
              </a:tr>
              <a:tr h="320041">
                <a:tc>
                  <a:txBody>
                    <a:bodyPr/>
                    <a:lstStyle/>
                    <a:p>
                      <a:pPr marL="0" indent="0" algn="ctr">
                        <a:lnSpc>
                          <a:spcPct val="140000"/>
                        </a:lnSpc>
                        <a:buNone/>
                      </a:pPr>
                      <a:r>
                        <a:rPr lang="en-US" altLang="zh-CN" sz="1600" u="none">
                          <a:latin typeface="微软雅黑" panose="020B0503020204020204" charset="-122"/>
                          <a:ea typeface="微软雅黑" panose="020B0503020204020204" charset="-122"/>
                        </a:rPr>
                        <a:t>\r</a:t>
                      </a:r>
                      <a:endParaRPr lang="en-US" altLang="zh-CN" sz="1600" b="0" u="none">
                        <a:latin typeface="微软雅黑" panose="020B0503020204020204" charset="-122"/>
                        <a:ea typeface="微软雅黑" panose="020B0503020204020204" charset="-122"/>
                        <a:cs typeface="Verdana" panose="020B0604030504040204" pitchFamily="34" charset="0"/>
                      </a:endParaRPr>
                    </a:p>
                  </a:txBody>
                  <a:tcPr marL="0" marR="0" marT="0" marB="1"/>
                </a:tc>
                <a:tc>
                  <a:txBody>
                    <a:bodyPr/>
                    <a:lstStyle/>
                    <a:p>
                      <a:pPr marL="0" indent="0" algn="l">
                        <a:lnSpc>
                          <a:spcPct val="140000"/>
                        </a:lnSpc>
                        <a:buNone/>
                      </a:pPr>
                      <a:r>
                        <a:rPr lang="zh-CN" altLang="en-US" sz="1600" u="none" dirty="0">
                          <a:latin typeface="微软雅黑" panose="020B0503020204020204" charset="-122"/>
                          <a:ea typeface="微软雅黑" panose="020B0503020204020204" charset="-122"/>
                        </a:rPr>
                        <a:t>回车符</a:t>
                      </a:r>
                      <a:endParaRPr lang="zh-CN" altLang="en-US" sz="1600" b="0" u="none" dirty="0">
                        <a:latin typeface="微软雅黑" panose="020B0503020204020204" charset="-122"/>
                        <a:ea typeface="微软雅黑" panose="020B0503020204020204" charset="-122"/>
                        <a:cs typeface="宋体" panose="02010600030101010101" pitchFamily="2" charset="-122"/>
                      </a:endParaRPr>
                    </a:p>
                  </a:txBody>
                  <a:tcPr marL="0" marR="0" marT="0" marB="1"/>
                </a:tc>
                <a:tc>
                  <a:txBody>
                    <a:bodyPr/>
                    <a:lstStyle/>
                    <a:p>
                      <a:pPr marL="0" indent="0" algn="ctr">
                        <a:lnSpc>
                          <a:spcPct val="140000"/>
                        </a:lnSpc>
                        <a:buNone/>
                      </a:pPr>
                      <a:r>
                        <a:rPr lang="en-US" altLang="zh-CN" sz="1600" u="none">
                          <a:latin typeface="微软雅黑" panose="020B0503020204020204" charset="-122"/>
                          <a:ea typeface="微软雅黑" panose="020B0503020204020204" charset="-122"/>
                        </a:rPr>
                        <a:t>\\</a:t>
                      </a:r>
                      <a:endParaRPr lang="en-US" altLang="zh-CN" sz="1600" b="0" u="none">
                        <a:latin typeface="微软雅黑" panose="020B0503020204020204" charset="-122"/>
                        <a:ea typeface="微软雅黑" panose="020B0503020204020204" charset="-122"/>
                        <a:cs typeface="Verdana" panose="020B0604030504040204" pitchFamily="34" charset="0"/>
                      </a:endParaRPr>
                    </a:p>
                  </a:txBody>
                  <a:tcPr marL="0" marR="0" marT="0" marB="1"/>
                </a:tc>
                <a:tc>
                  <a:txBody>
                    <a:bodyPr/>
                    <a:lstStyle/>
                    <a:p>
                      <a:pPr marL="0" indent="0" algn="l">
                        <a:lnSpc>
                          <a:spcPct val="140000"/>
                        </a:lnSpc>
                        <a:buNone/>
                      </a:pPr>
                      <a:r>
                        <a:rPr lang="zh-CN" altLang="en-US" sz="1600" u="none" dirty="0">
                          <a:latin typeface="微软雅黑" panose="020B0503020204020204" charset="-122"/>
                          <a:ea typeface="微软雅黑" panose="020B0503020204020204" charset="-122"/>
                        </a:rPr>
                        <a:t>反斜线</a:t>
                      </a:r>
                      <a:endParaRPr lang="zh-CN" altLang="en-US" sz="1600" b="0" u="none" dirty="0">
                        <a:latin typeface="微软雅黑" panose="020B0503020204020204" charset="-122"/>
                        <a:ea typeface="微软雅黑" panose="020B0503020204020204" charset="-122"/>
                        <a:cs typeface="宋体" panose="02010600030101010101" pitchFamily="2" charset="-122"/>
                      </a:endParaRPr>
                    </a:p>
                  </a:txBody>
                  <a:tcPr marL="0" marR="0" marT="0" marB="1"/>
                </a:tc>
              </a:tr>
            </a:tbl>
          </a:graphicData>
        </a:graphic>
      </p:graphicFrame>
      <p:pic>
        <p:nvPicPr>
          <p:cNvPr id="5" name="图片 4"/>
          <p:cNvPicPr>
            <a:picLocks noChangeAspect="1"/>
          </p:cNvPicPr>
          <p:nvPr/>
        </p:nvPicPr>
        <p:blipFill>
          <a:blip r:embed="rId2" cstate="print"/>
          <a:srcRect/>
          <a:stretch>
            <a:fillRect/>
          </a:stretch>
        </p:blipFill>
        <p:spPr>
          <a:xfrm>
            <a:off x="6400800" y="4572000"/>
            <a:ext cx="2459355" cy="1207294"/>
          </a:xfrm>
          <a:prstGeom prst="rect">
            <a:avLst/>
          </a:prstGeom>
          <a:noFill/>
          <a:ln w="38100">
            <a:noFill/>
            <a:miter/>
          </a:ln>
        </p:spPr>
      </p:pic>
      <p:sp>
        <p:nvSpPr>
          <p:cNvPr id="4" name="文本框 3"/>
          <p:cNvSpPr txBox="1"/>
          <p:nvPr/>
        </p:nvSpPr>
        <p:spPr>
          <a:xfrm>
            <a:off x="533400" y="4572000"/>
            <a:ext cx="5867400" cy="645160"/>
          </a:xfrm>
          <a:prstGeom prst="rect">
            <a:avLst/>
          </a:prstGeom>
          <a:noFill/>
        </p:spPr>
        <p:txBody>
          <a:bodyPr wrap="square" rtlCol="0" anchor="t">
            <a:spAutoFit/>
          </a:bodyPr>
          <a:lstStyle/>
          <a:p>
            <a:pPr marL="0" indent="0">
              <a:buNone/>
            </a:pPr>
            <a:r>
              <a:rPr lang="zh-CN" altLang="zh-CN" dirty="0">
                <a:latin typeface="微软雅黑" panose="020B0503020204020204" charset="-122"/>
                <a:ea typeface="微软雅黑" panose="020B0503020204020204" charset="-122"/>
                <a:sym typeface="+mn-ea"/>
              </a:rPr>
              <a:t>例如</a:t>
            </a:r>
            <a:r>
              <a:rPr lang="zh-CN" altLang="zh-CN" dirty="0" smtClean="0">
                <a:latin typeface="微软雅黑" panose="020B0503020204020204" charset="-122"/>
                <a:ea typeface="微软雅黑" panose="020B0503020204020204" charset="-122"/>
                <a:sym typeface="+mn-ea"/>
              </a:rPr>
              <a:t>：</a:t>
            </a:r>
            <a:endParaRPr lang="en-US" altLang="zh-CN" dirty="0" smtClean="0">
              <a:latin typeface="微软雅黑" panose="020B0503020204020204" charset="-122"/>
              <a:ea typeface="微软雅黑" panose="020B0503020204020204" charset="-122"/>
              <a:sym typeface="+mn-ea"/>
            </a:endParaRPr>
          </a:p>
          <a:p>
            <a:pPr marL="0" indent="0">
              <a:buNone/>
            </a:pPr>
            <a:r>
              <a:rPr lang="en-US" altLang="zh-CN" sz="1800" dirty="0" smtClean="0">
                <a:solidFill>
                  <a:srgbClr val="FF0000"/>
                </a:solidFill>
                <a:latin typeface="微软雅黑" panose="020B0503020204020204" charset="-122"/>
                <a:ea typeface="微软雅黑" panose="020B0503020204020204" charset="-122"/>
                <a:sym typeface="+mn-ea"/>
              </a:rPr>
              <a:t>alert</a:t>
            </a:r>
            <a:r>
              <a:rPr lang="en-US" altLang="zh-CN" sz="1800" dirty="0">
                <a:solidFill>
                  <a:srgbClr val="FF0000"/>
                </a:solidFill>
                <a:latin typeface="微软雅黑" panose="020B0503020204020204" charset="-122"/>
                <a:ea typeface="微软雅黑" panose="020B0503020204020204" charset="-122"/>
                <a:sym typeface="+mn-ea"/>
              </a:rPr>
              <a:t>("</a:t>
            </a:r>
            <a:r>
              <a:rPr lang="zh-CN" altLang="en-US" sz="1800" dirty="0">
                <a:solidFill>
                  <a:srgbClr val="FF0000"/>
                </a:solidFill>
                <a:latin typeface="微软雅黑" panose="020B0503020204020204" charset="-122"/>
                <a:ea typeface="微软雅黑" panose="020B0503020204020204" charset="-122"/>
                <a:sym typeface="+mn-ea"/>
              </a:rPr>
              <a:t>姓名</a:t>
            </a:r>
            <a:r>
              <a:rPr lang="en-US" altLang="zh-CN" sz="1800" dirty="0">
                <a:solidFill>
                  <a:srgbClr val="FF0000"/>
                </a:solidFill>
                <a:latin typeface="微软雅黑" panose="020B0503020204020204" charset="-122"/>
                <a:ea typeface="微软雅黑" panose="020B0503020204020204" charset="-122"/>
                <a:sym typeface="+mn-ea"/>
              </a:rPr>
              <a:t>:</a:t>
            </a:r>
            <a:r>
              <a:rPr lang="zh-CN" altLang="en-US" sz="1800" dirty="0">
                <a:solidFill>
                  <a:srgbClr val="FF0000"/>
                </a:solidFill>
                <a:latin typeface="微软雅黑" panose="020B0503020204020204" charset="-122"/>
                <a:ea typeface="微软雅黑" panose="020B0503020204020204" charset="-122"/>
                <a:sym typeface="+mn-ea"/>
              </a:rPr>
              <a:t>王大有</a:t>
            </a:r>
            <a:r>
              <a:rPr lang="en-US" altLang="zh-CN" sz="1800" dirty="0">
                <a:solidFill>
                  <a:srgbClr val="FF0000"/>
                </a:solidFill>
                <a:latin typeface="微软雅黑" panose="020B0503020204020204" charset="-122"/>
                <a:ea typeface="微软雅黑" panose="020B0503020204020204" charset="-122"/>
                <a:sym typeface="+mn-ea"/>
              </a:rPr>
              <a:t>\n</a:t>
            </a:r>
            <a:r>
              <a:rPr lang="zh-CN" altLang="en-US" sz="1800" dirty="0">
                <a:solidFill>
                  <a:srgbClr val="FF0000"/>
                </a:solidFill>
                <a:latin typeface="微软雅黑" panose="020B0503020204020204" charset="-122"/>
                <a:ea typeface="微软雅黑" panose="020B0503020204020204" charset="-122"/>
                <a:sym typeface="+mn-ea"/>
              </a:rPr>
              <a:t>班级</a:t>
            </a:r>
            <a:r>
              <a:rPr lang="en-US" altLang="zh-CN" sz="1800" dirty="0">
                <a:solidFill>
                  <a:srgbClr val="FF0000"/>
                </a:solidFill>
                <a:latin typeface="微软雅黑" panose="020B0503020204020204" charset="-122"/>
                <a:ea typeface="微软雅黑" panose="020B0503020204020204" charset="-122"/>
                <a:sym typeface="+mn-ea"/>
              </a:rPr>
              <a:t>:11</a:t>
            </a:r>
            <a:r>
              <a:rPr lang="zh-CN" altLang="en-US" sz="1800" dirty="0">
                <a:solidFill>
                  <a:srgbClr val="FF0000"/>
                </a:solidFill>
                <a:latin typeface="微软雅黑" panose="020B0503020204020204" charset="-122"/>
                <a:ea typeface="微软雅黑" panose="020B0503020204020204" charset="-122"/>
                <a:sym typeface="+mn-ea"/>
              </a:rPr>
              <a:t>计算机</a:t>
            </a:r>
            <a:r>
              <a:rPr lang="en-US" altLang="zh-CN" sz="1800" dirty="0">
                <a:solidFill>
                  <a:srgbClr val="FF0000"/>
                </a:solidFill>
                <a:latin typeface="微软雅黑" panose="020B0503020204020204" charset="-122"/>
                <a:ea typeface="微软雅黑" panose="020B0503020204020204" charset="-122"/>
                <a:sym typeface="+mn-ea"/>
              </a:rPr>
              <a:t>1</a:t>
            </a:r>
            <a:r>
              <a:rPr lang="zh-CN" altLang="en-US" sz="1800" dirty="0">
                <a:solidFill>
                  <a:srgbClr val="FF0000"/>
                </a:solidFill>
                <a:latin typeface="微软雅黑" panose="020B0503020204020204" charset="-122"/>
                <a:ea typeface="微软雅黑" panose="020B0503020204020204" charset="-122"/>
                <a:sym typeface="+mn-ea"/>
              </a:rPr>
              <a:t>班</a:t>
            </a:r>
            <a:r>
              <a:rPr lang="en-US" altLang="zh-CN" sz="1800" dirty="0">
                <a:solidFill>
                  <a:srgbClr val="FF0000"/>
                </a:solidFill>
                <a:latin typeface="微软雅黑" panose="020B0503020204020204" charset="-122"/>
                <a:ea typeface="微软雅黑" panose="020B0503020204020204" charset="-122"/>
                <a:sym typeface="+mn-ea"/>
              </a:rPr>
              <a:t>\r</a:t>
            </a:r>
            <a:r>
              <a:rPr lang="zh-CN" altLang="en-US" sz="1800" dirty="0">
                <a:solidFill>
                  <a:srgbClr val="FF0000"/>
                </a:solidFill>
                <a:latin typeface="微软雅黑" panose="020B0503020204020204" charset="-122"/>
                <a:ea typeface="微软雅黑" panose="020B0503020204020204" charset="-122"/>
                <a:sym typeface="+mn-ea"/>
              </a:rPr>
              <a:t>专业</a:t>
            </a:r>
            <a:r>
              <a:rPr lang="en-US" altLang="zh-CN" sz="1800" dirty="0">
                <a:solidFill>
                  <a:srgbClr val="FF0000"/>
                </a:solidFill>
                <a:latin typeface="微软雅黑" panose="020B0503020204020204" charset="-122"/>
                <a:ea typeface="微软雅黑" panose="020B0503020204020204" charset="-122"/>
                <a:sym typeface="+mn-ea"/>
              </a:rPr>
              <a:t>:</a:t>
            </a:r>
            <a:r>
              <a:rPr lang="zh-CN" altLang="en-US" sz="1800" dirty="0">
                <a:solidFill>
                  <a:srgbClr val="FF0000"/>
                </a:solidFill>
                <a:latin typeface="微软雅黑" panose="020B0503020204020204" charset="-122"/>
                <a:ea typeface="微软雅黑" panose="020B0503020204020204" charset="-122"/>
                <a:sym typeface="+mn-ea"/>
              </a:rPr>
              <a:t>计科系</a:t>
            </a:r>
            <a:r>
              <a:rPr lang="en-US" altLang="zh-CN" sz="1800" dirty="0">
                <a:solidFill>
                  <a:srgbClr val="FF0000"/>
                </a:solidFill>
                <a:latin typeface="微软雅黑" panose="020B0503020204020204" charset="-122"/>
                <a:ea typeface="微软雅黑" panose="020B0503020204020204" charset="-122"/>
                <a:sym typeface="+mn-ea"/>
              </a:rPr>
              <a:t>");</a:t>
            </a:r>
            <a:endParaRPr lang="zh-CN" altLang="en-US" sz="1800"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zh-CN" altLang="en-US" kern="1200" dirty="0">
                <a:cs typeface="+mn-cs"/>
              </a:rPr>
              <a:t>运算符和表达式</a:t>
            </a:r>
            <a:endParaRPr lang="zh-CN" altLang="en-US" kern="1200" dirty="0">
              <a:cs typeface="+mn-cs"/>
            </a:endParaRPr>
          </a:p>
        </p:txBody>
      </p:sp>
      <p:sp>
        <p:nvSpPr>
          <p:cNvPr id="41986" name="Rectangle 3"/>
          <p:cNvSpPr>
            <a:spLocks noGrp="1" noChangeArrowheads="1"/>
          </p:cNvSpPr>
          <p:nvPr>
            <p:ph idx="1"/>
          </p:nvPr>
        </p:nvSpPr>
        <p:spPr>
          <a:xfrm>
            <a:off x="533400" y="1676400"/>
            <a:ext cx="8108950" cy="3916045"/>
          </a:xfrm>
        </p:spPr>
        <p:txBody>
          <a:bodyPr>
            <a:normAutofit/>
          </a:bodyPr>
          <a:lstStyle/>
          <a:p>
            <a:pPr marL="0" lvl="1" indent="536575">
              <a:buNone/>
            </a:pPr>
            <a:r>
              <a:rPr lang="en-US" altLang="zh-CN" sz="1800" b="0" dirty="0" smtClean="0">
                <a:latin typeface="+mj-lt"/>
                <a:cs typeface="+mj-lt"/>
              </a:rPr>
              <a:t>JavaScript</a:t>
            </a:r>
            <a:r>
              <a:rPr lang="zh-CN" altLang="en-US" sz="1800" b="0" u="sng" dirty="0" smtClean="0">
                <a:solidFill>
                  <a:srgbClr val="FF0000"/>
                </a:solidFill>
                <a:latin typeface="+mj-lt"/>
                <a:cs typeface="+mj-lt"/>
              </a:rPr>
              <a:t>运算符</a:t>
            </a:r>
            <a:r>
              <a:rPr lang="zh-CN" altLang="en-US" sz="1800" b="0" dirty="0" smtClean="0">
                <a:latin typeface="+mj-lt"/>
                <a:cs typeface="+mj-lt"/>
              </a:rPr>
              <a:t>主要有：算术运算符、关系运算符、逻辑运算符、赋值运算符、自增自减运算符、逗号运算符和位运算符等。</a:t>
            </a:r>
            <a:endParaRPr lang="zh-CN" altLang="en-US" sz="1800" b="0" dirty="0" smtClean="0">
              <a:latin typeface="+mj-lt"/>
              <a:cs typeface="+mj-lt"/>
            </a:endParaRPr>
          </a:p>
          <a:p>
            <a:pPr marL="0" lvl="1" indent="709295">
              <a:buNone/>
            </a:pPr>
            <a:r>
              <a:rPr lang="zh-CN" altLang="en-US" sz="1800" b="0" dirty="0" smtClean="0">
                <a:latin typeface="+mj-lt"/>
                <a:cs typeface="+mj-lt"/>
              </a:rPr>
              <a:t>根据操作数的个数，将运算符分为</a:t>
            </a:r>
            <a:r>
              <a:rPr lang="zh-CN" altLang="en-US" sz="1800" b="0" u="sng" dirty="0" smtClean="0">
                <a:solidFill>
                  <a:srgbClr val="FF0000"/>
                </a:solidFill>
                <a:latin typeface="+mj-lt"/>
                <a:cs typeface="+mj-lt"/>
              </a:rPr>
              <a:t>一元运算符、二元运算符和三元运算符</a:t>
            </a:r>
            <a:r>
              <a:rPr lang="zh-CN" altLang="en-US" sz="1800" b="0" dirty="0" smtClean="0">
                <a:latin typeface="+mj-lt"/>
                <a:cs typeface="+mj-lt"/>
              </a:rPr>
              <a:t>。</a:t>
            </a:r>
            <a:endParaRPr lang="zh-CN" altLang="en-US" sz="1800" b="0" dirty="0" smtClean="0">
              <a:latin typeface="+mj-lt"/>
              <a:cs typeface="+mj-lt"/>
            </a:endParaRPr>
          </a:p>
          <a:p>
            <a:pPr marL="0" indent="0">
              <a:buNone/>
            </a:pPr>
            <a:r>
              <a:rPr lang="zh-CN" altLang="en-US" sz="1800" dirty="0" smtClean="0">
                <a:latin typeface="+mj-lt"/>
                <a:cs typeface="+mj-lt"/>
              </a:rPr>
              <a:t>       由操作数（变量、常量、函数调用等）和运算符结合在一起构成的式子称为“</a:t>
            </a:r>
            <a:r>
              <a:rPr lang="zh-CN" altLang="en-US" sz="1800" u="sng" dirty="0" smtClean="0">
                <a:solidFill>
                  <a:srgbClr val="FF0000"/>
                </a:solidFill>
                <a:latin typeface="+mj-lt"/>
                <a:cs typeface="+mj-lt"/>
              </a:rPr>
              <a:t>表达式</a:t>
            </a:r>
            <a:r>
              <a:rPr lang="zh-CN" altLang="en-US" sz="1800" dirty="0" smtClean="0">
                <a:latin typeface="+mj-lt"/>
                <a:cs typeface="+mj-lt"/>
              </a:rPr>
              <a:t>”，</a:t>
            </a:r>
            <a:r>
              <a:rPr lang="zh-CN" altLang="en-US" sz="1800" dirty="0" smtClean="0">
                <a:solidFill>
                  <a:srgbClr val="FF0000"/>
                </a:solidFill>
                <a:latin typeface="+mj-lt"/>
                <a:cs typeface="+mj-lt"/>
              </a:rPr>
              <a:t>最简单的表达式可以是常量名称。</a:t>
            </a:r>
            <a:endParaRPr lang="zh-CN" altLang="en-US" sz="1800" dirty="0" smtClean="0">
              <a:solidFill>
                <a:srgbClr val="FF0000"/>
              </a:solidFill>
              <a:latin typeface="+mj-lt"/>
              <a:cs typeface="+mj-lt"/>
            </a:endParaRPr>
          </a:p>
          <a:p>
            <a:pPr marL="0" indent="0">
              <a:buNone/>
            </a:pPr>
            <a:r>
              <a:rPr lang="zh-CN" altLang="en-US" sz="1800" dirty="0">
                <a:solidFill>
                  <a:schemeClr val="accent1"/>
                </a:solidFill>
                <a:latin typeface="+mj-lt"/>
                <a:cs typeface="+mj-lt"/>
                <a:sym typeface="+mn-ea"/>
              </a:rPr>
              <a:t>       </a:t>
            </a:r>
            <a:r>
              <a:rPr lang="zh-CN" altLang="en-US" sz="1800" dirty="0">
                <a:solidFill>
                  <a:schemeClr val="tx1"/>
                </a:solidFill>
                <a:latin typeface="+mj-lt"/>
                <a:cs typeface="+mj-lt"/>
                <a:sym typeface="+mn-ea"/>
              </a:rPr>
              <a:t>对应的表达式包括：算术表达式、关系表达式、逻辑表达式、赋值表达式、自增、自减表达式、逗号表达式、条件表达式、位表达式。 </a:t>
            </a:r>
            <a:endParaRPr lang="zh-CN" altLang="en-US" sz="1800" dirty="0">
              <a:solidFill>
                <a:schemeClr val="tx1"/>
              </a:solidFill>
              <a:latin typeface="+mj-lt"/>
              <a:cs typeface="+mj-lt"/>
              <a:sym typeface="+mn-ea"/>
            </a:endParaRPr>
          </a:p>
          <a:p>
            <a:pPr marL="0" indent="0">
              <a:buNone/>
            </a:pPr>
            <a:endParaRPr lang="zh-CN" altLang="en-US" sz="1800" b="0" dirty="0" smtClean="0">
              <a:solidFill>
                <a:schemeClr val="tx1"/>
              </a:solidFill>
              <a:effectLst>
                <a:outerShdw blurRad="38100" dist="19050" dir="2700000" algn="tl" rotWithShape="0">
                  <a:schemeClr val="dk1">
                    <a:alpha val="40000"/>
                  </a:schemeClr>
                </a:outerShdw>
              </a:effectLst>
              <a:latin typeface="+mj-lt"/>
              <a:ea typeface="黑体" panose="02010609060101010101" charset="-122"/>
              <a:cs typeface="+mj-lt"/>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zh-CN" altLang="en-US" dirty="0" smtClean="0"/>
              <a:t>算术运算符和表达式</a:t>
            </a:r>
            <a:endParaRPr lang="zh-CN" altLang="en-US" dirty="0" smtClean="0"/>
          </a:p>
        </p:txBody>
      </p:sp>
      <p:sp>
        <p:nvSpPr>
          <p:cNvPr id="3" name="文本占位符 2"/>
          <p:cNvSpPr>
            <a:spLocks noGrp="1"/>
          </p:cNvSpPr>
          <p:nvPr>
            <p:ph idx="1"/>
          </p:nvPr>
        </p:nvSpPr>
        <p:spPr>
          <a:xfrm>
            <a:off x="502285" y="1234440"/>
            <a:ext cx="8139430" cy="1631950"/>
          </a:xfrm>
          <a:ln w="9525">
            <a:noFill/>
            <a:miter/>
          </a:ln>
        </p:spPr>
        <p:txBody>
          <a:bodyPr>
            <a:noAutofit/>
          </a:bodyPr>
          <a:lstStyle/>
          <a:p>
            <a:pPr marL="0" indent="0">
              <a:lnSpc>
                <a:spcPct val="95000"/>
              </a:lnSpc>
              <a:buNone/>
            </a:pPr>
            <a:r>
              <a:rPr lang="en-US" altLang="zh-CN" sz="1800" kern="1200" dirty="0">
                <a:latin typeface="+mj-ea"/>
                <a:ea typeface="+mj-ea"/>
                <a:cs typeface="+mj-ea"/>
              </a:rPr>
              <a:t>   </a:t>
            </a:r>
            <a:r>
              <a:rPr lang="en-US" altLang="zh-CN" sz="1800" kern="1200" dirty="0" smtClean="0">
                <a:latin typeface="+mj-ea"/>
                <a:ea typeface="+mj-ea"/>
                <a:cs typeface="+mj-ea"/>
              </a:rPr>
              <a:t>    </a:t>
            </a:r>
            <a:r>
              <a:rPr lang="zh-CN" altLang="en-US" sz="1800" kern="1200" dirty="0">
                <a:latin typeface="+mj-ea"/>
                <a:ea typeface="+mj-ea"/>
                <a:cs typeface="+mj-ea"/>
              </a:rPr>
              <a:t>算术运算符负责算术运算，用算术运算符和运算对象</a:t>
            </a:r>
            <a:r>
              <a:rPr lang="en-US" altLang="zh-CN" sz="1800" kern="1200" dirty="0">
                <a:latin typeface="+mj-ea"/>
                <a:ea typeface="+mj-ea"/>
                <a:cs typeface="+mj-ea"/>
              </a:rPr>
              <a:t>(</a:t>
            </a:r>
            <a:r>
              <a:rPr lang="zh-CN" altLang="en-US" sz="1800" kern="1200" dirty="0">
                <a:latin typeface="+mj-ea"/>
                <a:ea typeface="+mj-ea"/>
                <a:cs typeface="+mj-ea"/>
              </a:rPr>
              <a:t>操作数</a:t>
            </a:r>
            <a:r>
              <a:rPr lang="en-US" altLang="zh-CN" sz="1800" kern="1200" dirty="0">
                <a:latin typeface="+mj-ea"/>
                <a:ea typeface="+mj-ea"/>
                <a:cs typeface="+mj-ea"/>
              </a:rPr>
              <a:t>)</a:t>
            </a:r>
            <a:r>
              <a:rPr lang="zh-CN" altLang="en-US" sz="1800" kern="1200" dirty="0">
                <a:latin typeface="+mj-ea"/>
                <a:ea typeface="+mj-ea"/>
                <a:cs typeface="+mj-ea"/>
              </a:rPr>
              <a:t>连接起来符合规则的式子，称为算术表达式。</a:t>
            </a:r>
            <a:endParaRPr lang="zh-CN" altLang="en-US" sz="1800" kern="1200" dirty="0">
              <a:latin typeface="+mj-ea"/>
              <a:ea typeface="+mj-ea"/>
              <a:cs typeface="+mj-ea"/>
            </a:endParaRPr>
          </a:p>
          <a:p>
            <a:pPr marL="525780" indent="-342900">
              <a:spcBef>
                <a:spcPts val="0"/>
              </a:spcBef>
              <a:spcAft>
                <a:spcPts val="0"/>
              </a:spcAft>
            </a:pPr>
            <a:r>
              <a:rPr lang="zh-CN" altLang="en-US" sz="1800" kern="1200" dirty="0">
                <a:solidFill>
                  <a:srgbClr val="FF0000"/>
                </a:solidFill>
                <a:latin typeface="+mj-ea"/>
                <a:ea typeface="+mj-ea"/>
                <a:cs typeface="+mj-ea"/>
              </a:rPr>
              <a:t>双元运算符（</a:t>
            </a:r>
            <a:r>
              <a:rPr lang="en-US" altLang="zh-CN" sz="1800" kern="1200" dirty="0">
                <a:solidFill>
                  <a:srgbClr val="FF0000"/>
                </a:solidFill>
                <a:latin typeface="+mj-ea"/>
                <a:ea typeface="+mj-ea"/>
                <a:cs typeface="+mj-ea"/>
              </a:rPr>
              <a:t>op1 operator op2</a:t>
            </a:r>
            <a:r>
              <a:rPr lang="zh-CN" altLang="en-US" sz="1800" kern="1200" dirty="0">
                <a:solidFill>
                  <a:srgbClr val="FF0000"/>
                </a:solidFill>
                <a:latin typeface="+mj-ea"/>
                <a:ea typeface="+mj-ea"/>
                <a:cs typeface="+mj-ea"/>
              </a:rPr>
              <a:t>）</a:t>
            </a:r>
            <a:endParaRPr lang="zh-CN" altLang="en-US" sz="1800" kern="1200" dirty="0">
              <a:solidFill>
                <a:srgbClr val="FF0000"/>
              </a:solidFill>
              <a:latin typeface="+mj-ea"/>
              <a:ea typeface="+mj-ea"/>
              <a:cs typeface="+mj-ea"/>
            </a:endParaRPr>
          </a:p>
          <a:p>
            <a:pPr marL="525780" indent="-342900">
              <a:spcBef>
                <a:spcPts val="0"/>
              </a:spcBef>
              <a:spcAft>
                <a:spcPts val="0"/>
              </a:spcAft>
            </a:pPr>
            <a:r>
              <a:rPr lang="zh-CN" altLang="en-US" sz="1800" kern="1200" dirty="0">
                <a:solidFill>
                  <a:srgbClr val="FF0000"/>
                </a:solidFill>
                <a:latin typeface="+mj-ea"/>
                <a:ea typeface="+mj-ea"/>
                <a:cs typeface="+mj-ea"/>
              </a:rPr>
              <a:t>单元运算符（</a:t>
            </a:r>
            <a:r>
              <a:rPr lang="en-US" altLang="zh-CN" sz="1800" kern="1200" dirty="0">
                <a:solidFill>
                  <a:srgbClr val="FF0000"/>
                </a:solidFill>
                <a:latin typeface="+mj-ea"/>
                <a:ea typeface="+mj-ea"/>
                <a:cs typeface="+mj-ea"/>
              </a:rPr>
              <a:t>op operator</a:t>
            </a:r>
            <a:r>
              <a:rPr lang="zh-CN" altLang="en-US" sz="1800" kern="1200" dirty="0">
                <a:solidFill>
                  <a:srgbClr val="FF0000"/>
                </a:solidFill>
                <a:latin typeface="+mj-ea"/>
                <a:ea typeface="+mj-ea"/>
                <a:cs typeface="+mj-ea"/>
              </a:rPr>
              <a:t>或</a:t>
            </a:r>
            <a:r>
              <a:rPr lang="en-US" altLang="zh-CN" sz="1800" kern="1200" dirty="0">
                <a:solidFill>
                  <a:srgbClr val="FF0000"/>
                </a:solidFill>
                <a:latin typeface="+mj-ea"/>
                <a:ea typeface="+mj-ea"/>
                <a:cs typeface="+mj-ea"/>
              </a:rPr>
              <a:t>operator op </a:t>
            </a:r>
            <a:endParaRPr lang="en-US" altLang="zh-CN" sz="1800" kern="1200" dirty="0">
              <a:solidFill>
                <a:srgbClr val="FF0000"/>
              </a:solidFill>
              <a:latin typeface="+mj-ea"/>
              <a:ea typeface="+mj-ea"/>
              <a:cs typeface="+mj-ea"/>
            </a:endParaRPr>
          </a:p>
        </p:txBody>
      </p:sp>
      <p:graphicFrame>
        <p:nvGraphicFramePr>
          <p:cNvPr id="4" name="表格 3"/>
          <p:cNvGraphicFramePr/>
          <p:nvPr>
            <p:custDataLst>
              <p:tags r:id="rId1"/>
            </p:custDataLst>
          </p:nvPr>
        </p:nvGraphicFramePr>
        <p:xfrm>
          <a:off x="704850" y="2992755"/>
          <a:ext cx="8028940" cy="3057525"/>
        </p:xfrm>
        <a:graphic>
          <a:graphicData uri="http://schemas.openxmlformats.org/drawingml/2006/table">
            <a:tbl>
              <a:tblPr>
                <a:tableStyleId>{5DA37D80-6434-44D0-A028-1B22A696006F}</a:tableStyleId>
              </a:tblPr>
              <a:tblGrid>
                <a:gridCol w="1339850"/>
                <a:gridCol w="1202690"/>
                <a:gridCol w="3124200"/>
                <a:gridCol w="2362200"/>
              </a:tblGrid>
              <a:tr h="339725">
                <a:tc gridSpan="4">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dirty="0">
                          <a:latin typeface="微软雅黑" panose="020B0503020204020204" charset="-122"/>
                          <a:ea typeface="微软雅黑" panose="020B0503020204020204" charset="-122"/>
                        </a:rPr>
                        <a:t>表</a:t>
                      </a:r>
                      <a:r>
                        <a:rPr lang="en-US" altLang="zh-CN" sz="1600" dirty="0" smtClean="0">
                          <a:latin typeface="微软雅黑" panose="020B0503020204020204" charset="-122"/>
                          <a:ea typeface="微软雅黑" panose="020B0503020204020204" charset="-122"/>
                        </a:rPr>
                        <a:t>14-6  </a:t>
                      </a:r>
                      <a:r>
                        <a:rPr lang="zh-CN" altLang="en-US" sz="1600" dirty="0">
                          <a:latin typeface="微软雅黑" panose="020B0503020204020204" charset="-122"/>
                          <a:ea typeface="微软雅黑" panose="020B0503020204020204" charset="-122"/>
                        </a:rPr>
                        <a:t>算术运算符</a:t>
                      </a:r>
                      <a:endParaRPr lang="zh-CN" altLang="en-US" sz="1600" dirty="0">
                        <a:latin typeface="微软雅黑" panose="020B0503020204020204" charset="-122"/>
                        <a:ea typeface="微软雅黑" panose="020B0503020204020204" charset="-122"/>
                      </a:endParaRPr>
                    </a:p>
                  </a:txBody>
                  <a:tcPr marL="0" marT="34290" marB="34290"/>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3972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b="0" dirty="0">
                          <a:latin typeface="微软雅黑" panose="020B0503020204020204" charset="-122"/>
                          <a:ea typeface="微软雅黑" panose="020B0503020204020204" charset="-122"/>
                        </a:rPr>
                        <a:t>运算符</a:t>
                      </a:r>
                      <a:endParaRPr lang="zh-CN" altLang="en-US" sz="1600" b="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b="0" dirty="0">
                          <a:latin typeface="微软雅黑" panose="020B0503020204020204" charset="-122"/>
                          <a:ea typeface="微软雅黑" panose="020B0503020204020204" charset="-122"/>
                        </a:rPr>
                        <a:t>描述</a:t>
                      </a:r>
                      <a:endParaRPr lang="zh-CN" altLang="en-US" sz="1600" b="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dirty="0">
                          <a:latin typeface="微软雅黑" panose="020B0503020204020204" charset="-122"/>
                          <a:ea typeface="微软雅黑" panose="020B0503020204020204" charset="-122"/>
                        </a:rPr>
                        <a:t>例子（假定</a:t>
                      </a:r>
                      <a:r>
                        <a:rPr lang="en-US" altLang="zh-CN" sz="1600" dirty="0">
                          <a:latin typeface="微软雅黑" panose="020B0503020204020204" charset="-122"/>
                          <a:ea typeface="微软雅黑" panose="020B0503020204020204" charset="-122"/>
                        </a:rPr>
                        <a:t>a = 2</a:t>
                      </a:r>
                      <a:r>
                        <a:rPr lang="zh-CN" altLang="en-US"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dirty="0">
                          <a:latin typeface="微软雅黑" panose="020B0503020204020204" charset="-122"/>
                          <a:ea typeface="微软雅黑" panose="020B0503020204020204" charset="-122"/>
                        </a:rPr>
                        <a:t>结果</a:t>
                      </a:r>
                      <a:endParaRPr lang="zh-CN" altLang="en-US" sz="1600" dirty="0">
                        <a:latin typeface="微软雅黑" panose="020B0503020204020204" charset="-122"/>
                        <a:ea typeface="微软雅黑" panose="020B0503020204020204" charset="-122"/>
                      </a:endParaRPr>
                    </a:p>
                  </a:txBody>
                  <a:tcPr marL="0" marT="34290" marB="34290"/>
                </a:tc>
              </a:tr>
              <a:tr h="33972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b="0" dirty="0">
                          <a:latin typeface="微软雅黑" panose="020B0503020204020204" charset="-122"/>
                          <a:ea typeface="微软雅黑" panose="020B0503020204020204" charset="-122"/>
                        </a:rPr>
                        <a:t>+</a:t>
                      </a:r>
                      <a:endParaRPr lang="en-US" altLang="zh-CN" sz="1600" b="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b="0" dirty="0">
                          <a:latin typeface="微软雅黑" panose="020B0503020204020204" charset="-122"/>
                          <a:ea typeface="微软雅黑" panose="020B0503020204020204" charset="-122"/>
                        </a:rPr>
                        <a:t>加</a:t>
                      </a:r>
                      <a:endParaRPr lang="zh-CN" altLang="en-US" sz="1600" b="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dirty="0">
                          <a:latin typeface="微软雅黑" panose="020B0503020204020204" charset="-122"/>
                          <a:ea typeface="微软雅黑" panose="020B0503020204020204" charset="-122"/>
                        </a:rPr>
                        <a:t>b = a+2</a:t>
                      </a:r>
                      <a:endParaRPr lang="en-US" altLang="zh-CN" sz="160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dirty="0">
                          <a:latin typeface="微软雅黑" panose="020B0503020204020204" charset="-122"/>
                          <a:ea typeface="微软雅黑" panose="020B0503020204020204" charset="-122"/>
                        </a:rPr>
                        <a:t>b = 4</a:t>
                      </a:r>
                      <a:endParaRPr lang="en-US" altLang="zh-CN" sz="1600" dirty="0">
                        <a:latin typeface="微软雅黑" panose="020B0503020204020204" charset="-122"/>
                        <a:ea typeface="微软雅黑" panose="020B0503020204020204" charset="-122"/>
                      </a:endParaRPr>
                    </a:p>
                  </a:txBody>
                  <a:tcPr marL="0" marT="34290" marB="34290"/>
                </a:tc>
              </a:tr>
              <a:tr h="33972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b="0">
                          <a:latin typeface="微软雅黑" panose="020B0503020204020204" charset="-122"/>
                          <a:ea typeface="微软雅黑" panose="020B0503020204020204" charset="-122"/>
                        </a:rPr>
                        <a:t>-</a:t>
                      </a:r>
                      <a:endParaRPr lang="en-US" altLang="zh-CN" sz="1600" b="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b="0" dirty="0">
                          <a:latin typeface="微软雅黑" panose="020B0503020204020204" charset="-122"/>
                          <a:ea typeface="微软雅黑" panose="020B0503020204020204" charset="-122"/>
                        </a:rPr>
                        <a:t>减</a:t>
                      </a:r>
                      <a:endParaRPr lang="zh-CN" altLang="en-US" sz="1600" b="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dirty="0">
                          <a:latin typeface="微软雅黑" panose="020B0503020204020204" charset="-122"/>
                          <a:ea typeface="微软雅黑" panose="020B0503020204020204" charset="-122"/>
                        </a:rPr>
                        <a:t>b = a -1</a:t>
                      </a:r>
                      <a:endParaRPr lang="en-US" altLang="zh-CN" sz="160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dirty="0">
                          <a:latin typeface="微软雅黑" panose="020B0503020204020204" charset="-122"/>
                          <a:ea typeface="微软雅黑" panose="020B0503020204020204" charset="-122"/>
                        </a:rPr>
                        <a:t>b = 1</a:t>
                      </a:r>
                      <a:endParaRPr lang="en-US" altLang="zh-CN" sz="1600" dirty="0">
                        <a:latin typeface="微软雅黑" panose="020B0503020204020204" charset="-122"/>
                        <a:ea typeface="微软雅黑" panose="020B0503020204020204" charset="-122"/>
                      </a:endParaRPr>
                    </a:p>
                  </a:txBody>
                  <a:tcPr marL="0" marT="34290" marB="34290"/>
                </a:tc>
              </a:tr>
              <a:tr h="33972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b="0" dirty="0">
                          <a:latin typeface="微软雅黑" panose="020B0503020204020204" charset="-122"/>
                          <a:ea typeface="微软雅黑" panose="020B0503020204020204" charset="-122"/>
                        </a:rPr>
                        <a:t>*</a:t>
                      </a:r>
                      <a:endParaRPr lang="zh-CN" altLang="en-US" sz="1600" b="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b="0" dirty="0">
                          <a:latin typeface="微软雅黑" panose="020B0503020204020204" charset="-122"/>
                          <a:ea typeface="微软雅黑" panose="020B0503020204020204" charset="-122"/>
                        </a:rPr>
                        <a:t>乘</a:t>
                      </a:r>
                      <a:endParaRPr lang="zh-CN" altLang="en-US" sz="1600" b="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a:latin typeface="微软雅黑" panose="020B0503020204020204" charset="-122"/>
                          <a:ea typeface="微软雅黑" panose="020B0503020204020204" charset="-122"/>
                        </a:rPr>
                        <a:t>b = a * 2</a:t>
                      </a:r>
                      <a:endParaRPr lang="en-US" altLang="zh-CN" sz="160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dirty="0">
                          <a:latin typeface="微软雅黑" panose="020B0503020204020204" charset="-122"/>
                          <a:ea typeface="微软雅黑" panose="020B0503020204020204" charset="-122"/>
                        </a:rPr>
                        <a:t>b = 4</a:t>
                      </a:r>
                      <a:endParaRPr lang="en-US" altLang="zh-CN" sz="1600" dirty="0">
                        <a:latin typeface="微软雅黑" panose="020B0503020204020204" charset="-122"/>
                        <a:ea typeface="微软雅黑" panose="020B0503020204020204" charset="-122"/>
                      </a:endParaRPr>
                    </a:p>
                  </a:txBody>
                  <a:tcPr marL="0" marT="34290" marB="34290"/>
                </a:tc>
              </a:tr>
              <a:tr h="33972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b="0">
                          <a:latin typeface="微软雅黑" panose="020B0503020204020204" charset="-122"/>
                          <a:ea typeface="微软雅黑" panose="020B0503020204020204" charset="-122"/>
                        </a:rPr>
                        <a:t>/</a:t>
                      </a:r>
                      <a:endParaRPr lang="en-US" altLang="zh-CN" sz="1600" b="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b="0" dirty="0">
                          <a:latin typeface="微软雅黑" panose="020B0503020204020204" charset="-122"/>
                          <a:ea typeface="微软雅黑" panose="020B0503020204020204" charset="-122"/>
                        </a:rPr>
                        <a:t>除</a:t>
                      </a:r>
                      <a:endParaRPr lang="zh-CN" altLang="en-US" sz="1600" b="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a:latin typeface="微软雅黑" panose="020B0503020204020204" charset="-122"/>
                          <a:ea typeface="微软雅黑" panose="020B0503020204020204" charset="-122"/>
                        </a:rPr>
                        <a:t>b = a / 2</a:t>
                      </a:r>
                      <a:endParaRPr lang="en-US" altLang="zh-CN" sz="160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dirty="0">
                          <a:latin typeface="微软雅黑" panose="020B0503020204020204" charset="-122"/>
                          <a:ea typeface="微软雅黑" panose="020B0503020204020204" charset="-122"/>
                        </a:rPr>
                        <a:t>b = 1</a:t>
                      </a:r>
                      <a:endParaRPr lang="en-US" altLang="zh-CN" sz="1600" dirty="0">
                        <a:latin typeface="微软雅黑" panose="020B0503020204020204" charset="-122"/>
                        <a:ea typeface="微软雅黑" panose="020B0503020204020204" charset="-122"/>
                      </a:endParaRPr>
                    </a:p>
                  </a:txBody>
                  <a:tcPr marL="0" marT="34290" marB="34290"/>
                </a:tc>
              </a:tr>
              <a:tr h="33972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b="0">
                          <a:latin typeface="微软雅黑" panose="020B0503020204020204" charset="-122"/>
                          <a:ea typeface="微软雅黑" panose="020B0503020204020204" charset="-122"/>
                        </a:rPr>
                        <a:t>%</a:t>
                      </a:r>
                      <a:endParaRPr lang="en-US" altLang="zh-CN" sz="1600" b="0">
                        <a:solidFill>
                          <a:srgbClr val="FF0000"/>
                        </a:solidFill>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b="0" dirty="0">
                          <a:latin typeface="微软雅黑" panose="020B0503020204020204" charset="-122"/>
                          <a:ea typeface="微软雅黑" panose="020B0503020204020204" charset="-122"/>
                        </a:rPr>
                        <a:t>取模</a:t>
                      </a:r>
                      <a:endParaRPr lang="zh-CN" altLang="en-US" sz="1600" b="0" dirty="0">
                        <a:solidFill>
                          <a:srgbClr val="FF0000"/>
                        </a:solidFill>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a:latin typeface="微软雅黑" panose="020B0503020204020204" charset="-122"/>
                          <a:ea typeface="微软雅黑" panose="020B0503020204020204" charset="-122"/>
                        </a:rPr>
                        <a:t>b = a%2</a:t>
                      </a:r>
                      <a:endParaRPr lang="en-US" altLang="zh-CN" sz="1600">
                        <a:solidFill>
                          <a:srgbClr val="FF0000"/>
                        </a:solidFill>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dirty="0">
                          <a:latin typeface="微软雅黑" panose="020B0503020204020204" charset="-122"/>
                          <a:ea typeface="微软雅黑" panose="020B0503020204020204" charset="-122"/>
                        </a:rPr>
                        <a:t>b = 0</a:t>
                      </a:r>
                      <a:endParaRPr lang="en-US" altLang="zh-CN" sz="1600" dirty="0">
                        <a:latin typeface="微软雅黑" panose="020B0503020204020204" charset="-122"/>
                        <a:ea typeface="微软雅黑" panose="020B0503020204020204" charset="-122"/>
                      </a:endParaRPr>
                    </a:p>
                  </a:txBody>
                  <a:tcPr marL="0" marT="34290" marB="34290"/>
                </a:tc>
              </a:tr>
              <a:tr h="33972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b="0">
                          <a:latin typeface="微软雅黑" panose="020B0503020204020204" charset="-122"/>
                          <a:ea typeface="微软雅黑" panose="020B0503020204020204" charset="-122"/>
                        </a:rPr>
                        <a:t>++</a:t>
                      </a:r>
                      <a:endParaRPr lang="en-US" altLang="zh-CN" sz="1600" b="0">
                        <a:solidFill>
                          <a:srgbClr val="FF0000"/>
                        </a:solidFill>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b="0" dirty="0">
                          <a:latin typeface="微软雅黑" panose="020B0503020204020204" charset="-122"/>
                          <a:ea typeface="微软雅黑" panose="020B0503020204020204" charset="-122"/>
                        </a:rPr>
                        <a:t>自增</a:t>
                      </a:r>
                      <a:endParaRPr lang="zh-CN" altLang="en-US" sz="1600" b="0" dirty="0">
                        <a:solidFill>
                          <a:srgbClr val="FF0000"/>
                        </a:solidFill>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a:latin typeface="微软雅黑" panose="020B0503020204020204" charset="-122"/>
                          <a:ea typeface="微软雅黑" panose="020B0503020204020204" charset="-122"/>
                        </a:rPr>
                        <a:t>b = a++</a:t>
                      </a:r>
                      <a:r>
                        <a:rPr lang="zh-CN" altLang="en-US" sz="1600" dirty="0">
                          <a:latin typeface="微软雅黑" panose="020B0503020204020204" charset="-122"/>
                          <a:ea typeface="微软雅黑" panose="020B0503020204020204" charset="-122"/>
                        </a:rPr>
                        <a:t>（后置，先使用再运算）</a:t>
                      </a:r>
                      <a:endParaRPr lang="zh-CN" altLang="en-US" sz="160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dirty="0">
                          <a:latin typeface="微软雅黑" panose="020B0503020204020204" charset="-122"/>
                          <a:ea typeface="微软雅黑" panose="020B0503020204020204" charset="-122"/>
                        </a:rPr>
                        <a:t>b = 2</a:t>
                      </a:r>
                      <a:endParaRPr lang="en-US" altLang="zh-CN" sz="1600" dirty="0">
                        <a:latin typeface="微软雅黑" panose="020B0503020204020204" charset="-122"/>
                        <a:ea typeface="微软雅黑" panose="020B0503020204020204" charset="-122"/>
                      </a:endParaRPr>
                    </a:p>
                  </a:txBody>
                  <a:tcPr marL="0" marT="34290" marB="34290"/>
                </a:tc>
              </a:tr>
              <a:tr h="33972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b="0">
                          <a:latin typeface="微软雅黑" panose="020B0503020204020204" charset="-122"/>
                          <a:ea typeface="微软雅黑" panose="020B0503020204020204" charset="-122"/>
                        </a:rPr>
                        <a:t>--</a:t>
                      </a:r>
                      <a:endParaRPr lang="en-US" altLang="zh-CN" sz="1600" b="0">
                        <a:solidFill>
                          <a:srgbClr val="FF0000"/>
                        </a:solidFill>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b="0" dirty="0">
                          <a:latin typeface="微软雅黑" panose="020B0503020204020204" charset="-122"/>
                          <a:ea typeface="微软雅黑" panose="020B0503020204020204" charset="-122"/>
                        </a:rPr>
                        <a:t>自减</a:t>
                      </a:r>
                      <a:endParaRPr lang="zh-CN" altLang="en-US" sz="1600" b="0" dirty="0">
                        <a:solidFill>
                          <a:srgbClr val="FF0000"/>
                        </a:solidFill>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a:latin typeface="微软雅黑" panose="020B0503020204020204" charset="-122"/>
                          <a:ea typeface="微软雅黑" panose="020B0503020204020204" charset="-122"/>
                        </a:rPr>
                        <a:t>b = - -a</a:t>
                      </a:r>
                      <a:r>
                        <a:rPr lang="zh-CN" altLang="en-US" sz="1600" dirty="0">
                          <a:latin typeface="微软雅黑" panose="020B0503020204020204" charset="-122"/>
                          <a:ea typeface="微软雅黑" panose="020B0503020204020204" charset="-122"/>
                        </a:rPr>
                        <a:t>（前置，先运算再使用）</a:t>
                      </a:r>
                      <a:endParaRPr lang="zh-CN" altLang="en-US" sz="1600" dirty="0">
                        <a:latin typeface="微软雅黑" panose="020B0503020204020204" charset="-122"/>
                        <a:ea typeface="微软雅黑" panose="020B0503020204020204" charset="-122"/>
                      </a:endParaRPr>
                    </a:p>
                  </a:txBody>
                  <a:tcPr marL="0" marT="34290" marB="34290"/>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600" dirty="0">
                          <a:latin typeface="微软雅黑" panose="020B0503020204020204" charset="-122"/>
                          <a:ea typeface="微软雅黑" panose="020B0503020204020204" charset="-122"/>
                        </a:rPr>
                        <a:t>b = 1</a:t>
                      </a:r>
                      <a:endParaRPr lang="en-US" altLang="zh-CN" sz="1600" dirty="0">
                        <a:latin typeface="微软雅黑" panose="020B0503020204020204" charset="-122"/>
                        <a:ea typeface="微软雅黑" panose="020B0503020204020204" charset="-122"/>
                      </a:endParaRPr>
                    </a:p>
                  </a:txBody>
                  <a:tcPr marL="0" marT="34290" marB="34290"/>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zh-CN" altLang="en-US" kern="1200" dirty="0">
                <a:cs typeface="+mn-cs"/>
              </a:rPr>
              <a:t>关系运算符和表达式</a:t>
            </a:r>
            <a:endParaRPr lang="zh-CN" altLang="en-US" kern="1200" dirty="0">
              <a:cs typeface="+mn-cs"/>
            </a:endParaRPr>
          </a:p>
        </p:txBody>
      </p:sp>
      <p:graphicFrame>
        <p:nvGraphicFramePr>
          <p:cNvPr id="3" name="内容占位符 2"/>
          <p:cNvGraphicFramePr>
            <a:graphicFrameLocks noGrp="1"/>
          </p:cNvGraphicFramePr>
          <p:nvPr>
            <p:ph idx="1"/>
            <p:custDataLst>
              <p:tags r:id="rId1"/>
            </p:custDataLst>
          </p:nvPr>
        </p:nvGraphicFramePr>
        <p:xfrm>
          <a:off x="476250" y="2276475"/>
          <a:ext cx="8345805" cy="2392045"/>
        </p:xfrm>
        <a:graphic>
          <a:graphicData uri="http://schemas.openxmlformats.org/drawingml/2006/table">
            <a:tbl>
              <a:tblPr>
                <a:tableStyleId>{5DA37D80-6434-44D0-A028-1B22A696006F}</a:tableStyleId>
              </a:tblPr>
              <a:tblGrid>
                <a:gridCol w="1111885"/>
                <a:gridCol w="666115"/>
                <a:gridCol w="684530"/>
                <a:gridCol w="1026160"/>
                <a:gridCol w="957580"/>
                <a:gridCol w="822325"/>
                <a:gridCol w="733425"/>
                <a:gridCol w="1144270"/>
                <a:gridCol w="1199515"/>
              </a:tblGrid>
              <a:tr h="34290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运算符</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dirty="0">
                          <a:solidFill>
                            <a:schemeClr val="tx1"/>
                          </a:solidFill>
                          <a:latin typeface="微软雅黑" panose="020B0503020204020204" charset="-122"/>
                          <a:ea typeface="微软雅黑" panose="020B0503020204020204" charset="-122"/>
                        </a:rPr>
                        <a:t>&gt;</a:t>
                      </a:r>
                      <a:endParaRPr lang="en-US" altLang="zh-CN"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&lt;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&gt;=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&lt;=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r>
              <a:tr h="55626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名称</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大于</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小于</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大于</a:t>
                      </a:r>
                      <a:endParaRPr lang="zh-CN" altLang="en-US" sz="1400" dirty="0">
                        <a:solidFill>
                          <a:schemeClr val="tx1"/>
                        </a:solidFill>
                        <a:latin typeface="微软雅黑" panose="020B0503020204020204" charset="-122"/>
                        <a:ea typeface="微软雅黑" panose="020B0503020204020204" charset="-122"/>
                      </a:endParaRPr>
                    </a:p>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或等于</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小于</a:t>
                      </a:r>
                      <a:endParaRPr lang="zh-CN" altLang="en-US" sz="1400" dirty="0">
                        <a:solidFill>
                          <a:schemeClr val="tx1"/>
                        </a:solidFill>
                        <a:latin typeface="微软雅黑" panose="020B0503020204020204" charset="-122"/>
                        <a:ea typeface="微软雅黑" panose="020B0503020204020204" charset="-122"/>
                      </a:endParaRPr>
                    </a:p>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或等于</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不等于</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等于</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smtClean="0">
                          <a:solidFill>
                            <a:srgbClr val="FF0000"/>
                          </a:solidFill>
                          <a:latin typeface="微软雅黑" panose="020B0503020204020204" charset="-122"/>
                          <a:ea typeface="微软雅黑" panose="020B0503020204020204" charset="-122"/>
                        </a:rPr>
                        <a:t>全等</a:t>
                      </a:r>
                      <a:r>
                        <a:rPr lang="zh-CN" altLang="en-US" sz="1400" dirty="0">
                          <a:solidFill>
                            <a:srgbClr val="FF0000"/>
                          </a:solidFill>
                          <a:latin typeface="微软雅黑" panose="020B0503020204020204" charset="-122"/>
                          <a:ea typeface="微软雅黑" panose="020B0503020204020204" charset="-122"/>
                        </a:rPr>
                        <a:t>于</a:t>
                      </a:r>
                      <a:endParaRPr lang="zh-CN" altLang="en-US" sz="1400" dirty="0">
                        <a:solidFill>
                          <a:srgbClr val="FF0000"/>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smtClean="0">
                          <a:solidFill>
                            <a:srgbClr val="FF0000"/>
                          </a:solidFill>
                          <a:latin typeface="微软雅黑" panose="020B0503020204020204" charset="-122"/>
                          <a:ea typeface="微软雅黑" panose="020B0503020204020204" charset="-122"/>
                        </a:rPr>
                        <a:t>非全等</a:t>
                      </a:r>
                      <a:r>
                        <a:rPr lang="zh-CN" altLang="en-US" sz="1400" dirty="0">
                          <a:solidFill>
                            <a:srgbClr val="FF0000"/>
                          </a:solidFill>
                          <a:latin typeface="微软雅黑" panose="020B0503020204020204" charset="-122"/>
                          <a:ea typeface="微软雅黑" panose="020B0503020204020204" charset="-122"/>
                        </a:rPr>
                        <a:t>于</a:t>
                      </a:r>
                      <a:endParaRPr lang="zh-CN" altLang="en-US" sz="1400" dirty="0">
                        <a:solidFill>
                          <a:srgbClr val="FF0000"/>
                        </a:solidFill>
                        <a:latin typeface="微软雅黑" panose="020B0503020204020204" charset="-122"/>
                        <a:ea typeface="微软雅黑" panose="020B0503020204020204" charset="-122"/>
                      </a:endParaRPr>
                    </a:p>
                  </a:txBody>
                  <a:tcPr marT="34290" marB="34290" anchor="ctr"/>
                </a:tc>
              </a:tr>
              <a:tr h="55562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表达式</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6&gt;5</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6&lt;5</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6&gt;=5</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dirty="0">
                          <a:solidFill>
                            <a:schemeClr val="tx1"/>
                          </a:solidFill>
                          <a:latin typeface="微软雅黑" panose="020B0503020204020204" charset="-122"/>
                          <a:ea typeface="微软雅黑" panose="020B0503020204020204" charset="-122"/>
                        </a:rPr>
                        <a:t>6&lt;=5</a:t>
                      </a:r>
                      <a:endParaRPr lang="en-US" altLang="zh-CN"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dirty="0">
                          <a:solidFill>
                            <a:schemeClr val="tx1"/>
                          </a:solidFill>
                          <a:latin typeface="微软雅黑" panose="020B0503020204020204" charset="-122"/>
                          <a:ea typeface="微软雅黑" panose="020B0503020204020204" charset="-122"/>
                        </a:rPr>
                        <a:t>6!=5</a:t>
                      </a:r>
                      <a:endParaRPr lang="en-US" altLang="zh-CN"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dirty="0">
                          <a:solidFill>
                            <a:schemeClr val="tx1"/>
                          </a:solidFill>
                          <a:latin typeface="微软雅黑" panose="020B0503020204020204" charset="-122"/>
                          <a:ea typeface="微软雅黑" panose="020B0503020204020204" charset="-122"/>
                        </a:rPr>
                        <a:t>6==5</a:t>
                      </a:r>
                      <a:endParaRPr lang="en-US" altLang="zh-CN"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dirty="0">
                          <a:solidFill>
                            <a:schemeClr val="tx1"/>
                          </a:solidFill>
                          <a:latin typeface="微软雅黑" panose="020B0503020204020204" charset="-122"/>
                          <a:ea typeface="微软雅黑" panose="020B0503020204020204" charset="-122"/>
                        </a:rPr>
                        <a:t>5==="5"</a:t>
                      </a:r>
                      <a:endParaRPr lang="en-US" altLang="zh-CN"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5!=="5"</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r>
              <a:tr h="38100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结果</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true</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false</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true</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false</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true</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false</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false</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400" dirty="0">
                          <a:solidFill>
                            <a:schemeClr val="tx1"/>
                          </a:solidFill>
                          <a:latin typeface="微软雅黑" panose="020B0503020204020204" charset="-122"/>
                          <a:ea typeface="微软雅黑" panose="020B0503020204020204" charset="-122"/>
                        </a:rPr>
                        <a:t>true</a:t>
                      </a:r>
                      <a:endParaRPr lang="en-US" altLang="zh-CN" sz="1400" dirty="0">
                        <a:solidFill>
                          <a:schemeClr val="tx1"/>
                        </a:solidFill>
                        <a:latin typeface="微软雅黑" panose="020B0503020204020204" charset="-122"/>
                        <a:ea typeface="微软雅黑" panose="020B0503020204020204" charset="-122"/>
                      </a:endParaRPr>
                    </a:p>
                  </a:txBody>
                  <a:tcPr marT="34290" marB="34290" anchor="ctr"/>
                </a:tc>
              </a:tr>
              <a:tr h="55626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判断内容</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数值</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数值</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数值</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数值</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数值</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数值</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数值与类型</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数值与类型</a:t>
                      </a:r>
                      <a:endParaRPr lang="zh-CN" altLang="en-US" sz="1400" dirty="0">
                        <a:solidFill>
                          <a:schemeClr val="tx1"/>
                        </a:solidFill>
                        <a:latin typeface="微软雅黑" panose="020B0503020204020204" charset="-122"/>
                        <a:ea typeface="微软雅黑" panose="020B0503020204020204" charset="-122"/>
                      </a:endParaRPr>
                    </a:p>
                  </a:txBody>
                  <a:tcPr marT="34290" marB="34290" anchor="ctr"/>
                </a:tc>
              </a:tr>
            </a:tbl>
          </a:graphicData>
        </a:graphic>
      </p:graphicFrame>
      <p:sp>
        <p:nvSpPr>
          <p:cNvPr id="4" name="矩形 3"/>
          <p:cNvSpPr/>
          <p:nvPr/>
        </p:nvSpPr>
        <p:spPr>
          <a:xfrm>
            <a:off x="707390" y="5142558"/>
            <a:ext cx="8249920" cy="368300"/>
          </a:xfrm>
          <a:prstGeom prst="rect">
            <a:avLst/>
          </a:prstGeom>
          <a:solidFill>
            <a:srgbClr val="0000CC"/>
          </a:solidFill>
          <a:ln w="38100">
            <a:noFill/>
            <a:miter/>
          </a:ln>
          <a:effectLst>
            <a:outerShdw dist="107763" dir="2699999" algn="ctr" rotWithShape="0">
              <a:srgbClr val="808080">
                <a:alpha val="50000"/>
              </a:srgbClr>
            </a:outerShdw>
          </a:effectLst>
        </p:spPr>
        <p:txBody>
          <a:bodyPr wrap="square" anchor="ctr">
            <a:spAutoFit/>
          </a:bodyPr>
          <a:lstStyle/>
          <a:p>
            <a:pPr lvl="0" latinLnBrk="0"/>
            <a:r>
              <a:rPr lang="en-US" altLang="zh-CN" b="1" dirty="0">
                <a:solidFill>
                  <a:schemeClr val="bg1"/>
                </a:solidFill>
                <a:latin typeface="微软雅黑" panose="020B0503020204020204" charset="-122"/>
                <a:ea typeface="微软雅黑" panose="020B0503020204020204" charset="-122"/>
              </a:rPr>
              <a:t>=</a:t>
            </a:r>
            <a:r>
              <a:rPr lang="zh-CN" altLang="en-US" b="1" dirty="0">
                <a:solidFill>
                  <a:schemeClr val="bg1"/>
                </a:solidFill>
                <a:latin typeface="微软雅黑" panose="020B0503020204020204" charset="-122"/>
                <a:ea typeface="微软雅黑" panose="020B0503020204020204" charset="-122"/>
              </a:rPr>
              <a:t>与</a:t>
            </a:r>
            <a:r>
              <a:rPr lang="en-US" altLang="zh-CN" b="1" dirty="0">
                <a:solidFill>
                  <a:schemeClr val="bg1"/>
                </a:solidFill>
                <a:latin typeface="微软雅黑" panose="020B0503020204020204" charset="-122"/>
                <a:ea typeface="微软雅黑" panose="020B0503020204020204" charset="-122"/>
              </a:rPr>
              <a:t>==</a:t>
            </a:r>
            <a:r>
              <a:rPr lang="zh-CN" altLang="en-US" b="1" dirty="0">
                <a:solidFill>
                  <a:schemeClr val="bg1"/>
                </a:solidFill>
                <a:latin typeface="微软雅黑" panose="020B0503020204020204" charset="-122"/>
                <a:ea typeface="微软雅黑" panose="020B0503020204020204" charset="-122"/>
              </a:rPr>
              <a:t>的区别：     </a:t>
            </a:r>
            <a:r>
              <a:rPr lang="en-US" altLang="zh-CN" b="1" dirty="0">
                <a:solidFill>
                  <a:schemeClr val="bg1"/>
                </a:solidFill>
                <a:latin typeface="微软雅黑" panose="020B0503020204020204" charset="-122"/>
                <a:ea typeface="微软雅黑" panose="020B0503020204020204" charset="-122"/>
              </a:rPr>
              <a:t>=</a:t>
            </a:r>
            <a:r>
              <a:rPr lang="zh-CN" altLang="en-US" b="1" dirty="0">
                <a:solidFill>
                  <a:schemeClr val="bg1"/>
                </a:solidFill>
                <a:latin typeface="微软雅黑" panose="020B0503020204020204" charset="-122"/>
                <a:ea typeface="微软雅黑" panose="020B0503020204020204" charset="-122"/>
              </a:rPr>
              <a:t>是赋值运算符，</a:t>
            </a:r>
            <a:r>
              <a:rPr lang="en-US" altLang="zh-CN" b="1" dirty="0">
                <a:solidFill>
                  <a:schemeClr val="bg1"/>
                </a:solidFill>
                <a:latin typeface="微软雅黑" panose="020B0503020204020204" charset="-122"/>
                <a:ea typeface="微软雅黑" panose="020B0503020204020204" charset="-122"/>
              </a:rPr>
              <a:t>==</a:t>
            </a:r>
            <a:r>
              <a:rPr lang="zh-CN" altLang="en-US" b="1" dirty="0">
                <a:solidFill>
                  <a:schemeClr val="bg1"/>
                </a:solidFill>
                <a:latin typeface="微软雅黑" panose="020B0503020204020204" charset="-122"/>
                <a:ea typeface="微软雅黑" panose="020B0503020204020204" charset="-122"/>
              </a:rPr>
              <a:t>是等于运算符 </a:t>
            </a:r>
            <a:endParaRPr lang="zh-CN" altLang="en-US" b="1"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707390" y="5715000"/>
            <a:ext cx="8257540" cy="368300"/>
          </a:xfrm>
          <a:prstGeom prst="rect">
            <a:avLst/>
          </a:prstGeom>
          <a:solidFill>
            <a:srgbClr val="0000CC"/>
          </a:solidFill>
          <a:ln w="38100">
            <a:noFill/>
            <a:miter/>
          </a:ln>
          <a:effectLst>
            <a:outerShdw dist="107763" dir="2699999" algn="ctr" rotWithShape="0">
              <a:srgbClr val="808080">
                <a:alpha val="50000"/>
              </a:srgbClr>
            </a:outerShdw>
          </a:effectLst>
        </p:spPr>
        <p:txBody>
          <a:bodyPr wrap="square">
            <a:spAutoFit/>
          </a:bodyPr>
          <a:lstStyle/>
          <a:p>
            <a:pPr lvl="0" latinLnBrk="1">
              <a:buClr>
                <a:srgbClr val="000000"/>
              </a:buClr>
            </a:pPr>
            <a:r>
              <a:rPr lang="en-US" altLang="zh-CN" b="1" dirty="0">
                <a:solidFill>
                  <a:schemeClr val="bg1"/>
                </a:solidFill>
                <a:latin typeface="微软雅黑" panose="020B0503020204020204" charset="-122"/>
                <a:ea typeface="微软雅黑" panose="020B0503020204020204" charset="-122"/>
              </a:rPr>
              <a:t>===</a:t>
            </a:r>
            <a:r>
              <a:rPr lang="zh-CN" altLang="en-US" b="1" dirty="0">
                <a:solidFill>
                  <a:schemeClr val="bg1"/>
                </a:solidFill>
                <a:latin typeface="微软雅黑" panose="020B0503020204020204" charset="-122"/>
                <a:ea typeface="微软雅黑" panose="020B0503020204020204" charset="-122"/>
              </a:rPr>
              <a:t>与</a:t>
            </a:r>
            <a:r>
              <a:rPr lang="en-US" altLang="zh-CN" b="1" dirty="0">
                <a:solidFill>
                  <a:schemeClr val="bg1"/>
                </a:solidFill>
                <a:latin typeface="微软雅黑" panose="020B0503020204020204" charset="-122"/>
                <a:ea typeface="微软雅黑" panose="020B0503020204020204" charset="-122"/>
              </a:rPr>
              <a:t>!==</a:t>
            </a:r>
            <a:r>
              <a:rPr lang="zh-CN" altLang="en-US" b="1" dirty="0">
                <a:solidFill>
                  <a:schemeClr val="bg1"/>
                </a:solidFill>
                <a:latin typeface="微软雅黑" panose="020B0503020204020204" charset="-122"/>
                <a:ea typeface="微软雅黑" panose="020B0503020204020204" charset="-122"/>
              </a:rPr>
              <a:t>：</a:t>
            </a:r>
            <a:r>
              <a:rPr lang="en-US" altLang="zh-CN" b="1" dirty="0" smtClean="0">
                <a:solidFill>
                  <a:schemeClr val="bg1"/>
                </a:solidFill>
                <a:latin typeface="微软雅黑" panose="020B0503020204020204" charset="-122"/>
                <a:ea typeface="微软雅黑" panose="020B0503020204020204" charset="-122"/>
              </a:rPr>
              <a:t>===</a:t>
            </a:r>
            <a:r>
              <a:rPr lang="zh-CN" altLang="en-US" b="1" dirty="0" smtClean="0">
                <a:solidFill>
                  <a:schemeClr val="bg1"/>
                </a:solidFill>
                <a:latin typeface="微软雅黑" panose="020B0503020204020204" charset="-122"/>
                <a:ea typeface="微软雅黑" panose="020B0503020204020204" charset="-122"/>
              </a:rPr>
              <a:t>全等</a:t>
            </a:r>
            <a:r>
              <a:rPr lang="zh-CN" altLang="en-US" b="1" dirty="0">
                <a:solidFill>
                  <a:schemeClr val="bg1"/>
                </a:solidFill>
                <a:latin typeface="微软雅黑" panose="020B0503020204020204" charset="-122"/>
                <a:ea typeface="微软雅黑" panose="020B0503020204020204" charset="-122"/>
              </a:rPr>
              <a:t>于，不仅判断数值，而且判断类型</a:t>
            </a:r>
            <a:endParaRPr lang="zh-CN" altLang="en-US" b="1" dirty="0">
              <a:solidFill>
                <a:schemeClr val="bg1"/>
              </a:solidFill>
              <a:latin typeface="微软雅黑" panose="020B0503020204020204" charset="-122"/>
              <a:ea typeface="微软雅黑" panose="020B0503020204020204" charset="-122"/>
            </a:endParaRPr>
          </a:p>
        </p:txBody>
      </p:sp>
      <p:sp>
        <p:nvSpPr>
          <p:cNvPr id="7" name="文本框 6"/>
          <p:cNvSpPr txBox="1"/>
          <p:nvPr/>
        </p:nvSpPr>
        <p:spPr>
          <a:xfrm>
            <a:off x="3109595" y="1876425"/>
            <a:ext cx="2924810" cy="337185"/>
          </a:xfrm>
          <a:prstGeom prst="rect">
            <a:avLst/>
          </a:prstGeom>
          <a:noFill/>
          <a:ln w="38100">
            <a:noFill/>
            <a:miter/>
          </a:ln>
          <a:effectLst/>
          <a:extLst>
            <a:ext uri="{909E8E84-426E-40DD-AFC4-6F175D3DCCD1}">
              <a14:hiddenFill xmlns:a14="http://schemas.microsoft.com/office/drawing/2010/main">
                <a:solidFill>
                  <a:srgbClr val="0000CC"/>
                </a:solidFill>
              </a14:hiddenFill>
            </a:ext>
          </a:extLst>
        </p:spPr>
        <p:txBody>
          <a:bodyPr wrap="square">
            <a:spAutoFit/>
          </a:bodyPr>
          <a:lstStyle/>
          <a:p>
            <a:pPr lvl="0" latinLnBrk="1">
              <a:spcBef>
                <a:spcPct val="50000"/>
              </a:spcBef>
              <a:buClr>
                <a:srgbClr val="000000"/>
              </a:buClr>
            </a:pPr>
            <a:r>
              <a:rPr lang="zh-CN" altLang="en-US" sz="1600" b="1" dirty="0">
                <a:solidFill>
                  <a:schemeClr val="tx1"/>
                </a:solidFill>
                <a:effectLst/>
                <a:latin typeface="微软雅黑" panose="020B0503020204020204" charset="-122"/>
                <a:ea typeface="微软雅黑" panose="020B0503020204020204" charset="-122"/>
              </a:rPr>
              <a:t>表</a:t>
            </a:r>
            <a:r>
              <a:rPr lang="en-US" altLang="zh-CN" sz="1600" b="1" dirty="0" smtClean="0">
                <a:solidFill>
                  <a:schemeClr val="tx1"/>
                </a:solidFill>
                <a:effectLst/>
                <a:latin typeface="微软雅黑" panose="020B0503020204020204" charset="-122"/>
                <a:ea typeface="微软雅黑" panose="020B0503020204020204" charset="-122"/>
              </a:rPr>
              <a:t>14-7  </a:t>
            </a:r>
            <a:r>
              <a:rPr lang="zh-CN" altLang="en-US" sz="1600" b="1" dirty="0">
                <a:solidFill>
                  <a:schemeClr val="tx1"/>
                </a:solidFill>
                <a:effectLst/>
                <a:latin typeface="微软雅黑" panose="020B0503020204020204" charset="-122"/>
                <a:ea typeface="微软雅黑" panose="020B0503020204020204" charset="-122"/>
              </a:rPr>
              <a:t>关系运算符和表达式</a:t>
            </a:r>
            <a:endParaRPr lang="zh-CN" altLang="en-US" sz="1600" b="1" dirty="0">
              <a:solidFill>
                <a:schemeClr val="tx1"/>
              </a:solidFill>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nvSpPr>
        <p:spPr>
          <a:xfrm>
            <a:off x="342900" y="457200"/>
            <a:ext cx="7761288" cy="567929"/>
          </a:xfrm>
          <a:prstGeom prst="rect">
            <a:avLst/>
          </a:prstGeom>
          <a:noFill/>
          <a:ln w="12700">
            <a:noFill/>
            <a:miter lim="800000"/>
          </a:ln>
        </p:spPr>
        <p:txBody>
          <a:bodyPr vert="horz" wrap="square" lIns="90488" tIns="44450" rIns="90488" bIns="44450" numCol="1" anchor="ctr" anchorCtr="0" compatLnSpc="1"/>
          <a:lstStyle>
            <a:lvl1pPr algn="ctr" defTabSz="463550" rtl="0" eaLnBrk="0" fontAlgn="base" hangingPunct="0">
              <a:spcBef>
                <a:spcPct val="0"/>
              </a:spcBef>
              <a:spcAft>
                <a:spcPct val="0"/>
              </a:spcAft>
              <a:defRPr sz="3200" b="1">
                <a:solidFill>
                  <a:srgbClr val="000066"/>
                </a:solidFill>
                <a:latin typeface="+mj-lt"/>
                <a:ea typeface="+mj-ea"/>
                <a:cs typeface="+mj-cs"/>
              </a:defRPr>
            </a:lvl1pPr>
            <a:lvl2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2pPr>
            <a:lvl3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3pPr>
            <a:lvl4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4pPr>
            <a:lvl5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5pPr>
            <a:lvl6pPr marL="4572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6pPr>
            <a:lvl7pPr marL="9144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7pPr>
            <a:lvl8pPr marL="13716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8pPr>
            <a:lvl9pPr marL="18288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9pPr>
          </a:lstStyle>
          <a:p>
            <a:pPr algn="l"/>
            <a:r>
              <a:rPr lang="zh-CN" altLang="en-US" sz="1800" dirty="0" smtClean="0">
                <a:solidFill>
                  <a:schemeClr val="tx1"/>
                </a:solidFill>
                <a:latin typeface="微软雅黑" panose="020B0503020204020204" charset="-122"/>
                <a:ea typeface="微软雅黑" panose="020B0503020204020204" charset="-122"/>
                <a:cs typeface="+mn-cs"/>
              </a:rPr>
              <a:t>关系运算符和表达式</a:t>
            </a:r>
            <a:endParaRPr lang="zh-CN" altLang="en-US" sz="1800" dirty="0" smtClean="0">
              <a:solidFill>
                <a:schemeClr val="tx1"/>
              </a:solidFill>
              <a:latin typeface="微软雅黑" panose="020B0503020204020204" charset="-122"/>
              <a:ea typeface="微软雅黑" panose="020B0503020204020204" charset="-122"/>
              <a:cs typeface="+mn-cs"/>
            </a:endParaRPr>
          </a:p>
        </p:txBody>
      </p:sp>
      <p:graphicFrame>
        <p:nvGraphicFramePr>
          <p:cNvPr id="7" name="表格 6"/>
          <p:cNvGraphicFramePr/>
          <p:nvPr>
            <p:custDataLst>
              <p:tags r:id="rId1"/>
            </p:custDataLst>
          </p:nvPr>
        </p:nvGraphicFramePr>
        <p:xfrm>
          <a:off x="581025" y="2599828"/>
          <a:ext cx="8150860" cy="2305685"/>
        </p:xfrm>
        <a:graphic>
          <a:graphicData uri="http://schemas.openxmlformats.org/drawingml/2006/table">
            <a:tbl>
              <a:tblPr>
                <a:tableStyleId>{5DA37D80-6434-44D0-A028-1B22A696006F}</a:tableStyleId>
              </a:tblPr>
              <a:tblGrid>
                <a:gridCol w="2141220"/>
                <a:gridCol w="723900"/>
                <a:gridCol w="1697355"/>
                <a:gridCol w="856615"/>
                <a:gridCol w="1453515"/>
                <a:gridCol w="1278255"/>
              </a:tblGrid>
              <a:tr h="383540">
                <a:tc gridSpan="6">
                  <a:txBody>
                    <a:bodyPr/>
                    <a:lstStyle/>
                    <a:p>
                      <a:pPr lvl="0" algn="ctr">
                        <a:spcBef>
                          <a:spcPct val="0"/>
                        </a:spcBef>
                        <a:buClr>
                          <a:srgbClr val="000000"/>
                        </a:buClr>
                        <a:buNone/>
                      </a:pPr>
                      <a:r>
                        <a:rPr lang="zh-CN" altLang="en-US" sz="1600" b="1" dirty="0">
                          <a:latin typeface="微软雅黑" panose="020B0503020204020204" charset="-122"/>
                          <a:ea typeface="微软雅黑" panose="020B0503020204020204" charset="-122"/>
                        </a:rPr>
                        <a:t>相等性判断的</a:t>
                      </a:r>
                      <a:r>
                        <a:rPr lang="zh-CN" altLang="en-US" sz="1600" b="1" dirty="0">
                          <a:solidFill>
                            <a:srgbClr val="FF0000"/>
                          </a:solidFill>
                          <a:latin typeface="微软雅黑" panose="020B0503020204020204" charset="-122"/>
                          <a:ea typeface="微软雅黑" panose="020B0503020204020204" charset="-122"/>
                        </a:rPr>
                        <a:t>特殊情况</a:t>
                      </a:r>
                      <a:r>
                        <a:rPr lang="zh-CN" altLang="en-US" sz="1600" b="1" dirty="0">
                          <a:latin typeface="微软雅黑" panose="020B0503020204020204" charset="-122"/>
                          <a:ea typeface="微软雅黑" panose="020B0503020204020204" charset="-122"/>
                        </a:rPr>
                        <a:t>一览表</a:t>
                      </a:r>
                      <a:endParaRPr lang="zh-CN" altLang="en-US" sz="1600" b="1" dirty="0">
                        <a:solidFill>
                          <a:schemeClr val="tx1"/>
                        </a:solidFill>
                        <a:latin typeface="微软雅黑" panose="020B0503020204020204" charset="-122"/>
                        <a:ea typeface="微软雅黑" panose="020B0503020204020204" charset="-122"/>
                      </a:endParaRPr>
                    </a:p>
                  </a:txBody>
                  <a:tcPr marL="0" marT="34290" marB="34290" anchor="ctr"/>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20370">
                <a:tc>
                  <a:txBody>
                    <a:bodyPr/>
                    <a:lstStyle/>
                    <a:p>
                      <a:pPr lvl="0" algn="ctr">
                        <a:spcBef>
                          <a:spcPct val="0"/>
                        </a:spcBef>
                        <a:buClr>
                          <a:srgbClr val="000000"/>
                        </a:buClr>
                        <a:buNone/>
                      </a:pPr>
                      <a:r>
                        <a:rPr lang="zh-CN" altLang="en-US" sz="1600" b="1" dirty="0">
                          <a:latin typeface="微软雅黑" panose="020B0503020204020204" charset="-122"/>
                          <a:ea typeface="微软雅黑" panose="020B0503020204020204" charset="-122"/>
                        </a:rPr>
                        <a:t>表达式</a:t>
                      </a:r>
                      <a:endParaRPr lang="zh-CN" altLang="en-US" sz="1600" b="1" dirty="0">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zh-CN" altLang="en-US" sz="1600" b="1" dirty="0">
                          <a:latin typeface="微软雅黑" panose="020B0503020204020204" charset="-122"/>
                          <a:ea typeface="微软雅黑" panose="020B0503020204020204" charset="-122"/>
                        </a:rPr>
                        <a:t>值</a:t>
                      </a:r>
                      <a:endParaRPr lang="zh-CN" altLang="en-US" sz="1600" b="1" dirty="0">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zh-CN" altLang="en-US" sz="1600" b="1" dirty="0">
                          <a:latin typeface="微软雅黑" panose="020B0503020204020204" charset="-122"/>
                          <a:ea typeface="微软雅黑" panose="020B0503020204020204" charset="-122"/>
                        </a:rPr>
                        <a:t>表达式</a:t>
                      </a:r>
                      <a:endParaRPr lang="zh-CN" altLang="en-US" sz="1600" b="1" dirty="0">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zh-CN" altLang="en-US" sz="1600" b="1" dirty="0">
                          <a:latin typeface="微软雅黑" panose="020B0503020204020204" charset="-122"/>
                          <a:ea typeface="微软雅黑" panose="020B0503020204020204" charset="-122"/>
                        </a:rPr>
                        <a:t>值</a:t>
                      </a:r>
                      <a:endParaRPr lang="zh-CN" altLang="en-US" sz="1600" b="1" dirty="0">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zh-CN" altLang="en-US" sz="1600" b="1" dirty="0">
                          <a:latin typeface="微软雅黑" panose="020B0503020204020204" charset="-122"/>
                          <a:ea typeface="微软雅黑" panose="020B0503020204020204" charset="-122"/>
                        </a:rPr>
                        <a:t>表达式</a:t>
                      </a:r>
                      <a:endParaRPr lang="zh-CN" altLang="en-US" sz="1600" b="1" dirty="0">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zh-CN" altLang="en-US" sz="1600" b="1" dirty="0">
                          <a:latin typeface="微软雅黑" panose="020B0503020204020204" charset="-122"/>
                          <a:ea typeface="微软雅黑" panose="020B0503020204020204" charset="-122"/>
                        </a:rPr>
                        <a:t>值</a:t>
                      </a:r>
                      <a:endParaRPr lang="zh-CN" altLang="en-US" sz="1600" b="1" dirty="0">
                        <a:solidFill>
                          <a:schemeClr val="tx1"/>
                        </a:solidFill>
                        <a:latin typeface="微软雅黑" panose="020B0503020204020204" charset="-122"/>
                        <a:ea typeface="微软雅黑" panose="020B0503020204020204" charset="-122"/>
                      </a:endParaRPr>
                    </a:p>
                  </a:txBody>
                  <a:tcPr marL="0" marT="34290" marB="34290" anchor="ctr"/>
                </a:tc>
              </a:tr>
              <a:tr h="405130">
                <a:tc>
                  <a:txBody>
                    <a:bodyPr/>
                    <a:lstStyle/>
                    <a:p>
                      <a:pPr lvl="0" algn="ctr">
                        <a:spcBef>
                          <a:spcPct val="0"/>
                        </a:spcBef>
                        <a:buClr>
                          <a:srgbClr val="000000"/>
                        </a:buClr>
                        <a:buNone/>
                      </a:pPr>
                      <a:r>
                        <a:rPr lang="en-US" altLang="zh-CN" sz="1600" b="1" dirty="0">
                          <a:solidFill>
                            <a:srgbClr val="FF0000"/>
                          </a:solidFill>
                          <a:latin typeface="微软雅黑" panose="020B0503020204020204" charset="-122"/>
                          <a:ea typeface="微软雅黑" panose="020B0503020204020204" charset="-122"/>
                        </a:rPr>
                        <a:t>null== undefined</a:t>
                      </a:r>
                      <a:endParaRPr lang="en-US" altLang="zh-CN" sz="1600" b="1" i="1" dirty="0">
                        <a:solidFill>
                          <a:srgbClr val="FF0000"/>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a:solidFill>
                            <a:srgbClr val="FF0000"/>
                          </a:solidFill>
                          <a:latin typeface="微软雅黑" panose="020B0503020204020204" charset="-122"/>
                          <a:ea typeface="微软雅黑" panose="020B0503020204020204" charset="-122"/>
                        </a:rPr>
                        <a:t>true</a:t>
                      </a:r>
                      <a:endParaRPr lang="en-US" altLang="zh-CN" sz="1600" b="1">
                        <a:solidFill>
                          <a:srgbClr val="FF0000"/>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dirty="0">
                          <a:latin typeface="微软雅黑" panose="020B0503020204020204" charset="-122"/>
                          <a:ea typeface="微软雅黑" panose="020B0503020204020204" charset="-122"/>
                        </a:rPr>
                        <a:t>"</a:t>
                      </a:r>
                      <a:r>
                        <a:rPr lang="en-US" altLang="zh-CN" sz="1600" b="1" dirty="0" err="1">
                          <a:latin typeface="微软雅黑" panose="020B0503020204020204" charset="-122"/>
                          <a:ea typeface="微软雅黑" panose="020B0503020204020204" charset="-122"/>
                        </a:rPr>
                        <a:t>NaN</a:t>
                      </a:r>
                      <a:r>
                        <a:rPr lang="en-US" altLang="zh-CN" sz="1600" b="1" dirty="0">
                          <a:latin typeface="微软雅黑" panose="020B0503020204020204" charset="-122"/>
                          <a:ea typeface="微软雅黑" panose="020B0503020204020204" charset="-122"/>
                        </a:rPr>
                        <a:t>" == </a:t>
                      </a:r>
                      <a:r>
                        <a:rPr lang="en-US" altLang="zh-CN" sz="1600" b="1" dirty="0" err="1">
                          <a:latin typeface="微软雅黑" panose="020B0503020204020204" charset="-122"/>
                          <a:ea typeface="微软雅黑" panose="020B0503020204020204" charset="-122"/>
                        </a:rPr>
                        <a:t>NaN</a:t>
                      </a:r>
                      <a:endParaRPr lang="en-US" altLang="zh-CN" sz="1600" b="1" i="1" dirty="0" err="1">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dirty="0">
                          <a:latin typeface="微软雅黑" panose="020B0503020204020204" charset="-122"/>
                          <a:ea typeface="微软雅黑" panose="020B0503020204020204" charset="-122"/>
                        </a:rPr>
                        <a:t>false</a:t>
                      </a:r>
                      <a:endParaRPr lang="en-US" altLang="zh-CN" sz="1600" b="1" dirty="0">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a:latin typeface="微软雅黑" panose="020B0503020204020204" charset="-122"/>
                          <a:ea typeface="微软雅黑" panose="020B0503020204020204" charset="-122"/>
                        </a:rPr>
                        <a:t>false == 0</a:t>
                      </a:r>
                      <a:endParaRPr lang="en-US" altLang="zh-CN" sz="1600" b="1" i="1">
                        <a:solidFill>
                          <a:srgbClr val="FF0000"/>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a:latin typeface="微软雅黑" panose="020B0503020204020204" charset="-122"/>
                          <a:ea typeface="微软雅黑" panose="020B0503020204020204" charset="-122"/>
                        </a:rPr>
                        <a:t>true</a:t>
                      </a:r>
                      <a:endParaRPr lang="en-US" altLang="zh-CN" sz="1600" b="1">
                        <a:solidFill>
                          <a:schemeClr val="tx1"/>
                        </a:solidFill>
                        <a:latin typeface="微软雅黑" panose="020B0503020204020204" charset="-122"/>
                        <a:ea typeface="微软雅黑" panose="020B0503020204020204" charset="-122"/>
                      </a:endParaRPr>
                    </a:p>
                  </a:txBody>
                  <a:tcPr marL="0" marT="34290" marB="34290" anchor="ctr"/>
                </a:tc>
              </a:tr>
              <a:tr h="363220">
                <a:tc>
                  <a:txBody>
                    <a:bodyPr/>
                    <a:lstStyle/>
                    <a:p>
                      <a:pPr lvl="0" algn="ctr">
                        <a:spcBef>
                          <a:spcPct val="0"/>
                        </a:spcBef>
                        <a:buClr>
                          <a:srgbClr val="000000"/>
                        </a:buClr>
                        <a:buNone/>
                      </a:pPr>
                      <a:r>
                        <a:rPr lang="en-US" altLang="zh-CN" sz="1600" b="1" dirty="0">
                          <a:latin typeface="微软雅黑" panose="020B0503020204020204" charset="-122"/>
                          <a:ea typeface="微软雅黑" panose="020B0503020204020204" charset="-122"/>
                        </a:rPr>
                        <a:t>null == 0</a:t>
                      </a:r>
                      <a:endParaRPr lang="en-US" altLang="zh-CN" sz="1600" b="1" dirty="0">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a:latin typeface="微软雅黑" panose="020B0503020204020204" charset="-122"/>
                          <a:ea typeface="微软雅黑" panose="020B0503020204020204" charset="-122"/>
                        </a:rPr>
                        <a:t>false</a:t>
                      </a:r>
                      <a:endParaRPr lang="en-US" altLang="zh-CN" sz="1600" b="1">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err="1">
                          <a:solidFill>
                            <a:srgbClr val="FF0000"/>
                          </a:solidFill>
                          <a:latin typeface="微软雅黑" panose="020B0503020204020204" charset="-122"/>
                          <a:ea typeface="微软雅黑" panose="020B0503020204020204" charset="-122"/>
                        </a:rPr>
                        <a:t>NaN</a:t>
                      </a:r>
                      <a:r>
                        <a:rPr lang="en-US" altLang="zh-CN" sz="1600" b="1">
                          <a:solidFill>
                            <a:srgbClr val="FF0000"/>
                          </a:solidFill>
                          <a:latin typeface="微软雅黑" panose="020B0503020204020204" charset="-122"/>
                          <a:ea typeface="微软雅黑" panose="020B0503020204020204" charset="-122"/>
                        </a:rPr>
                        <a:t> != </a:t>
                      </a:r>
                      <a:r>
                        <a:rPr lang="en-US" altLang="zh-CN" sz="1600" b="1" err="1">
                          <a:solidFill>
                            <a:srgbClr val="FF0000"/>
                          </a:solidFill>
                          <a:latin typeface="微软雅黑" panose="020B0503020204020204" charset="-122"/>
                          <a:ea typeface="微软雅黑" panose="020B0503020204020204" charset="-122"/>
                        </a:rPr>
                        <a:t>NaN</a:t>
                      </a:r>
                      <a:endParaRPr lang="en-US" altLang="zh-CN" sz="1600" b="1" i="1" err="1">
                        <a:solidFill>
                          <a:srgbClr val="FF0000"/>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dirty="0">
                          <a:solidFill>
                            <a:srgbClr val="FF0000"/>
                          </a:solidFill>
                          <a:latin typeface="微软雅黑" panose="020B0503020204020204" charset="-122"/>
                          <a:ea typeface="微软雅黑" panose="020B0503020204020204" charset="-122"/>
                        </a:rPr>
                        <a:t>true</a:t>
                      </a:r>
                      <a:endParaRPr lang="en-US" altLang="zh-CN" sz="1600" b="1" dirty="0">
                        <a:solidFill>
                          <a:srgbClr val="FF0000"/>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dirty="0">
                          <a:latin typeface="微软雅黑" panose="020B0503020204020204" charset="-122"/>
                          <a:ea typeface="微软雅黑" panose="020B0503020204020204" charset="-122"/>
                        </a:rPr>
                        <a:t>true == 1</a:t>
                      </a:r>
                      <a:endParaRPr lang="en-US" altLang="zh-CN" sz="1600" b="1" i="1" dirty="0">
                        <a:solidFill>
                          <a:srgbClr val="FF0000"/>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a:latin typeface="微软雅黑" panose="020B0503020204020204" charset="-122"/>
                          <a:ea typeface="微软雅黑" panose="020B0503020204020204" charset="-122"/>
                        </a:rPr>
                        <a:t>true</a:t>
                      </a:r>
                      <a:endParaRPr lang="en-US" altLang="zh-CN" sz="1600" b="1">
                        <a:solidFill>
                          <a:schemeClr val="tx1"/>
                        </a:solidFill>
                        <a:latin typeface="微软雅黑" panose="020B0503020204020204" charset="-122"/>
                        <a:ea typeface="微软雅黑" panose="020B0503020204020204" charset="-122"/>
                      </a:endParaRPr>
                    </a:p>
                  </a:txBody>
                  <a:tcPr marL="0" marT="34290" marB="34290" anchor="ctr"/>
                </a:tc>
              </a:tr>
              <a:tr h="393700">
                <a:tc>
                  <a:txBody>
                    <a:bodyPr/>
                    <a:lstStyle/>
                    <a:p>
                      <a:pPr lvl="0" algn="ctr">
                        <a:spcBef>
                          <a:spcPct val="0"/>
                        </a:spcBef>
                        <a:buClr>
                          <a:srgbClr val="000000"/>
                        </a:buClr>
                        <a:buNone/>
                      </a:pPr>
                      <a:r>
                        <a:rPr lang="en-US" altLang="zh-CN" sz="1600" b="1" dirty="0">
                          <a:latin typeface="微软雅黑" panose="020B0503020204020204" charset="-122"/>
                          <a:ea typeface="微软雅黑" panose="020B0503020204020204" charset="-122"/>
                        </a:rPr>
                        <a:t>undefined == 0</a:t>
                      </a:r>
                      <a:endParaRPr lang="en-US" altLang="zh-CN" sz="1600" b="1" dirty="0">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a:latin typeface="微软雅黑" panose="020B0503020204020204" charset="-122"/>
                          <a:ea typeface="微软雅黑" panose="020B0503020204020204" charset="-122"/>
                        </a:rPr>
                        <a:t>false</a:t>
                      </a:r>
                      <a:endParaRPr lang="en-US" altLang="zh-CN" sz="1600" b="1">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dirty="0" err="1">
                          <a:solidFill>
                            <a:srgbClr val="FF0000"/>
                          </a:solidFill>
                          <a:latin typeface="微软雅黑" panose="020B0503020204020204" charset="-122"/>
                          <a:ea typeface="微软雅黑" panose="020B0503020204020204" charset="-122"/>
                        </a:rPr>
                        <a:t>NaN</a:t>
                      </a:r>
                      <a:r>
                        <a:rPr lang="en-US" altLang="zh-CN" sz="1600" b="1" dirty="0">
                          <a:solidFill>
                            <a:srgbClr val="FF0000"/>
                          </a:solidFill>
                          <a:latin typeface="微软雅黑" panose="020B0503020204020204" charset="-122"/>
                          <a:ea typeface="微软雅黑" panose="020B0503020204020204" charset="-122"/>
                        </a:rPr>
                        <a:t> == </a:t>
                      </a:r>
                      <a:r>
                        <a:rPr lang="en-US" altLang="zh-CN" sz="1600" b="1" dirty="0" err="1">
                          <a:solidFill>
                            <a:srgbClr val="FF0000"/>
                          </a:solidFill>
                          <a:latin typeface="微软雅黑" panose="020B0503020204020204" charset="-122"/>
                          <a:ea typeface="微软雅黑" panose="020B0503020204020204" charset="-122"/>
                        </a:rPr>
                        <a:t>NaN</a:t>
                      </a:r>
                      <a:endParaRPr lang="en-US" altLang="zh-CN" sz="1600" b="1" i="1" dirty="0" err="1">
                        <a:solidFill>
                          <a:srgbClr val="FF0000"/>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a:solidFill>
                            <a:srgbClr val="FF0000"/>
                          </a:solidFill>
                          <a:latin typeface="微软雅黑" panose="020B0503020204020204" charset="-122"/>
                          <a:ea typeface="微软雅黑" panose="020B0503020204020204" charset="-122"/>
                        </a:rPr>
                        <a:t>false</a:t>
                      </a:r>
                      <a:endParaRPr lang="en-US" altLang="zh-CN" sz="1600" b="1">
                        <a:solidFill>
                          <a:srgbClr val="FF0000"/>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dirty="0">
                          <a:solidFill>
                            <a:srgbClr val="FF0000"/>
                          </a:solidFill>
                          <a:latin typeface="微软雅黑" panose="020B0503020204020204" charset="-122"/>
                          <a:ea typeface="微软雅黑" panose="020B0503020204020204" charset="-122"/>
                        </a:rPr>
                        <a:t>true == 2</a:t>
                      </a:r>
                      <a:endParaRPr lang="en-US" altLang="zh-CN" sz="1600" b="1" dirty="0">
                        <a:solidFill>
                          <a:srgbClr val="FF0000"/>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a:solidFill>
                            <a:srgbClr val="FF0000"/>
                          </a:solidFill>
                          <a:latin typeface="微软雅黑" panose="020B0503020204020204" charset="-122"/>
                          <a:ea typeface="微软雅黑" panose="020B0503020204020204" charset="-122"/>
                        </a:rPr>
                        <a:t>false</a:t>
                      </a:r>
                      <a:endParaRPr lang="en-US" altLang="zh-CN" sz="1600" b="1">
                        <a:solidFill>
                          <a:srgbClr val="FF0000"/>
                        </a:solidFill>
                        <a:latin typeface="微软雅黑" panose="020B0503020204020204" charset="-122"/>
                        <a:ea typeface="微软雅黑" panose="020B0503020204020204" charset="-122"/>
                      </a:endParaRPr>
                    </a:p>
                  </a:txBody>
                  <a:tcPr marL="0" marT="34290" marB="34290" anchor="ctr"/>
                </a:tc>
              </a:tr>
              <a:tr h="339725">
                <a:tc>
                  <a:txBody>
                    <a:bodyPr/>
                    <a:lstStyle/>
                    <a:p>
                      <a:pPr lvl="0" algn="ctr">
                        <a:spcBef>
                          <a:spcPct val="0"/>
                        </a:spcBef>
                        <a:buClr>
                          <a:srgbClr val="000000"/>
                        </a:buClr>
                        <a:buNone/>
                      </a:pPr>
                      <a:r>
                        <a:rPr lang="en-US" altLang="zh-CN" sz="1600" b="1" dirty="0" smtClean="0">
                          <a:latin typeface="微软雅黑" panose="020B0503020204020204" charset="-122"/>
                          <a:ea typeface="微软雅黑" panose="020B0503020204020204" charset="-122"/>
                        </a:rPr>
                        <a:t>10 </a:t>
                      </a:r>
                      <a:r>
                        <a:rPr lang="en-US" altLang="zh-CN" sz="1600" b="1" dirty="0">
                          <a:latin typeface="微软雅黑" panose="020B0503020204020204" charset="-122"/>
                          <a:ea typeface="微软雅黑" panose="020B0503020204020204" charset="-122"/>
                        </a:rPr>
                        <a:t>== </a:t>
                      </a:r>
                      <a:r>
                        <a:rPr lang="en-US" altLang="zh-CN" sz="1600" b="1" dirty="0" err="1">
                          <a:latin typeface="微软雅黑" panose="020B0503020204020204" charset="-122"/>
                          <a:ea typeface="微软雅黑" panose="020B0503020204020204" charset="-122"/>
                        </a:rPr>
                        <a:t>NaN</a:t>
                      </a:r>
                      <a:endParaRPr lang="en-US" altLang="zh-CN" sz="1600" b="1" dirty="0" err="1">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dirty="0">
                          <a:latin typeface="微软雅黑" panose="020B0503020204020204" charset="-122"/>
                          <a:ea typeface="微软雅黑" panose="020B0503020204020204" charset="-122"/>
                        </a:rPr>
                        <a:t>false</a:t>
                      </a:r>
                      <a:endParaRPr lang="en-US" altLang="zh-CN" sz="1600" b="1" dirty="0">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dirty="0" smtClean="0">
                          <a:latin typeface="微软雅黑" panose="020B0503020204020204" charset="-122"/>
                          <a:ea typeface="微软雅黑" panose="020B0503020204020204" charset="-122"/>
                        </a:rPr>
                        <a:t>“999" </a:t>
                      </a:r>
                      <a:r>
                        <a:rPr lang="en-US" altLang="zh-CN" sz="1600" b="1" dirty="0">
                          <a:latin typeface="微软雅黑" panose="020B0503020204020204" charset="-122"/>
                          <a:ea typeface="微软雅黑" panose="020B0503020204020204" charset="-122"/>
                        </a:rPr>
                        <a:t>== </a:t>
                      </a:r>
                      <a:r>
                        <a:rPr lang="en-US" altLang="zh-CN" sz="1600" b="1" dirty="0" smtClean="0">
                          <a:latin typeface="微软雅黑" panose="020B0503020204020204" charset="-122"/>
                          <a:ea typeface="微软雅黑" panose="020B0503020204020204" charset="-122"/>
                        </a:rPr>
                        <a:t>999</a:t>
                      </a:r>
                      <a:endParaRPr lang="en-US" altLang="zh-CN" sz="1600" b="1" dirty="0" smtClean="0">
                        <a:solidFill>
                          <a:schemeClr val="tx1"/>
                        </a:solidFill>
                        <a:latin typeface="微软雅黑" panose="020B0503020204020204" charset="-122"/>
                        <a:ea typeface="微软雅黑" panose="020B0503020204020204" charset="-122"/>
                      </a:endParaRPr>
                    </a:p>
                  </a:txBody>
                  <a:tcPr marL="0" marT="34290" marB="34290" anchor="ctr"/>
                </a:tc>
                <a:tc>
                  <a:txBody>
                    <a:bodyPr/>
                    <a:lstStyle/>
                    <a:p>
                      <a:pPr lvl="0" algn="ctr">
                        <a:spcBef>
                          <a:spcPct val="0"/>
                        </a:spcBef>
                        <a:buClr>
                          <a:srgbClr val="000000"/>
                        </a:buClr>
                        <a:buNone/>
                      </a:pPr>
                      <a:r>
                        <a:rPr lang="en-US" altLang="zh-CN" sz="1600" b="1" dirty="0">
                          <a:latin typeface="微软雅黑" panose="020B0503020204020204" charset="-122"/>
                          <a:ea typeface="微软雅黑" panose="020B0503020204020204" charset="-122"/>
                        </a:rPr>
                        <a:t>true</a:t>
                      </a:r>
                      <a:endParaRPr lang="en-US" altLang="zh-CN" sz="1600" b="1" dirty="0">
                        <a:solidFill>
                          <a:schemeClr val="tx1"/>
                        </a:solidFill>
                        <a:latin typeface="微软雅黑" panose="020B0503020204020204" charset="-122"/>
                        <a:ea typeface="微软雅黑" panose="020B0503020204020204" charset="-122"/>
                      </a:endParaRPr>
                    </a:p>
                  </a:txBody>
                  <a:tcPr marL="0" marT="34290" marB="34290" anchor="ctr"/>
                </a:tc>
                <a:tc>
                  <a:txBody>
                    <a:bodyPr/>
                    <a:lstStyle/>
                    <a:p>
                      <a:pPr marL="0" lvl="0" indent="0" algn="ctr">
                        <a:buNone/>
                      </a:pPr>
                      <a:endParaRPr lang="zh-CN" altLang="en-US" sz="1600" b="1" dirty="0">
                        <a:solidFill>
                          <a:schemeClr val="accent1"/>
                        </a:solidFill>
                        <a:latin typeface="微软雅黑" panose="020B0503020204020204" charset="-122"/>
                        <a:ea typeface="微软雅黑" panose="020B0503020204020204" charset="-122"/>
                      </a:endParaRPr>
                    </a:p>
                  </a:txBody>
                  <a:tcPr marL="0" marT="34290" marB="34290" anchor="ctr"/>
                </a:tc>
                <a:tc>
                  <a:txBody>
                    <a:bodyPr/>
                    <a:lstStyle/>
                    <a:p>
                      <a:pPr marL="0" lvl="0" indent="0" algn="ctr">
                        <a:buNone/>
                      </a:pPr>
                      <a:endParaRPr lang="zh-CN" altLang="en-US" sz="1600" b="1" dirty="0">
                        <a:solidFill>
                          <a:schemeClr val="accent1"/>
                        </a:solidFill>
                        <a:latin typeface="微软雅黑" panose="020B0503020204020204" charset="-122"/>
                        <a:ea typeface="微软雅黑" panose="020B0503020204020204" charset="-122"/>
                      </a:endParaRPr>
                    </a:p>
                  </a:txBody>
                  <a:tcPr marL="0" marT="34290" marB="34290" anchor="ctr"/>
                </a:tc>
              </a:tr>
            </a:tbl>
          </a:graphicData>
        </a:graphic>
      </p:graphicFrame>
      <p:sp>
        <p:nvSpPr>
          <p:cNvPr id="8" name="文本框 7"/>
          <p:cNvSpPr txBox="1"/>
          <p:nvPr/>
        </p:nvSpPr>
        <p:spPr>
          <a:xfrm>
            <a:off x="1138555" y="1671320"/>
            <a:ext cx="6867525" cy="368300"/>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关系运算符中有些特殊比较运算，在实际使用时需要注意。</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zh-CN" altLang="en-US" dirty="0" smtClean="0"/>
              <a:t>第一个</a:t>
            </a:r>
            <a:r>
              <a:rPr lang="en-US" altLang="zh-CN" dirty="0" smtClean="0"/>
              <a:t>JavaScript</a:t>
            </a:r>
            <a:r>
              <a:rPr lang="zh-CN" altLang="en-US" dirty="0" smtClean="0"/>
              <a:t>程序 </a:t>
            </a:r>
            <a:endParaRPr lang="zh-CN" altLang="en-US" dirty="0" smtClean="0"/>
          </a:p>
        </p:txBody>
      </p:sp>
      <p:sp>
        <p:nvSpPr>
          <p:cNvPr id="17412" name="Rectangle 4"/>
          <p:cNvSpPr>
            <a:spLocks noChangeArrowheads="1"/>
          </p:cNvSpPr>
          <p:nvPr/>
        </p:nvSpPr>
        <p:spPr bwMode="auto">
          <a:xfrm>
            <a:off x="501650" y="2987675"/>
            <a:ext cx="4998720" cy="2271395"/>
          </a:xfrm>
          <a:prstGeom prst="rect">
            <a:avLst/>
          </a:prstGeom>
          <a:noFill/>
          <a:ln w="9525">
            <a:solidFill>
              <a:srgbClr val="0000FF"/>
            </a:solidFill>
            <a:miter lim="800000"/>
          </a:ln>
        </p:spPr>
        <p:txBody>
          <a:bodyPr wrap="square">
            <a:spAutoFit/>
          </a:bodyPr>
          <a:lstStyle/>
          <a:p>
            <a:pPr>
              <a:lnSpc>
                <a:spcPts val="1700"/>
              </a:lnSpc>
            </a:pPr>
            <a:r>
              <a:rPr lang="en-US" altLang="zh-CN" sz="1600" dirty="0"/>
              <a:t>&lt;html&gt;</a:t>
            </a:r>
            <a:endParaRPr lang="en-US" altLang="zh-CN" sz="1600" dirty="0"/>
          </a:p>
          <a:p>
            <a:pPr>
              <a:lnSpc>
                <a:spcPts val="1700"/>
              </a:lnSpc>
            </a:pPr>
            <a:r>
              <a:rPr lang="en-US" altLang="zh-CN" sz="1600" dirty="0"/>
              <a:t>   &lt;head&gt;</a:t>
            </a:r>
            <a:endParaRPr lang="en-US" altLang="zh-CN" sz="1600" dirty="0"/>
          </a:p>
          <a:p>
            <a:pPr>
              <a:lnSpc>
                <a:spcPts val="1700"/>
              </a:lnSpc>
            </a:pPr>
            <a:r>
              <a:rPr lang="en-US" altLang="zh-CN" sz="1600" dirty="0"/>
              <a:t>	&lt;title&gt;</a:t>
            </a:r>
            <a:r>
              <a:rPr lang="zh-CN" altLang="en-US" sz="1600" dirty="0"/>
              <a:t>第一个</a:t>
            </a:r>
            <a:r>
              <a:rPr lang="en-US" altLang="zh-CN" sz="1600" dirty="0"/>
              <a:t>JavaScript</a:t>
            </a:r>
            <a:r>
              <a:rPr lang="zh-CN" altLang="en-US" sz="1600" dirty="0"/>
              <a:t>实例</a:t>
            </a:r>
            <a:r>
              <a:rPr lang="en-US" altLang="zh-CN" sz="1600" dirty="0"/>
              <a:t>&lt;/title&gt;</a:t>
            </a:r>
            <a:endParaRPr lang="en-US" altLang="zh-CN" sz="1600" dirty="0"/>
          </a:p>
          <a:p>
            <a:pPr>
              <a:lnSpc>
                <a:spcPts val="1700"/>
              </a:lnSpc>
            </a:pPr>
            <a:r>
              <a:rPr lang="en-US" altLang="zh-CN" sz="1600" dirty="0"/>
              <a:t>   &lt;/head&gt;</a:t>
            </a:r>
            <a:endParaRPr lang="en-US" altLang="zh-CN" sz="1600" dirty="0"/>
          </a:p>
          <a:p>
            <a:pPr>
              <a:lnSpc>
                <a:spcPts val="1700"/>
              </a:lnSpc>
            </a:pPr>
            <a:r>
              <a:rPr lang="en-US" altLang="zh-CN" sz="1600" dirty="0"/>
              <a:t>   </a:t>
            </a:r>
            <a:r>
              <a:rPr lang="en-US" altLang="zh-CN" sz="1600" dirty="0">
                <a:solidFill>
                  <a:srgbClr val="FF0000"/>
                </a:solidFill>
              </a:rPr>
              <a:t>&lt;body&gt;</a:t>
            </a:r>
            <a:endParaRPr lang="en-US" altLang="zh-CN" sz="1600" dirty="0">
              <a:solidFill>
                <a:srgbClr val="FF0000"/>
              </a:solidFill>
            </a:endParaRPr>
          </a:p>
          <a:p>
            <a:pPr>
              <a:lnSpc>
                <a:spcPts val="1700"/>
              </a:lnSpc>
            </a:pPr>
            <a:r>
              <a:rPr lang="en-US" altLang="zh-CN" sz="1600" dirty="0"/>
              <a:t>        &lt;script type="text/</a:t>
            </a:r>
            <a:r>
              <a:rPr lang="en-US" altLang="zh-CN" sz="1600" dirty="0" err="1"/>
              <a:t>javascript</a:t>
            </a:r>
            <a:r>
              <a:rPr lang="en-US" altLang="zh-CN" sz="1600" dirty="0"/>
              <a:t>"&gt;</a:t>
            </a:r>
            <a:endParaRPr lang="en-US" altLang="zh-CN" sz="1600" dirty="0"/>
          </a:p>
          <a:p>
            <a:pPr>
              <a:lnSpc>
                <a:spcPts val="1700"/>
              </a:lnSpc>
            </a:pPr>
            <a:r>
              <a:rPr lang="en-US" altLang="zh-CN" sz="1600" dirty="0" err="1"/>
              <a:t>              </a:t>
            </a:r>
            <a:r>
              <a:rPr lang="en-US" altLang="zh-CN" sz="1600" dirty="0" err="1">
                <a:solidFill>
                  <a:srgbClr val="FF0000"/>
                </a:solidFill>
              </a:rPr>
              <a:t>document.write</a:t>
            </a:r>
            <a:r>
              <a:rPr lang="en-US" altLang="zh-CN" sz="1600" dirty="0">
                <a:solidFill>
                  <a:srgbClr val="FF0000"/>
                </a:solidFill>
              </a:rPr>
              <a:t>("</a:t>
            </a:r>
            <a:r>
              <a:rPr lang="zh-CN" altLang="en-US" sz="1600" dirty="0">
                <a:solidFill>
                  <a:srgbClr val="FF0000"/>
                </a:solidFill>
              </a:rPr>
              <a:t>第一个</a:t>
            </a:r>
            <a:r>
              <a:rPr lang="en-US" altLang="zh-CN" sz="1600" dirty="0">
                <a:solidFill>
                  <a:srgbClr val="FF0000"/>
                </a:solidFill>
              </a:rPr>
              <a:t>JavaScript</a:t>
            </a:r>
            <a:r>
              <a:rPr lang="zh-CN" altLang="en-US" sz="1600" dirty="0">
                <a:solidFill>
                  <a:srgbClr val="FF0000"/>
                </a:solidFill>
              </a:rPr>
              <a:t>实例</a:t>
            </a:r>
            <a:r>
              <a:rPr lang="en-US" altLang="zh-CN" sz="1600" dirty="0">
                <a:solidFill>
                  <a:srgbClr val="FF0000"/>
                </a:solidFill>
              </a:rPr>
              <a:t>!");</a:t>
            </a:r>
            <a:endParaRPr lang="en-US" altLang="zh-CN" sz="1600" dirty="0">
              <a:solidFill>
                <a:srgbClr val="FF0000"/>
              </a:solidFill>
            </a:endParaRPr>
          </a:p>
          <a:p>
            <a:pPr>
              <a:lnSpc>
                <a:spcPts val="1700"/>
              </a:lnSpc>
            </a:pPr>
            <a:r>
              <a:rPr lang="en-US" altLang="zh-CN" sz="1600" dirty="0"/>
              <a:t>        &lt;/script&gt;		</a:t>
            </a:r>
            <a:endParaRPr lang="en-US" altLang="zh-CN" sz="1600" dirty="0"/>
          </a:p>
          <a:p>
            <a:pPr>
              <a:lnSpc>
                <a:spcPts val="1700"/>
              </a:lnSpc>
            </a:pPr>
            <a:r>
              <a:rPr lang="en-US" altLang="zh-CN" sz="1600" dirty="0"/>
              <a:t>   </a:t>
            </a:r>
            <a:r>
              <a:rPr lang="en-US" altLang="zh-CN" sz="1600" dirty="0">
                <a:solidFill>
                  <a:srgbClr val="FF0000"/>
                </a:solidFill>
              </a:rPr>
              <a:t>&lt;/body&gt;</a:t>
            </a:r>
            <a:endParaRPr lang="en-US" altLang="zh-CN" sz="1600" dirty="0">
              <a:solidFill>
                <a:srgbClr val="FF0000"/>
              </a:solidFill>
            </a:endParaRPr>
          </a:p>
          <a:p>
            <a:pPr>
              <a:lnSpc>
                <a:spcPts val="1700"/>
              </a:lnSpc>
            </a:pPr>
            <a:r>
              <a:rPr lang="en-US" altLang="zh-CN" sz="1600" dirty="0"/>
              <a:t>&lt;/html&gt;</a:t>
            </a:r>
            <a:endParaRPr lang="zh-CN" altLang="en-US" sz="1600" dirty="0"/>
          </a:p>
        </p:txBody>
      </p:sp>
      <p:sp>
        <p:nvSpPr>
          <p:cNvPr id="17413" name="Rectangle 5"/>
          <p:cNvSpPr>
            <a:spLocks noChangeArrowheads="1"/>
          </p:cNvSpPr>
          <p:nvPr/>
        </p:nvSpPr>
        <p:spPr bwMode="auto">
          <a:xfrm>
            <a:off x="533400" y="1696641"/>
            <a:ext cx="8534400" cy="922020"/>
          </a:xfrm>
          <a:prstGeom prst="rect">
            <a:avLst/>
          </a:prstGeom>
          <a:solidFill>
            <a:schemeClr val="bg1"/>
          </a:solidFill>
          <a:ln w="9525">
            <a:solidFill>
              <a:schemeClr val="bg1"/>
            </a:solidFill>
            <a:miter lim="800000"/>
          </a:ln>
        </p:spPr>
        <p:txBody>
          <a:bodyPr wrap="square">
            <a:spAutoFit/>
          </a:bodyPr>
          <a:lstStyle/>
          <a:p>
            <a:r>
              <a:rPr lang="zh-CN" altLang="en-US" dirty="0"/>
              <a:t>基本语法：</a:t>
            </a:r>
            <a:endParaRPr lang="zh-CN" altLang="en-US" dirty="0"/>
          </a:p>
          <a:p>
            <a:r>
              <a:rPr lang="en-US" altLang="zh-CN" sz="1800" dirty="0">
                <a:solidFill>
                  <a:schemeClr val="tx1"/>
                </a:solidFill>
              </a:rPr>
              <a:t>&lt;script type=“text/</a:t>
            </a:r>
            <a:r>
              <a:rPr lang="en-US" altLang="zh-CN" sz="1800" dirty="0" err="1">
                <a:solidFill>
                  <a:schemeClr val="tx1"/>
                </a:solidFill>
              </a:rPr>
              <a:t>javascript</a:t>
            </a:r>
            <a:r>
              <a:rPr lang="en-US" altLang="zh-CN" sz="1800" dirty="0">
                <a:solidFill>
                  <a:schemeClr val="tx1"/>
                </a:solidFill>
              </a:rPr>
              <a:t> [</a:t>
            </a:r>
            <a:r>
              <a:rPr lang="en-US" altLang="zh-CN" sz="1800" dirty="0" err="1">
                <a:solidFill>
                  <a:schemeClr val="tx1"/>
                </a:solidFill>
              </a:rPr>
              <a:t>src</a:t>
            </a:r>
            <a:r>
              <a:rPr lang="en-US" altLang="zh-CN" sz="1800" dirty="0">
                <a:solidFill>
                  <a:schemeClr val="tx1"/>
                </a:solidFill>
              </a:rPr>
              <a:t>=“</a:t>
            </a:r>
            <a:r>
              <a:rPr lang="zh-CN" altLang="en-US" sz="1800" dirty="0">
                <a:solidFill>
                  <a:schemeClr val="tx1"/>
                </a:solidFill>
              </a:rPr>
              <a:t>外部</a:t>
            </a:r>
            <a:r>
              <a:rPr lang="en-US" altLang="zh-CN" sz="1800" dirty="0">
                <a:solidFill>
                  <a:schemeClr val="tx1"/>
                </a:solidFill>
              </a:rPr>
              <a:t>JS</a:t>
            </a:r>
            <a:r>
              <a:rPr lang="zh-CN" altLang="en-US" sz="1800" dirty="0">
                <a:solidFill>
                  <a:schemeClr val="tx1"/>
                </a:solidFill>
              </a:rPr>
              <a:t>文件”</a:t>
            </a:r>
            <a:r>
              <a:rPr lang="en-US" altLang="zh-CN" sz="1800" dirty="0">
                <a:solidFill>
                  <a:schemeClr val="tx1"/>
                </a:solidFill>
              </a:rPr>
              <a:t>]&gt;</a:t>
            </a:r>
            <a:r>
              <a:rPr lang="en-US" altLang="zh-CN" sz="1800" dirty="0" err="1">
                <a:solidFill>
                  <a:schemeClr val="tx1"/>
                </a:solidFill>
              </a:rPr>
              <a:t>js</a:t>
            </a:r>
            <a:r>
              <a:rPr lang="zh-CN" altLang="en-US" sz="1800" dirty="0">
                <a:solidFill>
                  <a:schemeClr val="tx1"/>
                </a:solidFill>
              </a:rPr>
              <a:t>语句块</a:t>
            </a:r>
            <a:r>
              <a:rPr lang="en-US" altLang="zh-CN" sz="1800" dirty="0">
                <a:solidFill>
                  <a:schemeClr val="tx1"/>
                </a:solidFill>
              </a:rPr>
              <a:t>;&lt;/script&gt;	</a:t>
            </a:r>
            <a:endParaRPr lang="en-US" altLang="zh-CN" sz="1800" dirty="0">
              <a:solidFill>
                <a:schemeClr val="tx1"/>
              </a:solidFill>
            </a:endParaRPr>
          </a:p>
          <a:p>
            <a:r>
              <a:rPr lang="en-US" altLang="zh-CN" sz="1800" dirty="0">
                <a:solidFill>
                  <a:schemeClr val="tx1"/>
                </a:solidFill>
              </a:rPr>
              <a:t>&lt;script language=“</a:t>
            </a:r>
            <a:r>
              <a:rPr lang="en-US" altLang="zh-CN" sz="1800" dirty="0" err="1">
                <a:solidFill>
                  <a:schemeClr val="tx1"/>
                </a:solidFill>
              </a:rPr>
              <a:t>javascript</a:t>
            </a:r>
            <a:r>
              <a:rPr lang="en-US" altLang="zh-CN" sz="1800" dirty="0">
                <a:solidFill>
                  <a:schemeClr val="tx1"/>
                </a:solidFill>
              </a:rPr>
              <a:t> [</a:t>
            </a:r>
            <a:r>
              <a:rPr lang="en-US" altLang="zh-CN" sz="1800" dirty="0" err="1">
                <a:solidFill>
                  <a:schemeClr val="tx1"/>
                </a:solidFill>
              </a:rPr>
              <a:t>src</a:t>
            </a:r>
            <a:r>
              <a:rPr lang="en-US" altLang="zh-CN" sz="1800" dirty="0">
                <a:solidFill>
                  <a:schemeClr val="tx1"/>
                </a:solidFill>
              </a:rPr>
              <a:t>=“</a:t>
            </a:r>
            <a:r>
              <a:rPr lang="zh-CN" altLang="en-US" sz="1800" dirty="0">
                <a:solidFill>
                  <a:schemeClr val="tx1"/>
                </a:solidFill>
              </a:rPr>
              <a:t>外部</a:t>
            </a:r>
            <a:r>
              <a:rPr lang="en-US" altLang="zh-CN" sz="1800" dirty="0">
                <a:solidFill>
                  <a:schemeClr val="tx1"/>
                </a:solidFill>
              </a:rPr>
              <a:t>JS</a:t>
            </a:r>
            <a:r>
              <a:rPr lang="zh-CN" altLang="en-US" sz="1800" dirty="0">
                <a:solidFill>
                  <a:schemeClr val="tx1"/>
                </a:solidFill>
              </a:rPr>
              <a:t>文件”</a:t>
            </a:r>
            <a:r>
              <a:rPr lang="en-US" altLang="zh-CN" sz="1800" dirty="0">
                <a:solidFill>
                  <a:schemeClr val="tx1"/>
                </a:solidFill>
              </a:rPr>
              <a:t>]&gt;</a:t>
            </a:r>
            <a:r>
              <a:rPr lang="en-US" altLang="zh-CN" sz="1800" dirty="0" err="1">
                <a:solidFill>
                  <a:schemeClr val="tx1"/>
                </a:solidFill>
              </a:rPr>
              <a:t>js</a:t>
            </a:r>
            <a:r>
              <a:rPr lang="zh-CN" altLang="en-US" sz="1800" dirty="0">
                <a:solidFill>
                  <a:schemeClr val="tx1"/>
                </a:solidFill>
              </a:rPr>
              <a:t>语句块</a:t>
            </a:r>
            <a:r>
              <a:rPr lang="en-US" altLang="zh-CN" sz="1800" dirty="0">
                <a:solidFill>
                  <a:schemeClr val="tx1"/>
                </a:solidFill>
              </a:rPr>
              <a:t>;&lt;/script</a:t>
            </a:r>
            <a:r>
              <a:rPr lang="en-US" altLang="zh-CN" sz="1800" dirty="0" smtClean="0">
                <a:solidFill>
                  <a:schemeClr val="tx1"/>
                </a:solidFill>
              </a:rPr>
              <a:t>&gt;</a:t>
            </a:r>
            <a:r>
              <a:rPr lang="zh-CN" altLang="en-US" sz="1800" dirty="0">
                <a:solidFill>
                  <a:srgbClr val="FF0000"/>
                </a:solidFill>
              </a:rPr>
              <a:t>	</a:t>
            </a:r>
            <a:endParaRPr lang="zh-CN" altLang="en-US" sz="1800" dirty="0">
              <a:solidFill>
                <a:srgbClr val="FF0000"/>
              </a:solidFill>
            </a:endParaRPr>
          </a:p>
        </p:txBody>
      </p:sp>
      <p:pic>
        <p:nvPicPr>
          <p:cNvPr id="30721" name="Picture 1"/>
          <p:cNvPicPr>
            <a:picLocks noChangeAspect="1" noChangeArrowheads="1"/>
          </p:cNvPicPr>
          <p:nvPr/>
        </p:nvPicPr>
        <p:blipFill>
          <a:blip r:embed="rId1" cstate="print"/>
          <a:srcRect/>
          <a:stretch>
            <a:fillRect/>
          </a:stretch>
        </p:blipFill>
        <p:spPr bwMode="auto">
          <a:xfrm>
            <a:off x="5700395" y="3666490"/>
            <a:ext cx="2922587" cy="1136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zh-CN" altLang="en-US" kern="1200" dirty="0">
                <a:solidFill>
                  <a:schemeClr val="tx1"/>
                </a:solidFill>
                <a:cs typeface="+mn-cs"/>
              </a:rPr>
              <a:t>逻辑运算符和表达式</a:t>
            </a:r>
            <a:endParaRPr lang="zh-CN" altLang="en-US" kern="1200" dirty="0">
              <a:solidFill>
                <a:schemeClr val="tx1"/>
              </a:solidFill>
              <a:cs typeface="+mn-cs"/>
            </a:endParaRPr>
          </a:p>
        </p:txBody>
      </p:sp>
      <p:graphicFrame>
        <p:nvGraphicFramePr>
          <p:cNvPr id="3" name="表格 2"/>
          <p:cNvGraphicFramePr/>
          <p:nvPr>
            <p:custDataLst>
              <p:tags r:id="rId1"/>
            </p:custDataLst>
          </p:nvPr>
        </p:nvGraphicFramePr>
        <p:xfrm>
          <a:off x="836930" y="1775460"/>
          <a:ext cx="7483475" cy="2057400"/>
        </p:xfrm>
        <a:graphic>
          <a:graphicData uri="http://schemas.openxmlformats.org/drawingml/2006/table">
            <a:tbl>
              <a:tblPr/>
              <a:tblGrid>
                <a:gridCol w="1446530"/>
                <a:gridCol w="1493520"/>
                <a:gridCol w="1580515"/>
                <a:gridCol w="1481455"/>
                <a:gridCol w="1481455"/>
              </a:tblGrid>
              <a:tr h="270840">
                <a:tc gridSpan="5">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zh-CN" altLang="en-US" sz="1600" dirty="0">
                          <a:solidFill>
                            <a:schemeClr val="tx1"/>
                          </a:solidFill>
                          <a:ea typeface="微软雅黑" panose="020B0503020204020204" charset="-122"/>
                        </a:rPr>
                        <a:t>表</a:t>
                      </a:r>
                      <a:r>
                        <a:rPr lang="en-US" altLang="zh-CN" sz="1600" dirty="0" smtClean="0">
                          <a:solidFill>
                            <a:schemeClr val="tx1"/>
                          </a:solidFill>
                          <a:ea typeface="微软雅黑" panose="020B0503020204020204" charset="-122"/>
                        </a:rPr>
                        <a:t>14-8 </a:t>
                      </a:r>
                      <a:r>
                        <a:rPr lang="zh-CN" altLang="en-US" sz="1600" dirty="0">
                          <a:solidFill>
                            <a:schemeClr val="tx1"/>
                          </a:solidFill>
                          <a:ea typeface="微软雅黑" panose="020B0503020204020204" charset="-122"/>
                        </a:rPr>
                        <a:t>逻辑运算符</a:t>
                      </a:r>
                      <a:endParaRPr lang="zh-CN" altLang="en-US" sz="1600" dirty="0">
                        <a:solidFill>
                          <a:schemeClr val="tx1"/>
                        </a:solidFill>
                        <a:ea typeface="微软雅黑" panose="020B0503020204020204" charset="-122"/>
                      </a:endParaRPr>
                    </a:p>
                  </a:txBody>
                  <a:tcPr marL="0" marT="34290" marB="3429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1476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a</a:t>
                      </a:r>
                      <a:endParaRPr lang="en-US" altLang="zh-CN" sz="1800" dirty="0">
                        <a:solidFill>
                          <a:schemeClr val="tx1"/>
                        </a:solidFill>
                        <a:ea typeface="微软雅黑" panose="020B0503020204020204" charset="-122"/>
                      </a:endParaRPr>
                    </a:p>
                  </a:txBody>
                  <a:tcPr marL="0" marT="34290" marB="34290">
                    <a:lnL w="190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a:solidFill>
                            <a:schemeClr val="tx1"/>
                          </a:solidFill>
                          <a:ea typeface="微软雅黑" panose="020B0503020204020204" charset="-122"/>
                        </a:rPr>
                        <a:t>b</a:t>
                      </a:r>
                      <a:endParaRPr lang="en-US" altLang="zh-CN" sz="180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!a</a:t>
                      </a:r>
                      <a:r>
                        <a:rPr lang="zh-CN" altLang="en-US" sz="1800" dirty="0">
                          <a:solidFill>
                            <a:schemeClr val="tx1"/>
                          </a:solidFill>
                          <a:ea typeface="微软雅黑" panose="020B0503020204020204" charset="-122"/>
                        </a:rPr>
                        <a:t>（非）</a:t>
                      </a:r>
                      <a:endParaRPr lang="zh-CN" altLang="en-US"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err="1">
                          <a:solidFill>
                            <a:schemeClr val="tx1"/>
                          </a:solidFill>
                          <a:ea typeface="微软雅黑" panose="020B0503020204020204" charset="-122"/>
                        </a:rPr>
                        <a:t>a||b</a:t>
                      </a:r>
                      <a:r>
                        <a:rPr lang="zh-CN" altLang="en-US" sz="1800" dirty="0">
                          <a:solidFill>
                            <a:schemeClr val="tx1"/>
                          </a:solidFill>
                          <a:ea typeface="微软雅黑" panose="020B0503020204020204" charset="-122"/>
                        </a:rPr>
                        <a:t>或</a:t>
                      </a:r>
                      <a:endParaRPr lang="zh-CN" altLang="en-US"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err="1">
                          <a:solidFill>
                            <a:schemeClr val="tx1"/>
                          </a:solidFill>
                          <a:ea typeface="微软雅黑" panose="020B0503020204020204" charset="-122"/>
                        </a:rPr>
                        <a:t>a&amp;&amp;b</a:t>
                      </a:r>
                      <a:r>
                        <a:rPr lang="zh-CN" altLang="en-US" sz="1800" dirty="0">
                          <a:solidFill>
                            <a:schemeClr val="tx1"/>
                          </a:solidFill>
                          <a:ea typeface="微软雅黑" panose="020B0503020204020204" charset="-122"/>
                        </a:rPr>
                        <a:t>与</a:t>
                      </a:r>
                      <a:endParaRPr lang="zh-CN" altLang="en-US"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0012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true</a:t>
                      </a:r>
                      <a:endParaRPr lang="en-US" altLang="zh-CN" sz="1800" dirty="0">
                        <a:solidFill>
                          <a:schemeClr val="tx1"/>
                        </a:solidFill>
                        <a:ea typeface="微软雅黑" panose="020B0503020204020204" charset="-122"/>
                      </a:endParaRPr>
                    </a:p>
                  </a:txBody>
                  <a:tcPr marL="0" marT="34290" marB="34290">
                    <a:lnL w="190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true</a:t>
                      </a:r>
                      <a:endParaRPr lang="en-US" altLang="zh-CN"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a:solidFill>
                            <a:schemeClr val="tx1"/>
                          </a:solidFill>
                          <a:ea typeface="微软雅黑" panose="020B0503020204020204" charset="-122"/>
                        </a:rPr>
                        <a:t>false</a:t>
                      </a:r>
                      <a:endParaRPr lang="en-US" altLang="zh-CN" sz="180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true</a:t>
                      </a:r>
                      <a:endParaRPr lang="en-US" altLang="zh-CN"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a:solidFill>
                            <a:schemeClr val="tx1"/>
                          </a:solidFill>
                          <a:ea typeface="微软雅黑" panose="020B0503020204020204" charset="-122"/>
                        </a:rPr>
                        <a:t>true</a:t>
                      </a:r>
                      <a:endParaRPr lang="en-US" altLang="zh-CN" sz="180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0012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true</a:t>
                      </a:r>
                      <a:endParaRPr lang="en-US" altLang="zh-CN" sz="1800" dirty="0">
                        <a:solidFill>
                          <a:schemeClr val="tx1"/>
                        </a:solidFill>
                        <a:ea typeface="微软雅黑" panose="020B0503020204020204" charset="-122"/>
                      </a:endParaRPr>
                    </a:p>
                  </a:txBody>
                  <a:tcPr marL="0" marT="34290" marB="34290">
                    <a:lnL w="190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false</a:t>
                      </a:r>
                      <a:endParaRPr lang="en-US" altLang="zh-CN"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a:solidFill>
                            <a:schemeClr val="tx1"/>
                          </a:solidFill>
                          <a:ea typeface="微软雅黑" panose="020B0503020204020204" charset="-122"/>
                        </a:rPr>
                        <a:t>false</a:t>
                      </a:r>
                      <a:endParaRPr lang="en-US" altLang="zh-CN" sz="180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true</a:t>
                      </a:r>
                      <a:endParaRPr lang="en-US" altLang="zh-CN"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false</a:t>
                      </a:r>
                      <a:endParaRPr lang="en-US" altLang="zh-CN"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0012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false</a:t>
                      </a:r>
                      <a:endParaRPr lang="en-US" altLang="zh-CN" sz="1800" dirty="0">
                        <a:solidFill>
                          <a:schemeClr val="tx1"/>
                        </a:solidFill>
                        <a:ea typeface="微软雅黑" panose="020B0503020204020204" charset="-122"/>
                      </a:endParaRPr>
                    </a:p>
                  </a:txBody>
                  <a:tcPr marL="0" marT="34290" marB="34290">
                    <a:lnL w="190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true</a:t>
                      </a:r>
                      <a:endParaRPr lang="en-US" altLang="zh-CN"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true</a:t>
                      </a:r>
                      <a:endParaRPr lang="en-US" altLang="zh-CN"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true</a:t>
                      </a:r>
                      <a:endParaRPr lang="en-US" altLang="zh-CN"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false</a:t>
                      </a:r>
                      <a:endParaRPr lang="en-US" altLang="zh-CN"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7332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false</a:t>
                      </a:r>
                      <a:endParaRPr lang="en-US" altLang="zh-CN" sz="1800" dirty="0">
                        <a:solidFill>
                          <a:schemeClr val="tx1"/>
                        </a:solidFill>
                        <a:ea typeface="微软雅黑" panose="020B0503020204020204" charset="-122"/>
                      </a:endParaRPr>
                    </a:p>
                  </a:txBody>
                  <a:tcPr marL="0" marT="34290" marB="34290">
                    <a:lnL w="190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a:solidFill>
                            <a:schemeClr val="tx1"/>
                          </a:solidFill>
                          <a:ea typeface="微软雅黑" panose="020B0503020204020204" charset="-122"/>
                        </a:rPr>
                        <a:t>false</a:t>
                      </a:r>
                      <a:endParaRPr lang="en-US" altLang="zh-CN" sz="180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a:solidFill>
                            <a:schemeClr val="tx1"/>
                          </a:solidFill>
                          <a:ea typeface="微软雅黑" panose="020B0503020204020204" charset="-122"/>
                        </a:rPr>
                        <a:t>true</a:t>
                      </a:r>
                      <a:endParaRPr lang="en-US" altLang="zh-CN" sz="180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false</a:t>
                      </a:r>
                      <a:endParaRPr lang="en-US" altLang="zh-CN"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spcBef>
                          <a:spcPct val="0"/>
                        </a:spcBef>
                        <a:buClr>
                          <a:srgbClr val="000000"/>
                        </a:buClr>
                        <a:buNone/>
                      </a:pPr>
                      <a:r>
                        <a:rPr lang="en-US" altLang="zh-CN" sz="1800" dirty="0">
                          <a:solidFill>
                            <a:schemeClr val="tx1"/>
                          </a:solidFill>
                          <a:ea typeface="微软雅黑" panose="020B0503020204020204" charset="-122"/>
                        </a:rPr>
                        <a:t>false</a:t>
                      </a:r>
                      <a:endParaRPr lang="en-US" altLang="zh-CN" sz="1800" dirty="0">
                        <a:solidFill>
                          <a:schemeClr val="tx1"/>
                        </a:solidFill>
                        <a:ea typeface="微软雅黑" panose="020B0503020204020204" charset="-122"/>
                      </a:endParaRPr>
                    </a:p>
                  </a:txBody>
                  <a:tcPr marL="0" marT="34290" marB="34290">
                    <a:lnL w="1270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5" name="对象 4">
            <a:hlinkClick r:id="" action="ppaction://ole?verb=0"/>
          </p:cNvPr>
          <p:cNvGraphicFramePr>
            <a:graphicFrameLocks noChangeAspect="1"/>
          </p:cNvGraphicFramePr>
          <p:nvPr/>
        </p:nvGraphicFramePr>
        <p:xfrm>
          <a:off x="4114800" y="3348038"/>
          <a:ext cx="914400" cy="161925"/>
        </p:xfrm>
        <a:graphic>
          <a:graphicData uri="http://schemas.openxmlformats.org/presentationml/2006/ole">
            <mc:AlternateContent xmlns:mc="http://schemas.openxmlformats.org/markup-compatibility/2006">
              <mc:Choice xmlns:v="urn:schemas-microsoft-com:vml" Requires="v">
                <p:oleObj spid="_x0000_s1025" name="" r:id="rId2" imgW="2743200" imgH="5181600" progId="">
                  <p:embed/>
                </p:oleObj>
              </mc:Choice>
              <mc:Fallback>
                <p:oleObj name="" r:id="rId2" imgW="2743200" imgH="5181600" progId="">
                  <p:embed/>
                  <p:pic>
                    <p:nvPicPr>
                      <p:cNvPr id="0" name="图片 1024"/>
                      <p:cNvPicPr>
                        <a:picLocks noChangeAspect="1"/>
                      </p:cNvPicPr>
                      <p:nvPr/>
                    </p:nvPicPr>
                    <p:blipFill>
                      <a:blip r:embed="rId3"/>
                      <a:stretch>
                        <a:fillRect/>
                      </a:stretch>
                    </p:blipFill>
                    <p:spPr>
                      <a:xfrm>
                        <a:off x="4114800" y="3348038"/>
                        <a:ext cx="914400" cy="16192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zh-CN" altLang="en-US" dirty="0" smtClean="0"/>
              <a:t>赋值运算符和表达式</a:t>
            </a:r>
            <a:endParaRPr lang="zh-CN" altLang="en-US" dirty="0" smtClean="0"/>
          </a:p>
        </p:txBody>
      </p:sp>
      <p:sp>
        <p:nvSpPr>
          <p:cNvPr id="3" name="文本占位符 2"/>
          <p:cNvSpPr>
            <a:spLocks noGrp="1"/>
          </p:cNvSpPr>
          <p:nvPr>
            <p:ph idx="1"/>
          </p:nvPr>
        </p:nvSpPr>
        <p:spPr>
          <a:xfrm>
            <a:off x="733425" y="1254125"/>
            <a:ext cx="7155815" cy="917575"/>
          </a:xfrm>
          <a:ln w="9525">
            <a:noFill/>
            <a:miter/>
          </a:ln>
        </p:spPr>
        <p:txBody>
          <a:bodyPr>
            <a:noAutofit/>
          </a:bodyPr>
          <a:lstStyle/>
          <a:p>
            <a:pPr marL="0" indent="0">
              <a:spcBef>
                <a:spcPts val="0"/>
              </a:spcBef>
              <a:spcAft>
                <a:spcPts val="0"/>
              </a:spcAft>
              <a:buNone/>
            </a:pPr>
            <a:r>
              <a:rPr lang="zh-CN" altLang="en-US" sz="1800" kern="1200" dirty="0">
                <a:solidFill>
                  <a:schemeClr val="tx1"/>
                </a:solidFill>
                <a:effectLst/>
              </a:rPr>
              <a:t>基本语法：</a:t>
            </a:r>
            <a:endParaRPr lang="zh-CN" altLang="en-US" sz="1800" kern="1200" dirty="0">
              <a:solidFill>
                <a:schemeClr val="tx1"/>
              </a:solidFill>
              <a:effectLst/>
            </a:endParaRPr>
          </a:p>
          <a:p>
            <a:pPr marL="179705" lvl="1" indent="0">
              <a:spcBef>
                <a:spcPts val="0"/>
              </a:spcBef>
              <a:spcAft>
                <a:spcPts val="0"/>
              </a:spcAft>
            </a:pPr>
            <a:r>
              <a:rPr lang="zh-CN" altLang="en-US" sz="1800" b="0" kern="1200" dirty="0">
                <a:solidFill>
                  <a:srgbClr val="FF0000"/>
                </a:solidFill>
                <a:effectLst/>
              </a:rPr>
              <a:t>简单赋值运算：</a:t>
            </a:r>
            <a:r>
              <a:rPr lang="en-US" altLang="zh-CN" sz="1800" b="0" kern="1200" dirty="0">
                <a:solidFill>
                  <a:srgbClr val="FF0000"/>
                </a:solidFill>
                <a:effectLst/>
              </a:rPr>
              <a:t>&lt;</a:t>
            </a:r>
            <a:r>
              <a:rPr lang="zh-CN" altLang="en-US" sz="1800" b="0" kern="1200" dirty="0">
                <a:solidFill>
                  <a:srgbClr val="FF0000"/>
                </a:solidFill>
                <a:effectLst/>
              </a:rPr>
              <a:t>变量</a:t>
            </a:r>
            <a:r>
              <a:rPr lang="en-US" altLang="zh-CN" sz="1800" b="0" kern="1200" dirty="0">
                <a:solidFill>
                  <a:srgbClr val="FF0000"/>
                </a:solidFill>
                <a:effectLst/>
              </a:rPr>
              <a:t>&gt; = &lt;</a:t>
            </a:r>
            <a:r>
              <a:rPr lang="zh-CN" altLang="en-US" sz="1800" b="0" kern="1200" dirty="0">
                <a:solidFill>
                  <a:srgbClr val="FF0000"/>
                </a:solidFill>
                <a:effectLst/>
              </a:rPr>
              <a:t>变量</a:t>
            </a:r>
            <a:r>
              <a:rPr lang="en-US" altLang="zh-CN" sz="1800" b="0" kern="1200" dirty="0">
                <a:solidFill>
                  <a:srgbClr val="FF0000"/>
                </a:solidFill>
                <a:effectLst/>
              </a:rPr>
              <a:t>&gt; operator &lt;</a:t>
            </a:r>
            <a:r>
              <a:rPr lang="zh-CN" altLang="en-US" sz="1800" b="0" kern="1200" dirty="0">
                <a:solidFill>
                  <a:srgbClr val="FF0000"/>
                </a:solidFill>
                <a:effectLst/>
              </a:rPr>
              <a:t>表达式</a:t>
            </a:r>
            <a:r>
              <a:rPr lang="en-US" altLang="zh-CN" sz="1800" b="0" kern="1200" dirty="0">
                <a:solidFill>
                  <a:srgbClr val="FF0000"/>
                </a:solidFill>
                <a:effectLst/>
              </a:rPr>
              <a:t>&gt;</a:t>
            </a:r>
            <a:endParaRPr lang="en-US" altLang="zh-CN" sz="1800" b="0" kern="1200" dirty="0">
              <a:solidFill>
                <a:srgbClr val="FF0000"/>
              </a:solidFill>
              <a:effectLst/>
            </a:endParaRPr>
          </a:p>
          <a:p>
            <a:pPr marL="179705" lvl="1" indent="0">
              <a:spcBef>
                <a:spcPts val="0"/>
              </a:spcBef>
              <a:spcAft>
                <a:spcPts val="0"/>
              </a:spcAft>
            </a:pPr>
            <a:r>
              <a:rPr lang="zh-CN" altLang="en-US" sz="1800" b="0" kern="1200" dirty="0">
                <a:solidFill>
                  <a:srgbClr val="FF0000"/>
                </a:solidFill>
                <a:effectLst/>
              </a:rPr>
              <a:t>复合赋值运算：</a:t>
            </a:r>
            <a:r>
              <a:rPr lang="en-US" altLang="zh-CN" sz="1800" b="0" kern="1200" dirty="0">
                <a:solidFill>
                  <a:srgbClr val="FF0000"/>
                </a:solidFill>
                <a:effectLst/>
              </a:rPr>
              <a:t>&lt;</a:t>
            </a:r>
            <a:r>
              <a:rPr lang="zh-CN" altLang="en-US" sz="1800" b="0" kern="1200" dirty="0">
                <a:solidFill>
                  <a:srgbClr val="FF0000"/>
                </a:solidFill>
                <a:effectLst/>
              </a:rPr>
              <a:t>变量</a:t>
            </a:r>
            <a:r>
              <a:rPr lang="en-US" altLang="zh-CN" sz="1800" b="0" kern="1200" dirty="0">
                <a:solidFill>
                  <a:srgbClr val="FF0000"/>
                </a:solidFill>
                <a:effectLst/>
              </a:rPr>
              <a:t>&gt; operator = &lt;</a:t>
            </a:r>
            <a:r>
              <a:rPr lang="zh-CN" altLang="en-US" sz="1800" b="0" kern="1200" dirty="0">
                <a:solidFill>
                  <a:srgbClr val="FF0000"/>
                </a:solidFill>
                <a:effectLst/>
              </a:rPr>
              <a:t>表达式</a:t>
            </a:r>
            <a:r>
              <a:rPr lang="en-US" altLang="zh-CN" sz="1800" b="0" kern="1200" dirty="0">
                <a:solidFill>
                  <a:srgbClr val="FF0000"/>
                </a:solidFill>
                <a:effectLst/>
              </a:rPr>
              <a:t>&gt;</a:t>
            </a:r>
            <a:endParaRPr lang="en-US" altLang="zh-CN" sz="1800" b="0" kern="1200" dirty="0">
              <a:solidFill>
                <a:srgbClr val="FF0000"/>
              </a:solidFill>
              <a:effectLst/>
            </a:endParaRPr>
          </a:p>
        </p:txBody>
      </p:sp>
      <p:graphicFrame>
        <p:nvGraphicFramePr>
          <p:cNvPr id="4" name="表格 3"/>
          <p:cNvGraphicFramePr/>
          <p:nvPr>
            <p:custDataLst>
              <p:tags r:id="rId1"/>
            </p:custDataLst>
          </p:nvPr>
        </p:nvGraphicFramePr>
        <p:xfrm>
          <a:off x="790575" y="2733198"/>
          <a:ext cx="7820025" cy="2752725"/>
        </p:xfrm>
        <a:graphic>
          <a:graphicData uri="http://schemas.openxmlformats.org/drawingml/2006/table">
            <a:tbl>
              <a:tblPr>
                <a:tableStyleId>{5DA37D80-6434-44D0-A028-1B22A696006F}</a:tableStyleId>
              </a:tblPr>
              <a:tblGrid>
                <a:gridCol w="839470"/>
                <a:gridCol w="1034415"/>
                <a:gridCol w="970280"/>
                <a:gridCol w="1099185"/>
                <a:gridCol w="1097915"/>
                <a:gridCol w="1162685"/>
                <a:gridCol w="1616075"/>
              </a:tblGrid>
              <a:tr h="29781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运算符</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400" dirty="0">
                          <a:solidFill>
                            <a:schemeClr val="tx1"/>
                          </a:solidFill>
                          <a:latin typeface="微软雅黑" panose="020B0503020204020204" charset="-122"/>
                          <a:ea typeface="微软雅黑" panose="020B0503020204020204" charset="-122"/>
                        </a:rPr>
                        <a:t>*</a:t>
                      </a:r>
                      <a:r>
                        <a:rPr lang="en-US" altLang="zh-CN" sz="1400">
                          <a:solidFill>
                            <a:schemeClr val="tx1"/>
                          </a:solidFill>
                          <a:latin typeface="微软雅黑" panose="020B0503020204020204" charset="-122"/>
                          <a:ea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400">
                          <a:solidFill>
                            <a:schemeClr val="tx1"/>
                          </a:solidFill>
                          <a:latin typeface="微软雅黑" panose="020B0503020204020204" charset="-122"/>
                          <a:ea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endParaRPr>
                    </a:p>
                  </a:txBody>
                  <a:tcPr marT="34290" marB="34290" anchor="ctr"/>
                </a:tc>
              </a:tr>
              <a:tr h="26987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名称</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赋值</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加法赋值</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减法赋值</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乘法赋值</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除法赋值</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模赋值</a:t>
                      </a:r>
                      <a:r>
                        <a:rPr lang="en-US" altLang="zh-CN" sz="1200">
                          <a:solidFill>
                            <a:schemeClr val="tx1"/>
                          </a:solidFill>
                          <a:latin typeface="微软雅黑" panose="020B0503020204020204" charset="-122"/>
                          <a:ea typeface="微软雅黑" panose="020B0503020204020204" charset="-122"/>
                        </a:rPr>
                        <a:t>(</a:t>
                      </a:r>
                      <a:r>
                        <a:rPr lang="zh-CN" altLang="en-US" sz="1200" dirty="0">
                          <a:solidFill>
                            <a:schemeClr val="tx1"/>
                          </a:solidFill>
                          <a:latin typeface="微软雅黑" panose="020B0503020204020204" charset="-122"/>
                          <a:ea typeface="微软雅黑" panose="020B0503020204020204" charset="-122"/>
                        </a:rPr>
                        <a:t>求余赋值</a:t>
                      </a:r>
                      <a:r>
                        <a:rPr lang="en-US" altLang="zh-CN" sz="1200">
                          <a:solidFill>
                            <a:schemeClr val="tx1"/>
                          </a:solidFill>
                          <a:latin typeface="微软雅黑" panose="020B0503020204020204" charset="-122"/>
                          <a:ea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r>
              <a:tr h="33845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表达式</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dirty="0" err="1">
                          <a:solidFill>
                            <a:schemeClr val="tx1"/>
                          </a:solidFill>
                          <a:latin typeface="微软雅黑" panose="020B0503020204020204" charset="-122"/>
                          <a:ea typeface="微软雅黑" panose="020B0503020204020204" charset="-122"/>
                        </a:rPr>
                        <a:t>i</a:t>
                      </a:r>
                      <a:r>
                        <a:rPr lang="en-US" altLang="zh-CN" sz="1200" dirty="0">
                          <a:solidFill>
                            <a:schemeClr val="tx1"/>
                          </a:solidFill>
                          <a:latin typeface="微软雅黑" panose="020B0503020204020204" charset="-122"/>
                          <a:ea typeface="微软雅黑" panose="020B0503020204020204" charset="-122"/>
                        </a:rPr>
                        <a:t>=6</a:t>
                      </a: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dirty="0" err="1">
                          <a:solidFill>
                            <a:schemeClr val="tx1"/>
                          </a:solidFill>
                          <a:latin typeface="微软雅黑" panose="020B0503020204020204" charset="-122"/>
                          <a:ea typeface="微软雅黑" panose="020B0503020204020204" charset="-122"/>
                        </a:rPr>
                        <a:t>i</a:t>
                      </a:r>
                      <a:r>
                        <a:rPr lang="en-US" altLang="zh-CN" sz="1200" dirty="0">
                          <a:solidFill>
                            <a:schemeClr val="tx1"/>
                          </a:solidFill>
                          <a:latin typeface="微软雅黑" panose="020B0503020204020204" charset="-122"/>
                          <a:ea typeface="微软雅黑" panose="020B0503020204020204" charset="-122"/>
                        </a:rPr>
                        <a:t>+=5</a:t>
                      </a: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dirty="0" err="1">
                          <a:solidFill>
                            <a:schemeClr val="tx1"/>
                          </a:solidFill>
                          <a:latin typeface="微软雅黑" panose="020B0503020204020204" charset="-122"/>
                          <a:ea typeface="微软雅黑" panose="020B0503020204020204" charset="-122"/>
                        </a:rPr>
                        <a:t>i</a:t>
                      </a:r>
                      <a:r>
                        <a:rPr lang="en-US" altLang="zh-CN" sz="1200" dirty="0">
                          <a:solidFill>
                            <a:schemeClr val="tx1"/>
                          </a:solidFill>
                          <a:latin typeface="微软雅黑" panose="020B0503020204020204" charset="-122"/>
                          <a:ea typeface="微软雅黑" panose="020B0503020204020204" charset="-122"/>
                        </a:rPr>
                        <a:t>-=5</a:t>
                      </a: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i*=5</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i/=5</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i%=5</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r>
              <a:tr h="26797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示</a:t>
                      </a:r>
                      <a:r>
                        <a:rPr lang="zh-CN" altLang="en-US" sz="1200" dirty="0" smtClean="0">
                          <a:solidFill>
                            <a:schemeClr val="tx1"/>
                          </a:solidFill>
                          <a:latin typeface="微软雅黑" panose="020B0503020204020204" charset="-122"/>
                          <a:ea typeface="微软雅黑" panose="020B0503020204020204" charset="-122"/>
                        </a:rPr>
                        <a:t>例</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var i=6;</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dirty="0" err="1">
                          <a:solidFill>
                            <a:schemeClr val="tx1"/>
                          </a:solidFill>
                          <a:latin typeface="微软雅黑" panose="020B0503020204020204" charset="-122"/>
                          <a:ea typeface="微软雅黑" panose="020B0503020204020204" charset="-122"/>
                        </a:rPr>
                        <a:t>i</a:t>
                      </a:r>
                      <a:r>
                        <a:rPr lang="en-US" altLang="zh-CN" sz="1200" dirty="0">
                          <a:solidFill>
                            <a:schemeClr val="tx1"/>
                          </a:solidFill>
                          <a:latin typeface="微软雅黑" panose="020B0503020204020204" charset="-122"/>
                          <a:ea typeface="微软雅黑" panose="020B0503020204020204" charset="-122"/>
                        </a:rPr>
                        <a:t>+=5;</a:t>
                      </a: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dirty="0" err="1">
                          <a:solidFill>
                            <a:schemeClr val="tx1"/>
                          </a:solidFill>
                          <a:latin typeface="微软雅黑" panose="020B0503020204020204" charset="-122"/>
                          <a:ea typeface="微软雅黑" panose="020B0503020204020204" charset="-122"/>
                        </a:rPr>
                        <a:t>i</a:t>
                      </a:r>
                      <a:r>
                        <a:rPr lang="en-US" altLang="zh-CN" sz="1200" dirty="0">
                          <a:solidFill>
                            <a:schemeClr val="tx1"/>
                          </a:solidFill>
                          <a:latin typeface="微软雅黑" panose="020B0503020204020204" charset="-122"/>
                          <a:ea typeface="微软雅黑" panose="020B0503020204020204" charset="-122"/>
                        </a:rPr>
                        <a:t>-=5;</a:t>
                      </a: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dirty="0" err="1">
                          <a:solidFill>
                            <a:schemeClr val="tx1"/>
                          </a:solidFill>
                          <a:latin typeface="微软雅黑" panose="020B0503020204020204" charset="-122"/>
                          <a:ea typeface="微软雅黑" panose="020B0503020204020204" charset="-122"/>
                        </a:rPr>
                        <a:t>i</a:t>
                      </a:r>
                      <a:r>
                        <a:rPr lang="en-US" altLang="zh-CN" sz="1200" dirty="0">
                          <a:solidFill>
                            <a:schemeClr val="tx1"/>
                          </a:solidFill>
                          <a:latin typeface="微软雅黑" panose="020B0503020204020204" charset="-122"/>
                          <a:ea typeface="微软雅黑" panose="020B0503020204020204" charset="-122"/>
                        </a:rPr>
                        <a:t>*=5;</a:t>
                      </a: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i/=5;</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i%=5;</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r>
              <a:tr h="29273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i</a:t>
                      </a:r>
                      <a:r>
                        <a:rPr lang="zh-CN" altLang="en-US" sz="1200" dirty="0">
                          <a:solidFill>
                            <a:schemeClr val="tx1"/>
                          </a:solidFill>
                          <a:latin typeface="微软雅黑" panose="020B0503020204020204" charset="-122"/>
                          <a:ea typeface="微软雅黑" panose="020B0503020204020204" charset="-122"/>
                        </a:rPr>
                        <a:t>的结果</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6</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11</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1</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dirty="0">
                          <a:solidFill>
                            <a:schemeClr val="tx1"/>
                          </a:solidFill>
                          <a:latin typeface="微软雅黑" panose="020B0503020204020204" charset="-122"/>
                          <a:ea typeface="微软雅黑" panose="020B0503020204020204" charset="-122"/>
                        </a:rPr>
                        <a:t>30</a:t>
                      </a: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1.2</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1</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r>
              <a:tr h="35560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等价于</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 </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i=i+5;</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i=i-5;</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dirty="0" err="1">
                          <a:solidFill>
                            <a:schemeClr val="tx1"/>
                          </a:solidFill>
                          <a:latin typeface="微软雅黑" panose="020B0503020204020204" charset="-122"/>
                          <a:ea typeface="微软雅黑" panose="020B0503020204020204" charset="-122"/>
                        </a:rPr>
                        <a:t>i</a:t>
                      </a:r>
                      <a:r>
                        <a:rPr lang="en-US" altLang="zh-CN" sz="1200" dirty="0">
                          <a:solidFill>
                            <a:schemeClr val="tx1"/>
                          </a:solidFill>
                          <a:latin typeface="微软雅黑" panose="020B0503020204020204" charset="-122"/>
                          <a:ea typeface="微软雅黑" panose="020B0503020204020204" charset="-122"/>
                        </a:rPr>
                        <a:t>=</a:t>
                      </a:r>
                      <a:r>
                        <a:rPr lang="en-US" altLang="zh-CN" sz="1200" dirty="0" err="1">
                          <a:solidFill>
                            <a:schemeClr val="tx1"/>
                          </a:solidFill>
                          <a:latin typeface="微软雅黑" panose="020B0503020204020204" charset="-122"/>
                          <a:ea typeface="微软雅黑" panose="020B0503020204020204" charset="-122"/>
                        </a:rPr>
                        <a:t>i</a:t>
                      </a:r>
                      <a:r>
                        <a:rPr lang="en-US" altLang="zh-CN" sz="1200" dirty="0">
                          <a:solidFill>
                            <a:schemeClr val="tx1"/>
                          </a:solidFill>
                          <a:latin typeface="微软雅黑" panose="020B0503020204020204" charset="-122"/>
                          <a:ea typeface="微软雅黑" panose="020B0503020204020204" charset="-122"/>
                        </a:rPr>
                        <a:t>*5;</a:t>
                      </a: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dirty="0" err="1">
                          <a:solidFill>
                            <a:schemeClr val="tx1"/>
                          </a:solidFill>
                          <a:latin typeface="微软雅黑" panose="020B0503020204020204" charset="-122"/>
                          <a:ea typeface="微软雅黑" panose="020B0503020204020204" charset="-122"/>
                        </a:rPr>
                        <a:t>i</a:t>
                      </a:r>
                      <a:r>
                        <a:rPr lang="en-US" altLang="zh-CN" sz="1200" dirty="0">
                          <a:solidFill>
                            <a:schemeClr val="tx1"/>
                          </a:solidFill>
                          <a:latin typeface="微软雅黑" panose="020B0503020204020204" charset="-122"/>
                          <a:ea typeface="微软雅黑" panose="020B0503020204020204" charset="-122"/>
                        </a:rPr>
                        <a:t>=i/5;</a:t>
                      </a: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i=i%5;</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r>
              <a:tr h="300355">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b="1" dirty="0">
                          <a:solidFill>
                            <a:schemeClr val="tx1"/>
                          </a:solidFill>
                          <a:latin typeface="微软雅黑" panose="020B0503020204020204" charset="-122"/>
                          <a:ea typeface="微软雅黑" panose="020B0503020204020204" charset="-122"/>
                        </a:rPr>
                        <a:t>移</a:t>
                      </a:r>
                      <a:r>
                        <a:rPr lang="zh-CN" altLang="en-US" sz="1200" b="1" dirty="0">
                          <a:solidFill>
                            <a:schemeClr val="tx1"/>
                          </a:solidFill>
                          <a:ea typeface="微软雅黑" panose="020B0503020204020204" charset="-122"/>
                          <a:sym typeface="+mn-ea"/>
                        </a:rPr>
                        <a:t>位</a:t>
                      </a:r>
                      <a:endParaRPr lang="zh-CN" altLang="en-US" sz="1200" b="1" i="1"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a=4</a:t>
                      </a:r>
                      <a:endParaRPr lang="en-US" altLang="zh-CN" sz="1200" i="1">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&lt;&lt;=</a:t>
                      </a:r>
                      <a:endParaRPr lang="en-US" altLang="zh-CN" sz="1200" i="1">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&gt;&gt;=</a:t>
                      </a:r>
                      <a:endParaRPr lang="en-US" altLang="zh-CN" sz="1200" i="1">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&gt;&gt;&gt;=</a:t>
                      </a:r>
                      <a:endParaRPr lang="en-US" altLang="zh-CN" sz="1200" i="1">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endParaRPr lang="en-US" altLang="zh-CN" sz="1200" i="1"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r>
              <a:tr h="33782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zh-CN" altLang="en-US" sz="1200" dirty="0">
                          <a:solidFill>
                            <a:schemeClr val="tx1"/>
                          </a:solidFill>
                          <a:latin typeface="微软雅黑" panose="020B0503020204020204" charset="-122"/>
                          <a:ea typeface="微软雅黑" panose="020B0503020204020204" charset="-122"/>
                        </a:rPr>
                        <a:t>表达式</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a&lt;&lt;=1</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a&gt;&gt;=1</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a&gt;&gt;&gt;=1</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r>
              <a:tr h="292100">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a</a:t>
                      </a:r>
                      <a:r>
                        <a:rPr lang="zh-CN" altLang="en-US" sz="1200" dirty="0">
                          <a:solidFill>
                            <a:schemeClr val="tx1"/>
                          </a:solidFill>
                          <a:latin typeface="微软雅黑" panose="020B0503020204020204" charset="-122"/>
                          <a:ea typeface="微软雅黑" panose="020B0503020204020204" charset="-122"/>
                        </a:rPr>
                        <a:t>结果</a:t>
                      </a: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endParaRPr lang="zh-CN" altLang="en-US"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dirty="0">
                          <a:solidFill>
                            <a:schemeClr val="tx1"/>
                          </a:solidFill>
                          <a:latin typeface="微软雅黑" panose="020B0503020204020204" charset="-122"/>
                          <a:ea typeface="微软雅黑" panose="020B0503020204020204" charset="-122"/>
                        </a:rPr>
                        <a:t>a=8</a:t>
                      </a: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a=2</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r>
                        <a:rPr lang="en-US" altLang="zh-CN" sz="1200">
                          <a:solidFill>
                            <a:schemeClr val="tx1"/>
                          </a:solidFill>
                          <a:latin typeface="微软雅黑" panose="020B0503020204020204" charset="-122"/>
                          <a:ea typeface="微软雅黑" panose="020B0503020204020204" charset="-122"/>
                        </a:rPr>
                        <a:t>a=2</a:t>
                      </a: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endParaRPr lang="en-US" altLang="zh-CN" sz="1200">
                        <a:solidFill>
                          <a:schemeClr val="tx1"/>
                        </a:solidFill>
                        <a:latin typeface="微软雅黑" panose="020B0503020204020204" charset="-122"/>
                        <a:ea typeface="微软雅黑" panose="020B0503020204020204" charset="-122"/>
                      </a:endParaRPr>
                    </a:p>
                  </a:txBody>
                  <a:tcPr marT="34290" marB="34290" anchor="ctr"/>
                </a:tc>
                <a:tc>
                  <a:txBody>
                    <a:bodyPr/>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400" b="1" i="0" u="none" kern="1200" baseline="0">
                          <a:solidFill>
                            <a:srgbClr val="003399"/>
                          </a:solidFill>
                          <a:latin typeface="微软雅黑" panose="020B0503020204020204" charset="-122"/>
                          <a:ea typeface="宋体" panose="02010600030101010101" pitchFamily="2" charset="-122"/>
                        </a:defRPr>
                      </a:lvl1pPr>
                      <a:lvl2pPr marL="742950" lvl="1" indent="-285750">
                        <a:buClr>
                          <a:schemeClr val="tx1"/>
                        </a:buClr>
                        <a:defRPr sz="2000" b="0" kern="1200">
                          <a:solidFill>
                            <a:schemeClr val="tx1"/>
                          </a:solidFill>
                        </a:defRPr>
                      </a:lvl2pPr>
                      <a:lvl3pPr marL="1143000" lvl="2" indent="-228600">
                        <a:buClr>
                          <a:schemeClr val="accent2"/>
                        </a:buClr>
                        <a:defRPr sz="2000" kern="1200"/>
                      </a:lvl3pPr>
                      <a:lvl4pPr marL="1600200" lvl="3" indent="-228600">
                        <a:buClr>
                          <a:schemeClr val="tx1"/>
                        </a:buClr>
                        <a:defRPr sz="1800" kern="1200"/>
                      </a:lvl4pPr>
                      <a:lvl5pPr marL="2057400" lvl="4" indent="-228600">
                        <a:buClr>
                          <a:schemeClr val="hlink"/>
                        </a:buClr>
                        <a:defRPr sz="1800" kern="1200">
                          <a:solidFill>
                            <a:srgbClr val="008080"/>
                          </a:solidFill>
                        </a:defRPr>
                      </a:lvl5pPr>
                    </a:lstStyle>
                    <a:p>
                      <a:pPr lvl="0" algn="ctr">
                        <a:lnSpc>
                          <a:spcPct val="90000"/>
                        </a:lnSpc>
                        <a:spcBef>
                          <a:spcPct val="0"/>
                        </a:spcBef>
                        <a:buClr>
                          <a:srgbClr val="000000"/>
                        </a:buClr>
                        <a:buNone/>
                      </a:pPr>
                      <a:endParaRPr lang="en-US" altLang="zh-CN" sz="1200" dirty="0">
                        <a:solidFill>
                          <a:schemeClr val="tx1"/>
                        </a:solidFill>
                        <a:latin typeface="微软雅黑" panose="020B0503020204020204" charset="-122"/>
                        <a:ea typeface="微软雅黑" panose="020B0503020204020204" charset="-122"/>
                      </a:endParaRPr>
                    </a:p>
                  </a:txBody>
                  <a:tcPr marT="34290" marB="34290" anchor="ct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zh-CN" altLang="en-US" kern="1200" dirty="0">
                <a:solidFill>
                  <a:schemeClr val="tx1"/>
                </a:solidFill>
                <a:cs typeface="+mn-cs"/>
              </a:rPr>
              <a:t>位运算符和表达式</a:t>
            </a:r>
            <a:endParaRPr lang="zh-CN" altLang="en-US" kern="1200" dirty="0">
              <a:solidFill>
                <a:schemeClr val="tx1"/>
              </a:solidFill>
              <a:cs typeface="+mn-cs"/>
            </a:endParaRPr>
          </a:p>
        </p:txBody>
      </p:sp>
      <p:sp>
        <p:nvSpPr>
          <p:cNvPr id="47106" name="Rectangle 3"/>
          <p:cNvSpPr>
            <a:spLocks noGrp="1" noChangeArrowheads="1"/>
          </p:cNvSpPr>
          <p:nvPr>
            <p:ph idx="1"/>
          </p:nvPr>
        </p:nvSpPr>
        <p:spPr>
          <a:xfrm>
            <a:off x="645160" y="1301750"/>
            <a:ext cx="8219440" cy="2057400"/>
          </a:xfrm>
        </p:spPr>
        <p:txBody>
          <a:bodyPr>
            <a:normAutofit/>
          </a:bodyPr>
          <a:lstStyle/>
          <a:p>
            <a:pPr marL="0" indent="0">
              <a:spcBef>
                <a:spcPts val="0"/>
              </a:spcBef>
              <a:spcAft>
                <a:spcPts val="0"/>
              </a:spcAft>
              <a:buNone/>
            </a:pPr>
            <a:r>
              <a:rPr lang="en-US" altLang="zh-CN" sz="1780" dirty="0" smtClean="0"/>
              <a:t>      </a:t>
            </a:r>
            <a:r>
              <a:rPr lang="zh-CN" altLang="en-US" sz="1780" dirty="0" smtClean="0"/>
              <a:t>位运算符是对二进制表示的整数进行按位操作的运算符。</a:t>
            </a:r>
            <a:endParaRPr lang="zh-CN" altLang="en-US" sz="1780" dirty="0" smtClean="0"/>
          </a:p>
          <a:p>
            <a:pPr marL="0" indent="0">
              <a:spcBef>
                <a:spcPts val="0"/>
              </a:spcBef>
              <a:spcAft>
                <a:spcPts val="0"/>
              </a:spcAft>
              <a:buNone/>
            </a:pPr>
            <a:r>
              <a:rPr lang="zh-CN" altLang="en-US" sz="1780" dirty="0" smtClean="0"/>
              <a:t>      如果操作数是十进制或者其他进制表示的整数，运算前先将这些整数转换成</a:t>
            </a:r>
            <a:r>
              <a:rPr lang="en-US" altLang="zh-CN" sz="1780" dirty="0" smtClean="0"/>
              <a:t>32</a:t>
            </a:r>
            <a:r>
              <a:rPr lang="zh-CN" altLang="en-US" sz="1780" dirty="0" smtClean="0"/>
              <a:t>位的二进制数字，如果操作数无法转换成</a:t>
            </a:r>
            <a:r>
              <a:rPr lang="en-US" altLang="zh-CN" sz="1780" dirty="0" smtClean="0"/>
              <a:t>32</a:t>
            </a:r>
            <a:r>
              <a:rPr lang="zh-CN" altLang="en-US" sz="1780" dirty="0" smtClean="0"/>
              <a:t>位的二进制数表示，位运算的结果为</a:t>
            </a:r>
            <a:r>
              <a:rPr lang="en-US" altLang="zh-CN" sz="1780" dirty="0" err="1" smtClean="0"/>
              <a:t>NaN</a:t>
            </a:r>
            <a:r>
              <a:rPr lang="zh-CN" altLang="en-US" sz="1780" dirty="0" smtClean="0"/>
              <a:t>。</a:t>
            </a:r>
            <a:endParaRPr lang="zh-CN" altLang="en-US" sz="1780" dirty="0" smtClean="0"/>
          </a:p>
          <a:p>
            <a:pPr>
              <a:spcBef>
                <a:spcPts val="0"/>
              </a:spcBef>
              <a:spcAft>
                <a:spcPts val="0"/>
              </a:spcAft>
              <a:buFont typeface="Wingdings" panose="05000000000000000000" pitchFamily="2" charset="2"/>
              <a:buNone/>
            </a:pPr>
            <a:r>
              <a:rPr lang="en-US" altLang="zh-CN" sz="1800" dirty="0" smtClean="0">
                <a:solidFill>
                  <a:srgbClr val="FF0000"/>
                </a:solidFill>
              </a:rPr>
              <a:t>      </a:t>
            </a:r>
            <a:r>
              <a:rPr lang="zh-CN" altLang="en-US" sz="1800" dirty="0" smtClean="0">
                <a:solidFill>
                  <a:srgbClr val="FF0000"/>
                </a:solidFill>
              </a:rPr>
              <a:t>位运算符：</a:t>
            </a:r>
            <a:r>
              <a:rPr lang="en-US" altLang="zh-CN" sz="1800" dirty="0" smtClean="0">
                <a:solidFill>
                  <a:srgbClr val="FF0000"/>
                </a:solidFill>
              </a:rPr>
              <a:t>&amp;-</a:t>
            </a:r>
            <a:r>
              <a:rPr lang="zh-CN" altLang="en-US" sz="1800" dirty="0" smtClean="0">
                <a:solidFill>
                  <a:srgbClr val="FF0000"/>
                </a:solidFill>
              </a:rPr>
              <a:t>按位与；</a:t>
            </a:r>
            <a:r>
              <a:rPr lang="en-US" altLang="zh-CN" sz="1800" dirty="0" smtClean="0">
                <a:solidFill>
                  <a:srgbClr val="FF0000"/>
                </a:solidFill>
              </a:rPr>
              <a:t>~ -</a:t>
            </a:r>
            <a:r>
              <a:rPr lang="zh-CN" altLang="en-US" sz="1800" dirty="0" smtClean="0">
                <a:solidFill>
                  <a:srgbClr val="FF0000"/>
                </a:solidFill>
              </a:rPr>
              <a:t>按位非；</a:t>
            </a:r>
            <a:r>
              <a:rPr lang="en-US" altLang="zh-CN" sz="1800" dirty="0" smtClean="0">
                <a:solidFill>
                  <a:srgbClr val="FF0000"/>
                </a:solidFill>
              </a:rPr>
              <a:t>|-</a:t>
            </a:r>
            <a:r>
              <a:rPr lang="zh-CN" altLang="en-US" sz="1800" dirty="0" smtClean="0">
                <a:solidFill>
                  <a:srgbClr val="FF0000"/>
                </a:solidFill>
              </a:rPr>
              <a:t>按位或；</a:t>
            </a:r>
            <a:r>
              <a:rPr lang="en-US" altLang="zh-CN" sz="1800" dirty="0" smtClean="0">
                <a:solidFill>
                  <a:srgbClr val="FF0000"/>
                </a:solidFill>
              </a:rPr>
              <a:t>^-</a:t>
            </a:r>
            <a:r>
              <a:rPr lang="zh-CN" altLang="en-US" sz="1800" dirty="0" smtClean="0">
                <a:solidFill>
                  <a:srgbClr val="FF0000"/>
                </a:solidFill>
              </a:rPr>
              <a:t>按位异或</a:t>
            </a:r>
            <a:endParaRPr lang="zh-CN" altLang="en-US" sz="1800" dirty="0" smtClean="0">
              <a:solidFill>
                <a:srgbClr val="FF0000"/>
              </a:solidFill>
            </a:endParaRPr>
          </a:p>
          <a:p>
            <a:pPr>
              <a:spcBef>
                <a:spcPts val="0"/>
              </a:spcBef>
              <a:spcAft>
                <a:spcPts val="0"/>
              </a:spcAft>
              <a:buFont typeface="Wingdings" panose="05000000000000000000" pitchFamily="2" charset="2"/>
              <a:buNone/>
            </a:pPr>
            <a:endParaRPr lang="zh-CN" altLang="en-US" dirty="0" smtClean="0"/>
          </a:p>
          <a:p>
            <a:pPr>
              <a:buFont typeface="Wingdings" panose="05000000000000000000" pitchFamily="2" charset="2"/>
              <a:buNone/>
            </a:pPr>
            <a:endParaRPr lang="zh-CN" altLang="en-US" dirty="0" smtClean="0">
              <a:ea typeface="宋体" panose="02010600030101010101" pitchFamily="2" charset="-122"/>
            </a:endParaRPr>
          </a:p>
        </p:txBody>
      </p:sp>
      <p:sp>
        <p:nvSpPr>
          <p:cNvPr id="4" name="文本框 3"/>
          <p:cNvSpPr txBox="1"/>
          <p:nvPr/>
        </p:nvSpPr>
        <p:spPr>
          <a:xfrm>
            <a:off x="838200" y="3810000"/>
            <a:ext cx="2540000" cy="1476375"/>
          </a:xfrm>
          <a:prstGeom prst="rect">
            <a:avLst/>
          </a:prstGeom>
          <a:noFill/>
          <a:ln>
            <a:solidFill>
              <a:srgbClr val="0000FA"/>
            </a:solidFill>
          </a:ln>
        </p:spPr>
        <p:txBody>
          <a:bodyPr wrap="square" rtlCol="0" anchor="t">
            <a:spAutoFit/>
          </a:bodyPr>
          <a:lstStyle/>
          <a:p>
            <a:pPr>
              <a:lnSpc>
                <a:spcPts val="1800"/>
              </a:lnSpc>
              <a:buFont typeface="Wingdings" panose="05000000000000000000" pitchFamily="2" charset="2"/>
              <a:buNone/>
            </a:pPr>
            <a:r>
              <a:rPr lang="zh-CN" altLang="en-US" sz="1800" dirty="0" smtClean="0">
                <a:solidFill>
                  <a:srgbClr val="FF0000"/>
                </a:solidFill>
                <a:sym typeface="+mn-ea"/>
              </a:rPr>
              <a:t>例如：</a:t>
            </a:r>
            <a:r>
              <a:rPr lang="en-US" altLang="zh-CN" sz="1800" dirty="0" smtClean="0">
                <a:solidFill>
                  <a:srgbClr val="FF0000"/>
                </a:solidFill>
                <a:sym typeface="+mn-ea"/>
              </a:rPr>
              <a:t>10&amp;78=10   </a:t>
            </a:r>
            <a:endParaRPr lang="en-US" altLang="zh-CN" sz="1800" dirty="0" smtClean="0">
              <a:solidFill>
                <a:srgbClr val="FF0000"/>
              </a:solidFill>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a:t>
            </a:r>
            <a:endParaRPr lang="en-US" altLang="zh-CN" sz="1800" dirty="0" smtClean="0">
              <a:solidFill>
                <a:srgbClr val="FF0000"/>
              </a:solidFill>
              <a:ea typeface="宋体" panose="02010600030101010101" pitchFamily="2" charset="-122"/>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00001010    </a:t>
            </a:r>
            <a:endParaRPr lang="en-US" altLang="zh-CN" sz="1800" dirty="0" smtClean="0">
              <a:solidFill>
                <a:srgbClr val="FF0000"/>
              </a:solidFill>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&amp; 01001110                  ------------------</a:t>
            </a:r>
            <a:endParaRPr lang="en-US" altLang="zh-CN" sz="1800" dirty="0" smtClean="0">
              <a:solidFill>
                <a:srgbClr val="FF0000"/>
              </a:solidFill>
              <a:ea typeface="宋体" panose="02010600030101010101" pitchFamily="2" charset="-122"/>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00001010</a:t>
            </a:r>
            <a:r>
              <a:rPr lang="zh-CN" altLang="en-US" sz="1800" dirty="0" smtClean="0">
                <a:solidFill>
                  <a:srgbClr val="FF0000"/>
                </a:solidFill>
                <a:sym typeface="+mn-ea"/>
              </a:rPr>
              <a:t>（</a:t>
            </a:r>
            <a:r>
              <a:rPr lang="en-US" altLang="zh-CN" sz="1800" dirty="0" smtClean="0">
                <a:solidFill>
                  <a:srgbClr val="FF0000"/>
                </a:solidFill>
                <a:sym typeface="+mn-ea"/>
              </a:rPr>
              <a:t>10</a:t>
            </a:r>
            <a:r>
              <a:rPr lang="zh-CN" altLang="en-US" sz="1800" dirty="0" smtClean="0">
                <a:solidFill>
                  <a:srgbClr val="FF0000"/>
                </a:solidFill>
                <a:sym typeface="+mn-ea"/>
              </a:rPr>
              <a:t>）</a:t>
            </a:r>
            <a:endParaRPr lang="zh-CN" altLang="en-US" sz="1800" dirty="0" smtClean="0">
              <a:solidFill>
                <a:srgbClr val="FF0000"/>
              </a:solidFill>
              <a:sym typeface="+mn-ea"/>
            </a:endParaRPr>
          </a:p>
        </p:txBody>
      </p:sp>
      <p:sp>
        <p:nvSpPr>
          <p:cNvPr id="5" name="文本框 4"/>
          <p:cNvSpPr txBox="1"/>
          <p:nvPr/>
        </p:nvSpPr>
        <p:spPr>
          <a:xfrm>
            <a:off x="3556000" y="3776008"/>
            <a:ext cx="2540000" cy="1476375"/>
          </a:xfrm>
          <a:prstGeom prst="rect">
            <a:avLst/>
          </a:prstGeom>
          <a:noFill/>
          <a:ln>
            <a:solidFill>
              <a:srgbClr val="0000FA"/>
            </a:solidFill>
          </a:ln>
        </p:spPr>
        <p:txBody>
          <a:bodyPr wrap="square" rtlCol="0" anchor="t">
            <a:spAutoFit/>
          </a:bodyPr>
          <a:lstStyle/>
          <a:p>
            <a:pPr>
              <a:lnSpc>
                <a:spcPts val="1800"/>
              </a:lnSpc>
              <a:buFont typeface="Wingdings" panose="05000000000000000000" pitchFamily="2" charset="2"/>
              <a:buNone/>
            </a:pPr>
            <a:r>
              <a:rPr lang="zh-CN" altLang="en-US" sz="1800" dirty="0" smtClean="0">
                <a:solidFill>
                  <a:srgbClr val="FF0000"/>
                </a:solidFill>
                <a:sym typeface="+mn-ea"/>
              </a:rPr>
              <a:t>例如：</a:t>
            </a:r>
            <a:r>
              <a:rPr lang="en-US" altLang="zh-CN" sz="1800" dirty="0" smtClean="0">
                <a:solidFill>
                  <a:srgbClr val="FF0000"/>
                </a:solidFill>
                <a:sym typeface="+mn-ea"/>
              </a:rPr>
              <a:t>81|16=81</a:t>
            </a:r>
            <a:endParaRPr lang="en-US" altLang="zh-CN" sz="1800" dirty="0" smtClean="0">
              <a:solidFill>
                <a:srgbClr val="FF0000"/>
              </a:solidFill>
              <a:sym typeface="+mn-ea"/>
            </a:endParaRPr>
          </a:p>
          <a:p>
            <a:pPr>
              <a:lnSpc>
                <a:spcPts val="1800"/>
              </a:lnSpc>
              <a:buFont typeface="Wingdings" panose="05000000000000000000" pitchFamily="2" charset="2"/>
              <a:buNone/>
            </a:pPr>
            <a:endParaRPr lang="en-US" altLang="zh-CN" sz="1800" dirty="0" smtClean="0">
              <a:solidFill>
                <a:srgbClr val="FF0000"/>
              </a:solidFill>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01010001</a:t>
            </a:r>
            <a:endParaRPr lang="en-US" altLang="zh-CN" sz="1800" dirty="0" smtClean="0">
              <a:solidFill>
                <a:srgbClr val="FF0000"/>
              </a:solidFill>
              <a:ea typeface="宋体" panose="02010600030101010101" pitchFamily="2" charset="-122"/>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 00010000</a:t>
            </a:r>
            <a:endParaRPr lang="en-US" altLang="zh-CN" sz="1800" dirty="0" smtClean="0">
              <a:solidFill>
                <a:srgbClr val="FF0000"/>
              </a:solidFill>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a:t>
            </a:r>
            <a:endParaRPr lang="en-US" altLang="zh-CN" sz="1800" dirty="0" smtClean="0">
              <a:solidFill>
                <a:srgbClr val="FF0000"/>
              </a:solidFill>
              <a:ea typeface="宋体" panose="02010600030101010101" pitchFamily="2" charset="-122"/>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01010001</a:t>
            </a:r>
            <a:r>
              <a:rPr lang="zh-CN" altLang="en-US" sz="1800" dirty="0" smtClean="0">
                <a:solidFill>
                  <a:srgbClr val="FF0000"/>
                </a:solidFill>
                <a:sym typeface="+mn-ea"/>
              </a:rPr>
              <a:t>（</a:t>
            </a:r>
            <a:r>
              <a:rPr lang="en-US" altLang="zh-CN" sz="1800" dirty="0" smtClean="0">
                <a:solidFill>
                  <a:srgbClr val="FF0000"/>
                </a:solidFill>
                <a:sym typeface="+mn-ea"/>
              </a:rPr>
              <a:t>81</a:t>
            </a:r>
            <a:r>
              <a:rPr lang="zh-CN" altLang="en-US" sz="1800" dirty="0" smtClean="0">
                <a:solidFill>
                  <a:srgbClr val="FF0000"/>
                </a:solidFill>
                <a:sym typeface="+mn-ea"/>
              </a:rPr>
              <a:t>）</a:t>
            </a:r>
            <a:endParaRPr lang="zh-CN" altLang="en-US" sz="1800" dirty="0" smtClean="0">
              <a:solidFill>
                <a:srgbClr val="FF0000"/>
              </a:solidFill>
              <a:sym typeface="+mn-ea"/>
            </a:endParaRPr>
          </a:p>
        </p:txBody>
      </p:sp>
      <p:sp>
        <p:nvSpPr>
          <p:cNvPr id="6" name="文本框 5"/>
          <p:cNvSpPr txBox="1"/>
          <p:nvPr/>
        </p:nvSpPr>
        <p:spPr>
          <a:xfrm>
            <a:off x="6324600" y="3776008"/>
            <a:ext cx="2540000" cy="1476375"/>
          </a:xfrm>
          <a:prstGeom prst="rect">
            <a:avLst/>
          </a:prstGeom>
          <a:noFill/>
          <a:ln>
            <a:solidFill>
              <a:srgbClr val="0000FA"/>
            </a:solidFill>
          </a:ln>
        </p:spPr>
        <p:txBody>
          <a:bodyPr wrap="square" rtlCol="0" anchor="t">
            <a:spAutoFit/>
          </a:bodyPr>
          <a:lstStyle/>
          <a:p>
            <a:pPr>
              <a:lnSpc>
                <a:spcPts val="1800"/>
              </a:lnSpc>
              <a:buFont typeface="Wingdings" panose="05000000000000000000" pitchFamily="2" charset="2"/>
              <a:buNone/>
            </a:pPr>
            <a:r>
              <a:rPr lang="zh-CN" altLang="en-US" sz="1800" dirty="0" smtClean="0">
                <a:solidFill>
                  <a:srgbClr val="FF0000"/>
                </a:solidFill>
                <a:sym typeface="+mn-ea"/>
              </a:rPr>
              <a:t>例如：</a:t>
            </a:r>
            <a:r>
              <a:rPr lang="en-US" altLang="zh-CN" sz="1800" dirty="0" smtClean="0">
                <a:solidFill>
                  <a:srgbClr val="FF0000"/>
                </a:solidFill>
                <a:sym typeface="+mn-ea"/>
              </a:rPr>
              <a:t>10^30=20 </a:t>
            </a:r>
            <a:endParaRPr lang="en-US" altLang="zh-CN" sz="1800" dirty="0" smtClean="0">
              <a:solidFill>
                <a:srgbClr val="FF0000"/>
              </a:solidFill>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a:t>
            </a:r>
            <a:endParaRPr lang="en-US" altLang="zh-CN" sz="1800" dirty="0" smtClean="0">
              <a:solidFill>
                <a:srgbClr val="FF0000"/>
              </a:solidFill>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00001010  </a:t>
            </a:r>
            <a:endParaRPr lang="en-US" altLang="zh-CN" sz="1800" dirty="0" smtClean="0">
              <a:solidFill>
                <a:srgbClr val="FF0000"/>
              </a:solidFill>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   00011110</a:t>
            </a:r>
            <a:endParaRPr lang="en-US" altLang="zh-CN" sz="1800" dirty="0" smtClean="0">
              <a:solidFill>
                <a:srgbClr val="FF0000"/>
              </a:solidFill>
              <a:ea typeface="宋体" panose="02010600030101010101" pitchFamily="2" charset="-122"/>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a:t>
            </a:r>
            <a:endParaRPr lang="en-US" altLang="zh-CN" sz="1800" dirty="0" smtClean="0">
              <a:solidFill>
                <a:srgbClr val="FF0000"/>
              </a:solidFill>
              <a:ea typeface="宋体" panose="02010600030101010101" pitchFamily="2" charset="-122"/>
              <a:sym typeface="+mn-ea"/>
            </a:endParaRPr>
          </a:p>
          <a:p>
            <a:pPr>
              <a:lnSpc>
                <a:spcPts val="1800"/>
              </a:lnSpc>
              <a:buFont typeface="Wingdings" panose="05000000000000000000" pitchFamily="2" charset="2"/>
              <a:buNone/>
            </a:pPr>
            <a:r>
              <a:rPr lang="en-US" altLang="zh-CN" sz="1800" dirty="0" smtClean="0">
                <a:solidFill>
                  <a:srgbClr val="FF0000"/>
                </a:solidFill>
                <a:sym typeface="+mn-ea"/>
              </a:rPr>
              <a:t>      00010100</a:t>
            </a:r>
            <a:r>
              <a:rPr lang="zh-CN" altLang="en-US" sz="1800" dirty="0" smtClean="0">
                <a:solidFill>
                  <a:srgbClr val="FF0000"/>
                </a:solidFill>
                <a:sym typeface="+mn-ea"/>
              </a:rPr>
              <a:t>（</a:t>
            </a:r>
            <a:r>
              <a:rPr lang="en-US" altLang="zh-CN" sz="1800" dirty="0" smtClean="0">
                <a:solidFill>
                  <a:srgbClr val="FF0000"/>
                </a:solidFill>
                <a:sym typeface="+mn-ea"/>
              </a:rPr>
              <a:t>20</a:t>
            </a:r>
            <a:r>
              <a:rPr lang="zh-CN" altLang="en-US" sz="1800" dirty="0" smtClean="0">
                <a:solidFill>
                  <a:srgbClr val="FF0000"/>
                </a:solidFill>
                <a:sym typeface="+mn-ea"/>
              </a:rPr>
              <a:t>）</a:t>
            </a:r>
            <a:endParaRPr lang="zh-CN" altLang="en-US" sz="1800" dirty="0" smtClean="0">
              <a:solidFill>
                <a:srgbClr val="FF0000"/>
              </a:solidFill>
              <a:sym typeface="+mn-ea"/>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zh-CN" altLang="en-US" kern="1200" dirty="0">
                <a:cs typeface="+mn-cs"/>
              </a:rPr>
              <a:t>条件运算符和表达式</a:t>
            </a:r>
            <a:endParaRPr lang="zh-CN" altLang="en-US" kern="1200" dirty="0">
              <a:cs typeface="+mn-cs"/>
            </a:endParaRPr>
          </a:p>
        </p:txBody>
      </p:sp>
      <p:sp>
        <p:nvSpPr>
          <p:cNvPr id="48130" name="Rectangle 3"/>
          <p:cNvSpPr>
            <a:spLocks noGrp="1" noChangeArrowheads="1"/>
          </p:cNvSpPr>
          <p:nvPr>
            <p:ph idx="1"/>
          </p:nvPr>
        </p:nvSpPr>
        <p:spPr>
          <a:xfrm>
            <a:off x="619125" y="1390650"/>
            <a:ext cx="8107680" cy="3949700"/>
          </a:xfrm>
        </p:spPr>
        <p:txBody>
          <a:bodyPr/>
          <a:lstStyle/>
          <a:p>
            <a:pPr marL="0" indent="0">
              <a:spcBef>
                <a:spcPts val="0"/>
              </a:spcBef>
              <a:spcAft>
                <a:spcPts val="0"/>
              </a:spcAft>
              <a:buNone/>
            </a:pPr>
            <a:r>
              <a:rPr lang="en-US" altLang="zh-CN" sz="1800" dirty="0" smtClean="0">
                <a:effectLst/>
                <a:latin typeface="+mj-lt"/>
                <a:ea typeface="+mj-lt"/>
              </a:rPr>
              <a:t>    </a:t>
            </a:r>
            <a:r>
              <a:rPr lang="zh-CN" altLang="en-US" sz="1800" dirty="0" smtClean="0">
                <a:effectLst/>
              </a:rPr>
              <a:t>条件运算符是一个</a:t>
            </a:r>
            <a:r>
              <a:rPr lang="en-US" altLang="zh-CN" sz="1800" dirty="0" smtClean="0">
                <a:effectLst/>
              </a:rPr>
              <a:t>3</a:t>
            </a:r>
            <a:r>
              <a:rPr lang="zh-CN" altLang="en-US" sz="1800" dirty="0" smtClean="0">
                <a:effectLst/>
              </a:rPr>
              <a:t>元运算符，也就是该运算涉及</a:t>
            </a:r>
            <a:r>
              <a:rPr lang="en-US" altLang="zh-CN" sz="1800" dirty="0" smtClean="0">
                <a:effectLst/>
              </a:rPr>
              <a:t>3</a:t>
            </a:r>
            <a:r>
              <a:rPr lang="zh-CN" altLang="en-US" sz="1800" dirty="0" smtClean="0">
                <a:effectLst/>
              </a:rPr>
              <a:t>个操作数。</a:t>
            </a:r>
            <a:endParaRPr lang="zh-CN" altLang="en-US" sz="1800" dirty="0" smtClean="0">
              <a:effectLst/>
            </a:endParaRPr>
          </a:p>
          <a:p>
            <a:pPr>
              <a:spcBef>
                <a:spcPts val="0"/>
              </a:spcBef>
              <a:spcAft>
                <a:spcPts val="0"/>
              </a:spcAft>
            </a:pPr>
            <a:endParaRPr lang="zh-CN" altLang="en-US" sz="1800" dirty="0" smtClean="0">
              <a:effectLst/>
            </a:endParaRPr>
          </a:p>
          <a:p>
            <a:pPr>
              <a:spcBef>
                <a:spcPts val="0"/>
              </a:spcBef>
              <a:spcAft>
                <a:spcPts val="0"/>
              </a:spcAft>
            </a:pPr>
            <a:r>
              <a:rPr lang="zh-CN" altLang="en-US" sz="1800" dirty="0" smtClean="0">
                <a:effectLst/>
              </a:rPr>
              <a:t>基本语法：</a:t>
            </a:r>
            <a:endParaRPr lang="zh-CN" altLang="en-US" sz="1800" dirty="0" smtClean="0">
              <a:effectLst/>
            </a:endParaRPr>
          </a:p>
          <a:p>
            <a:pPr marL="365125" lvl="1" indent="0" latinLnBrk="1">
              <a:spcBef>
                <a:spcPts val="0"/>
              </a:spcBef>
              <a:spcAft>
                <a:spcPts val="0"/>
              </a:spcAft>
              <a:buClr>
                <a:srgbClr val="000000"/>
              </a:buClr>
              <a:buNone/>
            </a:pPr>
            <a:r>
              <a:rPr lang="zh-CN" altLang="en-US" sz="1800" dirty="0" smtClean="0">
                <a:effectLst/>
              </a:rPr>
              <a:t>变量</a:t>
            </a:r>
            <a:r>
              <a:rPr lang="en-US" altLang="zh-CN" sz="1800" dirty="0" smtClean="0">
                <a:effectLst/>
              </a:rPr>
              <a:t>=</a:t>
            </a:r>
            <a:r>
              <a:rPr lang="zh-CN" altLang="en-US" sz="1800" dirty="0" smtClean="0">
                <a:effectLst/>
              </a:rPr>
              <a:t>布尔表达式</a:t>
            </a:r>
            <a:r>
              <a:rPr lang="en-US" altLang="zh-CN" sz="1800" dirty="0" smtClean="0">
                <a:effectLst/>
              </a:rPr>
              <a:t> </a:t>
            </a:r>
            <a:r>
              <a:rPr lang="en-US" altLang="zh-CN" sz="1800" dirty="0" smtClean="0">
                <a:solidFill>
                  <a:srgbClr val="FF0000"/>
                </a:solidFill>
                <a:effectLst/>
              </a:rPr>
              <a:t>?</a:t>
            </a:r>
            <a:r>
              <a:rPr lang="en-US" altLang="zh-CN" sz="1800" dirty="0" smtClean="0">
                <a:effectLst/>
              </a:rPr>
              <a:t> </a:t>
            </a:r>
            <a:r>
              <a:rPr lang="zh-CN" altLang="zh-CN" sz="1800" dirty="0" smtClean="0">
                <a:effectLst/>
              </a:rPr>
              <a:t>真值</a:t>
            </a:r>
            <a:r>
              <a:rPr lang="zh-CN" altLang="en-US" sz="1800" dirty="0" smtClean="0">
                <a:effectLst/>
              </a:rPr>
              <a:t>表达式</a:t>
            </a:r>
            <a:r>
              <a:rPr lang="en-US" altLang="zh-CN" sz="1800" dirty="0" smtClean="0">
                <a:effectLst/>
              </a:rPr>
              <a:t> </a:t>
            </a:r>
            <a:r>
              <a:rPr lang="en-US" altLang="zh-CN" sz="1800" dirty="0" smtClean="0">
                <a:solidFill>
                  <a:srgbClr val="FF0000"/>
                </a:solidFill>
                <a:effectLst/>
              </a:rPr>
              <a:t>:</a:t>
            </a:r>
            <a:r>
              <a:rPr lang="en-US" altLang="zh-CN" sz="1800" dirty="0" smtClean="0">
                <a:effectLst/>
              </a:rPr>
              <a:t> </a:t>
            </a:r>
            <a:r>
              <a:rPr lang="zh-CN" altLang="en-US" sz="1800" dirty="0" smtClean="0">
                <a:effectLst/>
              </a:rPr>
              <a:t>假值表达式</a:t>
            </a:r>
            <a:endParaRPr lang="zh-CN" altLang="en-US" sz="1800" dirty="0" smtClean="0">
              <a:effectLst/>
            </a:endParaRPr>
          </a:p>
          <a:p>
            <a:pPr marL="365125" lvl="1" indent="0" latinLnBrk="1">
              <a:spcBef>
                <a:spcPts val="0"/>
              </a:spcBef>
              <a:spcAft>
                <a:spcPts val="0"/>
              </a:spcAft>
              <a:buClr>
                <a:srgbClr val="000000"/>
              </a:buClr>
              <a:buNone/>
            </a:pPr>
            <a:r>
              <a:rPr lang="en-US" altLang="zh-CN" sz="1800" b="0" dirty="0" err="1">
                <a:solidFill>
                  <a:srgbClr val="FF0000"/>
                </a:solidFill>
                <a:effectLst/>
                <a:sym typeface="+mn-ea"/>
              </a:rPr>
              <a:t>var</a:t>
            </a:r>
            <a:r>
              <a:rPr lang="en-US" altLang="zh-CN" sz="1800" b="0" dirty="0">
                <a:solidFill>
                  <a:srgbClr val="FF0000"/>
                </a:solidFill>
                <a:effectLst/>
                <a:sym typeface="+mn-ea"/>
              </a:rPr>
              <a:t> variable = </a:t>
            </a:r>
            <a:r>
              <a:rPr lang="en-US" altLang="zh-CN" sz="1800" b="0" dirty="0" err="1">
                <a:solidFill>
                  <a:srgbClr val="FF0000"/>
                </a:solidFill>
                <a:effectLst/>
                <a:sym typeface="+mn-ea"/>
              </a:rPr>
              <a:t>boolean_expression</a:t>
            </a:r>
            <a:r>
              <a:rPr lang="en-US" altLang="zh-CN" sz="1800" b="0" dirty="0">
                <a:solidFill>
                  <a:srgbClr val="FF0000"/>
                </a:solidFill>
                <a:effectLst/>
                <a:sym typeface="+mn-ea"/>
              </a:rPr>
              <a:t> ? </a:t>
            </a:r>
            <a:r>
              <a:rPr lang="en-US" altLang="zh-CN" sz="1800" b="0" dirty="0" err="1">
                <a:solidFill>
                  <a:srgbClr val="FF0000"/>
                </a:solidFill>
                <a:effectLst/>
                <a:sym typeface="+mn-ea"/>
              </a:rPr>
              <a:t>true_value</a:t>
            </a:r>
            <a:r>
              <a:rPr lang="en-US" altLang="zh-CN" sz="1800" b="0" dirty="0">
                <a:solidFill>
                  <a:srgbClr val="FF0000"/>
                </a:solidFill>
                <a:effectLst/>
                <a:sym typeface="+mn-ea"/>
              </a:rPr>
              <a:t> : </a:t>
            </a:r>
            <a:r>
              <a:rPr lang="en-US" altLang="zh-CN" sz="1800" b="0" dirty="0" err="1">
                <a:solidFill>
                  <a:srgbClr val="FF0000"/>
                </a:solidFill>
                <a:effectLst/>
                <a:sym typeface="+mn-ea"/>
              </a:rPr>
              <a:t>false_value</a:t>
            </a:r>
            <a:r>
              <a:rPr lang="en-US" altLang="zh-CN" sz="1800" b="0" dirty="0">
                <a:solidFill>
                  <a:srgbClr val="FF0000"/>
                </a:solidFill>
                <a:effectLst/>
                <a:sym typeface="+mn-ea"/>
              </a:rPr>
              <a:t>; </a:t>
            </a:r>
            <a:endParaRPr lang="en-US" altLang="zh-CN" sz="1800" b="0" dirty="0">
              <a:solidFill>
                <a:srgbClr val="FF0000"/>
              </a:solidFill>
              <a:effectLst/>
              <a:sym typeface="+mn-ea"/>
            </a:endParaRPr>
          </a:p>
          <a:p>
            <a:pPr marL="0" lvl="1" indent="0" latinLnBrk="1">
              <a:spcBef>
                <a:spcPts val="0"/>
              </a:spcBef>
              <a:spcAft>
                <a:spcPts val="0"/>
              </a:spcAft>
              <a:buClr>
                <a:srgbClr val="000000"/>
              </a:buClr>
              <a:buNone/>
            </a:pPr>
            <a:r>
              <a:rPr lang="zh-CN" altLang="en-US" sz="1800" b="0" dirty="0" smtClean="0">
                <a:solidFill>
                  <a:schemeClr val="tx1"/>
                </a:solidFill>
                <a:effectLst/>
                <a:sym typeface="+mn-ea"/>
              </a:rPr>
              <a:t>例</a:t>
            </a:r>
            <a:r>
              <a:rPr lang="zh-CN" altLang="en-US" sz="1800" b="0" dirty="0">
                <a:solidFill>
                  <a:schemeClr val="tx1"/>
                </a:solidFill>
                <a:effectLst/>
                <a:sym typeface="+mn-ea"/>
              </a:rPr>
              <a:t>如：</a:t>
            </a:r>
            <a:endParaRPr lang="zh-CN" altLang="en-US" sz="1800" b="0" dirty="0">
              <a:solidFill>
                <a:schemeClr val="tx1"/>
              </a:solidFill>
              <a:effectLst/>
              <a:sym typeface="+mn-ea"/>
            </a:endParaRPr>
          </a:p>
          <a:p>
            <a:pPr marL="0" lvl="1" indent="0" latinLnBrk="1">
              <a:spcBef>
                <a:spcPts val="0"/>
              </a:spcBef>
              <a:spcAft>
                <a:spcPts val="0"/>
              </a:spcAft>
              <a:buClr>
                <a:srgbClr val="000000"/>
              </a:buClr>
              <a:buNone/>
            </a:pPr>
            <a:r>
              <a:rPr lang="zh-CN" altLang="en-US" sz="1800" b="0" dirty="0">
                <a:solidFill>
                  <a:srgbClr val="FF0000"/>
                </a:solidFill>
                <a:effectLst/>
                <a:sym typeface="+mn-ea"/>
              </a:rPr>
              <a:t>   </a:t>
            </a:r>
            <a:r>
              <a:rPr lang="zh-CN" altLang="en-US" sz="1800" b="0" dirty="0" smtClean="0">
                <a:solidFill>
                  <a:srgbClr val="FF0000"/>
                </a:solidFill>
                <a:effectLst/>
                <a:sym typeface="+mn-ea"/>
              </a:rPr>
              <a:t>   </a:t>
            </a:r>
            <a:r>
              <a:rPr lang="en-US" altLang="zh-CN" sz="1800" b="0" dirty="0" err="1" smtClean="0">
                <a:solidFill>
                  <a:srgbClr val="FF0000"/>
                </a:solidFill>
                <a:effectLst/>
                <a:sym typeface="+mn-ea"/>
              </a:rPr>
              <a:t>var</a:t>
            </a:r>
            <a:r>
              <a:rPr lang="en-US" altLang="zh-CN" sz="1800" b="0" dirty="0" smtClean="0">
                <a:solidFill>
                  <a:srgbClr val="FF0000"/>
                </a:solidFill>
                <a:effectLst/>
                <a:sym typeface="+mn-ea"/>
              </a:rPr>
              <a:t> </a:t>
            </a:r>
            <a:r>
              <a:rPr lang="en-US" altLang="zh-CN" sz="1800" b="0" dirty="0">
                <a:solidFill>
                  <a:srgbClr val="FF0000"/>
                </a:solidFill>
                <a:effectLst/>
                <a:sym typeface="+mn-ea"/>
              </a:rPr>
              <a:t>v1=300,v2=-100;</a:t>
            </a:r>
            <a:endParaRPr lang="en-US" altLang="zh-CN" sz="1800" b="0" dirty="0">
              <a:solidFill>
                <a:srgbClr val="FF0000"/>
              </a:solidFill>
              <a:effectLst/>
              <a:sym typeface="+mn-ea"/>
            </a:endParaRPr>
          </a:p>
          <a:p>
            <a:pPr marL="0" lvl="1" indent="0" latinLnBrk="1">
              <a:spcBef>
                <a:spcPts val="0"/>
              </a:spcBef>
              <a:spcAft>
                <a:spcPts val="0"/>
              </a:spcAft>
              <a:buClr>
                <a:srgbClr val="000000"/>
              </a:buClr>
              <a:buNone/>
            </a:pPr>
            <a:r>
              <a:rPr lang="zh-CN" altLang="en-US" sz="1800" b="0" dirty="0">
                <a:solidFill>
                  <a:srgbClr val="FF0000"/>
                </a:solidFill>
                <a:effectLst/>
                <a:sym typeface="+mn-ea"/>
              </a:rPr>
              <a:t>  </a:t>
            </a:r>
            <a:r>
              <a:rPr lang="zh-CN" altLang="en-US" sz="1800" b="0" dirty="0" smtClean="0">
                <a:solidFill>
                  <a:srgbClr val="FF0000"/>
                </a:solidFill>
                <a:effectLst/>
                <a:sym typeface="+mn-ea"/>
              </a:rPr>
              <a:t>    </a:t>
            </a:r>
            <a:r>
              <a:rPr lang="nb-NO" altLang="zh-CN" sz="1800" b="0" dirty="0">
                <a:solidFill>
                  <a:srgbClr val="FF0000"/>
                </a:solidFill>
                <a:effectLst/>
                <a:sym typeface="+mn-ea"/>
              </a:rPr>
              <a:t>var max = (v1 &gt;v2) ? v1 : v2;   </a:t>
            </a:r>
            <a:r>
              <a:rPr lang="en-US" altLang="nb-NO" sz="1800" b="0" dirty="0">
                <a:solidFill>
                  <a:srgbClr val="FF0000"/>
                </a:solidFill>
                <a:effectLst/>
                <a:sym typeface="+mn-ea"/>
              </a:rPr>
              <a:t>//</a:t>
            </a:r>
            <a:r>
              <a:rPr lang="zh-CN" altLang="en-US" sz="1800" b="0" dirty="0">
                <a:solidFill>
                  <a:srgbClr val="FF0000"/>
                </a:solidFill>
                <a:effectLst/>
                <a:sym typeface="+mn-ea"/>
              </a:rPr>
              <a:t>由于</a:t>
            </a:r>
            <a:r>
              <a:rPr lang="en-US" altLang="zh-CN" sz="1800" b="0" dirty="0">
                <a:solidFill>
                  <a:srgbClr val="FF0000"/>
                </a:solidFill>
                <a:effectLst/>
                <a:sym typeface="+mn-ea"/>
              </a:rPr>
              <a:t>v1&gt;v2</a:t>
            </a:r>
            <a:r>
              <a:rPr lang="zh-CN" altLang="zh-CN" sz="1800" b="0" dirty="0">
                <a:solidFill>
                  <a:srgbClr val="FF0000"/>
                </a:solidFill>
                <a:effectLst/>
                <a:sym typeface="+mn-ea"/>
              </a:rPr>
              <a:t>，条件</a:t>
            </a:r>
            <a:r>
              <a:rPr lang="zh-CN" altLang="zh-CN" sz="1800" b="0" dirty="0" smtClean="0">
                <a:solidFill>
                  <a:srgbClr val="FF0000"/>
                </a:solidFill>
                <a:effectLst/>
                <a:sym typeface="+mn-ea"/>
              </a:rPr>
              <a:t>为</a:t>
            </a:r>
            <a:r>
              <a:rPr lang="zh-CN" altLang="en-US" sz="1800" b="0" dirty="0" smtClean="0">
                <a:solidFill>
                  <a:srgbClr val="FF0000"/>
                </a:solidFill>
                <a:effectLst/>
                <a:sym typeface="+mn-ea"/>
              </a:rPr>
              <a:t>真</a:t>
            </a:r>
            <a:r>
              <a:rPr lang="zh-CN" altLang="zh-CN" sz="1800" b="0" dirty="0" smtClean="0">
                <a:solidFill>
                  <a:srgbClr val="FF0000"/>
                </a:solidFill>
                <a:effectLst/>
                <a:sym typeface="+mn-ea"/>
              </a:rPr>
              <a:t>值</a:t>
            </a:r>
            <a:r>
              <a:rPr lang="zh-CN" altLang="zh-CN" sz="1800" b="0" dirty="0">
                <a:solidFill>
                  <a:srgbClr val="FF0000"/>
                </a:solidFill>
                <a:effectLst/>
                <a:sym typeface="+mn-ea"/>
              </a:rPr>
              <a:t>，所以将真值表达式</a:t>
            </a:r>
            <a:r>
              <a:rPr lang="en-US" altLang="zh-CN" sz="1800" b="0" dirty="0">
                <a:solidFill>
                  <a:srgbClr val="FF0000"/>
                </a:solidFill>
                <a:effectLst/>
                <a:sym typeface="+mn-ea"/>
              </a:rPr>
              <a:t>v1</a:t>
            </a:r>
            <a:r>
              <a:rPr lang="zh-CN" altLang="zh-CN" sz="1800" b="0" dirty="0">
                <a:solidFill>
                  <a:srgbClr val="FF0000"/>
                </a:solidFill>
                <a:effectLst/>
                <a:sym typeface="+mn-ea"/>
              </a:rPr>
              <a:t>的值赋给</a:t>
            </a:r>
            <a:r>
              <a:rPr lang="en-US" altLang="nb-NO" sz="1800" b="0" dirty="0">
                <a:solidFill>
                  <a:srgbClr val="FF0000"/>
                </a:solidFill>
                <a:effectLst/>
                <a:sym typeface="+mn-ea"/>
              </a:rPr>
              <a:t>max</a:t>
            </a:r>
            <a:r>
              <a:rPr lang="zh-CN" altLang="en-US" sz="1800" b="0" dirty="0">
                <a:solidFill>
                  <a:srgbClr val="FF0000"/>
                </a:solidFill>
                <a:effectLst/>
                <a:sym typeface="+mn-ea"/>
              </a:rPr>
              <a:t>，</a:t>
            </a:r>
            <a:r>
              <a:rPr lang="en-US" altLang="zh-CN" sz="1800" b="0" dirty="0">
                <a:solidFill>
                  <a:srgbClr val="FF0000"/>
                </a:solidFill>
                <a:effectLst/>
                <a:sym typeface="+mn-ea"/>
              </a:rPr>
              <a:t>max</a:t>
            </a:r>
            <a:r>
              <a:rPr lang="zh-CN" altLang="zh-CN" sz="1800" b="0" dirty="0">
                <a:solidFill>
                  <a:srgbClr val="FF0000"/>
                </a:solidFill>
                <a:effectLst/>
                <a:sym typeface="+mn-ea"/>
              </a:rPr>
              <a:t>的值为</a:t>
            </a:r>
            <a:r>
              <a:rPr lang="en-US" altLang="nb-NO" sz="1800" b="0" dirty="0">
                <a:solidFill>
                  <a:srgbClr val="FF0000"/>
                </a:solidFill>
                <a:effectLst/>
                <a:sym typeface="+mn-ea"/>
              </a:rPr>
              <a:t>300</a:t>
            </a:r>
            <a:r>
              <a:rPr lang="nb-NO" altLang="zh-CN" sz="1800" dirty="0">
                <a:solidFill>
                  <a:srgbClr val="FF0000"/>
                </a:solidFill>
                <a:effectLst/>
                <a:sym typeface="+mn-ea"/>
              </a:rPr>
              <a:t> </a:t>
            </a:r>
            <a:r>
              <a:rPr lang="en-US" altLang="nb-NO" sz="1800" dirty="0">
                <a:solidFill>
                  <a:srgbClr val="FF0000"/>
                </a:solidFill>
                <a:effectLst/>
                <a:sym typeface="+mn-ea"/>
              </a:rPr>
              <a:t>,</a:t>
            </a:r>
            <a:r>
              <a:rPr lang="zh-CN" altLang="nb-NO" sz="1800" dirty="0">
                <a:solidFill>
                  <a:srgbClr val="FF0000"/>
                </a:solidFill>
                <a:effectLst/>
                <a:sym typeface="+mn-ea"/>
              </a:rPr>
              <a:t>比用</a:t>
            </a:r>
            <a:r>
              <a:rPr lang="en-US" altLang="zh-CN" sz="1800" dirty="0">
                <a:solidFill>
                  <a:srgbClr val="FF0000"/>
                </a:solidFill>
                <a:effectLst/>
                <a:sym typeface="+mn-ea"/>
              </a:rPr>
              <a:t>if</a:t>
            </a:r>
            <a:r>
              <a:rPr lang="zh-CN" altLang="zh-CN" sz="1800" dirty="0">
                <a:solidFill>
                  <a:srgbClr val="FF0000"/>
                </a:solidFill>
                <a:effectLst/>
                <a:sym typeface="+mn-ea"/>
              </a:rPr>
              <a:t>语句来得简单些。</a:t>
            </a:r>
            <a:r>
              <a:rPr lang="nb-NO" altLang="zh-CN" sz="1800" dirty="0">
                <a:solidFill>
                  <a:srgbClr val="FF0000"/>
                </a:solidFill>
                <a:effectLst/>
                <a:sym typeface="+mn-ea"/>
              </a:rPr>
              <a:t> </a:t>
            </a:r>
            <a:r>
              <a:rPr lang="nb-NO" altLang="zh-CN" sz="1800" dirty="0">
                <a:solidFill>
                  <a:srgbClr val="FF0000"/>
                </a:solidFill>
                <a:sym typeface="+mn-ea"/>
              </a:rPr>
              <a:t>     </a:t>
            </a:r>
            <a:endParaRPr lang="nb-NO" altLang="zh-CN" sz="1800" b="1" dirty="0">
              <a:solidFill>
                <a:srgbClr val="FF0000"/>
              </a:solidFill>
              <a:sym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zh-CN" altLang="en-US" dirty="0" smtClean="0"/>
              <a:t>其它运算符和表达式</a:t>
            </a:r>
            <a:endParaRPr lang="zh-CN" altLang="en-US" dirty="0" smtClean="0"/>
          </a:p>
        </p:txBody>
      </p:sp>
      <p:sp>
        <p:nvSpPr>
          <p:cNvPr id="49154" name="Rectangle 3"/>
          <p:cNvSpPr>
            <a:spLocks noGrp="1" noChangeArrowheads="1"/>
          </p:cNvSpPr>
          <p:nvPr>
            <p:ph idx="1"/>
          </p:nvPr>
        </p:nvSpPr>
        <p:spPr>
          <a:xfrm>
            <a:off x="533400" y="1676400"/>
            <a:ext cx="8108315" cy="3886200"/>
          </a:xfrm>
        </p:spPr>
        <p:txBody>
          <a:bodyPr>
            <a:normAutofit lnSpcReduction="10000"/>
          </a:bodyPr>
          <a:lstStyle/>
          <a:p>
            <a:pPr>
              <a:spcBef>
                <a:spcPts val="0"/>
              </a:spcBef>
              <a:spcAft>
                <a:spcPts val="0"/>
              </a:spcAft>
              <a:buFont typeface="Wingdings" panose="05000000000000000000" pitchFamily="2" charset="2"/>
              <a:buNone/>
            </a:pPr>
            <a:r>
              <a:rPr lang="en-US" altLang="zh-CN" sz="1800" dirty="0" smtClean="0"/>
              <a:t>1.</a:t>
            </a:r>
            <a:r>
              <a:rPr lang="zh-CN" altLang="en-US" sz="1800" dirty="0" smtClean="0"/>
              <a:t>逗号运算符（</a:t>
            </a:r>
            <a:r>
              <a:rPr lang="en-US" altLang="zh-CN" sz="1800" dirty="0" smtClean="0"/>
              <a:t>,</a:t>
            </a:r>
            <a:r>
              <a:rPr lang="zh-CN" altLang="en-US" sz="1800" dirty="0" smtClean="0"/>
              <a:t>） </a:t>
            </a:r>
            <a:endParaRPr lang="zh-CN" altLang="en-US" sz="1800" dirty="0" smtClean="0"/>
          </a:p>
          <a:p>
            <a:pPr>
              <a:spcBef>
                <a:spcPts val="600"/>
              </a:spcBef>
              <a:spcAft>
                <a:spcPts val="600"/>
              </a:spcAft>
              <a:buNone/>
            </a:pPr>
            <a:r>
              <a:rPr lang="fr-FR" altLang="zh-CN" sz="1800" dirty="0">
                <a:solidFill>
                  <a:srgbClr val="FF0000"/>
                </a:solidFill>
                <a:sym typeface="+mn-ea"/>
              </a:rPr>
              <a:t>        var x=1 , y=2 , z=3;</a:t>
            </a:r>
            <a:endParaRPr lang="fr-FR" altLang="zh-CN" sz="1800" dirty="0">
              <a:solidFill>
                <a:srgbClr val="FF0000"/>
              </a:solidFill>
              <a:sym typeface="+mn-ea"/>
            </a:endParaRPr>
          </a:p>
          <a:p>
            <a:pPr>
              <a:spcBef>
                <a:spcPts val="600"/>
              </a:spcBef>
              <a:spcAft>
                <a:spcPts val="600"/>
              </a:spcAft>
              <a:buNone/>
            </a:pPr>
            <a:r>
              <a:rPr lang="fr-FR" altLang="zh-CN" sz="1800" dirty="0">
                <a:solidFill>
                  <a:srgbClr val="FF0000"/>
                </a:solidFill>
                <a:sym typeface="+mn-ea"/>
              </a:rPr>
              <a:t>       </a:t>
            </a:r>
            <a:r>
              <a:rPr lang="zh-CN" altLang="fr-FR" sz="1800" dirty="0">
                <a:solidFill>
                  <a:srgbClr val="FF0000"/>
                </a:solidFill>
                <a:sym typeface="+mn-ea"/>
              </a:rPr>
              <a:t> </a:t>
            </a:r>
            <a:r>
              <a:rPr lang="fr-FR" altLang="zh-CN" sz="1800" dirty="0">
                <a:solidFill>
                  <a:srgbClr val="FF0000"/>
                </a:solidFill>
                <a:sym typeface="+mn-ea"/>
              </a:rPr>
              <a:t>x=y+z , y=x+z;</a:t>
            </a:r>
            <a:endParaRPr lang="fr-FR" altLang="zh-CN" sz="1800" dirty="0">
              <a:solidFill>
                <a:srgbClr val="FF0000"/>
              </a:solidFill>
              <a:sym typeface="+mn-ea"/>
            </a:endParaRPr>
          </a:p>
          <a:p>
            <a:pPr>
              <a:spcBef>
                <a:spcPts val="0"/>
              </a:spcBef>
              <a:spcAft>
                <a:spcPts val="0"/>
              </a:spcAft>
              <a:buFont typeface="Wingdings" panose="05000000000000000000" pitchFamily="2" charset="2"/>
              <a:buNone/>
            </a:pPr>
            <a:r>
              <a:rPr lang="en-US" altLang="zh-CN" sz="1800" dirty="0" smtClean="0"/>
              <a:t>2.</a:t>
            </a:r>
            <a:r>
              <a:rPr lang="zh-CN" altLang="en-US" sz="1800" dirty="0" smtClean="0"/>
              <a:t>新建对象运算符（</a:t>
            </a:r>
            <a:r>
              <a:rPr lang="en-US" altLang="zh-CN" sz="1800" dirty="0" smtClean="0"/>
              <a:t>new</a:t>
            </a:r>
            <a:r>
              <a:rPr lang="zh-CN" altLang="en-US" sz="1800" dirty="0" smtClean="0"/>
              <a:t>） </a:t>
            </a:r>
            <a:endParaRPr lang="zh-CN" altLang="en-US" sz="1800" dirty="0" smtClean="0"/>
          </a:p>
          <a:p>
            <a:pPr>
              <a:spcBef>
                <a:spcPts val="0"/>
              </a:spcBef>
              <a:spcAft>
                <a:spcPts val="0"/>
              </a:spcAft>
              <a:buFont typeface="Wingdings" panose="05000000000000000000" pitchFamily="2" charset="2"/>
              <a:buNone/>
            </a:pPr>
            <a:r>
              <a:rPr lang="zh-CN" altLang="en-US" sz="1800" dirty="0" smtClean="0">
                <a:solidFill>
                  <a:srgbClr val="FF0000"/>
                </a:solidFill>
              </a:rPr>
              <a:t>    </a:t>
            </a:r>
            <a:r>
              <a:rPr lang="en-US" altLang="zh-CN" sz="1800" dirty="0" err="1">
                <a:solidFill>
                  <a:srgbClr val="FF0000"/>
                </a:solidFill>
              </a:rPr>
              <a:t>var</a:t>
            </a:r>
            <a:r>
              <a:rPr lang="en-US" altLang="zh-CN" sz="1800" dirty="0">
                <a:solidFill>
                  <a:srgbClr val="FF0000"/>
                </a:solidFill>
              </a:rPr>
              <a:t> str1=new String();</a:t>
            </a:r>
            <a:r>
              <a:rPr lang="en-US" altLang="zh-CN" sz="1800" dirty="0" err="1">
                <a:solidFill>
                  <a:srgbClr val="FF0000"/>
                </a:solidFill>
              </a:rPr>
              <a:t>var</a:t>
            </a:r>
            <a:r>
              <a:rPr lang="en-US" altLang="zh-CN" sz="1800" dirty="0">
                <a:solidFill>
                  <a:srgbClr val="FF0000"/>
                </a:solidFill>
              </a:rPr>
              <a:t> </a:t>
            </a:r>
            <a:r>
              <a:rPr lang="en-US" altLang="zh-CN" sz="1800" dirty="0" err="1">
                <a:solidFill>
                  <a:srgbClr val="FF0000"/>
                </a:solidFill>
              </a:rPr>
              <a:t>stu</a:t>
            </a:r>
            <a:r>
              <a:rPr lang="en-US" altLang="zh-CN" sz="1800" dirty="0">
                <a:solidFill>
                  <a:srgbClr val="FF0000"/>
                </a:solidFill>
              </a:rPr>
              <a:t>=new Array();</a:t>
            </a:r>
            <a:endParaRPr lang="en-US" altLang="zh-CN" sz="1800" dirty="0">
              <a:solidFill>
                <a:srgbClr val="FF0000"/>
              </a:solidFill>
            </a:endParaRPr>
          </a:p>
          <a:p>
            <a:pPr>
              <a:spcBef>
                <a:spcPts val="0"/>
              </a:spcBef>
              <a:spcAft>
                <a:spcPts val="0"/>
              </a:spcAft>
              <a:buFont typeface="Wingdings" panose="05000000000000000000" pitchFamily="2" charset="2"/>
              <a:buNone/>
            </a:pPr>
            <a:r>
              <a:rPr lang="en-US" altLang="zh-CN" sz="1800" dirty="0" smtClean="0"/>
              <a:t>3.</a:t>
            </a:r>
            <a:r>
              <a:rPr lang="zh-CN" altLang="en-US" sz="1800" dirty="0" smtClean="0"/>
              <a:t>删除运算符（</a:t>
            </a:r>
            <a:r>
              <a:rPr lang="en-US" altLang="zh-CN" sz="1800" dirty="0" smtClean="0"/>
              <a:t>delete</a:t>
            </a:r>
            <a:r>
              <a:rPr lang="zh-CN" altLang="en-US" sz="1800" dirty="0" smtClean="0"/>
              <a:t>）：是一个一元运算符，用于删除一个对象的属性或某个数组的元素。</a:t>
            </a:r>
            <a:endParaRPr lang="en-US" altLang="zh-CN" sz="1800" dirty="0" smtClean="0"/>
          </a:p>
          <a:p>
            <a:pPr>
              <a:spcBef>
                <a:spcPts val="0"/>
              </a:spcBef>
              <a:spcAft>
                <a:spcPts val="0"/>
              </a:spcAft>
              <a:buFont typeface="Wingdings" panose="05000000000000000000" pitchFamily="2" charset="2"/>
              <a:buNone/>
            </a:pPr>
            <a:r>
              <a:rPr lang="en-US" altLang="zh-CN" sz="1800" dirty="0">
                <a:solidFill>
                  <a:srgbClr val="FF0000"/>
                </a:solidFill>
              </a:rPr>
              <a:t>      delete array[30],delete </a:t>
            </a:r>
            <a:r>
              <a:rPr lang="en-US" altLang="zh-CN" sz="1800" dirty="0" err="1">
                <a:solidFill>
                  <a:srgbClr val="FF0000"/>
                </a:solidFill>
              </a:rPr>
              <a:t>object.height</a:t>
            </a:r>
            <a:endParaRPr lang="en-US" altLang="zh-CN" sz="1800" dirty="0">
              <a:solidFill>
                <a:srgbClr val="FF0000"/>
              </a:solidFill>
            </a:endParaRPr>
          </a:p>
          <a:p>
            <a:pPr>
              <a:spcBef>
                <a:spcPts val="0"/>
              </a:spcBef>
              <a:spcAft>
                <a:spcPts val="0"/>
              </a:spcAft>
              <a:buFont typeface="Wingdings" panose="05000000000000000000" pitchFamily="2" charset="2"/>
              <a:buNone/>
            </a:pPr>
            <a:r>
              <a:rPr lang="en-US" altLang="zh-CN" sz="1800" dirty="0" smtClean="0"/>
              <a:t>4.</a:t>
            </a:r>
            <a:r>
              <a:rPr lang="zh-CN" altLang="en-US" sz="1800" dirty="0" smtClean="0"/>
              <a:t>类型运算符（</a:t>
            </a:r>
            <a:r>
              <a:rPr lang="en-US" altLang="zh-CN" sz="1800" dirty="0" err="1" smtClean="0"/>
              <a:t>typeof</a:t>
            </a:r>
            <a:r>
              <a:rPr lang="zh-CN" altLang="en-US" sz="1800" dirty="0" smtClean="0"/>
              <a:t>） </a:t>
            </a:r>
            <a:endParaRPr lang="zh-CN" altLang="en-US" sz="1800" dirty="0" smtClean="0"/>
          </a:p>
          <a:p>
            <a:pPr>
              <a:spcBef>
                <a:spcPts val="600"/>
              </a:spcBef>
              <a:spcAft>
                <a:spcPts val="600"/>
              </a:spcAft>
              <a:buFont typeface="Wingdings" panose="05000000000000000000" pitchFamily="2" charset="2"/>
              <a:buNone/>
            </a:pPr>
            <a:r>
              <a:rPr sz="1800" dirty="0">
                <a:solidFill>
                  <a:srgbClr val="FF0000"/>
                </a:solidFill>
              </a:rPr>
              <a:t>   </a:t>
            </a:r>
            <a:r>
              <a:rPr lang="en-US" sz="1800" dirty="0" err="1">
                <a:solidFill>
                  <a:srgbClr val="FF0000"/>
                </a:solidFill>
              </a:rPr>
              <a:t>typeof</a:t>
            </a:r>
            <a:r>
              <a:rPr lang="en-US" sz="1800" dirty="0">
                <a:solidFill>
                  <a:srgbClr val="FF0000"/>
                </a:solidFill>
              </a:rPr>
              <a:t>(300),</a:t>
            </a:r>
            <a:r>
              <a:rPr lang="en-US" sz="1800" dirty="0" err="1">
                <a:solidFill>
                  <a:srgbClr val="FF0000"/>
                </a:solidFill>
              </a:rPr>
              <a:t>typeof</a:t>
            </a:r>
            <a:r>
              <a:rPr lang="en-US" sz="1800" dirty="0">
                <a:solidFill>
                  <a:srgbClr val="FF0000"/>
                </a:solidFill>
              </a:rPr>
              <a:t>("Welcome to You!")</a:t>
            </a:r>
            <a:endParaRPr lang="en-US" sz="1800" dirty="0">
              <a:solidFill>
                <a:srgbClr val="FF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r>
              <a:rPr lang="en-US" altLang="zh-CN" dirty="0" smtClean="0"/>
              <a:t>JavaScript</a:t>
            </a:r>
            <a:r>
              <a:rPr lang="zh-CN" altLang="en-US" dirty="0" smtClean="0"/>
              <a:t>程序控制结构</a:t>
            </a:r>
            <a:endParaRPr lang="zh-CN" altLang="en-US" dirty="0" smtClean="0"/>
          </a:p>
        </p:txBody>
      </p:sp>
      <p:sp>
        <p:nvSpPr>
          <p:cNvPr id="50178" name="Rectangle 3"/>
          <p:cNvSpPr>
            <a:spLocks noGrp="1" noChangeArrowheads="1"/>
          </p:cNvSpPr>
          <p:nvPr>
            <p:ph idx="1"/>
          </p:nvPr>
        </p:nvSpPr>
        <p:spPr>
          <a:xfrm>
            <a:off x="533400" y="1676400"/>
            <a:ext cx="8270875" cy="3810000"/>
          </a:xfrm>
        </p:spPr>
        <p:txBody>
          <a:bodyPr/>
          <a:lstStyle/>
          <a:p>
            <a:pPr marL="0" indent="0">
              <a:lnSpc>
                <a:spcPct val="150000"/>
              </a:lnSpc>
              <a:buNone/>
            </a:pPr>
            <a:r>
              <a:rPr lang="en-US" altLang="zh-CN" sz="1800" dirty="0" smtClean="0">
                <a:ea typeface="+mj-lt"/>
                <a:cs typeface="Arial" panose="020B0604020202020204" pitchFamily="34" charset="0"/>
              </a:rPr>
              <a:t>    </a:t>
            </a:r>
            <a:r>
              <a:rPr lang="zh-CN" altLang="en-US" sz="1800" dirty="0" smtClean="0">
                <a:cs typeface="Arial" panose="020B0604020202020204" pitchFamily="34" charset="0"/>
              </a:rPr>
              <a:t>在网页设计中</a:t>
            </a:r>
            <a:r>
              <a:rPr lang="en-US" altLang="zh-CN" sz="1800" dirty="0" smtClean="0">
                <a:cs typeface="Arial" panose="020B0604020202020204" pitchFamily="34" charset="0"/>
              </a:rPr>
              <a:t>JavaScript</a:t>
            </a:r>
            <a:r>
              <a:rPr lang="zh-CN" altLang="en-US" sz="1800" dirty="0" smtClean="0">
                <a:cs typeface="Arial" panose="020B0604020202020204" pitchFamily="34" charset="0"/>
              </a:rPr>
              <a:t>的主要作用是实现内容与行为的分离，而要实现交互式的页面必须编写相应的脚本程序。</a:t>
            </a:r>
            <a:endParaRPr lang="zh-CN" altLang="en-US" sz="1800" dirty="0" smtClean="0">
              <a:cs typeface="Arial" panose="020B0604020202020204" pitchFamily="34" charset="0"/>
            </a:endParaRPr>
          </a:p>
          <a:p>
            <a:pPr marL="0" indent="0">
              <a:lnSpc>
                <a:spcPct val="150000"/>
              </a:lnSpc>
              <a:buNone/>
            </a:pPr>
            <a:endParaRPr lang="zh-CN" altLang="en-US" sz="1800" dirty="0" smtClean="0">
              <a:cs typeface="Arial" panose="020B0604020202020204" pitchFamily="34" charset="0"/>
            </a:endParaRPr>
          </a:p>
          <a:p>
            <a:pPr marL="679450" indent="-236855">
              <a:lnSpc>
                <a:spcPct val="150000"/>
              </a:lnSpc>
            </a:pPr>
            <a:r>
              <a:rPr lang="en-US" altLang="zh-CN" sz="1800" dirty="0" smtClean="0">
                <a:cs typeface="Arial" panose="020B0604020202020204" pitchFamily="34" charset="0"/>
              </a:rPr>
              <a:t>JavaScript</a:t>
            </a:r>
            <a:r>
              <a:rPr lang="zh-CN" altLang="en-US" sz="1800" dirty="0" smtClean="0">
                <a:cs typeface="Arial" panose="020B0604020202020204" pitchFamily="34" charset="0"/>
              </a:rPr>
              <a:t>程序设计分为两种</a:t>
            </a:r>
            <a:r>
              <a:rPr lang="en-US" altLang="zh-CN" sz="1800" dirty="0" smtClean="0">
                <a:cs typeface="Arial" panose="020B0604020202020204" pitchFamily="34" charset="0"/>
              </a:rPr>
              <a:t>:</a:t>
            </a:r>
            <a:endParaRPr lang="en-US" altLang="zh-CN" sz="1800" dirty="0" smtClean="0">
              <a:cs typeface="Arial" panose="020B0604020202020204" pitchFamily="34" charset="0"/>
            </a:endParaRPr>
          </a:p>
          <a:p>
            <a:pPr marL="679450" indent="-236855">
              <a:lnSpc>
                <a:spcPct val="150000"/>
              </a:lnSpc>
              <a:buNone/>
            </a:pPr>
            <a:r>
              <a:rPr lang="zh-CN" altLang="en-US" sz="1800" dirty="0" smtClean="0">
                <a:cs typeface="Arial" panose="020B0604020202020204" pitchFamily="34" charset="0"/>
              </a:rPr>
              <a:t>面向过程和面向对象的程序设计。</a:t>
            </a:r>
            <a:endParaRPr lang="zh-CN" altLang="en-US" sz="1800" dirty="0" smtClean="0">
              <a:cs typeface="Arial" panose="020B0604020202020204" pitchFamily="34" charset="0"/>
            </a:endParaRPr>
          </a:p>
          <a:p>
            <a:pPr marL="679450" indent="-236855">
              <a:lnSpc>
                <a:spcPct val="150000"/>
              </a:lnSpc>
            </a:pPr>
            <a:r>
              <a:rPr lang="zh-CN" altLang="en-US" sz="1800" dirty="0" smtClean="0">
                <a:cs typeface="Arial" panose="020B0604020202020204" pitchFamily="34" charset="0"/>
              </a:rPr>
              <a:t>程序控制结构：</a:t>
            </a:r>
            <a:endParaRPr lang="en-US" altLang="zh-CN" sz="1800" dirty="0" smtClean="0">
              <a:cs typeface="Arial" panose="020B0604020202020204" pitchFamily="34" charset="0"/>
            </a:endParaRPr>
          </a:p>
          <a:p>
            <a:pPr marL="679450" indent="-236855">
              <a:lnSpc>
                <a:spcPct val="150000"/>
              </a:lnSpc>
              <a:buNone/>
            </a:pPr>
            <a:r>
              <a:rPr lang="zh-CN" altLang="en-US" sz="1800" dirty="0" smtClean="0">
                <a:cs typeface="Arial" panose="020B0604020202020204" pitchFamily="34" charset="0"/>
              </a:rPr>
              <a:t>顺序结构、分支结构和循环结构。</a:t>
            </a:r>
            <a:endParaRPr lang="zh-CN" altLang="en-US" sz="1800" dirty="0" smtClean="0">
              <a:cs typeface="Arial" panose="020B0604020202020204"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zh-CN" altLang="en-US" dirty="0" smtClean="0"/>
              <a:t>顺序结构</a:t>
            </a:r>
            <a:endParaRPr lang="zh-CN" altLang="en-US" dirty="0" smtClean="0"/>
          </a:p>
        </p:txBody>
      </p:sp>
      <p:sp>
        <p:nvSpPr>
          <p:cNvPr id="51202" name="Rectangle 3"/>
          <p:cNvSpPr>
            <a:spLocks noGrp="1" noChangeArrowheads="1"/>
          </p:cNvSpPr>
          <p:nvPr>
            <p:ph idx="1"/>
          </p:nvPr>
        </p:nvSpPr>
        <p:spPr>
          <a:xfrm>
            <a:off x="533400" y="1655445"/>
            <a:ext cx="8258810" cy="859155"/>
          </a:xfrm>
        </p:spPr>
        <p:txBody>
          <a:bodyPr>
            <a:noAutofit/>
          </a:bodyPr>
          <a:lstStyle/>
          <a:p>
            <a:pPr marL="0" indent="0">
              <a:buNone/>
            </a:pPr>
            <a:r>
              <a:rPr lang="zh-CN" altLang="en-US" sz="1800" dirty="0" smtClean="0"/>
              <a:t>       顺序结构是最常用的一种程序结构，是按照语句出现的顺序，从第一条语句开始一步一步逐条执行，直至最后一条语句。</a:t>
            </a:r>
            <a:endParaRPr lang="zh-CN" altLang="en-US" sz="1800" dirty="0" smtClean="0"/>
          </a:p>
          <a:p>
            <a:endParaRPr lang="zh-CN" altLang="en-US" sz="1800" dirty="0" smtClean="0">
              <a:ea typeface="宋体" panose="02010600030101010101" pitchFamily="2" charset="-122"/>
            </a:endParaRPr>
          </a:p>
        </p:txBody>
      </p:sp>
      <p:sp>
        <p:nvSpPr>
          <p:cNvPr id="2" name="文本框 1"/>
          <p:cNvSpPr txBox="1"/>
          <p:nvPr/>
        </p:nvSpPr>
        <p:spPr>
          <a:xfrm>
            <a:off x="533400" y="2590800"/>
            <a:ext cx="6400165" cy="2966720"/>
          </a:xfrm>
          <a:prstGeom prst="rect">
            <a:avLst/>
          </a:prstGeom>
          <a:noFill/>
        </p:spPr>
        <p:txBody>
          <a:bodyPr wrap="square" rtlCol="0" anchor="t">
            <a:spAutoFit/>
          </a:bodyPr>
          <a:lstStyle/>
          <a:p>
            <a:pPr>
              <a:lnSpc>
                <a:spcPct val="90000"/>
              </a:lnSpc>
            </a:pPr>
            <a:r>
              <a:rPr lang="zh-CN" altLang="en-US" sz="1600" dirty="0"/>
              <a:t>&lt;html&gt;</a:t>
            </a:r>
            <a:endParaRPr lang="zh-CN" altLang="en-US" sz="1600" dirty="0"/>
          </a:p>
          <a:p>
            <a:pPr>
              <a:lnSpc>
                <a:spcPct val="90000"/>
              </a:lnSpc>
            </a:pPr>
            <a:r>
              <a:rPr lang="zh-CN" altLang="en-US" sz="1600" dirty="0" smtClean="0"/>
              <a:t>  &lt;</a:t>
            </a:r>
            <a:r>
              <a:rPr lang="zh-CN" altLang="en-US" sz="1600" dirty="0"/>
              <a:t>head&gt;</a:t>
            </a:r>
            <a:endParaRPr lang="zh-CN" altLang="en-US" sz="1600" dirty="0"/>
          </a:p>
          <a:p>
            <a:pPr>
              <a:lnSpc>
                <a:spcPct val="90000"/>
              </a:lnSpc>
            </a:pPr>
            <a:r>
              <a:rPr lang="zh-CN" altLang="en-US" sz="1600" dirty="0" smtClean="0"/>
              <a:t>    &lt;</a:t>
            </a:r>
            <a:r>
              <a:rPr lang="zh-CN" altLang="en-US" sz="1600" dirty="0"/>
              <a:t>title&gt;顺序结构使用实例&lt;/title&gt;</a:t>
            </a:r>
            <a:endParaRPr lang="zh-CN" altLang="en-US" sz="1600" dirty="0"/>
          </a:p>
          <a:p>
            <a:pPr>
              <a:lnSpc>
                <a:spcPct val="90000"/>
              </a:lnSpc>
            </a:pPr>
            <a:r>
              <a:rPr lang="zh-CN" altLang="en-US" sz="1600" dirty="0" smtClean="0"/>
              <a:t>  &lt;/</a:t>
            </a:r>
            <a:r>
              <a:rPr lang="zh-CN" altLang="en-US" sz="1600" dirty="0"/>
              <a:t>head&gt;</a:t>
            </a:r>
            <a:endParaRPr lang="zh-CN" altLang="en-US" sz="1600" dirty="0"/>
          </a:p>
          <a:p>
            <a:pPr>
              <a:lnSpc>
                <a:spcPct val="90000"/>
              </a:lnSpc>
            </a:pPr>
            <a:r>
              <a:rPr lang="zh-CN" altLang="en-US" sz="1600" dirty="0" smtClean="0"/>
              <a:t>  &lt;</a:t>
            </a:r>
            <a:r>
              <a:rPr lang="zh-CN" altLang="en-US" sz="1600" dirty="0"/>
              <a:t>body&gt;</a:t>
            </a:r>
            <a:endParaRPr lang="zh-CN" altLang="en-US" sz="1600" dirty="0"/>
          </a:p>
          <a:p>
            <a:pPr>
              <a:lnSpc>
                <a:spcPct val="90000"/>
              </a:lnSpc>
            </a:pPr>
            <a:r>
              <a:rPr lang="zh-CN" altLang="en-US" sz="1600" dirty="0" smtClean="0"/>
              <a:t>    &lt;</a:t>
            </a:r>
            <a:r>
              <a:rPr lang="zh-CN" altLang="en-US" sz="1600" dirty="0"/>
              <a:t>script type="text/javascript"&gt;</a:t>
            </a:r>
            <a:endParaRPr lang="zh-CN" altLang="en-US" sz="1600" dirty="0"/>
          </a:p>
          <a:p>
            <a:pPr>
              <a:lnSpc>
                <a:spcPct val="90000"/>
              </a:lnSpc>
            </a:pPr>
            <a:r>
              <a:rPr lang="zh-CN" altLang="en-US" sz="1600" dirty="0" smtClean="0"/>
              <a:t>      var </a:t>
            </a:r>
            <a:r>
              <a:rPr lang="zh-CN" altLang="en-US" sz="1600" dirty="0"/>
              <a:t>radius = 6;</a:t>
            </a:r>
            <a:endParaRPr lang="zh-CN" altLang="en-US" sz="1600" dirty="0"/>
          </a:p>
          <a:p>
            <a:pPr>
              <a:lnSpc>
                <a:spcPct val="90000"/>
              </a:lnSpc>
            </a:pPr>
            <a:r>
              <a:rPr lang="zh-CN" altLang="en-US" sz="1600" dirty="0" smtClean="0"/>
              <a:t>      var </a:t>
            </a:r>
            <a:r>
              <a:rPr lang="zh-CN" altLang="en-US" sz="1600" dirty="0"/>
              <a:t>circumference = 2 * Math.PI * radius;</a:t>
            </a:r>
            <a:endParaRPr lang="zh-CN" altLang="en-US" sz="1600" dirty="0"/>
          </a:p>
          <a:p>
            <a:pPr>
              <a:lnSpc>
                <a:spcPct val="90000"/>
              </a:lnSpc>
            </a:pPr>
            <a:r>
              <a:rPr lang="zh-CN" altLang="en-US" sz="1600" dirty="0" smtClean="0"/>
              <a:t>      var </a:t>
            </a:r>
            <a:r>
              <a:rPr lang="zh-CN" altLang="en-US" sz="1600" dirty="0"/>
              <a:t>area = Math.PI * radius * radius;</a:t>
            </a:r>
            <a:endParaRPr lang="zh-CN" altLang="en-US" sz="1600" dirty="0"/>
          </a:p>
          <a:p>
            <a:pPr>
              <a:lnSpc>
                <a:spcPct val="90000"/>
              </a:lnSpc>
            </a:pPr>
            <a:r>
              <a:rPr lang="zh-CN" altLang="en-US" sz="1600" dirty="0" smtClean="0"/>
              <a:t>      alert</a:t>
            </a:r>
            <a:r>
              <a:rPr lang="zh-CN" altLang="en-US" sz="1600" dirty="0"/>
              <a:t>("圆的周长为" + circumference+"\n"+"圆的面积为" + area);</a:t>
            </a:r>
            <a:endParaRPr lang="zh-CN" altLang="en-US" sz="1600" dirty="0"/>
          </a:p>
          <a:p>
            <a:pPr>
              <a:lnSpc>
                <a:spcPct val="90000"/>
              </a:lnSpc>
            </a:pPr>
            <a:r>
              <a:rPr lang="zh-CN" altLang="en-US" sz="1600" dirty="0" smtClean="0"/>
              <a:t>    &lt;/</a:t>
            </a:r>
            <a:r>
              <a:rPr lang="zh-CN" altLang="en-US" sz="1600" dirty="0"/>
              <a:t>script&gt;</a:t>
            </a:r>
            <a:endParaRPr lang="zh-CN" altLang="en-US" sz="1600" dirty="0"/>
          </a:p>
          <a:p>
            <a:pPr>
              <a:lnSpc>
                <a:spcPct val="90000"/>
              </a:lnSpc>
            </a:pPr>
            <a:r>
              <a:rPr lang="zh-CN" altLang="en-US" sz="1600" dirty="0" smtClean="0"/>
              <a:t>  &lt;/</a:t>
            </a:r>
            <a:r>
              <a:rPr lang="zh-CN" altLang="en-US" sz="1600" dirty="0"/>
              <a:t>body&gt;</a:t>
            </a:r>
            <a:endParaRPr lang="zh-CN" altLang="en-US" sz="1600" dirty="0"/>
          </a:p>
          <a:p>
            <a:pPr>
              <a:lnSpc>
                <a:spcPct val="90000"/>
              </a:lnSpc>
            </a:pPr>
            <a:r>
              <a:rPr lang="zh-CN" altLang="en-US" sz="1600" dirty="0"/>
              <a:t>&lt;/html&gt;</a:t>
            </a:r>
            <a:endParaRPr lang="zh-CN" altLang="en-US" sz="1600" dirty="0"/>
          </a:p>
        </p:txBody>
      </p:sp>
      <p:pic>
        <p:nvPicPr>
          <p:cNvPr id="3" name="图片 2"/>
          <p:cNvPicPr>
            <a:picLocks noChangeAspect="1"/>
          </p:cNvPicPr>
          <p:nvPr/>
        </p:nvPicPr>
        <p:blipFill>
          <a:blip r:embed="rId1" cstate="print"/>
          <a:srcRect/>
          <a:stretch>
            <a:fillRect/>
          </a:stretch>
        </p:blipFill>
        <p:spPr>
          <a:xfrm>
            <a:off x="5839460" y="3281680"/>
            <a:ext cx="2333625" cy="878681"/>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顺序结构</a:t>
            </a:r>
            <a:r>
              <a:rPr lang="en-US" altLang="zh-CN" dirty="0" smtClean="0">
                <a:sym typeface="+mn-ea"/>
              </a:rPr>
              <a:t>-</a:t>
            </a:r>
            <a:r>
              <a:rPr lang="zh-CN" altLang="en-US" dirty="0" smtClean="0">
                <a:sym typeface="+mn-ea"/>
              </a:rPr>
              <a:t>练习</a:t>
            </a:r>
            <a:endParaRPr lang="zh-CN" altLang="en-US" dirty="0" smtClean="0">
              <a:sym typeface="+mn-ea"/>
            </a:endParaRPr>
          </a:p>
        </p:txBody>
      </p:sp>
      <p:sp>
        <p:nvSpPr>
          <p:cNvPr id="6" name="文本占位符 5"/>
          <p:cNvSpPr>
            <a:spLocks noGrp="1"/>
          </p:cNvSpPr>
          <p:nvPr>
            <p:ph type="body" idx="1"/>
          </p:nvPr>
        </p:nvSpPr>
        <p:spPr>
          <a:xfrm>
            <a:off x="3440430" y="1677670"/>
            <a:ext cx="4783455" cy="3808730"/>
          </a:xfrm>
          <a:noFill/>
          <a:ln w="9525" cap="flat" cmpd="sng">
            <a:noFill/>
            <a:prstDash val="solid"/>
            <a:miter/>
            <a:headEnd type="none" w="med" len="med"/>
            <a:tailEnd type="none" w="med" len="med"/>
          </a:ln>
          <a:effectLst/>
          <a:extLst>
            <a:ext uri="{909E8E84-426E-40DD-AFC4-6F175D3DCCD1}">
              <a14:hiddenFill xmlns:a14="http://schemas.microsoft.com/office/drawing/2010/main">
                <a:solidFill>
                  <a:srgbClr val="0000CC"/>
                </a:solidFill>
              </a14:hiddenFill>
            </a:ext>
          </a:extLst>
        </p:spPr>
        <p:txBody>
          <a:bodyPr/>
          <a:lstStyle/>
          <a:p>
            <a:pPr>
              <a:lnSpc>
                <a:spcPts val="1700"/>
              </a:lnSpc>
              <a:buNone/>
            </a:pPr>
            <a:r>
              <a:rPr lang="en-US" altLang="zh-CN" sz="1600" dirty="0">
                <a:solidFill>
                  <a:schemeClr val="tx1"/>
                </a:solidFill>
              </a:rPr>
              <a:t>&lt;html&gt;</a:t>
            </a:r>
            <a:endParaRPr lang="en-US" altLang="zh-CN" sz="1600" dirty="0">
              <a:solidFill>
                <a:schemeClr val="tx1"/>
              </a:solidFill>
            </a:endParaRPr>
          </a:p>
          <a:p>
            <a:pPr>
              <a:lnSpc>
                <a:spcPts val="1700"/>
              </a:lnSpc>
              <a:buNone/>
            </a:pPr>
            <a:r>
              <a:rPr lang="en-US" altLang="zh-CN" sz="1600" dirty="0">
                <a:solidFill>
                  <a:schemeClr val="tx1"/>
                </a:solidFill>
              </a:rPr>
              <a:t>&lt;body&gt;</a:t>
            </a:r>
            <a:endParaRPr lang="en-US" altLang="zh-CN" sz="1600" dirty="0">
              <a:solidFill>
                <a:schemeClr val="tx1"/>
              </a:solidFill>
            </a:endParaRPr>
          </a:p>
          <a:p>
            <a:pPr>
              <a:lnSpc>
                <a:spcPts val="1700"/>
              </a:lnSpc>
              <a:buNone/>
            </a:pPr>
            <a:r>
              <a:rPr lang="en-US" altLang="zh-CN" sz="1600" dirty="0">
                <a:solidFill>
                  <a:schemeClr val="tx1"/>
                </a:solidFill>
              </a:rPr>
              <a:t>   &lt;script type="text/</a:t>
            </a:r>
            <a:r>
              <a:rPr lang="en-US" altLang="zh-CN" sz="1600" dirty="0" err="1">
                <a:solidFill>
                  <a:schemeClr val="tx1"/>
                </a:solidFill>
              </a:rPr>
              <a:t>javascript</a:t>
            </a:r>
            <a:r>
              <a:rPr lang="en-US" altLang="zh-CN" sz="1600" dirty="0">
                <a:solidFill>
                  <a:schemeClr val="tx1"/>
                </a:solidFill>
              </a:rPr>
              <a:t>"&gt;</a:t>
            </a:r>
            <a:endParaRPr lang="en-US" altLang="zh-CN" sz="1600" dirty="0">
              <a:solidFill>
                <a:schemeClr val="tx1"/>
              </a:solidFill>
            </a:endParaRPr>
          </a:p>
          <a:p>
            <a:pPr>
              <a:lnSpc>
                <a:spcPts val="1700"/>
              </a:lnSpc>
              <a:buNone/>
            </a:pPr>
            <a:r>
              <a:rPr lang="en-US" altLang="zh-CN" sz="1600" dirty="0">
                <a:solidFill>
                  <a:schemeClr val="tx1"/>
                </a:solidFill>
              </a:rPr>
              <a:t>       //</a:t>
            </a:r>
            <a:r>
              <a:rPr lang="zh-CN" altLang="en-US" sz="1600" dirty="0">
                <a:solidFill>
                  <a:schemeClr val="tx1"/>
                </a:solidFill>
              </a:rPr>
              <a:t>计算三个数的平均值</a:t>
            </a:r>
            <a:endParaRPr lang="zh-CN" altLang="en-US" sz="1600" dirty="0">
              <a:solidFill>
                <a:schemeClr val="tx1"/>
              </a:solidFill>
            </a:endParaRPr>
          </a:p>
          <a:p>
            <a:pPr>
              <a:lnSpc>
                <a:spcPts val="1700"/>
              </a:lnSpc>
              <a:buNone/>
            </a:pPr>
            <a:r>
              <a:rPr lang="zh-CN" altLang="en-US" sz="1600" dirty="0">
                <a:solidFill>
                  <a:schemeClr val="tx1"/>
                </a:solidFill>
              </a:rPr>
              <a:t>	    </a:t>
            </a:r>
            <a:r>
              <a:rPr lang="en-US" altLang="zh-CN" sz="1600" dirty="0" err="1">
                <a:solidFill>
                  <a:schemeClr val="tx1"/>
                </a:solidFill>
              </a:rPr>
              <a:t>var</a:t>
            </a:r>
            <a:r>
              <a:rPr lang="en-US" altLang="zh-CN" sz="1600" dirty="0">
                <a:solidFill>
                  <a:schemeClr val="tx1"/>
                </a:solidFill>
              </a:rPr>
              <a:t> x=200,y=300,z=400;</a:t>
            </a:r>
            <a:endParaRPr lang="en-US" altLang="zh-CN" sz="1600" dirty="0">
              <a:solidFill>
                <a:schemeClr val="tx1"/>
              </a:solidFill>
            </a:endParaRPr>
          </a:p>
          <a:p>
            <a:pPr>
              <a:lnSpc>
                <a:spcPts val="1700"/>
              </a:lnSpc>
              <a:buNone/>
            </a:pPr>
            <a:r>
              <a:rPr lang="en-US" altLang="zh-CN" sz="1600" dirty="0">
                <a:solidFill>
                  <a:schemeClr val="tx1"/>
                </a:solidFill>
              </a:rPr>
              <a:t>	    </a:t>
            </a:r>
            <a:r>
              <a:rPr lang="en-US" altLang="zh-CN" sz="1600" dirty="0" err="1">
                <a:solidFill>
                  <a:schemeClr val="tx1"/>
                </a:solidFill>
              </a:rPr>
              <a:t>var</a:t>
            </a:r>
            <a:r>
              <a:rPr lang="en-US" altLang="zh-CN" sz="1600" dirty="0">
                <a:solidFill>
                  <a:schemeClr val="tx1"/>
                </a:solidFill>
              </a:rPr>
              <a:t> average=(</a:t>
            </a:r>
            <a:r>
              <a:rPr lang="en-US" altLang="zh-CN" sz="1600" dirty="0" err="1">
                <a:solidFill>
                  <a:schemeClr val="tx1"/>
                </a:solidFill>
              </a:rPr>
              <a:t>x+y+z</a:t>
            </a:r>
            <a:r>
              <a:rPr lang="en-US" altLang="zh-CN" sz="1600" dirty="0">
                <a:solidFill>
                  <a:schemeClr val="tx1"/>
                </a:solidFill>
              </a:rPr>
              <a:t>)/3;</a:t>
            </a:r>
            <a:endParaRPr lang="en-US" altLang="zh-CN" sz="1600" dirty="0">
              <a:solidFill>
                <a:schemeClr val="tx1"/>
              </a:solidFill>
            </a:endParaRPr>
          </a:p>
          <a:p>
            <a:pPr>
              <a:lnSpc>
                <a:spcPts val="1700"/>
              </a:lnSpc>
              <a:buNone/>
            </a:pPr>
            <a:r>
              <a:rPr lang="en-US" altLang="zh-CN" sz="1600" dirty="0">
                <a:solidFill>
                  <a:schemeClr val="tx1"/>
                </a:solidFill>
              </a:rPr>
              <a:t>       </a:t>
            </a:r>
            <a:r>
              <a:rPr lang="en-US" altLang="zh-CN" sz="1600" dirty="0" err="1">
                <a:solidFill>
                  <a:schemeClr val="tx1"/>
                </a:solidFill>
              </a:rPr>
              <a:t>document.write</a:t>
            </a:r>
            <a:r>
              <a:rPr lang="en-US" altLang="zh-CN" sz="1600" dirty="0">
                <a:solidFill>
                  <a:schemeClr val="tx1"/>
                </a:solidFill>
              </a:rPr>
              <a:t>(</a:t>
            </a:r>
            <a:r>
              <a:rPr lang="en-US" altLang="zh-CN" sz="1600" dirty="0" err="1">
                <a:solidFill>
                  <a:schemeClr val="tx1"/>
                </a:solidFill>
              </a:rPr>
              <a:t>avrage</a:t>
            </a:r>
            <a:r>
              <a:rPr lang="en-US" altLang="zh-CN" sz="1600" dirty="0">
                <a:solidFill>
                  <a:schemeClr val="tx1"/>
                </a:solidFill>
              </a:rPr>
              <a:t>);</a:t>
            </a:r>
            <a:endParaRPr lang="en-US" altLang="zh-CN" sz="1600" dirty="0">
              <a:solidFill>
                <a:schemeClr val="tx1"/>
              </a:solidFill>
            </a:endParaRPr>
          </a:p>
          <a:p>
            <a:pPr>
              <a:lnSpc>
                <a:spcPts val="1700"/>
              </a:lnSpc>
              <a:buNone/>
            </a:pPr>
            <a:r>
              <a:rPr lang="en-US" altLang="zh-CN" sz="1600" dirty="0">
                <a:solidFill>
                  <a:schemeClr val="tx1"/>
                </a:solidFill>
              </a:rPr>
              <a:t>	   alert(</a:t>
            </a:r>
            <a:r>
              <a:rPr lang="en-US" altLang="zh-CN" sz="1600" dirty="0" err="1">
                <a:solidFill>
                  <a:schemeClr val="tx1"/>
                </a:solidFill>
              </a:rPr>
              <a:t>avrage</a:t>
            </a:r>
            <a:r>
              <a:rPr lang="en-US" altLang="zh-CN" sz="1600" dirty="0">
                <a:solidFill>
                  <a:schemeClr val="tx1"/>
                </a:solidFill>
              </a:rPr>
              <a:t>);</a:t>
            </a:r>
            <a:endParaRPr lang="en-US" altLang="zh-CN" sz="1600" dirty="0">
              <a:solidFill>
                <a:schemeClr val="tx1"/>
              </a:solidFill>
            </a:endParaRPr>
          </a:p>
          <a:p>
            <a:pPr>
              <a:lnSpc>
                <a:spcPts val="1700"/>
              </a:lnSpc>
              <a:buNone/>
            </a:pPr>
            <a:r>
              <a:rPr lang="en-US" altLang="zh-CN" sz="1600" dirty="0">
                <a:solidFill>
                  <a:schemeClr val="tx1"/>
                </a:solidFill>
              </a:rPr>
              <a:t>    &lt;/script&gt;</a:t>
            </a:r>
            <a:endParaRPr lang="en-US" altLang="zh-CN" sz="1600" dirty="0">
              <a:solidFill>
                <a:schemeClr val="tx1"/>
              </a:solidFill>
            </a:endParaRPr>
          </a:p>
          <a:p>
            <a:pPr>
              <a:lnSpc>
                <a:spcPts val="1700"/>
              </a:lnSpc>
              <a:buNone/>
            </a:pPr>
            <a:r>
              <a:rPr lang="en-US" altLang="zh-CN" sz="1600" dirty="0">
                <a:solidFill>
                  <a:schemeClr val="tx1"/>
                </a:solidFill>
              </a:rPr>
              <a:t>&lt;/body&gt;</a:t>
            </a:r>
            <a:endParaRPr lang="en-US" altLang="zh-CN" sz="1600" dirty="0">
              <a:solidFill>
                <a:schemeClr val="tx1"/>
              </a:solidFill>
            </a:endParaRPr>
          </a:p>
          <a:p>
            <a:pPr>
              <a:lnSpc>
                <a:spcPts val="1700"/>
              </a:lnSpc>
              <a:buNone/>
            </a:pPr>
            <a:r>
              <a:rPr lang="en-US" altLang="zh-CN" sz="1600" dirty="0">
                <a:solidFill>
                  <a:schemeClr val="tx1"/>
                </a:solidFill>
              </a:rPr>
              <a:t>&lt;/html&gt;</a:t>
            </a:r>
            <a:endParaRPr lang="en-US" altLang="zh-CN" sz="1600" dirty="0">
              <a:solidFill>
                <a:schemeClr val="tx1"/>
              </a:solidFill>
            </a:endParaRPr>
          </a:p>
        </p:txBody>
      </p:sp>
      <p:sp>
        <p:nvSpPr>
          <p:cNvPr id="5" name="矩形 4"/>
          <p:cNvSpPr/>
          <p:nvPr/>
        </p:nvSpPr>
        <p:spPr>
          <a:xfrm>
            <a:off x="713104" y="2634496"/>
            <a:ext cx="2563495" cy="1198880"/>
          </a:xfrm>
          <a:prstGeom prst="rect">
            <a:avLst/>
          </a:prstGeom>
          <a:solidFill>
            <a:schemeClr val="bg1"/>
          </a:solidFill>
          <a:ln w="38100" cap="flat" cmpd="sng">
            <a:noFill/>
            <a:prstDash val="solid"/>
            <a:miter/>
            <a:headEnd type="none" w="med" len="med"/>
            <a:tailEnd type="none" w="med" len="med"/>
          </a:ln>
        </p:spPr>
        <p:txBody>
          <a:bodyPr wrap="square">
            <a:spAutoFit/>
          </a:bodyPr>
          <a:lstStyle/>
          <a:p>
            <a:pPr lvl="0" latinLnBrk="0">
              <a:spcBef>
                <a:spcPct val="20000"/>
              </a:spcBef>
              <a:buClr>
                <a:schemeClr val="accent1"/>
              </a:buClr>
              <a:buSzPct val="80000"/>
              <a:buFont typeface="Wingdings" panose="05000000000000000000" pitchFamily="2" charset="2"/>
              <a:buNone/>
            </a:pPr>
            <a:r>
              <a:rPr lang="zh-CN" altLang="en-US" dirty="0">
                <a:latin typeface="微软雅黑" panose="020B0503020204020204" charset="-122"/>
                <a:ea typeface="微软雅黑" panose="020B0503020204020204" charset="-122"/>
              </a:rPr>
              <a:t>       </a:t>
            </a:r>
            <a:r>
              <a:rPr lang="zh-CN" altLang="en-US" dirty="0">
                <a:latin typeface="黑体" panose="02010609060101010101" charset="-122"/>
                <a:ea typeface="黑体" panose="02010609060101010101" charset="-122"/>
              </a:rPr>
              <a:t>写一段代码，定义三个整数变量并任意赋初值，求它们的平均值并用</a:t>
            </a:r>
            <a:r>
              <a:rPr lang="en-US" altLang="zh-CN" dirty="0">
                <a:latin typeface="黑体" panose="02010609060101010101" charset="-122"/>
                <a:ea typeface="黑体" panose="02010609060101010101" charset="-122"/>
              </a:rPr>
              <a:t>alert</a:t>
            </a:r>
            <a:r>
              <a:rPr lang="zh-CN" altLang="en-US" dirty="0">
                <a:latin typeface="黑体" panose="02010609060101010101" charset="-122"/>
                <a:ea typeface="黑体" panose="02010609060101010101" charset="-122"/>
              </a:rPr>
              <a:t>语句输出。</a:t>
            </a:r>
            <a:endParaRPr lang="zh-CN" altLang="en-US" dirty="0">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zh-CN" altLang="en-US" dirty="0" smtClean="0"/>
              <a:t>分支结构 </a:t>
            </a:r>
            <a:endParaRPr lang="zh-CN" altLang="en-US" dirty="0" smtClean="0"/>
          </a:p>
        </p:txBody>
      </p:sp>
      <p:sp>
        <p:nvSpPr>
          <p:cNvPr id="53250" name="Rectangle 3"/>
          <p:cNvSpPr>
            <a:spLocks noGrp="1" noChangeArrowheads="1"/>
          </p:cNvSpPr>
          <p:nvPr>
            <p:ph idx="1"/>
          </p:nvPr>
        </p:nvSpPr>
        <p:spPr>
          <a:xfrm>
            <a:off x="533400" y="1657350"/>
            <a:ext cx="7823835" cy="3792220"/>
          </a:xfrm>
        </p:spPr>
        <p:txBody>
          <a:bodyPr/>
          <a:lstStyle/>
          <a:p>
            <a:pPr marL="447675" indent="0">
              <a:lnSpc>
                <a:spcPct val="100000"/>
              </a:lnSpc>
              <a:buNone/>
            </a:pPr>
            <a:r>
              <a:rPr lang="zh-CN" altLang="en-US" sz="1800" dirty="0" smtClean="0">
                <a:solidFill>
                  <a:schemeClr val="tx1"/>
                </a:solidFill>
                <a:sym typeface="+mn-ea"/>
              </a:rPr>
              <a:t>     在 </a:t>
            </a:r>
            <a:r>
              <a:rPr lang="en-US" altLang="zh-CN" sz="1800" dirty="0">
                <a:solidFill>
                  <a:schemeClr val="tx1"/>
                </a:solidFill>
                <a:sym typeface="+mn-ea"/>
              </a:rPr>
              <a:t>JavaScript </a:t>
            </a:r>
            <a:r>
              <a:rPr lang="zh-CN" altLang="en-US" sz="1800" dirty="0">
                <a:solidFill>
                  <a:schemeClr val="tx1"/>
                </a:solidFill>
                <a:sym typeface="+mn-ea"/>
              </a:rPr>
              <a:t>中，可以使用下面几种条件语句：</a:t>
            </a:r>
            <a:endParaRPr lang="zh-CN" altLang="en-US" sz="1800" dirty="0">
              <a:solidFill>
                <a:schemeClr val="tx1"/>
              </a:solidFill>
              <a:sym typeface="+mn-ea"/>
            </a:endParaRPr>
          </a:p>
          <a:p>
            <a:pPr marL="447675" indent="0">
              <a:lnSpc>
                <a:spcPct val="100000"/>
              </a:lnSpc>
              <a:buNone/>
            </a:pPr>
            <a:endParaRPr lang="zh-CN" altLang="en-US" sz="1800" dirty="0">
              <a:solidFill>
                <a:schemeClr val="tx1"/>
              </a:solidFill>
              <a:sym typeface="+mn-ea"/>
            </a:endParaRPr>
          </a:p>
          <a:p>
            <a:pPr lvl="1" indent="0">
              <a:lnSpc>
                <a:spcPct val="100000"/>
              </a:lnSpc>
              <a:buClr>
                <a:schemeClr val="accent2"/>
              </a:buClr>
              <a:buNone/>
            </a:pPr>
            <a:r>
              <a:rPr lang="en-US" altLang="zh-CN" sz="1800" dirty="0">
                <a:solidFill>
                  <a:schemeClr val="tx1"/>
                </a:solidFill>
                <a:sym typeface="+mn-ea"/>
              </a:rPr>
              <a:t>if </a:t>
            </a:r>
            <a:r>
              <a:rPr lang="zh-CN" altLang="en-US" sz="1800" dirty="0">
                <a:solidFill>
                  <a:schemeClr val="tx1"/>
                </a:solidFill>
                <a:sym typeface="+mn-ea"/>
              </a:rPr>
              <a:t>语句（</a:t>
            </a:r>
            <a:r>
              <a:rPr lang="zh-CN" altLang="en-US" sz="1800" dirty="0">
                <a:solidFill>
                  <a:srgbClr val="FF0000"/>
                </a:solidFill>
                <a:sym typeface="+mn-ea"/>
              </a:rPr>
              <a:t>单条件单分支</a:t>
            </a:r>
            <a:r>
              <a:rPr lang="zh-CN" altLang="en-US" sz="1800" dirty="0">
                <a:solidFill>
                  <a:schemeClr val="tx1"/>
                </a:solidFill>
                <a:sym typeface="+mn-ea"/>
              </a:rPr>
              <a:t>）：在一个指定的条件成立时执行代码。</a:t>
            </a:r>
            <a:endParaRPr lang="zh-CN" altLang="en-US" sz="1800" dirty="0">
              <a:solidFill>
                <a:schemeClr val="tx1"/>
              </a:solidFill>
              <a:sym typeface="+mn-ea"/>
            </a:endParaRPr>
          </a:p>
          <a:p>
            <a:pPr lvl="1" indent="0">
              <a:lnSpc>
                <a:spcPct val="100000"/>
              </a:lnSpc>
              <a:buClr>
                <a:schemeClr val="accent2"/>
              </a:buClr>
              <a:buNone/>
            </a:pPr>
            <a:r>
              <a:rPr lang="en-US" altLang="zh-CN" sz="1800" dirty="0">
                <a:solidFill>
                  <a:schemeClr val="tx1"/>
                </a:solidFill>
                <a:sym typeface="+mn-ea"/>
              </a:rPr>
              <a:t>if...else </a:t>
            </a:r>
            <a:r>
              <a:rPr lang="zh-CN" altLang="en-US" sz="1800" dirty="0">
                <a:solidFill>
                  <a:schemeClr val="tx1"/>
                </a:solidFill>
                <a:sym typeface="+mn-ea"/>
              </a:rPr>
              <a:t>语句（</a:t>
            </a:r>
            <a:r>
              <a:rPr lang="zh-CN" altLang="en-US" sz="1800" dirty="0">
                <a:solidFill>
                  <a:srgbClr val="FF0000"/>
                </a:solidFill>
                <a:sym typeface="+mn-ea"/>
              </a:rPr>
              <a:t>单条件双分支</a:t>
            </a:r>
            <a:r>
              <a:rPr lang="zh-CN" altLang="en-US" sz="1800" dirty="0">
                <a:solidFill>
                  <a:schemeClr val="tx1"/>
                </a:solidFill>
                <a:sym typeface="+mn-ea"/>
              </a:rPr>
              <a:t>）：在指定的条件成立时执行代码，当条件不成立时执行另外的代码。</a:t>
            </a:r>
            <a:endParaRPr lang="zh-CN" altLang="en-US" sz="1800" dirty="0">
              <a:solidFill>
                <a:schemeClr val="tx1"/>
              </a:solidFill>
              <a:sym typeface="+mn-ea"/>
            </a:endParaRPr>
          </a:p>
          <a:p>
            <a:pPr lvl="1" indent="0">
              <a:lnSpc>
                <a:spcPct val="100000"/>
              </a:lnSpc>
              <a:buClr>
                <a:schemeClr val="accent2"/>
              </a:buClr>
              <a:buNone/>
            </a:pPr>
            <a:r>
              <a:rPr lang="en-US" altLang="zh-CN" sz="1800" dirty="0">
                <a:solidFill>
                  <a:schemeClr val="tx1"/>
                </a:solidFill>
                <a:sym typeface="+mn-ea"/>
              </a:rPr>
              <a:t>if...else if....else </a:t>
            </a:r>
            <a:r>
              <a:rPr lang="zh-CN" altLang="en-US" sz="1800" dirty="0">
                <a:solidFill>
                  <a:schemeClr val="tx1"/>
                </a:solidFill>
                <a:sym typeface="+mn-ea"/>
              </a:rPr>
              <a:t>语句（</a:t>
            </a:r>
            <a:r>
              <a:rPr lang="zh-CN" altLang="en-US" sz="1800" dirty="0">
                <a:solidFill>
                  <a:srgbClr val="FF0000"/>
                </a:solidFill>
                <a:sym typeface="+mn-ea"/>
              </a:rPr>
              <a:t>多条件多分支</a:t>
            </a:r>
            <a:r>
              <a:rPr lang="zh-CN" altLang="en-US" sz="1800" dirty="0">
                <a:solidFill>
                  <a:schemeClr val="tx1"/>
                </a:solidFill>
                <a:sym typeface="+mn-ea"/>
              </a:rPr>
              <a:t>）：使用这个语句可以选择执行若干块代码中的一个。</a:t>
            </a:r>
            <a:endParaRPr lang="zh-CN" altLang="en-US" sz="1800" dirty="0">
              <a:solidFill>
                <a:schemeClr val="tx1"/>
              </a:solidFill>
              <a:sym typeface="+mn-ea"/>
            </a:endParaRPr>
          </a:p>
          <a:p>
            <a:pPr lvl="1" indent="0">
              <a:lnSpc>
                <a:spcPct val="100000"/>
              </a:lnSpc>
              <a:buClr>
                <a:schemeClr val="accent2"/>
              </a:buClr>
              <a:buNone/>
            </a:pPr>
            <a:r>
              <a:rPr lang="en-US" altLang="zh-CN" sz="1800" dirty="0">
                <a:solidFill>
                  <a:schemeClr val="tx1"/>
                </a:solidFill>
                <a:sym typeface="+mn-ea"/>
              </a:rPr>
              <a:t>switch </a:t>
            </a:r>
            <a:r>
              <a:rPr lang="zh-CN" altLang="en-US" sz="1800" dirty="0">
                <a:solidFill>
                  <a:schemeClr val="tx1"/>
                </a:solidFill>
                <a:sym typeface="+mn-ea"/>
              </a:rPr>
              <a:t>语句（</a:t>
            </a:r>
            <a:r>
              <a:rPr lang="zh-CN" altLang="en-US" sz="1800" dirty="0">
                <a:solidFill>
                  <a:srgbClr val="FF0000"/>
                </a:solidFill>
                <a:sym typeface="+mn-ea"/>
              </a:rPr>
              <a:t>单条件多分支</a:t>
            </a:r>
            <a:r>
              <a:rPr lang="zh-CN" altLang="en-US" sz="1800" dirty="0">
                <a:solidFill>
                  <a:schemeClr val="tx1"/>
                </a:solidFill>
                <a:sym typeface="+mn-ea"/>
              </a:rPr>
              <a:t>）：使用这个语句可以选择执行</a:t>
            </a:r>
            <a:r>
              <a:rPr lang="zh-CN" altLang="en-US" sz="1800" u="sng" dirty="0">
                <a:solidFill>
                  <a:schemeClr val="tx1"/>
                </a:solidFill>
                <a:sym typeface="+mn-ea"/>
              </a:rPr>
              <a:t>若干块代码</a:t>
            </a:r>
            <a:r>
              <a:rPr lang="zh-CN" altLang="en-US" sz="1800" dirty="0">
                <a:solidFill>
                  <a:schemeClr val="tx1"/>
                </a:solidFill>
                <a:sym typeface="+mn-ea"/>
              </a:rPr>
              <a:t>中的一个。 </a:t>
            </a:r>
            <a:endParaRPr lang="zh-CN" altLang="en-US" sz="1800" dirty="0">
              <a:solidFill>
                <a:schemeClr val="tx1"/>
              </a:solidFill>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zh-CN" altLang="en-US" dirty="0" smtClean="0">
                <a:sym typeface="+mn-ea"/>
              </a:rPr>
              <a:t>分支结构</a:t>
            </a:r>
            <a:r>
              <a:rPr lang="en-US" altLang="zh-CN" dirty="0" smtClean="0">
                <a:sym typeface="+mn-ea"/>
              </a:rPr>
              <a:t>-if</a:t>
            </a:r>
            <a:r>
              <a:rPr lang="zh-CN" altLang="zh-CN" dirty="0" smtClean="0">
                <a:sym typeface="+mn-ea"/>
              </a:rPr>
              <a:t>语句</a:t>
            </a:r>
            <a:r>
              <a:rPr lang="en-US" altLang="zh-CN" dirty="0" smtClean="0">
                <a:sym typeface="+mn-ea"/>
              </a:rPr>
              <a:t> </a:t>
            </a:r>
            <a:endParaRPr lang="en-US" altLang="zh-CN" dirty="0" smtClean="0">
              <a:sym typeface="+mn-ea"/>
            </a:endParaRPr>
          </a:p>
        </p:txBody>
      </p:sp>
      <p:sp>
        <p:nvSpPr>
          <p:cNvPr id="5" name="文本占位符 4"/>
          <p:cNvSpPr>
            <a:spLocks noGrp="1"/>
          </p:cNvSpPr>
          <p:nvPr>
            <p:ph idx="1"/>
          </p:nvPr>
        </p:nvSpPr>
        <p:spPr>
          <a:xfrm>
            <a:off x="371475" y="2678430"/>
            <a:ext cx="4641215" cy="2219325"/>
          </a:xfrm>
          <a:ln w="9525" cap="flat" cmpd="sng">
            <a:solidFill>
              <a:schemeClr val="bg1"/>
            </a:solidFill>
            <a:prstDash val="solid"/>
            <a:miter/>
            <a:headEnd type="none" w="med" len="med"/>
            <a:tailEnd type="none" w="med" len="med"/>
          </a:ln>
        </p:spPr>
        <p:txBody>
          <a:bodyPr>
            <a:normAutofit/>
          </a:bodyPr>
          <a:lstStyle/>
          <a:p>
            <a:pPr marL="533400" indent="-533400">
              <a:buNone/>
            </a:pPr>
            <a:r>
              <a:rPr lang="en-US" altLang="zh-CN" sz="1600" dirty="0">
                <a:latin typeface="+mn-lt"/>
                <a:cs typeface="+mn-lt"/>
              </a:rPr>
              <a:t>&lt;script type="text/</a:t>
            </a:r>
            <a:r>
              <a:rPr lang="en-US" altLang="zh-CN" sz="1600" dirty="0" err="1">
                <a:latin typeface="+mn-lt"/>
                <a:cs typeface="+mn-lt"/>
              </a:rPr>
              <a:t>javascript</a:t>
            </a:r>
            <a:r>
              <a:rPr lang="en-US" altLang="zh-CN" sz="1600" dirty="0">
                <a:latin typeface="+mn-lt"/>
                <a:cs typeface="+mn-lt"/>
              </a:rPr>
              <a:t>"&gt;</a:t>
            </a:r>
            <a:endParaRPr lang="en-US" altLang="zh-CN" sz="1600" dirty="0">
              <a:latin typeface="+mn-lt"/>
              <a:cs typeface="+mn-lt"/>
            </a:endParaRPr>
          </a:p>
          <a:p>
            <a:pPr marL="533400" indent="-533400">
              <a:buNone/>
            </a:pPr>
            <a:r>
              <a:rPr lang="en-US" altLang="zh-CN" sz="1600" dirty="0">
                <a:latin typeface="+mn-lt"/>
                <a:cs typeface="+mn-lt"/>
              </a:rPr>
              <a:t>       </a:t>
            </a:r>
            <a:r>
              <a:rPr lang="en-US" altLang="zh-CN" sz="1600" dirty="0" err="1">
                <a:latin typeface="+mn-lt"/>
                <a:cs typeface="+mn-lt"/>
              </a:rPr>
              <a:t>var</a:t>
            </a:r>
            <a:r>
              <a:rPr lang="en-US" altLang="zh-CN" sz="1600" dirty="0">
                <a:latin typeface="+mn-lt"/>
                <a:cs typeface="+mn-lt"/>
              </a:rPr>
              <a:t> x=78</a:t>
            </a:r>
            <a:r>
              <a:rPr lang="zh-CN" altLang="en-US" sz="1600" dirty="0">
                <a:latin typeface="+mn-lt"/>
                <a:cs typeface="+mn-lt"/>
              </a:rPr>
              <a:t>；</a:t>
            </a:r>
            <a:endParaRPr lang="zh-CN" altLang="en-US" sz="1600" dirty="0">
              <a:latin typeface="+mn-lt"/>
              <a:cs typeface="+mn-lt"/>
            </a:endParaRPr>
          </a:p>
          <a:p>
            <a:pPr marL="533400" indent="-533400">
              <a:buNone/>
            </a:pPr>
            <a:r>
              <a:rPr lang="zh-CN" altLang="en-US" sz="1600" dirty="0">
                <a:latin typeface="+mn-lt"/>
                <a:cs typeface="+mn-lt"/>
              </a:rPr>
              <a:t>       </a:t>
            </a:r>
            <a:r>
              <a:rPr lang="en-US" altLang="zh-CN" sz="1600" dirty="0">
                <a:latin typeface="+mn-lt"/>
                <a:cs typeface="+mn-lt"/>
              </a:rPr>
              <a:t>if (x&gt;=60)  {alert(“1-</a:t>
            </a:r>
            <a:r>
              <a:rPr lang="zh-CN" altLang="en-US" sz="1600" dirty="0">
                <a:latin typeface="+mn-lt"/>
                <a:cs typeface="+mn-lt"/>
              </a:rPr>
              <a:t>通过考试！</a:t>
            </a:r>
            <a:r>
              <a:rPr lang="en-US" altLang="zh-CN" sz="1600" dirty="0">
                <a:latin typeface="+mn-lt"/>
                <a:cs typeface="+mn-lt"/>
              </a:rPr>
              <a:t>");}</a:t>
            </a:r>
            <a:endParaRPr lang="en-US" altLang="zh-CN" sz="1600" dirty="0">
              <a:latin typeface="+mn-lt"/>
              <a:cs typeface="+mn-lt"/>
            </a:endParaRPr>
          </a:p>
          <a:p>
            <a:pPr marL="533400" indent="-533400">
              <a:buNone/>
            </a:pPr>
            <a:r>
              <a:rPr lang="en-US" altLang="zh-CN" sz="1600" dirty="0">
                <a:latin typeface="+mn-lt"/>
                <a:cs typeface="+mn-lt"/>
              </a:rPr>
              <a:t>	alert(“2-</a:t>
            </a:r>
            <a:r>
              <a:rPr lang="zh-CN" altLang="en-US" sz="1600" dirty="0">
                <a:latin typeface="+mn-lt"/>
                <a:cs typeface="+mn-lt"/>
              </a:rPr>
              <a:t>程序结束！</a:t>
            </a:r>
            <a:r>
              <a:rPr lang="en-US" altLang="zh-CN" sz="1600" dirty="0">
                <a:latin typeface="+mn-lt"/>
                <a:cs typeface="+mn-lt"/>
              </a:rPr>
              <a:t>");</a:t>
            </a:r>
            <a:endParaRPr lang="en-US" altLang="zh-CN" sz="1600" dirty="0">
              <a:latin typeface="+mn-lt"/>
              <a:cs typeface="+mn-lt"/>
            </a:endParaRPr>
          </a:p>
          <a:p>
            <a:pPr marL="533400" indent="-533400">
              <a:buNone/>
            </a:pPr>
            <a:r>
              <a:rPr lang="en-US" altLang="zh-CN" sz="1600" dirty="0">
                <a:latin typeface="+mn-lt"/>
                <a:cs typeface="+mn-lt"/>
              </a:rPr>
              <a:t> &lt;/script&gt;</a:t>
            </a:r>
            <a:endParaRPr lang="en-US" altLang="zh-CN" sz="1600" dirty="0">
              <a:latin typeface="+mn-lt"/>
              <a:cs typeface="+mn-lt"/>
            </a:endParaRPr>
          </a:p>
        </p:txBody>
      </p:sp>
      <p:sp>
        <p:nvSpPr>
          <p:cNvPr id="4" name="矩形 3"/>
          <p:cNvSpPr/>
          <p:nvPr/>
        </p:nvSpPr>
        <p:spPr>
          <a:xfrm>
            <a:off x="533400" y="1657350"/>
            <a:ext cx="4565015" cy="645160"/>
          </a:xfrm>
          <a:prstGeom prst="rect">
            <a:avLst/>
          </a:prstGeom>
          <a:solidFill>
            <a:schemeClr val="bg1"/>
          </a:solidFill>
          <a:ln w="38100">
            <a:noFill/>
            <a:miter/>
          </a:ln>
          <a:effectLst/>
        </p:spPr>
        <p:txBody>
          <a:bodyPr wrap="square" anchor="t">
            <a:spAutoFit/>
          </a:bodyPr>
          <a:lstStyle/>
          <a:p>
            <a:pPr lvl="0" latinLnBrk="1">
              <a:buClr>
                <a:srgbClr val="000000"/>
              </a:buClr>
            </a:pPr>
            <a:r>
              <a:rPr lang="en-US" altLang="zh-CN" b="1" dirty="0">
                <a:latin typeface="微软雅黑" panose="020B0503020204020204" charset="-122"/>
                <a:ea typeface="微软雅黑" panose="020B0503020204020204" charset="-122"/>
              </a:rPr>
              <a:t>1.if</a:t>
            </a:r>
            <a:r>
              <a:rPr lang="zh-CN" altLang="en-US" b="1" dirty="0">
                <a:latin typeface="微软雅黑" panose="020B0503020204020204" charset="-122"/>
                <a:ea typeface="微软雅黑" panose="020B0503020204020204" charset="-122"/>
              </a:rPr>
              <a:t>语句</a:t>
            </a:r>
            <a:r>
              <a:rPr lang="en-US" altLang="zh-CN" b="1"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条件为真执行代码。</a:t>
            </a:r>
            <a:endParaRPr lang="zh-CN" altLang="en-US" dirty="0">
              <a:latin typeface="微软雅黑" panose="020B0503020204020204" charset="-122"/>
              <a:ea typeface="微软雅黑" panose="020B0503020204020204" charset="-122"/>
            </a:endParaRPr>
          </a:p>
          <a:p>
            <a:pPr lvl="0" latinLnBrk="1">
              <a:buClr>
                <a:srgbClr val="000000"/>
              </a:buClr>
            </a:pPr>
            <a:r>
              <a:rPr lang="en-US" altLang="zh-CN" dirty="0">
                <a:latin typeface="微软雅黑" panose="020B0503020204020204" charset="-122"/>
                <a:ea typeface="微软雅黑" panose="020B0503020204020204" charset="-122"/>
              </a:rPr>
              <a:t>   If (</a:t>
            </a:r>
            <a:r>
              <a:rPr lang="zh-CN" altLang="en-US" dirty="0">
                <a:latin typeface="微软雅黑" panose="020B0503020204020204" charset="-122"/>
                <a:ea typeface="微软雅黑" panose="020B0503020204020204" charset="-122"/>
              </a:rPr>
              <a:t>条件</a:t>
            </a:r>
            <a:r>
              <a:rPr lang="en-US" altLang="zh-CN" dirty="0">
                <a:latin typeface="微软雅黑" panose="020B0503020204020204" charset="-122"/>
                <a:ea typeface="微软雅黑" panose="020B0503020204020204" charset="-122"/>
              </a:rPr>
              <a:t>) { </a:t>
            </a:r>
            <a:r>
              <a:rPr lang="zh-CN" altLang="en-US" dirty="0">
                <a:latin typeface="微软雅黑" panose="020B0503020204020204" charset="-122"/>
                <a:ea typeface="微软雅黑" panose="020B0503020204020204" charset="-122"/>
              </a:rPr>
              <a:t>语句块</a:t>
            </a:r>
            <a:r>
              <a:rPr lang="en-US" altLang="zh-CN"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p:txBody>
      </p:sp>
      <p:grpSp>
        <p:nvGrpSpPr>
          <p:cNvPr id="9" name="组合 8"/>
          <p:cNvGrpSpPr/>
          <p:nvPr/>
        </p:nvGrpSpPr>
        <p:grpSpPr>
          <a:xfrm>
            <a:off x="5486400" y="1782604"/>
            <a:ext cx="3201035" cy="2103596"/>
            <a:chOff x="3333" y="709"/>
            <a:chExt cx="2269" cy="2404"/>
          </a:xfrm>
        </p:grpSpPr>
        <p:sp>
          <p:nvSpPr>
            <p:cNvPr id="10" name="流程图: 决策 9"/>
            <p:cNvSpPr/>
            <p:nvPr/>
          </p:nvSpPr>
          <p:spPr>
            <a:xfrm>
              <a:off x="3333" y="1161"/>
              <a:ext cx="1225" cy="545"/>
            </a:xfrm>
            <a:prstGeom prst="flowChartDecision">
              <a:avLst/>
            </a:prstGeom>
            <a:solidFill>
              <a:srgbClr val="0000FA"/>
            </a:soli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1400" b="1" dirty="0">
                  <a:solidFill>
                    <a:schemeClr val="bg1"/>
                  </a:solidFill>
                  <a:latin typeface="Arial" panose="020B0604020202020204" pitchFamily="34" charset="0"/>
                  <a:ea typeface="微软雅黑" panose="020B0503020204020204" charset="-122"/>
                </a:rPr>
                <a:t>表达式为真</a:t>
              </a:r>
              <a:endParaRPr lang="zh-CN" altLang="en-US" sz="1400" b="1" dirty="0">
                <a:solidFill>
                  <a:schemeClr val="bg1"/>
                </a:solidFill>
                <a:latin typeface="Arial" panose="020B0604020202020204" pitchFamily="34" charset="0"/>
                <a:ea typeface="微软雅黑" panose="020B0503020204020204" charset="-122"/>
              </a:endParaRPr>
            </a:p>
          </p:txBody>
        </p:sp>
        <p:grpSp>
          <p:nvGrpSpPr>
            <p:cNvPr id="11" name="组合 10"/>
            <p:cNvGrpSpPr/>
            <p:nvPr/>
          </p:nvGrpSpPr>
          <p:grpSpPr>
            <a:xfrm>
              <a:off x="3606" y="709"/>
              <a:ext cx="1996" cy="2404"/>
              <a:chOff x="3606" y="935"/>
              <a:chExt cx="1996" cy="2449"/>
            </a:xfrm>
          </p:grpSpPr>
          <p:sp>
            <p:nvSpPr>
              <p:cNvPr id="12" name="直接连接符 11"/>
              <p:cNvSpPr/>
              <p:nvPr/>
            </p:nvSpPr>
            <p:spPr>
              <a:xfrm>
                <a:off x="3923" y="935"/>
                <a:ext cx="0" cy="408"/>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13" name="矩形 12"/>
              <p:cNvSpPr/>
              <p:nvPr/>
            </p:nvSpPr>
            <p:spPr>
              <a:xfrm>
                <a:off x="4876" y="1434"/>
                <a:ext cx="726" cy="408"/>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tileRect/>
              </a:gra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2000" b="1" dirty="0">
                    <a:solidFill>
                      <a:schemeClr val="tx2"/>
                    </a:solidFill>
                    <a:latin typeface="Arial" panose="020B0604020202020204" pitchFamily="34" charset="0"/>
                    <a:ea typeface="微软雅黑" panose="020B0503020204020204" charset="-122"/>
                  </a:rPr>
                  <a:t>语句组</a:t>
                </a:r>
                <a:endParaRPr lang="zh-CN" altLang="en-US" sz="2000" b="1" dirty="0">
                  <a:solidFill>
                    <a:schemeClr val="tx2"/>
                  </a:solidFill>
                  <a:latin typeface="Arial" panose="020B0604020202020204" pitchFamily="34" charset="0"/>
                  <a:ea typeface="微软雅黑" panose="020B0503020204020204" charset="-122"/>
                </a:endParaRPr>
              </a:p>
            </p:txBody>
          </p:sp>
          <p:sp>
            <p:nvSpPr>
              <p:cNvPr id="14" name="矩形 13"/>
              <p:cNvSpPr/>
              <p:nvPr/>
            </p:nvSpPr>
            <p:spPr>
              <a:xfrm>
                <a:off x="3606" y="2477"/>
                <a:ext cx="726" cy="408"/>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tileRect/>
              </a:gra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1800" b="1" dirty="0">
                    <a:solidFill>
                      <a:schemeClr val="tx2"/>
                    </a:solidFill>
                    <a:latin typeface="Arial" panose="020B0604020202020204" pitchFamily="34" charset="0"/>
                    <a:ea typeface="微软雅黑" panose="020B0503020204020204" charset="-122"/>
                  </a:rPr>
                  <a:t>后续语句</a:t>
                </a:r>
                <a:endParaRPr lang="zh-CN" altLang="en-US" sz="1800" b="1" dirty="0">
                  <a:solidFill>
                    <a:schemeClr val="tx2"/>
                  </a:solidFill>
                  <a:latin typeface="Arial" panose="020B0604020202020204" pitchFamily="34" charset="0"/>
                  <a:ea typeface="微软雅黑" panose="020B0503020204020204" charset="-122"/>
                </a:endParaRPr>
              </a:p>
            </p:txBody>
          </p:sp>
          <p:sp>
            <p:nvSpPr>
              <p:cNvPr id="15" name="直接连接符 14"/>
              <p:cNvSpPr/>
              <p:nvPr/>
            </p:nvSpPr>
            <p:spPr>
              <a:xfrm>
                <a:off x="4514" y="1661"/>
                <a:ext cx="362" cy="0"/>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16" name="直接连接符 15"/>
              <p:cNvSpPr/>
              <p:nvPr/>
            </p:nvSpPr>
            <p:spPr>
              <a:xfrm>
                <a:off x="3969" y="1978"/>
                <a:ext cx="0" cy="499"/>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17" name="直接连接符 16"/>
              <p:cNvSpPr/>
              <p:nvPr/>
            </p:nvSpPr>
            <p:spPr>
              <a:xfrm>
                <a:off x="3969" y="2885"/>
                <a:ext cx="0" cy="499"/>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cxnSp>
            <p:nvCxnSpPr>
              <p:cNvPr id="18" name="肘形连接符 17"/>
              <p:cNvCxnSpPr>
                <a:stCxn id="13" idx="2"/>
              </p:cNvCxnSpPr>
              <p:nvPr/>
            </p:nvCxnSpPr>
            <p:spPr>
              <a:xfrm rot="5400000">
                <a:off x="4406" y="1463"/>
                <a:ext cx="442" cy="1224"/>
              </a:xfrm>
              <a:prstGeom prst="bentConnector2">
                <a:avLst/>
              </a:prstGeom>
              <a:ln w="38100" cap="flat" cmpd="sng">
                <a:solidFill>
                  <a:schemeClr val="accent2"/>
                </a:solidFill>
                <a:prstDash val="solid"/>
                <a:miter/>
                <a:headEnd type="none" w="med" len="med"/>
                <a:tailEnd type="triangle" w="med" len="med"/>
              </a:ln>
              <a:effectLst>
                <a:outerShdw dist="107763" dir="2699999" algn="ctr" rotWithShape="0">
                  <a:srgbClr val="808080">
                    <a:alpha val="50000"/>
                  </a:srgbClr>
                </a:outerShdw>
              </a:effectLst>
            </p:spPr>
          </p:cxnSp>
          <p:sp>
            <p:nvSpPr>
              <p:cNvPr id="20" name="直接连接符 19"/>
              <p:cNvSpPr/>
              <p:nvPr/>
            </p:nvSpPr>
            <p:spPr>
              <a:xfrm>
                <a:off x="3923" y="935"/>
                <a:ext cx="0" cy="408"/>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21" name="矩形 20"/>
              <p:cNvSpPr/>
              <p:nvPr/>
            </p:nvSpPr>
            <p:spPr>
              <a:xfrm>
                <a:off x="4876" y="1434"/>
                <a:ext cx="726" cy="408"/>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tileRect/>
              </a:gra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2000" b="1" dirty="0">
                    <a:solidFill>
                      <a:schemeClr val="tx2"/>
                    </a:solidFill>
                    <a:latin typeface="Arial" panose="020B0604020202020204" pitchFamily="34" charset="0"/>
                    <a:ea typeface="微软雅黑" panose="020B0503020204020204" charset="-122"/>
                  </a:rPr>
                  <a:t>语句组</a:t>
                </a:r>
                <a:endParaRPr lang="zh-CN" altLang="en-US" sz="2000" b="1" dirty="0">
                  <a:solidFill>
                    <a:schemeClr val="tx2"/>
                  </a:solidFill>
                  <a:latin typeface="Arial" panose="020B0604020202020204" pitchFamily="34" charset="0"/>
                  <a:ea typeface="微软雅黑" panose="020B0503020204020204" charset="-122"/>
                </a:endParaRPr>
              </a:p>
            </p:txBody>
          </p:sp>
          <p:sp>
            <p:nvSpPr>
              <p:cNvPr id="22" name="矩形 21"/>
              <p:cNvSpPr/>
              <p:nvPr/>
            </p:nvSpPr>
            <p:spPr>
              <a:xfrm>
                <a:off x="3606" y="2477"/>
                <a:ext cx="726" cy="408"/>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tileRect/>
              </a:gra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1800" b="1" dirty="0">
                    <a:solidFill>
                      <a:schemeClr val="tx2"/>
                    </a:solidFill>
                    <a:latin typeface="Arial" panose="020B0604020202020204" pitchFamily="34" charset="0"/>
                    <a:ea typeface="微软雅黑" panose="020B0503020204020204" charset="-122"/>
                  </a:rPr>
                  <a:t>后续语句</a:t>
                </a:r>
                <a:endParaRPr lang="zh-CN" altLang="en-US" sz="1800" b="1" dirty="0">
                  <a:solidFill>
                    <a:schemeClr val="tx2"/>
                  </a:solidFill>
                  <a:latin typeface="Arial" panose="020B0604020202020204" pitchFamily="34" charset="0"/>
                  <a:ea typeface="微软雅黑" panose="020B0503020204020204" charset="-122"/>
                </a:endParaRPr>
              </a:p>
            </p:txBody>
          </p:sp>
          <p:sp>
            <p:nvSpPr>
              <p:cNvPr id="23" name="直接连接符 22"/>
              <p:cNvSpPr/>
              <p:nvPr/>
            </p:nvSpPr>
            <p:spPr>
              <a:xfrm>
                <a:off x="4514" y="1661"/>
                <a:ext cx="362" cy="0"/>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24" name="直接连接符 23"/>
              <p:cNvSpPr/>
              <p:nvPr/>
            </p:nvSpPr>
            <p:spPr>
              <a:xfrm>
                <a:off x="3969" y="1978"/>
                <a:ext cx="0" cy="499"/>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25" name="直接连接符 24"/>
              <p:cNvSpPr/>
              <p:nvPr/>
            </p:nvSpPr>
            <p:spPr>
              <a:xfrm>
                <a:off x="3969" y="2885"/>
                <a:ext cx="0" cy="499"/>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cxnSp>
            <p:nvCxnSpPr>
              <p:cNvPr id="26" name="肘形连接符 25"/>
              <p:cNvCxnSpPr>
                <a:stCxn id="21" idx="2"/>
              </p:cNvCxnSpPr>
              <p:nvPr/>
            </p:nvCxnSpPr>
            <p:spPr>
              <a:xfrm rot="5400000">
                <a:off x="4406" y="1463"/>
                <a:ext cx="442" cy="1224"/>
              </a:xfrm>
              <a:prstGeom prst="bentConnector2">
                <a:avLst/>
              </a:prstGeom>
              <a:ln w="38100" cap="flat" cmpd="sng">
                <a:solidFill>
                  <a:schemeClr val="accent2"/>
                </a:solidFill>
                <a:prstDash val="solid"/>
                <a:miter/>
                <a:headEnd type="none" w="med" len="med"/>
                <a:tailEnd type="triangle" w="med" len="med"/>
              </a:ln>
              <a:effectLst>
                <a:outerShdw dist="107763" dir="2699999" algn="ctr" rotWithShape="0">
                  <a:srgbClr val="808080">
                    <a:alpha val="50000"/>
                  </a:srgbClr>
                </a:outerShdw>
              </a:effectLst>
            </p:spPr>
          </p:cxnSp>
          <p:sp>
            <p:nvSpPr>
              <p:cNvPr id="27" name="文本框 26"/>
              <p:cNvSpPr txBox="1"/>
              <p:nvPr/>
            </p:nvSpPr>
            <p:spPr>
              <a:xfrm>
                <a:off x="4514" y="1389"/>
                <a:ext cx="272" cy="536"/>
              </a:xfrm>
              <a:prstGeom prst="rect">
                <a:avLst/>
              </a:prstGeom>
              <a:noFill/>
              <a:ln w="38100">
                <a:noFill/>
                <a:miter/>
              </a:ln>
            </p:spPr>
            <p:txBody>
              <a:bodyPr>
                <a:spAutoFit/>
              </a:bodyPr>
              <a:lstStyle/>
              <a:p>
                <a:pPr lvl="0" latinLnBrk="1">
                  <a:spcBef>
                    <a:spcPct val="50000"/>
                  </a:spcBef>
                  <a:buClr>
                    <a:srgbClr val="000000"/>
                  </a:buClr>
                </a:pPr>
                <a:endParaRPr lang="zh-CN" altLang="en-US" sz="2400" b="1" dirty="0">
                  <a:solidFill>
                    <a:schemeClr val="accent1"/>
                  </a:solidFill>
                  <a:latin typeface="Arial" panose="020B0604020202020204" pitchFamily="34" charset="0"/>
                  <a:ea typeface="微软雅黑" panose="020B0503020204020204" charset="-122"/>
                </a:endParaRPr>
              </a:p>
            </p:txBody>
          </p:sp>
        </p:grpSp>
        <p:sp>
          <p:nvSpPr>
            <p:cNvPr id="28" name="直接连接符 27"/>
            <p:cNvSpPr/>
            <p:nvPr/>
          </p:nvSpPr>
          <p:spPr>
            <a:xfrm>
              <a:off x="3923" y="709"/>
              <a:ext cx="0" cy="401"/>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29" name="矩形 28"/>
            <p:cNvSpPr/>
            <p:nvPr/>
          </p:nvSpPr>
          <p:spPr>
            <a:xfrm>
              <a:off x="4876" y="1199"/>
              <a:ext cx="726" cy="4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tileRect/>
            </a:gra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2000" b="1" dirty="0">
                  <a:solidFill>
                    <a:schemeClr val="tx2"/>
                  </a:solidFill>
                  <a:latin typeface="Arial" panose="020B0604020202020204" pitchFamily="34" charset="0"/>
                  <a:ea typeface="微软雅黑" panose="020B0503020204020204" charset="-122"/>
                </a:rPr>
                <a:t>语句组</a:t>
              </a:r>
              <a:endParaRPr lang="zh-CN" altLang="en-US" sz="2000" b="1" dirty="0">
                <a:solidFill>
                  <a:schemeClr val="tx2"/>
                </a:solidFill>
                <a:latin typeface="Arial" panose="020B0604020202020204" pitchFamily="34" charset="0"/>
                <a:ea typeface="微软雅黑" panose="020B0503020204020204" charset="-122"/>
              </a:endParaRPr>
            </a:p>
          </p:txBody>
        </p:sp>
        <p:sp>
          <p:nvSpPr>
            <p:cNvPr id="30" name="矩形 29"/>
            <p:cNvSpPr/>
            <p:nvPr/>
          </p:nvSpPr>
          <p:spPr>
            <a:xfrm>
              <a:off x="3606" y="2223"/>
              <a:ext cx="726" cy="4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tileRect/>
            </a:gra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1800" b="1" dirty="0">
                  <a:solidFill>
                    <a:schemeClr val="tx2"/>
                  </a:solidFill>
                  <a:latin typeface="Arial" panose="020B0604020202020204" pitchFamily="34" charset="0"/>
                  <a:ea typeface="微软雅黑" panose="020B0503020204020204" charset="-122"/>
                </a:rPr>
                <a:t>后续语句</a:t>
              </a:r>
              <a:endParaRPr lang="zh-CN" altLang="en-US" sz="1800" b="1" dirty="0">
                <a:solidFill>
                  <a:schemeClr val="tx2"/>
                </a:solidFill>
                <a:latin typeface="Arial" panose="020B0604020202020204" pitchFamily="34" charset="0"/>
                <a:ea typeface="微软雅黑" panose="020B0503020204020204" charset="-122"/>
              </a:endParaRPr>
            </a:p>
          </p:txBody>
        </p:sp>
        <p:sp>
          <p:nvSpPr>
            <p:cNvPr id="31" name="直接连接符 30"/>
            <p:cNvSpPr/>
            <p:nvPr/>
          </p:nvSpPr>
          <p:spPr>
            <a:xfrm>
              <a:off x="4514" y="1422"/>
              <a:ext cx="362" cy="0"/>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32" name="直接连接符 31"/>
            <p:cNvSpPr/>
            <p:nvPr/>
          </p:nvSpPr>
          <p:spPr>
            <a:xfrm>
              <a:off x="3969" y="1733"/>
              <a:ext cx="0" cy="490"/>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cxnSp>
          <p:nvCxnSpPr>
            <p:cNvPr id="34" name="肘形连接符 33"/>
            <p:cNvCxnSpPr>
              <a:stCxn id="29" idx="2"/>
            </p:cNvCxnSpPr>
            <p:nvPr/>
          </p:nvCxnSpPr>
          <p:spPr>
            <a:xfrm rot="5400000">
              <a:off x="4410" y="1216"/>
              <a:ext cx="434" cy="1224"/>
            </a:xfrm>
            <a:prstGeom prst="bentConnector2">
              <a:avLst/>
            </a:prstGeom>
            <a:ln w="38100" cap="flat" cmpd="sng">
              <a:solidFill>
                <a:schemeClr val="accent2"/>
              </a:solidFill>
              <a:prstDash val="solid"/>
              <a:miter/>
              <a:headEnd type="none" w="med" len="med"/>
              <a:tailEnd type="triangle" w="med" len="med"/>
            </a:ln>
            <a:effectLst>
              <a:outerShdw dist="107763" dir="2699999" algn="ctr" rotWithShape="0">
                <a:srgbClr val="808080">
                  <a:alpha val="50000"/>
                </a:srgbClr>
              </a:outerShdw>
            </a:effectLst>
          </p:spPr>
        </p:cxnSp>
        <p:sp>
          <p:nvSpPr>
            <p:cNvPr id="36" name="直接连接符 35"/>
            <p:cNvSpPr/>
            <p:nvPr/>
          </p:nvSpPr>
          <p:spPr>
            <a:xfrm>
              <a:off x="3923" y="709"/>
              <a:ext cx="0" cy="401"/>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37" name="矩形 36"/>
            <p:cNvSpPr/>
            <p:nvPr/>
          </p:nvSpPr>
          <p:spPr>
            <a:xfrm>
              <a:off x="4876" y="1199"/>
              <a:ext cx="726" cy="400"/>
            </a:xfrm>
            <a:prstGeom prst="rect">
              <a:avLst/>
            </a:prstGeom>
            <a:solidFill>
              <a:srgbClr val="0000FA"/>
            </a:soli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1600" b="1" dirty="0">
                  <a:solidFill>
                    <a:schemeClr val="bg1"/>
                  </a:solidFill>
                  <a:latin typeface="Arial" panose="020B0604020202020204" pitchFamily="34" charset="0"/>
                  <a:ea typeface="微软雅黑" panose="020B0503020204020204" charset="-122"/>
                </a:rPr>
                <a:t>语句块</a:t>
              </a:r>
              <a:endParaRPr lang="zh-CN" altLang="en-US" sz="1600" b="1" dirty="0">
                <a:solidFill>
                  <a:schemeClr val="bg1"/>
                </a:solidFill>
                <a:latin typeface="Arial" panose="020B0604020202020204" pitchFamily="34" charset="0"/>
                <a:ea typeface="微软雅黑" panose="020B0503020204020204" charset="-122"/>
              </a:endParaRPr>
            </a:p>
          </p:txBody>
        </p:sp>
        <p:sp>
          <p:nvSpPr>
            <p:cNvPr id="38" name="矩形 37"/>
            <p:cNvSpPr/>
            <p:nvPr/>
          </p:nvSpPr>
          <p:spPr>
            <a:xfrm>
              <a:off x="3606" y="2223"/>
              <a:ext cx="726" cy="400"/>
            </a:xfrm>
            <a:prstGeom prst="rect">
              <a:avLst/>
            </a:prstGeom>
            <a:solidFill>
              <a:srgbClr val="0000FA"/>
            </a:soli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1400" b="1" dirty="0">
                  <a:solidFill>
                    <a:schemeClr val="bg1"/>
                  </a:solidFill>
                  <a:latin typeface="Arial" panose="020B0604020202020204" pitchFamily="34" charset="0"/>
                  <a:ea typeface="微软雅黑" panose="020B0503020204020204" charset="-122"/>
                </a:rPr>
                <a:t>后续语句</a:t>
              </a:r>
              <a:endParaRPr lang="zh-CN" altLang="en-US" sz="1400" b="1" dirty="0">
                <a:solidFill>
                  <a:schemeClr val="bg1"/>
                </a:solidFill>
                <a:latin typeface="Arial" panose="020B0604020202020204" pitchFamily="34" charset="0"/>
                <a:ea typeface="微软雅黑" panose="020B0503020204020204" charset="-122"/>
              </a:endParaRPr>
            </a:p>
          </p:txBody>
        </p:sp>
        <p:sp>
          <p:nvSpPr>
            <p:cNvPr id="39" name="直接连接符 38"/>
            <p:cNvSpPr/>
            <p:nvPr/>
          </p:nvSpPr>
          <p:spPr>
            <a:xfrm>
              <a:off x="4514" y="1422"/>
              <a:ext cx="362" cy="0"/>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40" name="直接连接符 39"/>
            <p:cNvSpPr/>
            <p:nvPr/>
          </p:nvSpPr>
          <p:spPr>
            <a:xfrm>
              <a:off x="3969" y="1733"/>
              <a:ext cx="0" cy="490"/>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cxnSp>
          <p:nvCxnSpPr>
            <p:cNvPr id="42" name="肘形连接符 41"/>
            <p:cNvCxnSpPr>
              <a:stCxn id="37" idx="2"/>
            </p:cNvCxnSpPr>
            <p:nvPr/>
          </p:nvCxnSpPr>
          <p:spPr>
            <a:xfrm rot="5400000">
              <a:off x="4410" y="1216"/>
              <a:ext cx="434" cy="1224"/>
            </a:xfrm>
            <a:prstGeom prst="bentConnector2">
              <a:avLst/>
            </a:prstGeom>
            <a:ln w="38100" cap="flat" cmpd="sng">
              <a:solidFill>
                <a:schemeClr val="accent2"/>
              </a:solidFill>
              <a:prstDash val="solid"/>
              <a:miter/>
              <a:headEnd type="none" w="med" len="med"/>
              <a:tailEnd type="triangle" w="med" len="med"/>
            </a:ln>
            <a:effectLst>
              <a:outerShdw dist="107763" dir="2699999" algn="ctr" rotWithShape="0">
                <a:srgbClr val="808080">
                  <a:alpha val="50000"/>
                </a:srgbClr>
              </a:outerShdw>
            </a:effectLst>
          </p:spPr>
        </p:cxnSp>
        <p:sp>
          <p:nvSpPr>
            <p:cNvPr id="43" name="文本框 42"/>
            <p:cNvSpPr txBox="1"/>
            <p:nvPr/>
          </p:nvSpPr>
          <p:spPr>
            <a:xfrm>
              <a:off x="4521" y="954"/>
              <a:ext cx="272" cy="421"/>
            </a:xfrm>
            <a:prstGeom prst="rect">
              <a:avLst/>
            </a:prstGeom>
            <a:noFill/>
            <a:ln w="38100">
              <a:noFill/>
              <a:miter/>
            </a:ln>
          </p:spPr>
          <p:txBody>
            <a:bodyPr>
              <a:spAutoFit/>
            </a:bodyPr>
            <a:lstStyle/>
            <a:p>
              <a:pPr lvl="0" latinLnBrk="1">
                <a:spcBef>
                  <a:spcPct val="50000"/>
                </a:spcBef>
                <a:buClr>
                  <a:srgbClr val="000000"/>
                </a:buClr>
              </a:pPr>
              <a:r>
                <a:rPr lang="zh-CN" altLang="en-US" sz="1800" b="1" dirty="0">
                  <a:solidFill>
                    <a:srgbClr val="3333FF"/>
                  </a:solidFill>
                  <a:latin typeface="Arial" panose="020B0604020202020204" pitchFamily="34" charset="0"/>
                  <a:ea typeface="微软雅黑" panose="020B0503020204020204" charset="-122"/>
                </a:rPr>
                <a:t>是</a:t>
              </a:r>
              <a:endParaRPr lang="zh-CN" altLang="en-US" sz="1800" b="1" dirty="0">
                <a:solidFill>
                  <a:srgbClr val="3333FF"/>
                </a:solidFill>
                <a:latin typeface="Arial" panose="020B0604020202020204" pitchFamily="34" charset="0"/>
                <a:ea typeface="微软雅黑" panose="020B0503020204020204" charset="-122"/>
              </a:endParaRPr>
            </a:p>
          </p:txBody>
        </p:sp>
      </p:grpSp>
      <p:pic>
        <p:nvPicPr>
          <p:cNvPr id="8" name="图片 7"/>
          <p:cNvPicPr>
            <a:picLocks noChangeAspect="1"/>
          </p:cNvPicPr>
          <p:nvPr/>
        </p:nvPicPr>
        <p:blipFill>
          <a:blip r:embed="rId1" cstate="print"/>
          <a:srcRect/>
          <a:stretch>
            <a:fillRect/>
          </a:stretch>
        </p:blipFill>
        <p:spPr>
          <a:xfrm>
            <a:off x="4267200" y="4114800"/>
            <a:ext cx="1924050" cy="1321594"/>
          </a:xfrm>
          <a:prstGeom prst="rect">
            <a:avLst/>
          </a:prstGeom>
          <a:noFill/>
          <a:ln w="38100">
            <a:noFill/>
            <a:miter/>
          </a:ln>
        </p:spPr>
      </p:pic>
      <p:pic>
        <p:nvPicPr>
          <p:cNvPr id="44" name="图片 43"/>
          <p:cNvPicPr>
            <a:picLocks noChangeAspect="1"/>
          </p:cNvPicPr>
          <p:nvPr/>
        </p:nvPicPr>
        <p:blipFill>
          <a:blip r:embed="rId2" cstate="print"/>
          <a:srcRect/>
          <a:stretch>
            <a:fillRect/>
          </a:stretch>
        </p:blipFill>
        <p:spPr>
          <a:xfrm>
            <a:off x="7005956" y="4114801"/>
            <a:ext cx="1857375" cy="1335881"/>
          </a:xfrm>
          <a:prstGeom prst="rect">
            <a:avLst/>
          </a:prstGeom>
          <a:noFill/>
          <a:ln w="38100">
            <a:noFill/>
            <a:miter/>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en-US" altLang="zh-CN" dirty="0" smtClean="0"/>
              <a:t>JavaScript</a:t>
            </a:r>
            <a:r>
              <a:rPr lang="zh-CN" altLang="en-US" dirty="0" smtClean="0"/>
              <a:t>放置</a:t>
            </a:r>
            <a:r>
              <a:rPr lang="zh-CN" altLang="zh-CN" dirty="0" smtClean="0"/>
              <a:t>的位置</a:t>
            </a:r>
            <a:endParaRPr lang="zh-CN" altLang="en-US" dirty="0" smtClean="0"/>
          </a:p>
        </p:txBody>
      </p:sp>
      <p:sp>
        <p:nvSpPr>
          <p:cNvPr id="18434" name="Rectangle 3"/>
          <p:cNvSpPr>
            <a:spLocks noGrp="1" noChangeArrowheads="1"/>
          </p:cNvSpPr>
          <p:nvPr>
            <p:ph idx="1"/>
          </p:nvPr>
        </p:nvSpPr>
        <p:spPr>
          <a:xfrm>
            <a:off x="533400" y="1316990"/>
            <a:ext cx="7887970" cy="4905375"/>
          </a:xfrm>
        </p:spPr>
        <p:txBody>
          <a:bodyPr>
            <a:noAutofit/>
          </a:bodyPr>
          <a:lstStyle/>
          <a:p>
            <a:pPr>
              <a:spcBef>
                <a:spcPts val="0"/>
              </a:spcBef>
              <a:spcAft>
                <a:spcPts val="0"/>
              </a:spcAft>
            </a:pPr>
            <a:r>
              <a:rPr lang="en-US" altLang="zh-CN" sz="1600" dirty="0" smtClean="0">
                <a:latin typeface="黑体" panose="02010609060101010101" charset="-122"/>
                <a:ea typeface="黑体" panose="02010609060101010101" charset="-122"/>
              </a:rPr>
              <a:t>JavaScript</a:t>
            </a:r>
            <a:r>
              <a:rPr lang="zh-CN" altLang="en-US" sz="1600" dirty="0" smtClean="0">
                <a:latin typeface="黑体" panose="02010609060101010101" charset="-122"/>
                <a:ea typeface="黑体" panose="02010609060101010101" charset="-122"/>
              </a:rPr>
              <a:t>代码放置的位置</a:t>
            </a:r>
            <a:r>
              <a:rPr lang="en-US" altLang="zh-CN" sz="1600" dirty="0" smtClean="0">
                <a:latin typeface="黑体" panose="02010609060101010101" charset="-122"/>
                <a:ea typeface="黑体" panose="02010609060101010101" charset="-122"/>
                <a:sym typeface="Wingdings" panose="05000000000000000000" pitchFamily="2" charset="2"/>
              </a:rPr>
              <a:t>: </a:t>
            </a:r>
            <a:endParaRPr lang="en-US" altLang="zh-CN" sz="1600" dirty="0" smtClean="0">
              <a:latin typeface="黑体" panose="02010609060101010101" charset="-122"/>
              <a:ea typeface="黑体" panose="02010609060101010101" charset="-122"/>
              <a:sym typeface="Wingdings" panose="05000000000000000000" pitchFamily="2" charset="2"/>
            </a:endParaRPr>
          </a:p>
          <a:p>
            <a:pPr lvl="1">
              <a:spcBef>
                <a:spcPts val="0"/>
              </a:spcBef>
              <a:spcAft>
                <a:spcPts val="0"/>
              </a:spcAft>
            </a:pPr>
            <a:r>
              <a:rPr lang="en-US" altLang="zh-CN" sz="1600" dirty="0" smtClean="0">
                <a:latin typeface="黑体" panose="02010609060101010101" charset="-122"/>
                <a:ea typeface="黑体" panose="02010609060101010101" charset="-122"/>
                <a:sym typeface="Wingdings" panose="05000000000000000000" pitchFamily="2" charset="2"/>
              </a:rPr>
              <a:t>(1)</a:t>
            </a:r>
            <a:r>
              <a:rPr lang="zh-CN" altLang="en-US" sz="1600" dirty="0" smtClean="0">
                <a:latin typeface="黑体" panose="02010609060101010101" charset="-122"/>
                <a:ea typeface="黑体" panose="02010609060101010101" charset="-122"/>
                <a:sym typeface="Wingdings" panose="05000000000000000000" pitchFamily="2" charset="2"/>
              </a:rPr>
              <a:t>头部</a:t>
            </a:r>
            <a:r>
              <a:rPr lang="en-US" altLang="zh-CN" sz="1600" dirty="0" smtClean="0">
                <a:latin typeface="黑体" panose="02010609060101010101" charset="-122"/>
                <a:ea typeface="黑体" panose="02010609060101010101" charset="-122"/>
                <a:sym typeface="Wingdings" panose="05000000000000000000" pitchFamily="2" charset="2"/>
              </a:rPr>
              <a:t>;</a:t>
            </a:r>
            <a:endParaRPr lang="en-US" altLang="zh-CN" sz="1600" dirty="0" smtClean="0">
              <a:latin typeface="黑体" panose="02010609060101010101" charset="-122"/>
              <a:ea typeface="黑体" panose="02010609060101010101" charset="-122"/>
              <a:sym typeface="Wingdings" panose="05000000000000000000" pitchFamily="2" charset="2"/>
            </a:endParaRPr>
          </a:p>
          <a:p>
            <a:pPr lvl="1">
              <a:spcBef>
                <a:spcPts val="0"/>
              </a:spcBef>
              <a:spcAft>
                <a:spcPts val="0"/>
              </a:spcAft>
            </a:pPr>
            <a:r>
              <a:rPr lang="en-US" altLang="zh-CN" sz="1600" dirty="0" smtClean="0">
                <a:latin typeface="黑体" panose="02010609060101010101" charset="-122"/>
                <a:ea typeface="黑体" panose="02010609060101010101" charset="-122"/>
                <a:sym typeface="Wingdings" panose="05000000000000000000" pitchFamily="2" charset="2"/>
              </a:rPr>
              <a:t>(2)</a:t>
            </a:r>
            <a:r>
              <a:rPr lang="zh-CN" altLang="en-US" sz="1600" dirty="0" smtClean="0">
                <a:latin typeface="黑体" panose="02010609060101010101" charset="-122"/>
                <a:ea typeface="黑体" panose="02010609060101010101" charset="-122"/>
                <a:sym typeface="Wingdings" panose="05000000000000000000" pitchFamily="2" charset="2"/>
              </a:rPr>
              <a:t>主体</a:t>
            </a:r>
            <a:r>
              <a:rPr lang="en-US" altLang="zh-CN" sz="1600" dirty="0" smtClean="0">
                <a:latin typeface="黑体" panose="02010609060101010101" charset="-122"/>
                <a:ea typeface="黑体" panose="02010609060101010101" charset="-122"/>
                <a:sym typeface="Wingdings" panose="05000000000000000000" pitchFamily="2" charset="2"/>
              </a:rPr>
              <a:t>;</a:t>
            </a:r>
            <a:endParaRPr lang="en-US" altLang="zh-CN" sz="1600" dirty="0" smtClean="0">
              <a:latin typeface="黑体" panose="02010609060101010101" charset="-122"/>
              <a:ea typeface="黑体" panose="02010609060101010101" charset="-122"/>
              <a:sym typeface="Wingdings" panose="05000000000000000000" pitchFamily="2" charset="2"/>
            </a:endParaRPr>
          </a:p>
          <a:p>
            <a:pPr lvl="1">
              <a:spcBef>
                <a:spcPts val="0"/>
              </a:spcBef>
              <a:spcAft>
                <a:spcPts val="0"/>
              </a:spcAft>
            </a:pPr>
            <a:r>
              <a:rPr lang="en-US" altLang="zh-CN" sz="1600" dirty="0" smtClean="0">
                <a:latin typeface="黑体" panose="02010609060101010101" charset="-122"/>
                <a:ea typeface="黑体" panose="02010609060101010101" charset="-122"/>
                <a:sym typeface="Wingdings" panose="05000000000000000000" pitchFamily="2" charset="2"/>
              </a:rPr>
              <a:t>(3)</a:t>
            </a:r>
            <a:r>
              <a:rPr lang="zh-CN" altLang="en-US" sz="1600" dirty="0" smtClean="0">
                <a:latin typeface="黑体" panose="02010609060101010101" charset="-122"/>
                <a:ea typeface="黑体" panose="02010609060101010101" charset="-122"/>
                <a:sym typeface="Wingdings" panose="05000000000000000000" pitchFamily="2" charset="2"/>
              </a:rPr>
              <a:t>单独的</a:t>
            </a:r>
            <a:r>
              <a:rPr lang="en-US" altLang="zh-CN" sz="1600" dirty="0" err="1" smtClean="0">
                <a:latin typeface="黑体" panose="02010609060101010101" charset="-122"/>
                <a:ea typeface="黑体" panose="02010609060101010101" charset="-122"/>
                <a:sym typeface="Wingdings" panose="05000000000000000000" pitchFamily="2" charset="2"/>
              </a:rPr>
              <a:t>js</a:t>
            </a:r>
            <a:r>
              <a:rPr lang="zh-CN" altLang="en-US" sz="1600" dirty="0" smtClean="0">
                <a:latin typeface="黑体" panose="02010609060101010101" charset="-122"/>
                <a:ea typeface="黑体" panose="02010609060101010101" charset="-122"/>
              </a:rPr>
              <a:t>文件</a:t>
            </a:r>
            <a:r>
              <a:rPr lang="en-US" altLang="zh-CN" sz="1600" dirty="0" smtClean="0">
                <a:latin typeface="黑体" panose="02010609060101010101" charset="-122"/>
                <a:ea typeface="黑体" panose="02010609060101010101" charset="-122"/>
              </a:rPr>
              <a:t>;</a:t>
            </a:r>
            <a:endParaRPr lang="en-US" altLang="zh-CN" sz="1600" dirty="0" smtClean="0">
              <a:latin typeface="黑体" panose="02010609060101010101" charset="-122"/>
              <a:ea typeface="黑体" panose="02010609060101010101" charset="-122"/>
            </a:endParaRPr>
          </a:p>
          <a:p>
            <a:pPr lvl="1">
              <a:spcBef>
                <a:spcPts val="0"/>
              </a:spcBef>
              <a:spcAft>
                <a:spcPts val="0"/>
              </a:spcAft>
            </a:pPr>
            <a:r>
              <a:rPr lang="en-US" altLang="zh-CN" sz="1600" dirty="0" smtClean="0">
                <a:latin typeface="黑体" panose="02010609060101010101" charset="-122"/>
                <a:ea typeface="黑体" panose="02010609060101010101" charset="-122"/>
              </a:rPr>
              <a:t>(4)</a:t>
            </a:r>
            <a:r>
              <a:rPr lang="zh-CN" altLang="en-US" sz="1600" dirty="0" smtClean="0">
                <a:latin typeface="黑体" panose="02010609060101010101" charset="-122"/>
                <a:ea typeface="黑体" panose="02010609060101010101" charset="-122"/>
              </a:rPr>
              <a:t>直接在事件处理代码中。</a:t>
            </a:r>
            <a:endParaRPr lang="zh-CN" altLang="en-US" sz="1600" dirty="0" smtClean="0">
              <a:latin typeface="黑体" panose="02010609060101010101" charset="-122"/>
              <a:ea typeface="黑体" panose="02010609060101010101" charset="-122"/>
            </a:endParaRPr>
          </a:p>
          <a:p>
            <a:pPr>
              <a:spcBef>
                <a:spcPts val="0"/>
              </a:spcBef>
              <a:spcAft>
                <a:spcPts val="0"/>
              </a:spcAft>
            </a:pPr>
            <a:endParaRPr lang="en-US" altLang="zh-CN" sz="1600" dirty="0" smtClean="0">
              <a:latin typeface="黑体" panose="02010609060101010101" charset="-122"/>
              <a:ea typeface="黑体" panose="02010609060101010101" charset="-122"/>
            </a:endParaRPr>
          </a:p>
          <a:p>
            <a:pPr>
              <a:spcBef>
                <a:spcPts val="0"/>
              </a:spcBef>
              <a:spcAft>
                <a:spcPts val="0"/>
              </a:spcAft>
            </a:pPr>
            <a:r>
              <a:rPr lang="en-US" altLang="zh-CN" sz="1600" dirty="0" smtClean="0">
                <a:latin typeface="黑体" panose="02010609060101010101" charset="-122"/>
                <a:ea typeface="黑体" panose="02010609060101010101" charset="-122"/>
              </a:rPr>
              <a:t>JavaScript</a:t>
            </a:r>
            <a:r>
              <a:rPr lang="zh-CN" altLang="en-US" sz="1600" dirty="0" smtClean="0">
                <a:latin typeface="黑体" panose="02010609060101010101" charset="-122"/>
                <a:ea typeface="黑体" panose="02010609060101010101" charset="-122"/>
              </a:rPr>
              <a:t>程序依附于</a:t>
            </a:r>
            <a:r>
              <a:rPr lang="en-US" altLang="zh-CN" sz="1600" dirty="0" smtClean="0">
                <a:latin typeface="黑体" panose="02010609060101010101" charset="-122"/>
                <a:ea typeface="黑体" panose="02010609060101010101" charset="-122"/>
              </a:rPr>
              <a:t>HTML</a:t>
            </a:r>
            <a:r>
              <a:rPr lang="zh-CN" altLang="en-US" sz="1600" dirty="0" smtClean="0">
                <a:latin typeface="黑体" panose="02010609060101010101" charset="-122"/>
                <a:ea typeface="黑体" panose="02010609060101010101" charset="-122"/>
              </a:rPr>
              <a:t>代码，</a:t>
            </a:r>
            <a:r>
              <a:rPr lang="zh-CN" altLang="en-US" sz="1600" dirty="0">
                <a:latin typeface="黑体" panose="02010609060101010101" charset="-122"/>
                <a:ea typeface="黑体" panose="02010609060101010101" charset="-122"/>
              </a:rPr>
              <a:t>经</a:t>
            </a:r>
            <a:r>
              <a:rPr lang="zh-CN" altLang="en-US" sz="1600" dirty="0" smtClean="0">
                <a:latin typeface="黑体" panose="02010609060101010101" charset="-122"/>
                <a:ea typeface="黑体" panose="02010609060101010101" charset="-122"/>
              </a:rPr>
              <a:t>浏览器解释执行。</a:t>
            </a:r>
            <a:endParaRPr lang="zh-CN" altLang="en-US" sz="1600" dirty="0" smtClean="0">
              <a:latin typeface="黑体" panose="02010609060101010101" charset="-122"/>
              <a:ea typeface="黑体" panose="02010609060101010101" charset="-122"/>
            </a:endParaRPr>
          </a:p>
          <a:p>
            <a:pPr>
              <a:spcBef>
                <a:spcPts val="0"/>
              </a:spcBef>
              <a:spcAft>
                <a:spcPts val="0"/>
              </a:spcAft>
            </a:pPr>
            <a:endParaRPr lang="zh-CN" altLang="en-US" sz="1600" dirty="0" smtClean="0">
              <a:latin typeface="黑体" panose="02010609060101010101" charset="-122"/>
              <a:ea typeface="黑体" panose="02010609060101010101" charset="-122"/>
            </a:endParaRPr>
          </a:p>
          <a:p>
            <a:pPr>
              <a:spcBef>
                <a:spcPts val="0"/>
              </a:spcBef>
              <a:spcAft>
                <a:spcPts val="0"/>
              </a:spcAft>
            </a:pPr>
            <a:r>
              <a:rPr lang="zh-CN" altLang="en-US" sz="1600" dirty="0" smtClean="0">
                <a:latin typeface="黑体" panose="02010609060101010101" charset="-122"/>
                <a:ea typeface="黑体" panose="02010609060101010101" charset="-122"/>
              </a:rPr>
              <a:t>可将</a:t>
            </a:r>
            <a:r>
              <a:rPr lang="en-US" altLang="zh-CN" sz="1600" dirty="0" smtClean="0">
                <a:latin typeface="黑体" panose="02010609060101010101" charset="-122"/>
                <a:ea typeface="黑体" panose="02010609060101010101" charset="-122"/>
              </a:rPr>
              <a:t>JavaScript</a:t>
            </a:r>
            <a:r>
              <a:rPr lang="zh-CN" altLang="en-US" sz="1600" dirty="0" smtClean="0">
                <a:latin typeface="黑体" panose="02010609060101010101" charset="-122"/>
                <a:ea typeface="黑体" panose="02010609060101010101" charset="-122"/>
              </a:rPr>
              <a:t>函数写成一个独立的</a:t>
            </a:r>
            <a:r>
              <a:rPr lang="en-US" altLang="zh-CN" sz="1600" dirty="0" err="1" smtClean="0">
                <a:latin typeface="黑体" panose="02010609060101010101" charset="-122"/>
                <a:ea typeface="黑体" panose="02010609060101010101" charset="-122"/>
              </a:rPr>
              <a:t>js</a:t>
            </a:r>
            <a:r>
              <a:rPr lang="zh-CN" altLang="en-US" sz="1600" dirty="0" smtClean="0">
                <a:latin typeface="黑体" panose="02010609060101010101" charset="-122"/>
                <a:ea typeface="黑体" panose="02010609060101010101" charset="-122"/>
              </a:rPr>
              <a:t>文件，在</a:t>
            </a:r>
            <a:r>
              <a:rPr lang="en-US" altLang="zh-CN" sz="1600" dirty="0" smtClean="0">
                <a:latin typeface="黑体" panose="02010609060101010101" charset="-122"/>
                <a:ea typeface="黑体" panose="02010609060101010101" charset="-122"/>
              </a:rPr>
              <a:t>HTML</a:t>
            </a:r>
            <a:r>
              <a:rPr lang="zh-CN" altLang="en-US" sz="1600" dirty="0" smtClean="0">
                <a:latin typeface="黑体" panose="02010609060101010101" charset="-122"/>
                <a:ea typeface="黑体" panose="02010609060101010101" charset="-122"/>
              </a:rPr>
              <a:t>文档中引用该</a:t>
            </a:r>
            <a:r>
              <a:rPr lang="en-US" altLang="zh-CN" sz="1600" dirty="0" err="1" smtClean="0">
                <a:latin typeface="黑体" panose="02010609060101010101" charset="-122"/>
                <a:ea typeface="黑体" panose="02010609060101010101" charset="-122"/>
              </a:rPr>
              <a:t>js</a:t>
            </a:r>
            <a:r>
              <a:rPr lang="zh-CN" altLang="en-US" sz="1600" dirty="0" smtClean="0">
                <a:latin typeface="黑体" panose="02010609060101010101" charset="-122"/>
                <a:ea typeface="黑体" panose="02010609060101010101" charset="-122"/>
              </a:rPr>
              <a:t>文件，引用时必须使用</a:t>
            </a:r>
            <a:r>
              <a:rPr lang="en-US" altLang="zh-CN" sz="1600" dirty="0" err="1" smtClean="0">
                <a:latin typeface="黑体" panose="02010609060101010101" charset="-122"/>
                <a:ea typeface="黑体" panose="02010609060101010101" charset="-122"/>
              </a:rPr>
              <a:t>src</a:t>
            </a:r>
            <a:r>
              <a:rPr lang="zh-CN" altLang="en-US" sz="1600" dirty="0" smtClean="0">
                <a:latin typeface="黑体" panose="02010609060101010101" charset="-122"/>
                <a:ea typeface="黑体" panose="02010609060101010101" charset="-122"/>
              </a:rPr>
              <a:t>属性。</a:t>
            </a:r>
            <a:r>
              <a:rPr lang="en-US" altLang="zh-CN" sz="1600" dirty="0" smtClean="0">
                <a:latin typeface="黑体" panose="02010609060101010101" charset="-122"/>
                <a:ea typeface="黑体" panose="02010609060101010101" charset="-122"/>
              </a:rPr>
              <a:t>JavaScript</a:t>
            </a:r>
            <a:r>
              <a:rPr lang="zh-CN" altLang="en-US" sz="1600" dirty="0" smtClean="0">
                <a:latin typeface="黑体" panose="02010609060101010101" charset="-122"/>
                <a:ea typeface="黑体" panose="02010609060101010101" charset="-122"/>
              </a:rPr>
              <a:t>文件的扩展名为*</a:t>
            </a:r>
            <a:r>
              <a:rPr lang="en-US" altLang="zh-CN" sz="1600" dirty="0" smtClean="0">
                <a:latin typeface="黑体" panose="02010609060101010101" charset="-122"/>
                <a:ea typeface="黑体" panose="02010609060101010101" charset="-122"/>
              </a:rPr>
              <a:t>.</a:t>
            </a:r>
            <a:r>
              <a:rPr lang="en-US" altLang="zh-CN" sz="1600" dirty="0" err="1" smtClean="0">
                <a:latin typeface="黑体" panose="02010609060101010101" charset="-122"/>
                <a:ea typeface="黑体" panose="02010609060101010101" charset="-122"/>
              </a:rPr>
              <a:t>js</a:t>
            </a:r>
            <a:r>
              <a:rPr lang="zh-CN" altLang="en-US" sz="1600" dirty="0" smtClean="0">
                <a:latin typeface="黑体" panose="02010609060101010101" charset="-122"/>
                <a:ea typeface="黑体" panose="02010609060101010101" charset="-122"/>
              </a:rPr>
              <a:t>。格式如下：</a:t>
            </a:r>
            <a:endParaRPr lang="zh-CN" altLang="en-US" sz="1600" dirty="0" smtClean="0">
              <a:latin typeface="黑体" panose="02010609060101010101" charset="-122"/>
              <a:ea typeface="黑体" panose="02010609060101010101" charset="-122"/>
            </a:endParaRPr>
          </a:p>
          <a:p>
            <a:pPr>
              <a:spcBef>
                <a:spcPts val="0"/>
              </a:spcBef>
              <a:spcAft>
                <a:spcPts val="0"/>
              </a:spcAft>
            </a:pPr>
            <a:endParaRPr lang="en-US" altLang="zh-CN" sz="1600" dirty="0" smtClean="0">
              <a:solidFill>
                <a:srgbClr val="FF0000"/>
              </a:solidFill>
              <a:latin typeface="黑体" panose="02010609060101010101" charset="-122"/>
              <a:ea typeface="黑体" panose="02010609060101010101" charset="-122"/>
            </a:endParaRPr>
          </a:p>
          <a:p>
            <a:pPr>
              <a:spcBef>
                <a:spcPts val="0"/>
              </a:spcBef>
              <a:spcAft>
                <a:spcPts val="0"/>
              </a:spcAft>
            </a:pPr>
            <a:r>
              <a:rPr lang="en-US" altLang="zh-CN" sz="1600" dirty="0" smtClean="0">
                <a:solidFill>
                  <a:srgbClr val="FF0000"/>
                </a:solidFill>
                <a:latin typeface="黑体" panose="02010609060101010101" charset="-122"/>
                <a:ea typeface="黑体" panose="02010609060101010101" charset="-122"/>
              </a:rPr>
              <a:t>&lt;script type=“text/</a:t>
            </a:r>
            <a:r>
              <a:rPr lang="en-US" altLang="zh-CN" sz="1600" dirty="0" err="1" smtClean="0">
                <a:solidFill>
                  <a:srgbClr val="FF0000"/>
                </a:solidFill>
                <a:latin typeface="黑体" panose="02010609060101010101" charset="-122"/>
                <a:ea typeface="黑体" panose="02010609060101010101" charset="-122"/>
              </a:rPr>
              <a:t>javascript</a:t>
            </a:r>
            <a:r>
              <a:rPr lang="en-US" altLang="zh-CN" sz="1600" dirty="0" smtClean="0">
                <a:solidFill>
                  <a:srgbClr val="FF0000"/>
                </a:solidFill>
                <a:latin typeface="黑体" panose="02010609060101010101" charset="-122"/>
                <a:ea typeface="黑体" panose="02010609060101010101" charset="-122"/>
              </a:rPr>
              <a:t> </a:t>
            </a:r>
            <a:r>
              <a:rPr lang="en-US" altLang="zh-CN" sz="1600" dirty="0" err="1" smtClean="0">
                <a:solidFill>
                  <a:srgbClr val="FF0000"/>
                </a:solidFill>
                <a:latin typeface="黑体" panose="02010609060101010101" charset="-122"/>
                <a:ea typeface="黑体" panose="02010609060101010101" charset="-122"/>
              </a:rPr>
              <a:t>src</a:t>
            </a:r>
            <a:r>
              <a:rPr lang="en-US" altLang="zh-CN" sz="1600" dirty="0" smtClean="0">
                <a:solidFill>
                  <a:srgbClr val="FF0000"/>
                </a:solidFill>
                <a:latin typeface="黑体" panose="02010609060101010101" charset="-122"/>
                <a:ea typeface="黑体" panose="02010609060101010101" charset="-122"/>
              </a:rPr>
              <a:t>=“</a:t>
            </a:r>
            <a:r>
              <a:rPr lang="zh-CN" altLang="en-US" sz="1600" dirty="0" smtClean="0">
                <a:solidFill>
                  <a:srgbClr val="FF0000"/>
                </a:solidFill>
                <a:latin typeface="黑体" panose="02010609060101010101" charset="-122"/>
                <a:ea typeface="黑体" panose="02010609060101010101" charset="-122"/>
              </a:rPr>
              <a:t>外部</a:t>
            </a:r>
            <a:r>
              <a:rPr lang="en-US" altLang="zh-CN" sz="1600" dirty="0" smtClean="0">
                <a:solidFill>
                  <a:srgbClr val="FF0000"/>
                </a:solidFill>
                <a:latin typeface="黑体" panose="02010609060101010101" charset="-122"/>
                <a:ea typeface="黑体" panose="02010609060101010101" charset="-122"/>
              </a:rPr>
              <a:t>JS</a:t>
            </a:r>
            <a:r>
              <a:rPr lang="zh-CN" altLang="en-US" sz="1600" dirty="0" smtClean="0">
                <a:solidFill>
                  <a:srgbClr val="FF0000"/>
                </a:solidFill>
                <a:latin typeface="黑体" panose="02010609060101010101" charset="-122"/>
                <a:ea typeface="黑体" panose="02010609060101010101" charset="-122"/>
              </a:rPr>
              <a:t>文件”</a:t>
            </a:r>
            <a:r>
              <a:rPr lang="en-US" altLang="zh-CN" sz="1600" dirty="0" smtClean="0">
                <a:solidFill>
                  <a:srgbClr val="FF0000"/>
                </a:solidFill>
                <a:latin typeface="黑体" panose="02010609060101010101" charset="-122"/>
                <a:ea typeface="黑体" panose="02010609060101010101" charset="-122"/>
              </a:rPr>
              <a:t>&gt;&lt;/script&gt;</a:t>
            </a:r>
            <a:endParaRPr lang="zh-CN" altLang="en-US" sz="1800" dirty="0" smtClean="0">
              <a:solidFill>
                <a:srgbClr val="FF0000"/>
              </a:solidFill>
              <a:latin typeface="黑体" panose="02010609060101010101" charset="-122"/>
              <a:ea typeface="黑体" panose="02010609060101010101" charset="-122"/>
            </a:endParaRPr>
          </a:p>
          <a:p>
            <a:pPr>
              <a:spcBef>
                <a:spcPts val="0"/>
              </a:spcBef>
              <a:spcAft>
                <a:spcPts val="0"/>
              </a:spcAft>
              <a:buFont typeface="Wingdings" panose="05000000000000000000" pitchFamily="2" charset="2"/>
              <a:buNone/>
            </a:pPr>
            <a:endParaRPr lang="zh-CN" altLang="en-US" sz="1600" dirty="0" smtClean="0">
              <a:latin typeface="黑体" panose="02010609060101010101" charset="-122"/>
              <a:ea typeface="黑体" panose="02010609060101010101" charset="-122"/>
            </a:endParaRPr>
          </a:p>
          <a:p>
            <a:pPr>
              <a:spcBef>
                <a:spcPts val="0"/>
              </a:spcBef>
              <a:spcAft>
                <a:spcPts val="0"/>
              </a:spcAft>
              <a:buFont typeface="Wingdings" panose="05000000000000000000" pitchFamily="2" charset="2"/>
              <a:buNone/>
            </a:pPr>
            <a:r>
              <a:rPr lang="zh-CN" altLang="en-US" sz="1600" dirty="0" smtClean="0">
                <a:latin typeface="黑体" panose="02010609060101010101" charset="-122"/>
                <a:ea typeface="黑体" panose="02010609060101010101" charset="-122"/>
              </a:rPr>
              <a:t>注：</a:t>
            </a:r>
            <a:r>
              <a:rPr lang="zh-CN" altLang="en-US" sz="1600" dirty="0" smtClean="0">
                <a:latin typeface="+mj-ea"/>
                <a:ea typeface="+mj-ea"/>
              </a:rPr>
              <a:t>此时在</a:t>
            </a:r>
            <a:r>
              <a:rPr lang="en-US" altLang="zh-CN" sz="1600" dirty="0" smtClean="0">
                <a:latin typeface="+mj-ea"/>
                <a:ea typeface="+mj-ea"/>
              </a:rPr>
              <a:t>&lt;script&gt;&lt;/script&gt;</a:t>
            </a:r>
            <a:r>
              <a:rPr lang="zh-CN" altLang="en-US" sz="1600" dirty="0" smtClean="0">
                <a:latin typeface="+mj-ea"/>
                <a:ea typeface="+mj-ea"/>
              </a:rPr>
              <a:t>标记之间的所有</a:t>
            </a:r>
            <a:r>
              <a:rPr lang="en-US" altLang="zh-CN" sz="1600" dirty="0" smtClean="0">
                <a:latin typeface="+mj-ea"/>
                <a:ea typeface="+mj-ea"/>
              </a:rPr>
              <a:t>JS</a:t>
            </a:r>
            <a:r>
              <a:rPr lang="zh-CN" altLang="en-US" sz="1600" dirty="0" smtClean="0">
                <a:latin typeface="+mj-ea"/>
                <a:ea typeface="+mj-ea"/>
              </a:rPr>
              <a:t>语句都被忽略，不会执行。</a:t>
            </a:r>
            <a:endParaRPr lang="zh-CN" altLang="en-US" sz="1600" dirty="0" smtClean="0">
              <a:latin typeface="+mj-ea"/>
              <a:ea typeface="+mj-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zh-CN" altLang="en-US" dirty="0" smtClean="0">
                <a:sym typeface="+mn-ea"/>
              </a:rPr>
              <a:t>分支结构</a:t>
            </a:r>
            <a:r>
              <a:rPr lang="en-US" altLang="zh-CN" dirty="0" smtClean="0">
                <a:sym typeface="+mn-ea"/>
              </a:rPr>
              <a:t>-</a:t>
            </a:r>
            <a:r>
              <a:rPr lang="en-US" altLang="zh-CN" dirty="0" smtClean="0"/>
              <a:t>if-else</a:t>
            </a:r>
            <a:r>
              <a:rPr lang="zh-CN" altLang="en-US" dirty="0" smtClean="0"/>
              <a:t>语句</a:t>
            </a:r>
            <a:endParaRPr lang="zh-CN" altLang="en-US" dirty="0" smtClean="0"/>
          </a:p>
        </p:txBody>
      </p:sp>
      <p:sp>
        <p:nvSpPr>
          <p:cNvPr id="3" name="文本占位符 2"/>
          <p:cNvSpPr>
            <a:spLocks noGrp="1"/>
          </p:cNvSpPr>
          <p:nvPr>
            <p:ph idx="1"/>
          </p:nvPr>
        </p:nvSpPr>
        <p:spPr>
          <a:xfrm>
            <a:off x="325120" y="2286000"/>
            <a:ext cx="5902960" cy="2892425"/>
          </a:xfrm>
          <a:solidFill>
            <a:schemeClr val="bg1"/>
          </a:solidFill>
          <a:ln w="9525" cap="flat" cmpd="sng">
            <a:solidFill>
              <a:schemeClr val="bg1"/>
            </a:solidFill>
            <a:prstDash val="solid"/>
            <a:miter/>
            <a:headEnd type="none" w="med" len="med"/>
            <a:tailEnd type="none" w="med" len="med"/>
          </a:ln>
        </p:spPr>
        <p:txBody>
          <a:bodyPr>
            <a:normAutofit fontScale="90000" lnSpcReduction="10000"/>
          </a:bodyPr>
          <a:lstStyle/>
          <a:p>
            <a:pPr marL="0" indent="0">
              <a:spcBef>
                <a:spcPts val="0"/>
              </a:spcBef>
              <a:spcAft>
                <a:spcPts val="0"/>
              </a:spcAft>
              <a:buNone/>
            </a:pPr>
            <a:r>
              <a:rPr lang="en-US" altLang="zh-CN" sz="1800" dirty="0">
                <a:latin typeface="Verdana" panose="020B0604030504040204" pitchFamily="34" charset="0"/>
              </a:rPr>
              <a:t>&lt;script type="text/</a:t>
            </a:r>
            <a:r>
              <a:rPr lang="en-US" altLang="zh-CN" sz="1800" dirty="0" err="1">
                <a:latin typeface="Verdana" panose="020B0604030504040204" pitchFamily="34" charset="0"/>
              </a:rPr>
              <a:t>javascript</a:t>
            </a:r>
            <a:r>
              <a:rPr lang="en-US" altLang="zh-CN" sz="1800" dirty="0">
                <a:latin typeface="Verdana" panose="020B0604030504040204" pitchFamily="34" charset="0"/>
              </a:rPr>
              <a:t>"&gt;</a:t>
            </a:r>
            <a:endParaRPr lang="en-US" altLang="zh-CN" sz="1800" dirty="0">
              <a:latin typeface="Verdana" panose="020B0604030504040204" pitchFamily="34" charset="0"/>
            </a:endParaRPr>
          </a:p>
          <a:p>
            <a:pPr marL="0" indent="0">
              <a:spcBef>
                <a:spcPts val="0"/>
              </a:spcBef>
              <a:spcAft>
                <a:spcPts val="0"/>
              </a:spcAft>
              <a:buNone/>
            </a:pPr>
            <a:r>
              <a:rPr lang="en-US" altLang="zh-CN" sz="1800" dirty="0">
                <a:latin typeface="Verdana" panose="020B0604030504040204" pitchFamily="34" charset="0"/>
              </a:rPr>
              <a:t>//</a:t>
            </a:r>
            <a:r>
              <a:rPr lang="zh-CN" altLang="en-US" sz="1800" dirty="0">
                <a:latin typeface="Verdana" panose="020B0604030504040204" pitchFamily="34" charset="0"/>
              </a:rPr>
              <a:t>判断成绩是否通过</a:t>
            </a:r>
            <a:endParaRPr lang="zh-CN" altLang="en-US" sz="1800" dirty="0">
              <a:latin typeface="Verdana" panose="020B0604030504040204" pitchFamily="34" charset="0"/>
            </a:endParaRPr>
          </a:p>
          <a:p>
            <a:pPr marL="0" indent="0">
              <a:spcBef>
                <a:spcPts val="0"/>
              </a:spcBef>
              <a:spcAft>
                <a:spcPts val="0"/>
              </a:spcAft>
              <a:buNone/>
            </a:pPr>
            <a:r>
              <a:rPr lang="en-US" altLang="zh-CN" sz="1800" dirty="0">
                <a:latin typeface="Verdana" panose="020B0604030504040204" pitchFamily="34" charset="0"/>
              </a:rPr>
              <a:t> </a:t>
            </a:r>
            <a:r>
              <a:rPr lang="en-US" altLang="zh-CN" sz="1800" dirty="0" smtClean="0">
                <a:latin typeface="Verdana" panose="020B0604030504040204" pitchFamily="34" charset="0"/>
              </a:rPr>
              <a:t>  </a:t>
            </a:r>
            <a:r>
              <a:rPr lang="en-US" altLang="zh-CN" sz="1800" dirty="0" err="1" smtClean="0">
                <a:latin typeface="Verdana" panose="020B0604030504040204" pitchFamily="34" charset="0"/>
              </a:rPr>
              <a:t>var</a:t>
            </a:r>
            <a:r>
              <a:rPr lang="en-US" altLang="zh-CN" sz="1800" dirty="0" smtClean="0">
                <a:latin typeface="Verdana" panose="020B0604030504040204" pitchFamily="34" charset="0"/>
              </a:rPr>
              <a:t> </a:t>
            </a:r>
            <a:r>
              <a:rPr lang="en-US" altLang="zh-CN" sz="1800" dirty="0">
                <a:latin typeface="Verdana" panose="020B0604030504040204" pitchFamily="34" charset="0"/>
              </a:rPr>
              <a:t>x=55; </a:t>
            </a:r>
            <a:endParaRPr lang="en-US" altLang="zh-CN" sz="1800" dirty="0">
              <a:latin typeface="Verdana" panose="020B0604030504040204" pitchFamily="34" charset="0"/>
            </a:endParaRPr>
          </a:p>
          <a:p>
            <a:pPr marL="0" indent="0">
              <a:spcBef>
                <a:spcPts val="0"/>
              </a:spcBef>
              <a:spcAft>
                <a:spcPts val="0"/>
              </a:spcAft>
              <a:buNone/>
            </a:pPr>
            <a:r>
              <a:rPr lang="zh-CN" altLang="en-US" sz="1800" dirty="0" smtClean="0">
                <a:latin typeface="Verdana" panose="020B0604030504040204" pitchFamily="34" charset="0"/>
              </a:rPr>
              <a:t>   </a:t>
            </a:r>
            <a:r>
              <a:rPr lang="en-US" altLang="zh-CN" sz="1800" dirty="0" smtClean="0">
                <a:latin typeface="Verdana" panose="020B0604030504040204" pitchFamily="34" charset="0"/>
              </a:rPr>
              <a:t>if </a:t>
            </a:r>
            <a:r>
              <a:rPr lang="en-US" altLang="zh-CN" sz="1800" dirty="0">
                <a:latin typeface="Verdana" panose="020B0604030504040204" pitchFamily="34" charset="0"/>
              </a:rPr>
              <a:t>(x&gt;=60)</a:t>
            </a:r>
            <a:r>
              <a:rPr lang="en-US" altLang="zh-CN" sz="1800" dirty="0">
                <a:latin typeface="Verdana" panose="020B0604030504040204" pitchFamily="34" charset="0"/>
                <a:sym typeface="+mn-ea"/>
              </a:rPr>
              <a:t>{</a:t>
            </a:r>
            <a:endParaRPr lang="en-US" altLang="zh-CN" sz="1800" dirty="0">
              <a:latin typeface="Verdana" panose="020B0604030504040204" pitchFamily="34" charset="0"/>
            </a:endParaRPr>
          </a:p>
          <a:p>
            <a:pPr marL="0" indent="0">
              <a:spcBef>
                <a:spcPts val="0"/>
              </a:spcBef>
              <a:spcAft>
                <a:spcPts val="0"/>
              </a:spcAft>
              <a:buNone/>
            </a:pPr>
            <a:r>
              <a:rPr lang="en-US" altLang="zh-CN" sz="1800" dirty="0">
                <a:latin typeface="Verdana" panose="020B0604030504040204" pitchFamily="34" charset="0"/>
              </a:rPr>
              <a:t> </a:t>
            </a:r>
            <a:r>
              <a:rPr lang="en-US" altLang="zh-CN" sz="1800" dirty="0" smtClean="0">
                <a:latin typeface="Verdana" panose="020B0604030504040204" pitchFamily="34" charset="0"/>
              </a:rPr>
              <a:t>      </a:t>
            </a:r>
            <a:r>
              <a:rPr lang="en-US" altLang="zh-CN" sz="1800" dirty="0">
                <a:latin typeface="Verdana" panose="020B0604030504040204" pitchFamily="34" charset="0"/>
              </a:rPr>
              <a:t>alert("1--</a:t>
            </a:r>
            <a:r>
              <a:rPr lang="zh-CN" altLang="en-US" sz="1800" dirty="0">
                <a:latin typeface="Verdana" panose="020B0604030504040204" pitchFamily="34" charset="0"/>
              </a:rPr>
              <a:t>考试通过！</a:t>
            </a:r>
            <a:r>
              <a:rPr lang="en-US" altLang="zh-CN" sz="1800" dirty="0">
                <a:latin typeface="Verdana" panose="020B0604030504040204" pitchFamily="34" charset="0"/>
              </a:rPr>
              <a:t>");} </a:t>
            </a:r>
            <a:endParaRPr lang="en-US" altLang="zh-CN" sz="1800" dirty="0">
              <a:latin typeface="Verdana" panose="020B0604030504040204" pitchFamily="34" charset="0"/>
            </a:endParaRPr>
          </a:p>
          <a:p>
            <a:pPr marL="0" indent="0">
              <a:spcBef>
                <a:spcPts val="0"/>
              </a:spcBef>
              <a:spcAft>
                <a:spcPts val="0"/>
              </a:spcAft>
              <a:buNone/>
            </a:pPr>
            <a:r>
              <a:rPr lang="en-US" altLang="zh-CN" sz="1800" dirty="0" smtClean="0">
                <a:latin typeface="Verdana" panose="020B0604030504040204" pitchFamily="34" charset="0"/>
              </a:rPr>
              <a:t>   else</a:t>
            </a:r>
            <a:r>
              <a:rPr lang="en-US" altLang="zh-CN" sz="1800" dirty="0">
                <a:latin typeface="Verdana" panose="020B0604030504040204" pitchFamily="34" charset="0"/>
              </a:rPr>
              <a:t>{</a:t>
            </a:r>
            <a:endParaRPr lang="en-US" altLang="zh-CN" sz="1800" dirty="0">
              <a:latin typeface="Verdana" panose="020B0604030504040204" pitchFamily="34" charset="0"/>
            </a:endParaRPr>
          </a:p>
          <a:p>
            <a:pPr marL="0" indent="0">
              <a:spcBef>
                <a:spcPts val="0"/>
              </a:spcBef>
              <a:spcAft>
                <a:spcPts val="0"/>
              </a:spcAft>
              <a:buNone/>
            </a:pPr>
            <a:r>
              <a:rPr lang="en-US" altLang="zh-CN" sz="1800" dirty="0">
                <a:latin typeface="Verdana" panose="020B0604030504040204" pitchFamily="34" charset="0"/>
              </a:rPr>
              <a:t>  </a:t>
            </a:r>
            <a:r>
              <a:rPr lang="en-US" altLang="zh-CN" sz="1800" dirty="0" smtClean="0">
                <a:latin typeface="Verdana" panose="020B0604030504040204" pitchFamily="34" charset="0"/>
              </a:rPr>
              <a:t>    </a:t>
            </a:r>
            <a:r>
              <a:rPr lang="en-US" altLang="zh-CN" sz="1800" dirty="0">
                <a:latin typeface="Verdana" panose="020B0604030504040204" pitchFamily="34" charset="0"/>
              </a:rPr>
              <a:t>alert("2--55</a:t>
            </a:r>
            <a:r>
              <a:rPr lang="zh-CN" altLang="en-US" sz="1800" dirty="0">
                <a:latin typeface="Verdana" panose="020B0604030504040204" pitchFamily="34" charset="0"/>
              </a:rPr>
              <a:t>分</a:t>
            </a:r>
            <a:r>
              <a:rPr lang="en-US" altLang="zh-CN" sz="1800" dirty="0">
                <a:latin typeface="Verdana" panose="020B0604030504040204" pitchFamily="34" charset="0"/>
              </a:rPr>
              <a:t>\n\r</a:t>
            </a:r>
            <a:r>
              <a:rPr lang="zh-CN" altLang="en-US" sz="1800" dirty="0">
                <a:latin typeface="Verdana" panose="020B0604030504040204" pitchFamily="34" charset="0"/>
              </a:rPr>
              <a:t>考试未通过！</a:t>
            </a:r>
            <a:r>
              <a:rPr lang="en-US" altLang="zh-CN" sz="1800" dirty="0">
                <a:latin typeface="Verdana" panose="020B0604030504040204" pitchFamily="34" charset="0"/>
              </a:rPr>
              <a:t>");}</a:t>
            </a:r>
            <a:endParaRPr lang="en-US" altLang="zh-CN" sz="1800" dirty="0">
              <a:latin typeface="Verdana" panose="020B0604030504040204" pitchFamily="34" charset="0"/>
            </a:endParaRPr>
          </a:p>
          <a:p>
            <a:pPr marL="0" indent="0">
              <a:spcBef>
                <a:spcPts val="0"/>
              </a:spcBef>
              <a:spcAft>
                <a:spcPts val="0"/>
              </a:spcAft>
              <a:buNone/>
            </a:pPr>
            <a:r>
              <a:rPr lang="en-US" altLang="zh-CN" sz="1800" dirty="0" smtClean="0">
                <a:latin typeface="Verdana" panose="020B0604030504040204" pitchFamily="34" charset="0"/>
              </a:rPr>
              <a:t>   </a:t>
            </a:r>
            <a:r>
              <a:rPr lang="en-US" altLang="zh-CN" sz="1800" dirty="0">
                <a:latin typeface="Verdana" panose="020B0604030504040204" pitchFamily="34" charset="0"/>
              </a:rPr>
              <a:t>alert("3--</a:t>
            </a:r>
            <a:r>
              <a:rPr lang="zh-CN" altLang="en-US" sz="1800" dirty="0">
                <a:latin typeface="Verdana" panose="020B0604030504040204" pitchFamily="34" charset="0"/>
              </a:rPr>
              <a:t>程序结束！</a:t>
            </a:r>
            <a:r>
              <a:rPr lang="en-US" altLang="zh-CN" sz="1800" dirty="0">
                <a:latin typeface="Verdana" panose="020B0604030504040204" pitchFamily="34" charset="0"/>
              </a:rPr>
              <a:t>");</a:t>
            </a:r>
            <a:endParaRPr lang="en-US" altLang="zh-CN" sz="1800" dirty="0">
              <a:latin typeface="Verdana" panose="020B0604030504040204" pitchFamily="34" charset="0"/>
            </a:endParaRPr>
          </a:p>
          <a:p>
            <a:pPr marL="0" indent="0">
              <a:spcBef>
                <a:spcPts val="0"/>
              </a:spcBef>
              <a:spcAft>
                <a:spcPts val="0"/>
              </a:spcAft>
              <a:buNone/>
            </a:pPr>
            <a:r>
              <a:rPr lang="en-US" altLang="zh-CN" sz="1800" dirty="0">
                <a:latin typeface="Verdana" panose="020B0604030504040204" pitchFamily="34" charset="0"/>
              </a:rPr>
              <a:t>&lt;/script&gt;</a:t>
            </a:r>
            <a:endParaRPr lang="en-US" altLang="zh-CN" sz="1800" dirty="0">
              <a:latin typeface="Verdana" panose="020B0604030504040204" pitchFamily="34" charset="0"/>
            </a:endParaRPr>
          </a:p>
        </p:txBody>
      </p:sp>
      <p:sp>
        <p:nvSpPr>
          <p:cNvPr id="4" name="矩形 3"/>
          <p:cNvSpPr/>
          <p:nvPr/>
        </p:nvSpPr>
        <p:spPr>
          <a:xfrm>
            <a:off x="325120" y="1359535"/>
            <a:ext cx="5457825" cy="368300"/>
          </a:xfrm>
          <a:prstGeom prst="rect">
            <a:avLst/>
          </a:prstGeom>
          <a:solidFill>
            <a:schemeClr val="bg1"/>
          </a:solidFill>
          <a:ln w="38100">
            <a:solidFill>
              <a:schemeClr val="bg1"/>
            </a:solidFill>
            <a:miter/>
          </a:ln>
          <a:effectLst/>
        </p:spPr>
        <p:txBody>
          <a:bodyPr wrap="square">
            <a:spAutoFit/>
          </a:bodyPr>
          <a:lstStyle/>
          <a:p>
            <a:pPr lvl="1" latinLnBrk="1">
              <a:buClr>
                <a:srgbClr val="000000"/>
              </a:buClr>
            </a:pPr>
            <a:r>
              <a:rPr lang="en-US" altLang="zh-CN" b="0" dirty="0">
                <a:latin typeface="微软雅黑" panose="020B0503020204020204" charset="-122"/>
                <a:ea typeface="微软雅黑" panose="020B0503020204020204" charset="-122"/>
              </a:rPr>
              <a:t>if (</a:t>
            </a:r>
            <a:r>
              <a:rPr lang="zh-CN" altLang="en-US" b="0" dirty="0">
                <a:latin typeface="微软雅黑" panose="020B0503020204020204" charset="-122"/>
                <a:ea typeface="微软雅黑" panose="020B0503020204020204" charset="-122"/>
              </a:rPr>
              <a:t>条件</a:t>
            </a:r>
            <a:r>
              <a:rPr lang="en-US" altLang="zh-CN" b="0" dirty="0">
                <a:latin typeface="微软雅黑" panose="020B0503020204020204" charset="-122"/>
                <a:ea typeface="微软雅黑" panose="020B0503020204020204" charset="-122"/>
              </a:rPr>
              <a:t>){</a:t>
            </a:r>
            <a:r>
              <a:rPr lang="zh-CN" altLang="en-US" b="0" dirty="0">
                <a:latin typeface="微软雅黑" panose="020B0503020204020204" charset="-122"/>
                <a:ea typeface="微软雅黑" panose="020B0503020204020204" charset="-122"/>
              </a:rPr>
              <a:t> 真条件语句块</a:t>
            </a:r>
            <a:r>
              <a:rPr lang="en-US" altLang="zh-CN" b="0" dirty="0">
                <a:latin typeface="微软雅黑" panose="020B0503020204020204" charset="-122"/>
                <a:ea typeface="微软雅黑" panose="020B0503020204020204" charset="-122"/>
              </a:rPr>
              <a:t>;}else{</a:t>
            </a:r>
            <a:r>
              <a:rPr lang="zh-CN" altLang="en-US" b="0" dirty="0">
                <a:latin typeface="微软雅黑" panose="020B0503020204020204" charset="-122"/>
                <a:ea typeface="微软雅黑" panose="020B0503020204020204" charset="-122"/>
              </a:rPr>
              <a:t> 假条件语句块</a:t>
            </a:r>
            <a:r>
              <a:rPr lang="en-US" altLang="zh-CN" b="0" dirty="0">
                <a:latin typeface="微软雅黑" panose="020B0503020204020204" charset="-122"/>
                <a:ea typeface="微软雅黑" panose="020B0503020204020204" charset="-122"/>
              </a:rPr>
              <a:t>; }</a:t>
            </a:r>
            <a:endParaRPr lang="en-US" altLang="zh-CN" b="0" dirty="0">
              <a:latin typeface="微软雅黑" panose="020B0503020204020204" charset="-122"/>
              <a:ea typeface="微软雅黑" panose="020B0503020204020204" charset="-122"/>
            </a:endParaRPr>
          </a:p>
        </p:txBody>
      </p:sp>
      <p:grpSp>
        <p:nvGrpSpPr>
          <p:cNvPr id="6" name="组合 5"/>
          <p:cNvGrpSpPr/>
          <p:nvPr/>
        </p:nvGrpSpPr>
        <p:grpSpPr>
          <a:xfrm>
            <a:off x="4800600" y="2286000"/>
            <a:ext cx="4038601" cy="1959769"/>
            <a:chOff x="793" y="1253"/>
            <a:chExt cx="3358" cy="2404"/>
          </a:xfrm>
        </p:grpSpPr>
        <p:sp>
          <p:nvSpPr>
            <p:cNvPr id="7" name="流程图: 决策 6"/>
            <p:cNvSpPr/>
            <p:nvPr/>
          </p:nvSpPr>
          <p:spPr>
            <a:xfrm>
              <a:off x="1882" y="1706"/>
              <a:ext cx="1225" cy="545"/>
            </a:xfrm>
            <a:prstGeom prst="flowChartDecision">
              <a:avLst/>
            </a:prstGeom>
            <a:solidFill>
              <a:srgbClr val="0000FA"/>
            </a:soli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1400" b="1" dirty="0">
                  <a:solidFill>
                    <a:schemeClr val="bg1"/>
                  </a:solidFill>
                  <a:latin typeface="Arial" panose="020B0604020202020204" pitchFamily="34" charset="0"/>
                  <a:ea typeface="微软雅黑" panose="020B0503020204020204" charset="-122"/>
                </a:rPr>
                <a:t>表达式为真</a:t>
              </a:r>
              <a:endParaRPr lang="zh-CN" altLang="en-US" sz="1400" b="1" dirty="0">
                <a:solidFill>
                  <a:schemeClr val="bg1"/>
                </a:solidFill>
                <a:latin typeface="Arial" panose="020B0604020202020204" pitchFamily="34" charset="0"/>
                <a:ea typeface="微软雅黑" panose="020B0503020204020204" charset="-122"/>
              </a:endParaRPr>
            </a:p>
          </p:txBody>
        </p:sp>
        <p:sp>
          <p:nvSpPr>
            <p:cNvPr id="8" name="直接连接符 7"/>
            <p:cNvSpPr/>
            <p:nvPr/>
          </p:nvSpPr>
          <p:spPr>
            <a:xfrm>
              <a:off x="2472" y="1253"/>
              <a:ext cx="0" cy="401"/>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9" name="矩形 8"/>
            <p:cNvSpPr/>
            <p:nvPr/>
          </p:nvSpPr>
          <p:spPr>
            <a:xfrm>
              <a:off x="3425" y="1743"/>
              <a:ext cx="726" cy="4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tileRect/>
            </a:gra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2000" b="1" dirty="0">
                  <a:solidFill>
                    <a:schemeClr val="tx2"/>
                  </a:solidFill>
                  <a:latin typeface="Arial" panose="020B0604020202020204" pitchFamily="34" charset="0"/>
                  <a:ea typeface="微软雅黑" panose="020B0503020204020204" charset="-122"/>
                </a:rPr>
                <a:t>语句组</a:t>
              </a:r>
              <a:endParaRPr lang="zh-CN" altLang="en-US" sz="2000" b="1" dirty="0">
                <a:solidFill>
                  <a:schemeClr val="tx2"/>
                </a:solidFill>
                <a:latin typeface="Arial" panose="020B0604020202020204" pitchFamily="34" charset="0"/>
                <a:ea typeface="微软雅黑" panose="020B0503020204020204" charset="-122"/>
              </a:endParaRPr>
            </a:p>
          </p:txBody>
        </p:sp>
        <p:sp>
          <p:nvSpPr>
            <p:cNvPr id="10" name="矩形 9"/>
            <p:cNvSpPr/>
            <p:nvPr/>
          </p:nvSpPr>
          <p:spPr>
            <a:xfrm>
              <a:off x="2155" y="2767"/>
              <a:ext cx="726" cy="4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tileRect/>
            </a:gra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1800" b="1" dirty="0">
                  <a:solidFill>
                    <a:schemeClr val="tx2"/>
                  </a:solidFill>
                  <a:latin typeface="Arial" panose="020B0604020202020204" pitchFamily="34" charset="0"/>
                  <a:ea typeface="微软雅黑" panose="020B0503020204020204" charset="-122"/>
                </a:rPr>
                <a:t>后续语句</a:t>
              </a:r>
              <a:endParaRPr lang="zh-CN" altLang="en-US" sz="1800" b="1" dirty="0">
                <a:solidFill>
                  <a:schemeClr val="tx2"/>
                </a:solidFill>
                <a:latin typeface="Arial" panose="020B0604020202020204" pitchFamily="34" charset="0"/>
                <a:ea typeface="微软雅黑" panose="020B0503020204020204" charset="-122"/>
              </a:endParaRPr>
            </a:p>
          </p:txBody>
        </p:sp>
        <p:sp>
          <p:nvSpPr>
            <p:cNvPr id="11" name="直接连接符 10"/>
            <p:cNvSpPr/>
            <p:nvPr/>
          </p:nvSpPr>
          <p:spPr>
            <a:xfrm>
              <a:off x="3063" y="1966"/>
              <a:ext cx="362" cy="0"/>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12" name="直接连接符 11"/>
            <p:cNvSpPr/>
            <p:nvPr/>
          </p:nvSpPr>
          <p:spPr>
            <a:xfrm>
              <a:off x="2518" y="3167"/>
              <a:ext cx="0" cy="490"/>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cxnSp>
          <p:nvCxnSpPr>
            <p:cNvPr id="13" name="肘形连接符 12"/>
            <p:cNvCxnSpPr>
              <a:stCxn id="9" idx="2"/>
            </p:cNvCxnSpPr>
            <p:nvPr/>
          </p:nvCxnSpPr>
          <p:spPr>
            <a:xfrm rot="5400000">
              <a:off x="2959" y="1760"/>
              <a:ext cx="434" cy="1224"/>
            </a:xfrm>
            <a:prstGeom prst="bentConnector2">
              <a:avLst/>
            </a:prstGeom>
            <a:ln w="38100" cap="flat" cmpd="sng">
              <a:solidFill>
                <a:schemeClr val="accent2"/>
              </a:solidFill>
              <a:prstDash val="solid"/>
              <a:miter/>
              <a:headEnd type="none" w="med" len="med"/>
              <a:tailEnd type="triangle" w="med" len="med"/>
            </a:ln>
            <a:effectLst>
              <a:outerShdw dist="107763" dir="2699999" algn="ctr" rotWithShape="0">
                <a:srgbClr val="808080">
                  <a:alpha val="50000"/>
                </a:srgbClr>
              </a:outerShdw>
            </a:effectLst>
          </p:spPr>
        </p:cxnSp>
        <p:sp>
          <p:nvSpPr>
            <p:cNvPr id="15" name="直接连接符 14"/>
            <p:cNvSpPr/>
            <p:nvPr/>
          </p:nvSpPr>
          <p:spPr>
            <a:xfrm>
              <a:off x="2472" y="1253"/>
              <a:ext cx="0" cy="401"/>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16" name="矩形 15"/>
            <p:cNvSpPr/>
            <p:nvPr/>
          </p:nvSpPr>
          <p:spPr>
            <a:xfrm>
              <a:off x="3425" y="1743"/>
              <a:ext cx="726" cy="400"/>
            </a:xfrm>
            <a:prstGeom prst="rect">
              <a:avLst/>
            </a:prstGeom>
            <a:solidFill>
              <a:srgbClr val="0000FA"/>
            </a:soli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1800" b="1" dirty="0">
                  <a:solidFill>
                    <a:schemeClr val="bg1"/>
                  </a:solidFill>
                  <a:latin typeface="Arial" panose="020B0604020202020204" pitchFamily="34" charset="0"/>
                  <a:ea typeface="微软雅黑" panose="020B0503020204020204" charset="-122"/>
                </a:rPr>
                <a:t>语句块</a:t>
              </a:r>
              <a:endParaRPr lang="zh-CN" altLang="en-US" sz="1800" b="1" dirty="0">
                <a:solidFill>
                  <a:schemeClr val="bg1"/>
                </a:solidFill>
                <a:latin typeface="Arial" panose="020B0604020202020204" pitchFamily="34" charset="0"/>
                <a:ea typeface="微软雅黑" panose="020B0503020204020204" charset="-122"/>
              </a:endParaRPr>
            </a:p>
          </p:txBody>
        </p:sp>
        <p:sp>
          <p:nvSpPr>
            <p:cNvPr id="17" name="矩形 16"/>
            <p:cNvSpPr/>
            <p:nvPr/>
          </p:nvSpPr>
          <p:spPr>
            <a:xfrm>
              <a:off x="2155" y="2767"/>
              <a:ext cx="726" cy="400"/>
            </a:xfrm>
            <a:prstGeom prst="rect">
              <a:avLst/>
            </a:prstGeom>
            <a:solidFill>
              <a:srgbClr val="0000FA"/>
            </a:soli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1800" b="1" dirty="0">
                  <a:solidFill>
                    <a:schemeClr val="bg1"/>
                  </a:solidFill>
                  <a:latin typeface="Arial" panose="020B0604020202020204" pitchFamily="34" charset="0"/>
                  <a:ea typeface="微软雅黑" panose="020B0503020204020204" charset="-122"/>
                </a:rPr>
                <a:t>后续语句</a:t>
              </a:r>
              <a:endParaRPr lang="zh-CN" altLang="en-US" sz="1800" b="1" dirty="0">
                <a:solidFill>
                  <a:schemeClr val="bg1"/>
                </a:solidFill>
                <a:latin typeface="Arial" panose="020B0604020202020204" pitchFamily="34" charset="0"/>
                <a:ea typeface="微软雅黑" panose="020B0503020204020204" charset="-122"/>
              </a:endParaRPr>
            </a:p>
          </p:txBody>
        </p:sp>
        <p:sp>
          <p:nvSpPr>
            <p:cNvPr id="18" name="直接连接符 17"/>
            <p:cNvSpPr/>
            <p:nvPr/>
          </p:nvSpPr>
          <p:spPr>
            <a:xfrm>
              <a:off x="3063" y="1966"/>
              <a:ext cx="362" cy="0"/>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19" name="直接连接符 18"/>
            <p:cNvSpPr/>
            <p:nvPr/>
          </p:nvSpPr>
          <p:spPr>
            <a:xfrm>
              <a:off x="2517" y="3158"/>
              <a:ext cx="0" cy="490"/>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cxnSp>
          <p:nvCxnSpPr>
            <p:cNvPr id="20" name="肘形连接符 19"/>
            <p:cNvCxnSpPr/>
            <p:nvPr/>
          </p:nvCxnSpPr>
          <p:spPr>
            <a:xfrm rot="5400000">
              <a:off x="2957" y="1765"/>
              <a:ext cx="434" cy="1224"/>
            </a:xfrm>
            <a:prstGeom prst="bentConnector2">
              <a:avLst/>
            </a:prstGeom>
            <a:ln w="38100" cap="flat" cmpd="sng">
              <a:solidFill>
                <a:schemeClr val="accent2"/>
              </a:solidFill>
              <a:prstDash val="solid"/>
              <a:miter/>
              <a:headEnd type="none" w="med" len="med"/>
              <a:tailEnd type="triangle" w="med" len="med"/>
            </a:ln>
            <a:effectLst>
              <a:outerShdw dist="107763" dir="2699999" algn="ctr" rotWithShape="0">
                <a:srgbClr val="808080">
                  <a:alpha val="50000"/>
                </a:srgbClr>
              </a:outerShdw>
            </a:effectLst>
          </p:spPr>
        </p:cxnSp>
        <p:sp>
          <p:nvSpPr>
            <p:cNvPr id="21" name="文本框 20"/>
            <p:cNvSpPr txBox="1"/>
            <p:nvPr/>
          </p:nvSpPr>
          <p:spPr>
            <a:xfrm>
              <a:off x="3063" y="1405"/>
              <a:ext cx="272" cy="489"/>
            </a:xfrm>
            <a:prstGeom prst="rect">
              <a:avLst/>
            </a:prstGeom>
            <a:noFill/>
            <a:ln w="38100">
              <a:noFill/>
              <a:miter/>
            </a:ln>
          </p:spPr>
          <p:txBody>
            <a:bodyPr>
              <a:spAutoFit/>
            </a:bodyPr>
            <a:lstStyle/>
            <a:p>
              <a:pPr lvl="0" latinLnBrk="1">
                <a:spcBef>
                  <a:spcPct val="50000"/>
                </a:spcBef>
                <a:buClr>
                  <a:srgbClr val="000000"/>
                </a:buClr>
              </a:pPr>
              <a:r>
                <a:rPr lang="zh-CN" altLang="en-US" sz="2000" b="1" dirty="0">
                  <a:solidFill>
                    <a:srgbClr val="0000FA"/>
                  </a:solidFill>
                  <a:latin typeface="Arial" panose="020B0604020202020204" pitchFamily="34" charset="0"/>
                  <a:ea typeface="微软雅黑" panose="020B0503020204020204" charset="-122"/>
                </a:rPr>
                <a:t>是</a:t>
              </a:r>
              <a:endParaRPr lang="zh-CN" altLang="en-US" sz="2000" b="1" dirty="0">
                <a:solidFill>
                  <a:srgbClr val="0000FA"/>
                </a:solidFill>
                <a:latin typeface="Arial" panose="020B0604020202020204" pitchFamily="34" charset="0"/>
                <a:ea typeface="微软雅黑" panose="020B0503020204020204" charset="-122"/>
              </a:endParaRPr>
            </a:p>
          </p:txBody>
        </p:sp>
        <p:sp>
          <p:nvSpPr>
            <p:cNvPr id="22" name="矩形 21"/>
            <p:cNvSpPr/>
            <p:nvPr/>
          </p:nvSpPr>
          <p:spPr>
            <a:xfrm>
              <a:off x="793" y="1797"/>
              <a:ext cx="726" cy="400"/>
            </a:xfrm>
            <a:prstGeom prst="rect">
              <a:avLst/>
            </a:prstGeom>
            <a:solidFill>
              <a:srgbClr val="0000FA"/>
            </a:solidFill>
            <a:ln w="38100"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lstStyle/>
            <a:p>
              <a:pPr lvl="0" algn="ctr" latinLnBrk="1">
                <a:buClr>
                  <a:srgbClr val="000000"/>
                </a:buClr>
              </a:pPr>
              <a:r>
                <a:rPr lang="zh-CN" altLang="en-US" sz="1800" b="1" dirty="0">
                  <a:solidFill>
                    <a:schemeClr val="bg1"/>
                  </a:solidFill>
                  <a:latin typeface="Arial" panose="020B0604020202020204" pitchFamily="34" charset="0"/>
                  <a:ea typeface="微软雅黑" panose="020B0503020204020204" charset="-122"/>
                </a:rPr>
                <a:t>语句块</a:t>
              </a:r>
              <a:endParaRPr lang="zh-CN" altLang="en-US" sz="1800" b="1" dirty="0">
                <a:solidFill>
                  <a:schemeClr val="bg1"/>
                </a:solidFill>
                <a:latin typeface="Arial" panose="020B0604020202020204" pitchFamily="34" charset="0"/>
                <a:ea typeface="微软雅黑" panose="020B0503020204020204" charset="-122"/>
              </a:endParaRPr>
            </a:p>
          </p:txBody>
        </p:sp>
        <p:sp>
          <p:nvSpPr>
            <p:cNvPr id="23" name="直接连接符 22"/>
            <p:cNvSpPr/>
            <p:nvPr/>
          </p:nvSpPr>
          <p:spPr>
            <a:xfrm flipH="1">
              <a:off x="1565" y="1979"/>
              <a:ext cx="317" cy="0"/>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sp>
          <p:nvSpPr>
            <p:cNvPr id="24" name="文本框 23"/>
            <p:cNvSpPr txBox="1"/>
            <p:nvPr/>
          </p:nvSpPr>
          <p:spPr>
            <a:xfrm>
              <a:off x="1610" y="1405"/>
              <a:ext cx="272" cy="489"/>
            </a:xfrm>
            <a:prstGeom prst="rect">
              <a:avLst/>
            </a:prstGeom>
            <a:noFill/>
            <a:ln w="38100">
              <a:noFill/>
              <a:miter/>
            </a:ln>
          </p:spPr>
          <p:txBody>
            <a:bodyPr>
              <a:spAutoFit/>
            </a:bodyPr>
            <a:lstStyle/>
            <a:p>
              <a:pPr lvl="0" latinLnBrk="1">
                <a:spcBef>
                  <a:spcPct val="50000"/>
                </a:spcBef>
                <a:buClr>
                  <a:srgbClr val="000000"/>
                </a:buClr>
              </a:pPr>
              <a:r>
                <a:rPr lang="zh-CN" altLang="en-US" sz="2000" b="1" dirty="0">
                  <a:solidFill>
                    <a:srgbClr val="0000FA"/>
                  </a:solidFill>
                  <a:latin typeface="Arial" panose="020B0604020202020204" pitchFamily="34" charset="0"/>
                  <a:ea typeface="微软雅黑" panose="020B0503020204020204" charset="-122"/>
                </a:rPr>
                <a:t>否</a:t>
              </a:r>
              <a:endParaRPr lang="zh-CN" altLang="en-US" sz="2000" b="1" dirty="0">
                <a:solidFill>
                  <a:srgbClr val="0000FA"/>
                </a:solidFill>
                <a:latin typeface="Arial" panose="020B0604020202020204" pitchFamily="34" charset="0"/>
                <a:ea typeface="微软雅黑" panose="020B0503020204020204" charset="-122"/>
              </a:endParaRPr>
            </a:p>
          </p:txBody>
        </p:sp>
        <p:cxnSp>
          <p:nvCxnSpPr>
            <p:cNvPr id="25" name="肘形连接符 24"/>
            <p:cNvCxnSpPr>
              <a:stCxn id="22" idx="2"/>
            </p:cNvCxnSpPr>
            <p:nvPr/>
          </p:nvCxnSpPr>
          <p:spPr>
            <a:xfrm rot="-5400000" flipH="1">
              <a:off x="1656" y="1708"/>
              <a:ext cx="405" cy="1406"/>
            </a:xfrm>
            <a:prstGeom prst="bentConnector2">
              <a:avLst/>
            </a:prstGeom>
            <a:ln w="38100" cap="flat" cmpd="sng">
              <a:solidFill>
                <a:schemeClr val="accent2"/>
              </a:solidFill>
              <a:prstDash val="solid"/>
              <a:miter/>
              <a:headEnd type="none" w="med" len="med"/>
              <a:tailEnd type="triangle" w="med" len="med"/>
            </a:ln>
            <a:effectLst>
              <a:outerShdw dist="107763" dir="2699999" algn="ctr" rotWithShape="0">
                <a:srgbClr val="808080">
                  <a:alpha val="50000"/>
                </a:srgbClr>
              </a:outerShdw>
            </a:effectLst>
          </p:spPr>
        </p:cxnSp>
        <p:sp>
          <p:nvSpPr>
            <p:cNvPr id="26" name="直接连接符 25"/>
            <p:cNvSpPr/>
            <p:nvPr/>
          </p:nvSpPr>
          <p:spPr>
            <a:xfrm>
              <a:off x="2562" y="2568"/>
              <a:ext cx="0" cy="182"/>
            </a:xfrm>
            <a:prstGeom prst="line">
              <a:avLst/>
            </a:prstGeom>
            <a:ln w="38100" cap="flat" cmpd="sng">
              <a:solidFill>
                <a:schemeClr val="accent2"/>
              </a:solidFill>
              <a:prstDash val="solid"/>
              <a:headEnd type="none" w="med" len="med"/>
              <a:tailEnd type="triangle" w="med" len="med"/>
            </a:ln>
            <a:effectLst>
              <a:outerShdw dist="107763" dir="2699999" algn="ctr" rotWithShape="0">
                <a:srgbClr val="808080">
                  <a:alpha val="50000"/>
                </a:srgbClr>
              </a:outerShdw>
            </a:effectLst>
          </p:spPr>
          <p:txBody>
            <a:bodyPr/>
            <a:lstStyle/>
            <a:p>
              <a:endParaRPr lang="zh-CN" altLang="en-US"/>
            </a:p>
          </p:txBody>
        </p:sp>
      </p:grpSp>
      <p:pic>
        <p:nvPicPr>
          <p:cNvPr id="27" name="图片 26"/>
          <p:cNvPicPr>
            <a:picLocks noChangeAspect="1"/>
          </p:cNvPicPr>
          <p:nvPr/>
        </p:nvPicPr>
        <p:blipFill>
          <a:blip r:embed="rId1" cstate="print"/>
          <a:srcRect/>
          <a:stretch>
            <a:fillRect/>
          </a:stretch>
        </p:blipFill>
        <p:spPr>
          <a:xfrm>
            <a:off x="4437381" y="4799236"/>
            <a:ext cx="1600199" cy="1156587"/>
          </a:xfrm>
          <a:prstGeom prst="rect">
            <a:avLst/>
          </a:prstGeom>
          <a:noFill/>
          <a:ln w="38100">
            <a:noFill/>
            <a:miter/>
          </a:ln>
        </p:spPr>
      </p:pic>
      <p:pic>
        <p:nvPicPr>
          <p:cNvPr id="28" name="图片 27"/>
          <p:cNvPicPr>
            <a:picLocks noChangeAspect="1"/>
          </p:cNvPicPr>
          <p:nvPr/>
        </p:nvPicPr>
        <p:blipFill>
          <a:blip r:embed="rId2" cstate="print"/>
          <a:srcRect/>
          <a:stretch>
            <a:fillRect/>
          </a:stretch>
        </p:blipFill>
        <p:spPr>
          <a:xfrm>
            <a:off x="7117715" y="4908544"/>
            <a:ext cx="1524000" cy="1047279"/>
          </a:xfrm>
          <a:prstGeom prst="rect">
            <a:avLst/>
          </a:prstGeom>
          <a:noFill/>
          <a:ln w="38100">
            <a:noFill/>
            <a:miter/>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zh-CN" altLang="en-US" dirty="0" smtClean="0">
                <a:sym typeface="+mn-ea"/>
              </a:rPr>
              <a:t>分支结构</a:t>
            </a:r>
            <a:r>
              <a:rPr lang="en-US" altLang="zh-CN" dirty="0" smtClean="0">
                <a:sym typeface="+mn-ea"/>
              </a:rPr>
              <a:t>-</a:t>
            </a:r>
            <a:r>
              <a:rPr lang="en-US" altLang="zh-CN" dirty="0" smtClean="0"/>
              <a:t>if-else </a:t>
            </a:r>
            <a:r>
              <a:rPr lang="en-US" altLang="zh-CN" dirty="0" err="1" smtClean="0"/>
              <a:t>if-else</a:t>
            </a:r>
            <a:r>
              <a:rPr lang="zh-CN" altLang="en-US" dirty="0" smtClean="0"/>
              <a:t>语句 </a:t>
            </a:r>
            <a:endParaRPr lang="zh-CN" altLang="en-US" dirty="0" smtClean="0"/>
          </a:p>
        </p:txBody>
      </p:sp>
      <p:sp>
        <p:nvSpPr>
          <p:cNvPr id="4" name="圆角矩形 3"/>
          <p:cNvSpPr/>
          <p:nvPr/>
        </p:nvSpPr>
        <p:spPr>
          <a:xfrm>
            <a:off x="400050" y="1676400"/>
            <a:ext cx="3594100" cy="3810000"/>
          </a:xfrm>
          <a:prstGeom prst="roundRect">
            <a:avLst>
              <a:gd name="adj" fmla="val 4639"/>
            </a:avLst>
          </a:prstGeom>
          <a:solidFill>
            <a:schemeClr val="bg1"/>
          </a:solidFill>
          <a:ln w="19050" cap="flat" cmpd="sng">
            <a:solidFill>
              <a:schemeClr val="bg1"/>
            </a:solidFill>
            <a:prstDash val="solid"/>
            <a:headEnd type="none" w="med" len="med"/>
            <a:tailEnd type="none" w="med" len="med"/>
          </a:ln>
          <a:effectLst/>
        </p:spPr>
        <p:txBody>
          <a:bodyPr lIns="0"/>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800" b="1" i="0" u="none" kern="1200" baseline="0">
                <a:solidFill>
                  <a:srgbClr val="003399"/>
                </a:solidFill>
                <a:latin typeface="微软雅黑" panose="020B0503020204020204" charset="-122"/>
                <a:ea typeface="宋体" panose="02010600030101010101" pitchFamily="2" charset="-122"/>
              </a:defRPr>
            </a:lvl1pPr>
            <a:lvl2pPr marL="742950" lvl="1" indent="-285750" algn="l" defTabSz="914400" eaLnBrk="1" fontAlgn="base" latinLnBrk="0" hangingPunct="1">
              <a:spcBef>
                <a:spcPct val="20000"/>
              </a:spcBef>
              <a:spcAft>
                <a:spcPct val="0"/>
              </a:spcAft>
              <a:buClr>
                <a:schemeClr val="tx1"/>
              </a:buClr>
              <a:buSzPct val="80000"/>
              <a:buFont typeface="Wingdings" panose="05000000000000000000" pitchFamily="2" charset="2"/>
              <a:buChar char="–"/>
              <a:defRPr sz="2400" b="0" i="0" u="none" kern="1200" baseline="0">
                <a:solidFill>
                  <a:schemeClr val="tx1"/>
                </a:solidFill>
                <a:latin typeface="+mn-lt"/>
                <a:ea typeface="+mn-ea"/>
                <a:cs typeface="+mn-cs"/>
              </a:defRPr>
            </a:lvl2pPr>
            <a:lvl3pPr marL="1143000" lvl="2"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l"/>
              <a:defRPr sz="2400" b="0" i="0" u="none" kern="1200" baseline="0">
                <a:solidFill>
                  <a:schemeClr val="tx1"/>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70000"/>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l"/>
              <a:defRPr sz="2000" b="0" i="0" u="none" kern="1200" baseline="0">
                <a:solidFill>
                  <a:srgbClr val="008080"/>
                </a:solidFill>
                <a:latin typeface="+mn-lt"/>
                <a:ea typeface="+mn-ea"/>
                <a:cs typeface="+mn-cs"/>
              </a:defRPr>
            </a:lvl5pPr>
          </a:lstStyle>
          <a:p>
            <a:pPr lvl="0">
              <a:spcBef>
                <a:spcPts val="0"/>
              </a:spcBef>
              <a:buNone/>
            </a:pPr>
            <a:r>
              <a:rPr lang="en-US" altLang="zh-CN" sz="2000" b="0" dirty="0">
                <a:solidFill>
                  <a:schemeClr val="tx1"/>
                </a:solidFill>
                <a:ea typeface="微软雅黑" panose="020B0503020204020204" charset="-122"/>
              </a:rPr>
              <a:t>if (</a:t>
            </a:r>
            <a:r>
              <a:rPr lang="zh-CN" altLang="en-US" sz="2000" b="0" dirty="0">
                <a:solidFill>
                  <a:schemeClr val="tx1"/>
                </a:solidFill>
                <a:ea typeface="微软雅黑" panose="020B0503020204020204" charset="-122"/>
              </a:rPr>
              <a:t>条件</a:t>
            </a:r>
            <a:r>
              <a:rPr lang="en-US" altLang="zh-CN" sz="2000" b="0" dirty="0">
                <a:solidFill>
                  <a:schemeClr val="tx1"/>
                </a:solidFill>
                <a:ea typeface="微软雅黑" panose="020B0503020204020204" charset="-122"/>
              </a:rPr>
              <a:t>1){</a:t>
            </a:r>
            <a:endParaRPr lang="en-US" altLang="zh-CN" sz="2000" b="0" dirty="0">
              <a:solidFill>
                <a:schemeClr val="tx1"/>
              </a:solidFill>
              <a:ea typeface="微软雅黑" panose="020B0503020204020204" charset="-122"/>
            </a:endParaRPr>
          </a:p>
          <a:p>
            <a:pPr lvl="0">
              <a:spcBef>
                <a:spcPts val="0"/>
              </a:spcBef>
              <a:buNone/>
            </a:pPr>
            <a:r>
              <a:rPr lang="zh-CN" altLang="en-US" sz="2000" b="0" dirty="0">
                <a:solidFill>
                  <a:schemeClr val="tx1"/>
                </a:solidFill>
                <a:ea typeface="微软雅黑" panose="020B0503020204020204" charset="-122"/>
              </a:rPr>
              <a:t>    条件</a:t>
            </a:r>
            <a:r>
              <a:rPr lang="en-US" altLang="zh-CN" sz="2000" b="0" dirty="0">
                <a:solidFill>
                  <a:schemeClr val="tx1"/>
                </a:solidFill>
                <a:ea typeface="微软雅黑" panose="020B0503020204020204" charset="-122"/>
              </a:rPr>
              <a:t>1</a:t>
            </a:r>
            <a:r>
              <a:rPr lang="zh-CN" altLang="en-US" sz="2000" b="0" dirty="0">
                <a:solidFill>
                  <a:schemeClr val="tx1"/>
                </a:solidFill>
                <a:ea typeface="微软雅黑" panose="020B0503020204020204" charset="-122"/>
              </a:rPr>
              <a:t>真语句块</a:t>
            </a:r>
            <a:r>
              <a:rPr lang="en-US" altLang="zh-CN" sz="2000" b="0" dirty="0">
                <a:solidFill>
                  <a:schemeClr val="tx1"/>
                </a:solidFill>
                <a:ea typeface="微软雅黑" panose="020B0503020204020204" charset="-122"/>
              </a:rPr>
              <a:t>;</a:t>
            </a:r>
            <a:endParaRPr lang="en-US" altLang="zh-CN" sz="2000" b="0" dirty="0">
              <a:solidFill>
                <a:schemeClr val="tx1"/>
              </a:solidFill>
              <a:ea typeface="微软雅黑" panose="020B0503020204020204" charset="-122"/>
            </a:endParaRPr>
          </a:p>
          <a:p>
            <a:pPr lvl="0">
              <a:spcBef>
                <a:spcPts val="0"/>
              </a:spcBef>
              <a:buNone/>
            </a:pPr>
            <a:r>
              <a:rPr lang="en-US" altLang="zh-CN" sz="2000" b="0" dirty="0">
                <a:solidFill>
                  <a:schemeClr val="tx1"/>
                </a:solidFill>
                <a:ea typeface="微软雅黑" panose="020B0503020204020204" charset="-122"/>
              </a:rPr>
              <a:t>} else if (</a:t>
            </a:r>
            <a:r>
              <a:rPr lang="zh-CN" altLang="en-US" sz="2000" b="0" dirty="0">
                <a:solidFill>
                  <a:schemeClr val="tx1"/>
                </a:solidFill>
                <a:ea typeface="微软雅黑" panose="020B0503020204020204" charset="-122"/>
              </a:rPr>
              <a:t>条件</a:t>
            </a:r>
            <a:r>
              <a:rPr lang="en-US" altLang="zh-CN" sz="2000" b="0" dirty="0">
                <a:solidFill>
                  <a:schemeClr val="tx1"/>
                </a:solidFill>
                <a:ea typeface="微软雅黑" panose="020B0503020204020204" charset="-122"/>
              </a:rPr>
              <a:t>2){</a:t>
            </a:r>
            <a:endParaRPr lang="en-US" altLang="zh-CN" sz="2000" b="0" dirty="0">
              <a:solidFill>
                <a:schemeClr val="tx1"/>
              </a:solidFill>
              <a:ea typeface="微软雅黑" panose="020B0503020204020204" charset="-122"/>
            </a:endParaRPr>
          </a:p>
          <a:p>
            <a:pPr lvl="0">
              <a:spcBef>
                <a:spcPts val="0"/>
              </a:spcBef>
              <a:buNone/>
            </a:pPr>
            <a:r>
              <a:rPr lang="zh-CN" altLang="en-US" sz="2000" b="0" dirty="0">
                <a:solidFill>
                  <a:schemeClr val="tx1"/>
                </a:solidFill>
                <a:ea typeface="微软雅黑" panose="020B0503020204020204" charset="-122"/>
              </a:rPr>
              <a:t>   条件</a:t>
            </a:r>
            <a:r>
              <a:rPr lang="en-US" altLang="zh-CN" sz="2000" b="0" dirty="0">
                <a:solidFill>
                  <a:schemeClr val="tx1"/>
                </a:solidFill>
                <a:ea typeface="微软雅黑" panose="020B0503020204020204" charset="-122"/>
              </a:rPr>
              <a:t>2</a:t>
            </a:r>
            <a:r>
              <a:rPr lang="zh-CN" altLang="en-US" sz="2000" b="0" dirty="0">
                <a:solidFill>
                  <a:schemeClr val="tx1"/>
                </a:solidFill>
                <a:ea typeface="微软雅黑" panose="020B0503020204020204" charset="-122"/>
              </a:rPr>
              <a:t>真语句块</a:t>
            </a:r>
            <a:r>
              <a:rPr lang="en-US" altLang="zh-CN" sz="2000" b="0" dirty="0">
                <a:solidFill>
                  <a:schemeClr val="tx1"/>
                </a:solidFill>
                <a:ea typeface="微软雅黑" panose="020B0503020204020204" charset="-122"/>
              </a:rPr>
              <a:t>;</a:t>
            </a:r>
            <a:endParaRPr lang="en-US" altLang="zh-CN" sz="2000" b="0" dirty="0">
              <a:solidFill>
                <a:schemeClr val="tx1"/>
              </a:solidFill>
              <a:ea typeface="微软雅黑" panose="020B0503020204020204" charset="-122"/>
            </a:endParaRPr>
          </a:p>
          <a:p>
            <a:pPr lvl="0">
              <a:spcBef>
                <a:spcPts val="0"/>
              </a:spcBef>
              <a:buNone/>
            </a:pPr>
            <a:r>
              <a:rPr lang="en-US" altLang="zh-CN" sz="2000" b="0" dirty="0">
                <a:solidFill>
                  <a:schemeClr val="tx1"/>
                </a:solidFill>
                <a:ea typeface="微软雅黑" panose="020B0503020204020204" charset="-122"/>
              </a:rPr>
              <a:t>}</a:t>
            </a:r>
            <a:endParaRPr lang="en-US" altLang="zh-CN" sz="2000" b="0" dirty="0">
              <a:solidFill>
                <a:schemeClr val="tx1"/>
              </a:solidFill>
              <a:ea typeface="微软雅黑" panose="020B0503020204020204" charset="-122"/>
            </a:endParaRPr>
          </a:p>
          <a:p>
            <a:pPr lvl="0">
              <a:spcBef>
                <a:spcPts val="0"/>
              </a:spcBef>
              <a:buNone/>
            </a:pPr>
            <a:r>
              <a:rPr lang="en-US" altLang="zh-CN" sz="2000" b="0" dirty="0">
                <a:solidFill>
                  <a:schemeClr val="tx1"/>
                </a:solidFill>
                <a:ea typeface="微软雅黑" panose="020B0503020204020204" charset="-122"/>
              </a:rPr>
              <a:t>……</a:t>
            </a:r>
            <a:endParaRPr lang="en-US" altLang="zh-CN" sz="2000" b="0" dirty="0">
              <a:solidFill>
                <a:schemeClr val="tx1"/>
              </a:solidFill>
              <a:ea typeface="微软雅黑" panose="020B0503020204020204" charset="-122"/>
            </a:endParaRPr>
          </a:p>
          <a:p>
            <a:pPr lvl="0">
              <a:spcBef>
                <a:spcPts val="0"/>
              </a:spcBef>
              <a:buNone/>
            </a:pPr>
            <a:r>
              <a:rPr lang="en-US" altLang="zh-CN" sz="2000" b="0" dirty="0">
                <a:solidFill>
                  <a:schemeClr val="tx1"/>
                </a:solidFill>
                <a:ea typeface="微软雅黑" panose="020B0503020204020204" charset="-122"/>
              </a:rPr>
              <a:t>else if(</a:t>
            </a:r>
            <a:r>
              <a:rPr lang="zh-CN" altLang="en-US" sz="2000" b="0" dirty="0">
                <a:solidFill>
                  <a:schemeClr val="tx1"/>
                </a:solidFill>
                <a:ea typeface="微软雅黑" panose="020B0503020204020204" charset="-122"/>
              </a:rPr>
              <a:t>条件</a:t>
            </a:r>
            <a:r>
              <a:rPr lang="en-US" altLang="zh-CN" sz="2000" b="0" dirty="0">
                <a:solidFill>
                  <a:schemeClr val="tx1"/>
                </a:solidFill>
                <a:ea typeface="微软雅黑" panose="020B0503020204020204" charset="-122"/>
              </a:rPr>
              <a:t>x){</a:t>
            </a:r>
            <a:endParaRPr lang="en-US" altLang="zh-CN" sz="2000" b="0" dirty="0">
              <a:solidFill>
                <a:schemeClr val="tx1"/>
              </a:solidFill>
              <a:ea typeface="微软雅黑" panose="020B0503020204020204" charset="-122"/>
            </a:endParaRPr>
          </a:p>
          <a:p>
            <a:pPr lvl="0">
              <a:spcBef>
                <a:spcPts val="0"/>
              </a:spcBef>
              <a:buNone/>
            </a:pPr>
            <a:r>
              <a:rPr lang="zh-CN" altLang="en-US" sz="2000" b="0" dirty="0">
                <a:solidFill>
                  <a:schemeClr val="tx1"/>
                </a:solidFill>
                <a:ea typeface="微软雅黑" panose="020B0503020204020204" charset="-122"/>
              </a:rPr>
              <a:t>     条件</a:t>
            </a:r>
            <a:r>
              <a:rPr lang="en-US" altLang="zh-CN" sz="2000" b="0" dirty="0">
                <a:solidFill>
                  <a:schemeClr val="tx1"/>
                </a:solidFill>
                <a:ea typeface="微软雅黑" panose="020B0503020204020204" charset="-122"/>
              </a:rPr>
              <a:t>x</a:t>
            </a:r>
            <a:r>
              <a:rPr lang="zh-CN" altLang="en-US" sz="2000" b="0" dirty="0">
                <a:solidFill>
                  <a:schemeClr val="tx1"/>
                </a:solidFill>
                <a:ea typeface="微软雅黑" panose="020B0503020204020204" charset="-122"/>
              </a:rPr>
              <a:t>真语句块</a:t>
            </a:r>
            <a:r>
              <a:rPr lang="en-US" altLang="zh-CN" sz="2000" b="0" dirty="0">
                <a:solidFill>
                  <a:schemeClr val="tx1"/>
                </a:solidFill>
                <a:ea typeface="微软雅黑" panose="020B0503020204020204" charset="-122"/>
              </a:rPr>
              <a:t>;</a:t>
            </a:r>
            <a:endParaRPr lang="en-US" altLang="zh-CN" sz="2000" b="0" dirty="0">
              <a:solidFill>
                <a:schemeClr val="tx1"/>
              </a:solidFill>
              <a:ea typeface="微软雅黑" panose="020B0503020204020204" charset="-122"/>
            </a:endParaRPr>
          </a:p>
          <a:p>
            <a:pPr lvl="0">
              <a:spcBef>
                <a:spcPts val="0"/>
              </a:spcBef>
              <a:buNone/>
            </a:pPr>
            <a:r>
              <a:rPr lang="en-US" altLang="zh-CN" sz="2000" b="0" dirty="0">
                <a:solidFill>
                  <a:schemeClr val="tx1"/>
                </a:solidFill>
                <a:ea typeface="微软雅黑" panose="020B0503020204020204" charset="-122"/>
              </a:rPr>
              <a:t>}else{</a:t>
            </a:r>
            <a:endParaRPr lang="en-US" altLang="zh-CN" sz="2000" b="0" dirty="0">
              <a:solidFill>
                <a:schemeClr val="tx1"/>
              </a:solidFill>
              <a:ea typeface="微软雅黑" panose="020B0503020204020204" charset="-122"/>
            </a:endParaRPr>
          </a:p>
          <a:p>
            <a:pPr lvl="0">
              <a:spcBef>
                <a:spcPts val="0"/>
              </a:spcBef>
              <a:buNone/>
            </a:pPr>
            <a:r>
              <a:rPr lang="zh-CN" altLang="en-US" sz="2000" b="0" dirty="0">
                <a:solidFill>
                  <a:schemeClr val="tx1"/>
                </a:solidFill>
                <a:ea typeface="微软雅黑" panose="020B0503020204020204" charset="-122"/>
              </a:rPr>
              <a:t>    所有条件假语句块</a:t>
            </a:r>
            <a:r>
              <a:rPr lang="en-US" altLang="zh-CN" sz="2000" b="0" dirty="0">
                <a:solidFill>
                  <a:schemeClr val="tx1"/>
                </a:solidFill>
                <a:ea typeface="微软雅黑" panose="020B0503020204020204" charset="-122"/>
              </a:rPr>
              <a:t>;}</a:t>
            </a:r>
            <a:endParaRPr lang="en-US" altLang="zh-CN" sz="2000" b="0" dirty="0">
              <a:solidFill>
                <a:schemeClr val="tx1"/>
              </a:solidFill>
              <a:ea typeface="微软雅黑" panose="020B0503020204020204" charset="-122"/>
            </a:endParaRPr>
          </a:p>
        </p:txBody>
      </p:sp>
      <p:graphicFrame>
        <p:nvGraphicFramePr>
          <p:cNvPr id="6" name="对象 5"/>
          <p:cNvGraphicFramePr>
            <a:graphicFrameLocks noChangeAspect="1"/>
          </p:cNvGraphicFramePr>
          <p:nvPr/>
        </p:nvGraphicFramePr>
        <p:xfrm>
          <a:off x="3552825" y="1584960"/>
          <a:ext cx="5292725" cy="3688996"/>
        </p:xfrm>
        <a:graphic>
          <a:graphicData uri="http://schemas.openxmlformats.org/presentationml/2006/ole">
            <mc:AlternateContent xmlns:mc="http://schemas.openxmlformats.org/markup-compatibility/2006">
              <mc:Choice xmlns:v="urn:schemas-microsoft-com:vml" Requires="v">
                <p:oleObj spid="_x0000_s2049" name="" r:id="rId1" imgW="9832340" imgH="4526915" progId="">
                  <p:embed/>
                </p:oleObj>
              </mc:Choice>
              <mc:Fallback>
                <p:oleObj name="" r:id="rId1" imgW="9832340" imgH="4526915" progId="">
                  <p:embed/>
                  <p:pic>
                    <p:nvPicPr>
                      <p:cNvPr id="0" name="图片 2048"/>
                      <p:cNvPicPr>
                        <a:picLocks noChangeAspect="1"/>
                      </p:cNvPicPr>
                      <p:nvPr/>
                    </p:nvPicPr>
                    <p:blipFill>
                      <a:blip r:embed="rId2"/>
                      <a:stretch>
                        <a:fillRect/>
                      </a:stretch>
                    </p:blipFill>
                    <p:spPr>
                      <a:xfrm>
                        <a:off x="3552825" y="1584960"/>
                        <a:ext cx="5292725" cy="3688996"/>
                      </a:xfrm>
                      <a:prstGeom prst="rect">
                        <a:avLst/>
                      </a:prstGeom>
                      <a:noFill/>
                      <a:ln w="38100">
                        <a:noFill/>
                      </a:ln>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1668780"/>
            <a:ext cx="6815455" cy="3656330"/>
          </a:xfrm>
          <a:prstGeom prst="rect">
            <a:avLst/>
          </a:prstGeom>
          <a:noFill/>
        </p:spPr>
        <p:txBody>
          <a:bodyPr wrap="square" rtlCol="0" anchor="t">
            <a:spAutoFit/>
          </a:bodyPr>
          <a:lstStyle/>
          <a:p>
            <a:pPr marL="342900" indent="-342900" algn="l" defTabSz="914400">
              <a:lnSpc>
                <a:spcPts val="18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a:t>
            </a:r>
            <a:r>
              <a:rPr lang="zh-CN" altLang="en-US" sz="1800" dirty="0">
                <a:latin typeface="+mj-ea"/>
                <a:ea typeface="+mj-ea"/>
                <a:cs typeface="+mj-ea"/>
                <a:sym typeface="+mn-ea"/>
              </a:rPr>
              <a:t>五级制成绩判定法</a:t>
            </a:r>
            <a:endParaRPr lang="zh-CN" altLang="en-US"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&lt;script type=“text/</a:t>
            </a:r>
            <a:r>
              <a:rPr lang="en-US" altLang="zh-CN" sz="1800" dirty="0" err="1">
                <a:latin typeface="+mj-ea"/>
                <a:ea typeface="+mj-ea"/>
                <a:cs typeface="+mj-ea"/>
                <a:sym typeface="+mn-ea"/>
              </a:rPr>
              <a:t>javascript</a:t>
            </a:r>
            <a:r>
              <a:rPr lang="en-US" altLang="zh-CN" sz="1800" dirty="0">
                <a:latin typeface="+mj-ea"/>
                <a:ea typeface="+mj-ea"/>
                <a:cs typeface="+mj-ea"/>
                <a:sym typeface="+mn-ea"/>
              </a:rPr>
              <a:t>”&gt;</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zh-CN" altLang="en-US" sz="1800" dirty="0">
                <a:latin typeface="+mj-ea"/>
                <a:ea typeface="+mj-ea"/>
                <a:cs typeface="+mj-ea"/>
                <a:sym typeface="+mn-ea"/>
              </a:rPr>
              <a:t>    </a:t>
            </a:r>
            <a:r>
              <a:rPr lang="en-US" altLang="zh-CN" sz="1800" dirty="0" err="1">
                <a:latin typeface="+mj-ea"/>
                <a:ea typeface="+mj-ea"/>
                <a:cs typeface="+mj-ea"/>
                <a:sym typeface="+mn-ea"/>
              </a:rPr>
              <a:t>var</a:t>
            </a:r>
            <a:r>
              <a:rPr lang="en-US" altLang="zh-CN" sz="1800" dirty="0">
                <a:latin typeface="+mj-ea"/>
                <a:ea typeface="+mj-ea"/>
                <a:cs typeface="+mj-ea"/>
                <a:sym typeface="+mn-ea"/>
              </a:rPr>
              <a:t> x=85; </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    if (x&gt;=85) </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         {alert("1--</a:t>
            </a:r>
            <a:r>
              <a:rPr lang="zh-CN" altLang="en-US" sz="1800" dirty="0">
                <a:latin typeface="+mj-ea"/>
                <a:ea typeface="+mj-ea"/>
                <a:cs typeface="+mj-ea"/>
                <a:sym typeface="+mn-ea"/>
              </a:rPr>
              <a:t>成绩为</a:t>
            </a:r>
            <a:r>
              <a:rPr lang="en-US" altLang="zh-CN" sz="1800" dirty="0">
                <a:latin typeface="+mj-ea"/>
                <a:ea typeface="+mj-ea"/>
                <a:cs typeface="+mj-ea"/>
                <a:sym typeface="+mn-ea"/>
              </a:rPr>
              <a:t>\"</a:t>
            </a:r>
            <a:r>
              <a:rPr lang="zh-CN" altLang="en-US" sz="1800" dirty="0">
                <a:latin typeface="+mj-ea"/>
                <a:ea typeface="+mj-ea"/>
                <a:cs typeface="+mj-ea"/>
                <a:sym typeface="+mn-ea"/>
              </a:rPr>
              <a:t>优秀</a:t>
            </a:r>
            <a:r>
              <a:rPr lang="en-US" altLang="zh-CN" sz="1800" dirty="0">
                <a:latin typeface="+mj-ea"/>
                <a:ea typeface="+mj-ea"/>
                <a:cs typeface="+mj-ea"/>
                <a:sym typeface="+mn-ea"/>
              </a:rPr>
              <a:t>\"</a:t>
            </a:r>
            <a:r>
              <a:rPr lang="zh-CN" altLang="en-US" sz="1800" dirty="0">
                <a:latin typeface="+mj-ea"/>
                <a:ea typeface="+mj-ea"/>
                <a:cs typeface="+mj-ea"/>
                <a:sym typeface="+mn-ea"/>
              </a:rPr>
              <a:t>！</a:t>
            </a:r>
            <a:r>
              <a:rPr lang="en-US" altLang="zh-CN" sz="1800" dirty="0">
                <a:latin typeface="+mj-ea"/>
                <a:ea typeface="+mj-ea"/>
                <a:cs typeface="+mj-ea"/>
                <a:sym typeface="+mn-ea"/>
              </a:rPr>
              <a:t>");}</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    else if (x&gt;=75)</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        {alert("2--</a:t>
            </a:r>
            <a:r>
              <a:rPr lang="zh-CN" altLang="en-US" sz="1800" dirty="0">
                <a:latin typeface="+mj-ea"/>
                <a:ea typeface="+mj-ea"/>
                <a:cs typeface="+mj-ea"/>
                <a:sym typeface="+mn-ea"/>
              </a:rPr>
              <a:t>成绩为</a:t>
            </a:r>
            <a:r>
              <a:rPr lang="en-US" altLang="zh-CN" sz="1800" dirty="0">
                <a:latin typeface="+mj-ea"/>
                <a:ea typeface="+mj-ea"/>
                <a:cs typeface="+mj-ea"/>
                <a:sym typeface="+mn-ea"/>
              </a:rPr>
              <a:t>\"</a:t>
            </a:r>
            <a:r>
              <a:rPr lang="zh-CN" altLang="en-US" sz="1800" dirty="0">
                <a:latin typeface="+mj-ea"/>
                <a:ea typeface="+mj-ea"/>
                <a:cs typeface="+mj-ea"/>
                <a:sym typeface="+mn-ea"/>
              </a:rPr>
              <a:t>良好</a:t>
            </a:r>
            <a:r>
              <a:rPr lang="en-US" altLang="zh-CN" sz="1800" dirty="0">
                <a:latin typeface="+mj-ea"/>
                <a:ea typeface="+mj-ea"/>
                <a:cs typeface="+mj-ea"/>
                <a:sym typeface="+mn-ea"/>
              </a:rPr>
              <a:t>\"</a:t>
            </a:r>
            <a:r>
              <a:rPr lang="zh-CN" altLang="en-US" sz="1800" dirty="0">
                <a:latin typeface="+mj-ea"/>
                <a:ea typeface="+mj-ea"/>
                <a:cs typeface="+mj-ea"/>
                <a:sym typeface="+mn-ea"/>
              </a:rPr>
              <a:t>！</a:t>
            </a:r>
            <a:r>
              <a:rPr lang="en-US" altLang="zh-CN" sz="1800" dirty="0">
                <a:latin typeface="+mj-ea"/>
                <a:ea typeface="+mj-ea"/>
                <a:cs typeface="+mj-ea"/>
                <a:sym typeface="+mn-ea"/>
              </a:rPr>
              <a:t>");}</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    else if (x&gt;=65)</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       {alert("3--</a:t>
            </a:r>
            <a:r>
              <a:rPr lang="zh-CN" altLang="en-US" sz="1800" dirty="0">
                <a:latin typeface="+mj-ea"/>
                <a:ea typeface="+mj-ea"/>
                <a:cs typeface="+mj-ea"/>
                <a:sym typeface="+mn-ea"/>
              </a:rPr>
              <a:t>成绩为</a:t>
            </a:r>
            <a:r>
              <a:rPr lang="en-US" altLang="zh-CN" sz="1800" dirty="0">
                <a:latin typeface="+mj-ea"/>
                <a:ea typeface="+mj-ea"/>
                <a:cs typeface="+mj-ea"/>
                <a:sym typeface="+mn-ea"/>
              </a:rPr>
              <a:t>\"</a:t>
            </a:r>
            <a:r>
              <a:rPr lang="zh-CN" altLang="en-US" sz="1800" dirty="0">
                <a:latin typeface="+mj-ea"/>
                <a:ea typeface="+mj-ea"/>
                <a:cs typeface="+mj-ea"/>
                <a:sym typeface="+mn-ea"/>
              </a:rPr>
              <a:t>中等</a:t>
            </a:r>
            <a:r>
              <a:rPr lang="en-US" altLang="zh-CN" sz="1800" dirty="0">
                <a:latin typeface="+mj-ea"/>
                <a:ea typeface="+mj-ea"/>
                <a:cs typeface="+mj-ea"/>
                <a:sym typeface="+mn-ea"/>
              </a:rPr>
              <a:t>\"</a:t>
            </a:r>
            <a:r>
              <a:rPr lang="zh-CN" altLang="en-US" sz="1800" dirty="0">
                <a:latin typeface="+mj-ea"/>
                <a:ea typeface="+mj-ea"/>
                <a:cs typeface="+mj-ea"/>
                <a:sym typeface="+mn-ea"/>
              </a:rPr>
              <a:t>！</a:t>
            </a:r>
            <a:r>
              <a:rPr lang="en-US" altLang="zh-CN" sz="1800" dirty="0">
                <a:latin typeface="+mj-ea"/>
                <a:ea typeface="+mj-ea"/>
                <a:cs typeface="+mj-ea"/>
                <a:sym typeface="+mn-ea"/>
              </a:rPr>
              <a:t>");}</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    else if (x&gt;=60)</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      {alert("4--</a:t>
            </a:r>
            <a:r>
              <a:rPr lang="zh-CN" altLang="en-US" sz="1800" dirty="0">
                <a:latin typeface="+mj-ea"/>
                <a:ea typeface="+mj-ea"/>
                <a:cs typeface="+mj-ea"/>
                <a:sym typeface="+mn-ea"/>
              </a:rPr>
              <a:t>成绩为</a:t>
            </a:r>
            <a:r>
              <a:rPr lang="en-US" altLang="zh-CN" sz="1800" dirty="0">
                <a:latin typeface="+mj-ea"/>
                <a:ea typeface="+mj-ea"/>
                <a:cs typeface="+mj-ea"/>
                <a:sym typeface="+mn-ea"/>
              </a:rPr>
              <a:t>\"</a:t>
            </a:r>
            <a:r>
              <a:rPr lang="zh-CN" altLang="en-US" sz="1800" dirty="0">
                <a:latin typeface="+mj-ea"/>
                <a:ea typeface="+mj-ea"/>
                <a:cs typeface="+mj-ea"/>
                <a:sym typeface="+mn-ea"/>
              </a:rPr>
              <a:t>合格</a:t>
            </a:r>
            <a:r>
              <a:rPr lang="en-US" altLang="zh-CN" sz="1800" dirty="0">
                <a:latin typeface="+mj-ea"/>
                <a:ea typeface="+mj-ea"/>
                <a:cs typeface="+mj-ea"/>
                <a:sym typeface="+mn-ea"/>
              </a:rPr>
              <a:t>\"</a:t>
            </a:r>
            <a:r>
              <a:rPr lang="zh-CN" altLang="en-US" sz="1800" dirty="0">
                <a:latin typeface="+mj-ea"/>
                <a:ea typeface="+mj-ea"/>
                <a:cs typeface="+mj-ea"/>
                <a:sym typeface="+mn-ea"/>
              </a:rPr>
              <a:t>！</a:t>
            </a:r>
            <a:r>
              <a:rPr lang="en-US" altLang="zh-CN" sz="1800" dirty="0">
                <a:latin typeface="+mj-ea"/>
                <a:ea typeface="+mj-ea"/>
                <a:cs typeface="+mj-ea"/>
                <a:sym typeface="+mn-ea"/>
              </a:rPr>
              <a:t>");}</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    else{alert("5--</a:t>
            </a:r>
            <a:r>
              <a:rPr lang="zh-CN" altLang="en-US" sz="1800" dirty="0">
                <a:latin typeface="+mj-ea"/>
                <a:ea typeface="+mj-ea"/>
                <a:cs typeface="+mj-ea"/>
                <a:sym typeface="+mn-ea"/>
              </a:rPr>
              <a:t>成绩为</a:t>
            </a:r>
            <a:r>
              <a:rPr lang="en-US" altLang="zh-CN" sz="1800" dirty="0">
                <a:latin typeface="+mj-ea"/>
                <a:ea typeface="+mj-ea"/>
                <a:cs typeface="+mj-ea"/>
                <a:sym typeface="+mn-ea"/>
              </a:rPr>
              <a:t>\"</a:t>
            </a:r>
            <a:r>
              <a:rPr lang="zh-CN" altLang="en-US" sz="1800" dirty="0">
                <a:latin typeface="+mj-ea"/>
                <a:ea typeface="+mj-ea"/>
                <a:cs typeface="+mj-ea"/>
                <a:sym typeface="+mn-ea"/>
              </a:rPr>
              <a:t>不及格</a:t>
            </a:r>
            <a:r>
              <a:rPr lang="en-US" altLang="zh-CN" sz="1800" dirty="0">
                <a:latin typeface="+mj-ea"/>
                <a:ea typeface="+mj-ea"/>
                <a:cs typeface="+mj-ea"/>
                <a:sym typeface="+mn-ea"/>
              </a:rPr>
              <a:t>\"</a:t>
            </a:r>
            <a:r>
              <a:rPr lang="zh-CN" altLang="en-US" sz="1800" dirty="0">
                <a:latin typeface="+mj-ea"/>
                <a:ea typeface="+mj-ea"/>
                <a:cs typeface="+mj-ea"/>
                <a:sym typeface="+mn-ea"/>
              </a:rPr>
              <a:t>！</a:t>
            </a:r>
            <a:r>
              <a:rPr lang="en-US" altLang="zh-CN" sz="1800" dirty="0">
                <a:latin typeface="+mj-ea"/>
                <a:ea typeface="+mj-ea"/>
                <a:cs typeface="+mj-ea"/>
                <a:sym typeface="+mn-ea"/>
              </a:rPr>
              <a:t>");}</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      alert("6--</a:t>
            </a:r>
            <a:r>
              <a:rPr lang="zh-CN" altLang="en-US" sz="1800" dirty="0">
                <a:latin typeface="+mj-ea"/>
                <a:ea typeface="+mj-ea"/>
                <a:cs typeface="+mj-ea"/>
                <a:sym typeface="+mn-ea"/>
              </a:rPr>
              <a:t>程序结束！</a:t>
            </a:r>
            <a:r>
              <a:rPr lang="en-US" altLang="zh-CN" sz="1800" dirty="0">
                <a:latin typeface="+mj-ea"/>
                <a:ea typeface="+mj-ea"/>
                <a:cs typeface="+mj-ea"/>
                <a:sym typeface="+mn-ea"/>
              </a:rPr>
              <a:t>");</a:t>
            </a:r>
            <a:endParaRPr lang="en-US" altLang="zh-CN" sz="1800" dirty="0">
              <a:latin typeface="+mj-ea"/>
              <a:ea typeface="+mj-ea"/>
              <a:cs typeface="+mj-ea"/>
              <a:sym typeface="+mn-ea"/>
            </a:endParaRPr>
          </a:p>
          <a:p>
            <a:pPr marL="342900" indent="-342900" algn="l" defTabSz="914400">
              <a:lnSpc>
                <a:spcPts val="2000"/>
              </a:lnSpc>
              <a:spcBef>
                <a:spcPts val="0"/>
              </a:spcBef>
              <a:buClr>
                <a:srgbClr val="202AAE"/>
              </a:buClr>
              <a:buSzPct val="80000"/>
              <a:buFont typeface="Wingdings" panose="05000000000000000000" pitchFamily="2" charset="2"/>
              <a:buNone/>
            </a:pPr>
            <a:r>
              <a:rPr lang="en-US" altLang="zh-CN" sz="1800" dirty="0">
                <a:latin typeface="+mj-ea"/>
                <a:ea typeface="+mj-ea"/>
                <a:cs typeface="+mj-ea"/>
                <a:sym typeface="+mn-ea"/>
              </a:rPr>
              <a:t>&lt;/script&gt; </a:t>
            </a:r>
            <a:endParaRPr lang="en-US" altLang="zh-CN" sz="1800" dirty="0">
              <a:latin typeface="+mj-ea"/>
              <a:ea typeface="+mj-ea"/>
              <a:cs typeface="+mj-ea"/>
              <a:sym typeface="+mn-ea"/>
            </a:endParaRPr>
          </a:p>
        </p:txBody>
      </p:sp>
      <p:sp>
        <p:nvSpPr>
          <p:cNvPr id="3" name="文本框 2"/>
          <p:cNvSpPr txBox="1"/>
          <p:nvPr/>
        </p:nvSpPr>
        <p:spPr>
          <a:xfrm>
            <a:off x="533400" y="942975"/>
            <a:ext cx="3599180" cy="521970"/>
          </a:xfrm>
          <a:prstGeom prst="rect">
            <a:avLst/>
          </a:prstGeom>
          <a:noFill/>
        </p:spPr>
        <p:txBody>
          <a:bodyPr wrap="none" rtlCol="0" anchor="t">
            <a:spAutoFit/>
          </a:bodyPr>
          <a:lstStyle/>
          <a:p>
            <a:r>
              <a:rPr lang="en-US" altLang="zh-CN" sz="2800" dirty="0" smtClean="0">
                <a:latin typeface="+mj-lt"/>
                <a:ea typeface="+mj-ea"/>
                <a:cs typeface="+mj-cs"/>
                <a:sym typeface="+mn-ea"/>
              </a:rPr>
              <a:t>if-else </a:t>
            </a:r>
            <a:r>
              <a:rPr lang="en-US" altLang="zh-CN" sz="2800" dirty="0" err="1" smtClean="0">
                <a:latin typeface="+mj-lt"/>
                <a:ea typeface="+mj-ea"/>
                <a:cs typeface="+mj-cs"/>
                <a:sym typeface="+mn-ea"/>
              </a:rPr>
              <a:t>if-else</a:t>
            </a:r>
            <a:r>
              <a:rPr lang="zh-CN" altLang="en-US" sz="2800" dirty="0" smtClean="0">
                <a:latin typeface="+mj-lt"/>
                <a:ea typeface="+mj-ea"/>
                <a:cs typeface="+mj-cs"/>
                <a:sym typeface="+mn-ea"/>
              </a:rPr>
              <a:t>语句例子</a:t>
            </a:r>
            <a:endParaRPr lang="zh-CN" alt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zh-CN" altLang="en-US" dirty="0" smtClean="0">
                <a:latin typeface="+mj-lt"/>
                <a:cs typeface="+mj-lt"/>
                <a:sym typeface="+mn-ea"/>
              </a:rPr>
              <a:t>分支结构</a:t>
            </a:r>
            <a:r>
              <a:rPr lang="en-US" altLang="zh-CN" dirty="0" smtClean="0">
                <a:latin typeface="+mj-lt"/>
                <a:cs typeface="+mj-lt"/>
                <a:sym typeface="+mn-ea"/>
              </a:rPr>
              <a:t>-</a:t>
            </a:r>
            <a:r>
              <a:rPr lang="en-US" altLang="zh-CN" dirty="0" smtClean="0">
                <a:latin typeface="+mj-lt"/>
                <a:cs typeface="+mj-lt"/>
              </a:rPr>
              <a:t>switch</a:t>
            </a:r>
            <a:r>
              <a:rPr lang="zh-CN" altLang="en-US" dirty="0" smtClean="0">
                <a:latin typeface="+mj-lt"/>
                <a:cs typeface="+mj-lt"/>
              </a:rPr>
              <a:t>语句</a:t>
            </a:r>
            <a:endParaRPr lang="zh-CN" altLang="en-US" dirty="0" smtClean="0">
              <a:latin typeface="+mj-lt"/>
              <a:cs typeface="+mj-lt"/>
            </a:endParaRPr>
          </a:p>
        </p:txBody>
      </p:sp>
      <p:sp>
        <p:nvSpPr>
          <p:cNvPr id="3" name="圆角矩形 2"/>
          <p:cNvSpPr/>
          <p:nvPr/>
        </p:nvSpPr>
        <p:spPr>
          <a:xfrm>
            <a:off x="502285" y="1543050"/>
            <a:ext cx="4387850" cy="3365500"/>
          </a:xfrm>
          <a:prstGeom prst="roundRect">
            <a:avLst>
              <a:gd name="adj" fmla="val 4639"/>
            </a:avLst>
          </a:prstGeom>
          <a:solidFill>
            <a:schemeClr val="bg1"/>
          </a:solidFill>
          <a:ln w="19050" cap="flat" cmpd="sng">
            <a:solidFill>
              <a:schemeClr val="bg1"/>
            </a:solidFill>
            <a:prstDash val="solid"/>
            <a:headEnd type="none" w="med" len="med"/>
            <a:tailEnd type="none" w="med" len="med"/>
          </a:ln>
          <a:effectLst/>
        </p:spPr>
        <p:txBody>
          <a:bodyPr lIns="0"/>
          <a:lstStyle>
            <a:lvl1pPr marL="342900" lvl="0" indent="-342900" algn="l" defTabSz="914400" eaLnBrk="1" fontAlgn="base" latinLnBrk="0" hangingPunct="1">
              <a:spcBef>
                <a:spcPct val="20000"/>
              </a:spcBef>
              <a:spcAft>
                <a:spcPct val="0"/>
              </a:spcAft>
              <a:buClr>
                <a:schemeClr val="accent1"/>
              </a:buClr>
              <a:buSzPct val="80000"/>
              <a:buFont typeface="Wingdings" panose="05000000000000000000" pitchFamily="2" charset="2"/>
              <a:buChar char="l"/>
              <a:defRPr sz="2800" b="1" i="0" u="none" kern="1200" baseline="0">
                <a:solidFill>
                  <a:srgbClr val="003399"/>
                </a:solidFill>
                <a:latin typeface="微软雅黑" panose="020B0503020204020204" charset="-122"/>
                <a:ea typeface="宋体" panose="02010600030101010101" pitchFamily="2" charset="-122"/>
              </a:defRPr>
            </a:lvl1pPr>
            <a:lvl2pPr marL="742950" lvl="1" indent="-285750" algn="l" defTabSz="914400" eaLnBrk="1" fontAlgn="base" latinLnBrk="0" hangingPunct="1">
              <a:spcBef>
                <a:spcPct val="20000"/>
              </a:spcBef>
              <a:spcAft>
                <a:spcPct val="0"/>
              </a:spcAft>
              <a:buClr>
                <a:schemeClr val="tx1"/>
              </a:buClr>
              <a:buSzPct val="80000"/>
              <a:buFont typeface="Wingdings" panose="05000000000000000000" pitchFamily="2" charset="2"/>
              <a:buChar char="–"/>
              <a:defRPr sz="2400" b="0" i="0" u="none" kern="1200" baseline="0">
                <a:solidFill>
                  <a:schemeClr val="tx1"/>
                </a:solidFill>
                <a:latin typeface="+mn-lt"/>
                <a:ea typeface="+mn-ea"/>
                <a:cs typeface="+mn-cs"/>
              </a:defRPr>
            </a:lvl2pPr>
            <a:lvl3pPr marL="1143000" lvl="2"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l"/>
              <a:defRPr sz="2400" b="0" i="0" u="none" kern="1200" baseline="0">
                <a:solidFill>
                  <a:schemeClr val="tx1"/>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70000"/>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l"/>
              <a:defRPr sz="2000" b="0" i="0" u="none" kern="1200" baseline="0">
                <a:solidFill>
                  <a:srgbClr val="008080"/>
                </a:solidFill>
                <a:latin typeface="+mn-lt"/>
                <a:ea typeface="+mn-ea"/>
                <a:cs typeface="+mn-cs"/>
              </a:defRPr>
            </a:lvl5pPr>
          </a:lstStyle>
          <a:p>
            <a:pPr lvl="0">
              <a:lnSpc>
                <a:spcPts val="2000"/>
              </a:lnSpc>
              <a:spcBef>
                <a:spcPts val="0"/>
              </a:spcBef>
              <a:buNone/>
            </a:pPr>
            <a:r>
              <a:rPr lang="en-US" altLang="zh-CN" sz="1800" b="0" dirty="0">
                <a:solidFill>
                  <a:schemeClr val="tx1"/>
                </a:solidFill>
              </a:rPr>
              <a:t>switch(</a:t>
            </a:r>
            <a:r>
              <a:rPr lang="zh-CN" altLang="en-US" sz="1800" b="0" dirty="0">
                <a:solidFill>
                  <a:schemeClr val="tx1"/>
                </a:solidFill>
              </a:rPr>
              <a:t>变量或表达式</a:t>
            </a:r>
            <a:r>
              <a:rPr lang="en-US" altLang="zh-CN" sz="1800" b="0" dirty="0">
                <a:solidFill>
                  <a:schemeClr val="tx1"/>
                </a:solidFill>
              </a:rPr>
              <a:t>) {</a:t>
            </a:r>
            <a:endParaRPr lang="en-US" altLang="zh-CN" sz="1800" b="0" dirty="0">
              <a:solidFill>
                <a:schemeClr val="tx1"/>
              </a:solidFill>
            </a:endParaRPr>
          </a:p>
          <a:p>
            <a:pPr lvl="0">
              <a:lnSpc>
                <a:spcPts val="2000"/>
              </a:lnSpc>
              <a:spcBef>
                <a:spcPts val="0"/>
              </a:spcBef>
              <a:buNone/>
            </a:pPr>
            <a:r>
              <a:rPr lang="en-US" altLang="zh-CN" sz="1800" b="0" dirty="0">
                <a:solidFill>
                  <a:schemeClr val="tx1"/>
                </a:solidFill>
              </a:rPr>
              <a:t>    case </a:t>
            </a:r>
            <a:r>
              <a:rPr lang="zh-CN" altLang="en-US" sz="1800" b="0" dirty="0">
                <a:solidFill>
                  <a:schemeClr val="tx1"/>
                </a:solidFill>
              </a:rPr>
              <a:t>常量</a:t>
            </a:r>
            <a:r>
              <a:rPr lang="en-US" altLang="zh-CN" sz="1800" b="0" dirty="0">
                <a:solidFill>
                  <a:schemeClr val="tx1"/>
                </a:solidFill>
              </a:rPr>
              <a:t>:</a:t>
            </a:r>
            <a:endParaRPr lang="en-US" altLang="zh-CN" sz="1800" b="0" dirty="0">
              <a:solidFill>
                <a:schemeClr val="tx1"/>
              </a:solidFill>
            </a:endParaRPr>
          </a:p>
          <a:p>
            <a:pPr lvl="0">
              <a:lnSpc>
                <a:spcPts val="2000"/>
              </a:lnSpc>
              <a:spcBef>
                <a:spcPts val="0"/>
              </a:spcBef>
              <a:buNone/>
            </a:pPr>
            <a:r>
              <a:rPr lang="en-US" altLang="zh-CN" sz="1800" b="0" dirty="0">
                <a:solidFill>
                  <a:schemeClr val="tx1"/>
                </a:solidFill>
              </a:rPr>
              <a:t>      { </a:t>
            </a:r>
            <a:r>
              <a:rPr lang="zh-CN" altLang="en-US" sz="1800" b="0" dirty="0">
                <a:solidFill>
                  <a:schemeClr val="tx1"/>
                </a:solidFill>
              </a:rPr>
              <a:t>语句</a:t>
            </a:r>
            <a:r>
              <a:rPr lang="en-US" altLang="zh-CN" sz="1800" b="0" dirty="0">
                <a:solidFill>
                  <a:schemeClr val="tx1"/>
                </a:solidFill>
              </a:rPr>
              <a:t>a; </a:t>
            </a:r>
            <a:endParaRPr lang="en-US" altLang="zh-CN" sz="1800" b="0" dirty="0">
              <a:solidFill>
                <a:schemeClr val="tx1"/>
              </a:solidFill>
            </a:endParaRPr>
          </a:p>
          <a:p>
            <a:pPr lvl="0">
              <a:lnSpc>
                <a:spcPts val="2000"/>
              </a:lnSpc>
              <a:spcBef>
                <a:spcPts val="0"/>
              </a:spcBef>
              <a:buNone/>
            </a:pPr>
            <a:r>
              <a:rPr lang="en-US" altLang="zh-CN" sz="1800" b="0" dirty="0">
                <a:solidFill>
                  <a:schemeClr val="tx1"/>
                </a:solidFill>
              </a:rPr>
              <a:t>        </a:t>
            </a:r>
            <a:r>
              <a:rPr lang="en-US" altLang="zh-CN" sz="2400" b="0" u="sng" dirty="0">
                <a:solidFill>
                  <a:schemeClr val="tx1"/>
                </a:solidFill>
                <a:latin typeface="+mj-lt"/>
                <a:ea typeface="+mj-lt"/>
              </a:rPr>
              <a:t>break; </a:t>
            </a:r>
            <a:r>
              <a:rPr lang="en-US" altLang="zh-CN" sz="2400" b="0" dirty="0">
                <a:solidFill>
                  <a:schemeClr val="tx1"/>
                </a:solidFill>
                <a:sym typeface="+mn-ea"/>
              </a:rPr>
              <a:t>}</a:t>
            </a:r>
            <a:endParaRPr lang="en-US" altLang="zh-CN" sz="2400" b="0" u="sng" dirty="0">
              <a:solidFill>
                <a:schemeClr val="tx1"/>
              </a:solidFill>
              <a:latin typeface="+mj-lt"/>
              <a:ea typeface="+mj-lt"/>
            </a:endParaRPr>
          </a:p>
          <a:p>
            <a:pPr lvl="0">
              <a:lnSpc>
                <a:spcPts val="2000"/>
              </a:lnSpc>
              <a:spcBef>
                <a:spcPts val="0"/>
              </a:spcBef>
              <a:buNone/>
            </a:pPr>
            <a:r>
              <a:rPr lang="en-US" altLang="zh-CN" sz="1800" b="0" dirty="0">
                <a:solidFill>
                  <a:schemeClr val="tx1"/>
                </a:solidFill>
              </a:rPr>
              <a:t>    case </a:t>
            </a:r>
            <a:r>
              <a:rPr lang="zh-CN" altLang="en-US" sz="1800" b="0" dirty="0">
                <a:solidFill>
                  <a:schemeClr val="tx1"/>
                </a:solidFill>
              </a:rPr>
              <a:t>常量</a:t>
            </a:r>
            <a:r>
              <a:rPr lang="en-US" altLang="zh-CN" sz="1800" b="0" dirty="0">
                <a:solidFill>
                  <a:schemeClr val="tx1"/>
                </a:solidFill>
              </a:rPr>
              <a:t>:</a:t>
            </a:r>
            <a:endParaRPr lang="en-US" altLang="zh-CN" sz="1800" b="0" dirty="0">
              <a:solidFill>
                <a:schemeClr val="tx1"/>
              </a:solidFill>
            </a:endParaRPr>
          </a:p>
          <a:p>
            <a:pPr lvl="0">
              <a:lnSpc>
                <a:spcPts val="2000"/>
              </a:lnSpc>
              <a:spcBef>
                <a:spcPts val="0"/>
              </a:spcBef>
              <a:buNone/>
            </a:pPr>
            <a:r>
              <a:rPr lang="en-US" altLang="zh-CN" sz="1800" b="0" dirty="0">
                <a:solidFill>
                  <a:schemeClr val="tx1"/>
                </a:solidFill>
              </a:rPr>
              <a:t>        { </a:t>
            </a:r>
            <a:r>
              <a:rPr lang="zh-CN" altLang="en-US" sz="1800" b="0" dirty="0">
                <a:solidFill>
                  <a:schemeClr val="tx1"/>
                </a:solidFill>
              </a:rPr>
              <a:t>语句</a:t>
            </a:r>
            <a:r>
              <a:rPr lang="en-US" altLang="zh-CN" sz="1800" b="0" dirty="0">
                <a:solidFill>
                  <a:schemeClr val="tx1"/>
                </a:solidFill>
              </a:rPr>
              <a:t>f; </a:t>
            </a:r>
            <a:endParaRPr lang="en-US" altLang="zh-CN" sz="1800" b="0" dirty="0">
              <a:solidFill>
                <a:schemeClr val="tx1"/>
              </a:solidFill>
            </a:endParaRPr>
          </a:p>
          <a:p>
            <a:pPr lvl="0">
              <a:lnSpc>
                <a:spcPts val="2000"/>
              </a:lnSpc>
              <a:spcBef>
                <a:spcPts val="0"/>
              </a:spcBef>
              <a:buNone/>
            </a:pPr>
            <a:r>
              <a:rPr lang="en-US" altLang="zh-CN" sz="1800" b="0" dirty="0">
                <a:solidFill>
                  <a:schemeClr val="tx1"/>
                </a:solidFill>
              </a:rPr>
              <a:t>       </a:t>
            </a:r>
            <a:r>
              <a:rPr lang="en-US" altLang="zh-CN" sz="2400" b="0" u="sng" dirty="0">
                <a:solidFill>
                  <a:schemeClr val="tx1"/>
                </a:solidFill>
              </a:rPr>
              <a:t> break;</a:t>
            </a:r>
            <a:r>
              <a:rPr lang="en-US" altLang="zh-CN" sz="1800" b="0" dirty="0">
                <a:solidFill>
                  <a:schemeClr val="tx1"/>
                </a:solidFill>
              </a:rPr>
              <a:t> </a:t>
            </a:r>
            <a:r>
              <a:rPr lang="en-US" altLang="zh-CN" sz="1800" b="0" dirty="0">
                <a:solidFill>
                  <a:schemeClr val="tx1"/>
                </a:solidFill>
                <a:sym typeface="+mn-ea"/>
              </a:rPr>
              <a:t>}</a:t>
            </a:r>
            <a:endParaRPr lang="en-US" altLang="zh-CN" sz="1800" b="0" dirty="0">
              <a:solidFill>
                <a:schemeClr val="tx1"/>
              </a:solidFill>
            </a:endParaRPr>
          </a:p>
          <a:p>
            <a:pPr lvl="0">
              <a:lnSpc>
                <a:spcPts val="2000"/>
              </a:lnSpc>
              <a:spcBef>
                <a:spcPts val="0"/>
              </a:spcBef>
              <a:buNone/>
            </a:pPr>
            <a:r>
              <a:rPr lang="en-US" altLang="zh-CN" sz="1800" b="0" dirty="0">
                <a:solidFill>
                  <a:schemeClr val="tx1"/>
                </a:solidFill>
              </a:rPr>
              <a:t>       ...</a:t>
            </a:r>
            <a:endParaRPr lang="en-US" altLang="zh-CN" sz="1800" b="0" dirty="0">
              <a:solidFill>
                <a:schemeClr val="tx1"/>
              </a:solidFill>
            </a:endParaRPr>
          </a:p>
          <a:p>
            <a:pPr lvl="0">
              <a:lnSpc>
                <a:spcPts val="2000"/>
              </a:lnSpc>
              <a:spcBef>
                <a:spcPts val="0"/>
              </a:spcBef>
              <a:buNone/>
            </a:pPr>
            <a:r>
              <a:rPr lang="en-US" altLang="zh-CN" sz="1800" b="0" dirty="0">
                <a:solidFill>
                  <a:schemeClr val="tx1"/>
                </a:solidFill>
              </a:rPr>
              <a:t>    default:</a:t>
            </a:r>
            <a:endParaRPr lang="en-US" altLang="zh-CN" sz="1800" b="0" dirty="0">
              <a:solidFill>
                <a:schemeClr val="tx1"/>
              </a:solidFill>
            </a:endParaRPr>
          </a:p>
          <a:p>
            <a:pPr lvl="0">
              <a:lnSpc>
                <a:spcPts val="2000"/>
              </a:lnSpc>
              <a:spcBef>
                <a:spcPts val="0"/>
              </a:spcBef>
              <a:buNone/>
            </a:pPr>
            <a:r>
              <a:rPr lang="en-US" altLang="zh-CN" sz="1800" b="0" dirty="0">
                <a:solidFill>
                  <a:schemeClr val="tx1"/>
                </a:solidFill>
              </a:rPr>
              <a:t>        { </a:t>
            </a:r>
            <a:r>
              <a:rPr lang="zh-CN" altLang="en-US" sz="1800" b="0" dirty="0">
                <a:solidFill>
                  <a:schemeClr val="tx1"/>
                </a:solidFill>
              </a:rPr>
              <a:t>语句</a:t>
            </a:r>
            <a:r>
              <a:rPr lang="en-US" altLang="zh-CN" sz="1800" b="0" dirty="0">
                <a:solidFill>
                  <a:schemeClr val="tx1"/>
                </a:solidFill>
              </a:rPr>
              <a:t>n; }</a:t>
            </a:r>
            <a:endParaRPr lang="en-US" altLang="zh-CN" sz="1800" b="0" dirty="0">
              <a:solidFill>
                <a:schemeClr val="tx1"/>
              </a:solidFill>
            </a:endParaRPr>
          </a:p>
          <a:p>
            <a:pPr lvl="0">
              <a:lnSpc>
                <a:spcPts val="2000"/>
              </a:lnSpc>
              <a:spcBef>
                <a:spcPts val="0"/>
              </a:spcBef>
              <a:buNone/>
            </a:pPr>
            <a:r>
              <a:rPr lang="en-US" altLang="zh-CN" sz="1800" b="0" dirty="0">
                <a:solidFill>
                  <a:schemeClr val="tx1"/>
                </a:solidFill>
              </a:rPr>
              <a:t>}</a:t>
            </a:r>
            <a:endParaRPr lang="en-US" altLang="zh-CN" sz="1800" b="0" dirty="0">
              <a:solidFill>
                <a:schemeClr val="tx1"/>
              </a:solidFill>
            </a:endParaRPr>
          </a:p>
        </p:txBody>
      </p:sp>
      <p:sp>
        <p:nvSpPr>
          <p:cNvPr id="2" name="文本框 1"/>
          <p:cNvSpPr txBox="1"/>
          <p:nvPr/>
        </p:nvSpPr>
        <p:spPr>
          <a:xfrm>
            <a:off x="3590925" y="1543050"/>
            <a:ext cx="5238750" cy="3322955"/>
          </a:xfrm>
          <a:prstGeom prst="rect">
            <a:avLst/>
          </a:prstGeom>
          <a:noFill/>
          <a:ln>
            <a:solidFill>
              <a:schemeClr val="bg1"/>
            </a:solidFill>
          </a:ln>
        </p:spPr>
        <p:txBody>
          <a:bodyPr wrap="square" rtlCol="0" anchor="t">
            <a:spAutoFit/>
          </a:bodyPr>
          <a:lstStyle/>
          <a:p>
            <a:pPr lvl="0">
              <a:lnSpc>
                <a:spcPts val="1800"/>
              </a:lnSpc>
              <a:buNone/>
            </a:pPr>
            <a:r>
              <a:rPr lang="en-US" altLang="en-US" sz="1400" dirty="0">
                <a:latin typeface="Verdana" panose="020B0604030504040204" pitchFamily="34" charset="0"/>
                <a:sym typeface="+mn-ea"/>
              </a:rPr>
              <a:t>&lt;script type="text/</a:t>
            </a:r>
            <a:r>
              <a:rPr lang="en-US" altLang="en-US" sz="1400" dirty="0" err="1">
                <a:latin typeface="Verdana" panose="020B0604030504040204" pitchFamily="34" charset="0"/>
                <a:sym typeface="+mn-ea"/>
              </a:rPr>
              <a:t>javascript</a:t>
            </a:r>
            <a:r>
              <a:rPr lang="en-US" altLang="en-US" sz="1400" dirty="0">
                <a:latin typeface="Verdana" panose="020B0604030504040204" pitchFamily="34" charset="0"/>
                <a:sym typeface="+mn-ea"/>
              </a:rPr>
              <a:t>"&gt;</a:t>
            </a:r>
            <a:r>
              <a:rPr lang="en-US" altLang="zh-CN" sz="1400" dirty="0">
                <a:latin typeface="Verdana" panose="020B0604030504040204" pitchFamily="34" charset="0"/>
                <a:sym typeface="+mn-ea"/>
              </a:rPr>
              <a:t> </a:t>
            </a:r>
            <a:r>
              <a:rPr lang="en-US" altLang="zh-CN" sz="1400" dirty="0" err="1">
                <a:latin typeface="Verdana" panose="020B0604030504040204" pitchFamily="34" charset="0"/>
                <a:sym typeface="+mn-ea"/>
              </a:rPr>
              <a:t>var</a:t>
            </a:r>
            <a:r>
              <a:rPr lang="en-US" altLang="zh-CN" sz="1400" dirty="0">
                <a:latin typeface="Verdana" panose="020B0604030504040204" pitchFamily="34" charset="0"/>
                <a:sym typeface="+mn-ea"/>
              </a:rPr>
              <a:t> x=80</a:t>
            </a:r>
            <a:r>
              <a:rPr lang="zh-CN" altLang="en-US" sz="1400" dirty="0">
                <a:latin typeface="Verdana" panose="020B0604030504040204" pitchFamily="34" charset="0"/>
                <a:sym typeface="+mn-ea"/>
              </a:rPr>
              <a:t>；</a:t>
            </a:r>
            <a:endParaRPr lang="zh-CN" altLang="en-US"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 if (x&gt;=90){level=1};</a:t>
            </a:r>
            <a:endParaRPr lang="en-US" altLang="zh-CN"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 if (x&lt;90 &amp;&amp; x&gt;=80){level=2};</a:t>
            </a:r>
            <a:endParaRPr lang="en-US" altLang="zh-CN"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 if (x&lt;80 &amp;&amp; x&gt;=70){level=3};</a:t>
            </a:r>
            <a:endParaRPr lang="en-US" altLang="zh-CN"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 if (x&lt;70 &amp;&amp; x&gt;=60){level=4};</a:t>
            </a:r>
            <a:endParaRPr lang="en-US" altLang="zh-CN"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 if (x&lt;60){level=5};</a:t>
            </a:r>
            <a:endParaRPr lang="en-US" altLang="zh-CN" sz="1400" dirty="0">
              <a:latin typeface="Verdana" panose="020B0604030504040204" pitchFamily="34" charset="0"/>
              <a:sym typeface="+mn-ea"/>
            </a:endParaRPr>
          </a:p>
          <a:p>
            <a:pPr lvl="0">
              <a:lnSpc>
                <a:spcPts val="1800"/>
              </a:lnSpc>
              <a:buNone/>
            </a:pPr>
            <a:endParaRPr lang="en-US" altLang="zh-CN"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 switch (level)  {</a:t>
            </a:r>
            <a:endParaRPr lang="en-US" altLang="zh-CN"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  case 1:{alert("1--</a:t>
            </a:r>
            <a:r>
              <a:rPr lang="zh-CN" altLang="en-US" sz="1400" dirty="0">
                <a:latin typeface="Verdana" panose="020B0604030504040204" pitchFamily="34" charset="0"/>
                <a:sym typeface="+mn-ea"/>
              </a:rPr>
              <a:t>成绩为</a:t>
            </a:r>
            <a:r>
              <a:rPr lang="en-US" altLang="zh-CN" sz="1400" dirty="0">
                <a:latin typeface="Verdana" panose="020B0604030504040204" pitchFamily="34" charset="0"/>
                <a:sym typeface="+mn-ea"/>
              </a:rPr>
              <a:t>\"</a:t>
            </a:r>
            <a:r>
              <a:rPr lang="zh-CN" altLang="en-US" sz="1400" dirty="0">
                <a:latin typeface="Verdana" panose="020B0604030504040204" pitchFamily="34" charset="0"/>
                <a:sym typeface="+mn-ea"/>
              </a:rPr>
              <a:t>优秀</a:t>
            </a:r>
            <a:r>
              <a:rPr lang="en-US" altLang="zh-CN" sz="1400" dirty="0">
                <a:latin typeface="Verdana" panose="020B0604030504040204" pitchFamily="34" charset="0"/>
                <a:sym typeface="+mn-ea"/>
              </a:rPr>
              <a:t>\"</a:t>
            </a:r>
            <a:r>
              <a:rPr lang="zh-CN" altLang="en-US" sz="1400" dirty="0">
                <a:latin typeface="Verdana" panose="020B0604030504040204" pitchFamily="34" charset="0"/>
                <a:sym typeface="+mn-ea"/>
              </a:rPr>
              <a:t>！</a:t>
            </a:r>
            <a:r>
              <a:rPr lang="en-US" altLang="zh-CN" sz="1400" dirty="0">
                <a:latin typeface="Verdana" panose="020B0604030504040204" pitchFamily="34" charset="0"/>
                <a:sym typeface="+mn-ea"/>
              </a:rPr>
              <a:t>");break;}</a:t>
            </a:r>
            <a:endParaRPr lang="en-US" altLang="zh-CN"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  case 2:{alert("2--</a:t>
            </a:r>
            <a:r>
              <a:rPr lang="zh-CN" altLang="en-US" sz="1400" dirty="0">
                <a:latin typeface="Verdana" panose="020B0604030504040204" pitchFamily="34" charset="0"/>
                <a:sym typeface="+mn-ea"/>
              </a:rPr>
              <a:t>成绩为</a:t>
            </a:r>
            <a:r>
              <a:rPr lang="en-US" altLang="zh-CN" sz="1400" dirty="0">
                <a:latin typeface="Verdana" panose="020B0604030504040204" pitchFamily="34" charset="0"/>
                <a:sym typeface="+mn-ea"/>
              </a:rPr>
              <a:t>\"</a:t>
            </a:r>
            <a:r>
              <a:rPr lang="zh-CN" altLang="en-US" sz="1400" dirty="0">
                <a:latin typeface="Verdana" panose="020B0604030504040204" pitchFamily="34" charset="0"/>
                <a:sym typeface="+mn-ea"/>
              </a:rPr>
              <a:t>良好</a:t>
            </a:r>
            <a:r>
              <a:rPr lang="en-US" altLang="zh-CN" sz="1400" dirty="0">
                <a:latin typeface="Verdana" panose="020B0604030504040204" pitchFamily="34" charset="0"/>
                <a:sym typeface="+mn-ea"/>
              </a:rPr>
              <a:t>\"</a:t>
            </a:r>
            <a:r>
              <a:rPr lang="zh-CN" altLang="en-US" sz="1400" dirty="0">
                <a:latin typeface="Verdana" panose="020B0604030504040204" pitchFamily="34" charset="0"/>
                <a:sym typeface="+mn-ea"/>
              </a:rPr>
              <a:t>！</a:t>
            </a:r>
            <a:r>
              <a:rPr lang="en-US" altLang="zh-CN" sz="1400" dirty="0">
                <a:latin typeface="Verdana" panose="020B0604030504040204" pitchFamily="34" charset="0"/>
                <a:sym typeface="+mn-ea"/>
              </a:rPr>
              <a:t>");break;}</a:t>
            </a:r>
            <a:endParaRPr lang="en-US" altLang="zh-CN"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  case 3:{alert("3--</a:t>
            </a:r>
            <a:r>
              <a:rPr lang="zh-CN" altLang="en-US" sz="1400" dirty="0">
                <a:latin typeface="Verdana" panose="020B0604030504040204" pitchFamily="34" charset="0"/>
                <a:sym typeface="+mn-ea"/>
              </a:rPr>
              <a:t>成绩为</a:t>
            </a:r>
            <a:r>
              <a:rPr lang="en-US" altLang="zh-CN" sz="1400" dirty="0">
                <a:latin typeface="Verdana" panose="020B0604030504040204" pitchFamily="34" charset="0"/>
                <a:sym typeface="+mn-ea"/>
              </a:rPr>
              <a:t>\"</a:t>
            </a:r>
            <a:r>
              <a:rPr lang="zh-CN" altLang="en-US" sz="1400" dirty="0">
                <a:latin typeface="Verdana" panose="020B0604030504040204" pitchFamily="34" charset="0"/>
                <a:sym typeface="+mn-ea"/>
              </a:rPr>
              <a:t>中等</a:t>
            </a:r>
            <a:r>
              <a:rPr lang="en-US" altLang="zh-CN" sz="1400" dirty="0">
                <a:latin typeface="Verdana" panose="020B0604030504040204" pitchFamily="34" charset="0"/>
                <a:sym typeface="+mn-ea"/>
              </a:rPr>
              <a:t>\"</a:t>
            </a:r>
            <a:r>
              <a:rPr lang="zh-CN" altLang="en-US" sz="1400" dirty="0">
                <a:latin typeface="Verdana" panose="020B0604030504040204" pitchFamily="34" charset="0"/>
                <a:sym typeface="+mn-ea"/>
              </a:rPr>
              <a:t>！</a:t>
            </a:r>
            <a:r>
              <a:rPr lang="en-US" altLang="zh-CN" sz="1400" dirty="0">
                <a:latin typeface="Verdana" panose="020B0604030504040204" pitchFamily="34" charset="0"/>
                <a:sym typeface="+mn-ea"/>
              </a:rPr>
              <a:t>");break;}</a:t>
            </a:r>
            <a:endParaRPr lang="en-US" altLang="zh-CN"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  case 4:{alert("4--</a:t>
            </a:r>
            <a:r>
              <a:rPr lang="zh-CN" altLang="en-US" sz="1400" dirty="0">
                <a:latin typeface="Verdana" panose="020B0604030504040204" pitchFamily="34" charset="0"/>
                <a:sym typeface="+mn-ea"/>
              </a:rPr>
              <a:t>成绩为</a:t>
            </a:r>
            <a:r>
              <a:rPr lang="en-US" altLang="zh-CN" sz="1400" dirty="0">
                <a:latin typeface="Verdana" panose="020B0604030504040204" pitchFamily="34" charset="0"/>
                <a:sym typeface="+mn-ea"/>
              </a:rPr>
              <a:t>\"</a:t>
            </a:r>
            <a:r>
              <a:rPr lang="zh-CN" altLang="en-US" sz="1400" dirty="0">
                <a:latin typeface="Verdana" panose="020B0604030504040204" pitchFamily="34" charset="0"/>
                <a:sym typeface="+mn-ea"/>
              </a:rPr>
              <a:t>合格</a:t>
            </a:r>
            <a:r>
              <a:rPr lang="en-US" altLang="zh-CN" sz="1400" dirty="0">
                <a:latin typeface="Verdana" panose="020B0604030504040204" pitchFamily="34" charset="0"/>
                <a:sym typeface="+mn-ea"/>
              </a:rPr>
              <a:t>\"</a:t>
            </a:r>
            <a:r>
              <a:rPr lang="zh-CN" altLang="en-US" sz="1400" dirty="0">
                <a:latin typeface="Verdana" panose="020B0604030504040204" pitchFamily="34" charset="0"/>
                <a:sym typeface="+mn-ea"/>
              </a:rPr>
              <a:t>！</a:t>
            </a:r>
            <a:r>
              <a:rPr lang="en-US" altLang="zh-CN" sz="1400" dirty="0">
                <a:latin typeface="Verdana" panose="020B0604030504040204" pitchFamily="34" charset="0"/>
                <a:sym typeface="+mn-ea"/>
              </a:rPr>
              <a:t>");break;}</a:t>
            </a:r>
            <a:endParaRPr lang="en-US" altLang="zh-CN"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  default:{alert("5--</a:t>
            </a:r>
            <a:r>
              <a:rPr lang="zh-CN" altLang="en-US" sz="1400" dirty="0">
                <a:latin typeface="Verdana" panose="020B0604030504040204" pitchFamily="34" charset="0"/>
                <a:sym typeface="+mn-ea"/>
              </a:rPr>
              <a:t>成绩为</a:t>
            </a:r>
            <a:r>
              <a:rPr lang="en-US" altLang="zh-CN" sz="1400" dirty="0">
                <a:latin typeface="Verdana" panose="020B0604030504040204" pitchFamily="34" charset="0"/>
                <a:sym typeface="+mn-ea"/>
              </a:rPr>
              <a:t>\"</a:t>
            </a:r>
            <a:r>
              <a:rPr lang="zh-CN" altLang="en-US" sz="1400" dirty="0">
                <a:latin typeface="Verdana" panose="020B0604030504040204" pitchFamily="34" charset="0"/>
                <a:sym typeface="+mn-ea"/>
              </a:rPr>
              <a:t>不及格</a:t>
            </a:r>
            <a:r>
              <a:rPr lang="en-US" altLang="zh-CN" sz="1400" dirty="0">
                <a:latin typeface="Verdana" panose="020B0604030504040204" pitchFamily="34" charset="0"/>
                <a:sym typeface="+mn-ea"/>
              </a:rPr>
              <a:t>\"</a:t>
            </a:r>
            <a:r>
              <a:rPr lang="zh-CN" altLang="en-US" sz="1400" dirty="0">
                <a:latin typeface="Verdana" panose="020B0604030504040204" pitchFamily="34" charset="0"/>
                <a:sym typeface="+mn-ea"/>
              </a:rPr>
              <a:t>！</a:t>
            </a:r>
            <a:r>
              <a:rPr lang="en-US" altLang="zh-CN" sz="1400" dirty="0">
                <a:latin typeface="Verdana" panose="020B0604030504040204" pitchFamily="34" charset="0"/>
                <a:sym typeface="+mn-ea"/>
              </a:rPr>
              <a:t>");}   }</a:t>
            </a:r>
            <a:endParaRPr lang="en-US" altLang="zh-CN" sz="1600" dirty="0">
              <a:solidFill>
                <a:schemeClr val="tx1"/>
              </a:solidFill>
              <a:effectLst/>
              <a:latin typeface="Verdana" panose="020B0604030504040204" pitchFamily="34" charset="0"/>
              <a:sym typeface="+mn-ea"/>
            </a:endParaRPr>
          </a:p>
          <a:p>
            <a:pPr lvl="0">
              <a:lnSpc>
                <a:spcPts val="1800"/>
              </a:lnSpc>
              <a:buNone/>
            </a:pPr>
            <a:r>
              <a:rPr lang="en-US" altLang="zh-CN" sz="1400" dirty="0">
                <a:latin typeface="Verdana" panose="020B0604030504040204" pitchFamily="34" charset="0"/>
                <a:sym typeface="+mn-ea"/>
              </a:rPr>
              <a:t>&lt;/script&gt;</a:t>
            </a:r>
            <a:endParaRPr lang="en-US" altLang="zh-CN" sz="1400" dirty="0">
              <a:latin typeface="Verdana" panose="020B0604030504040204" pitchFamily="34" charset="0"/>
              <a:sym typeface="+mn-ea"/>
            </a:endParaRPr>
          </a:p>
        </p:txBody>
      </p:sp>
      <p:sp>
        <p:nvSpPr>
          <p:cNvPr id="4" name="文本框 3"/>
          <p:cNvSpPr txBox="1"/>
          <p:nvPr/>
        </p:nvSpPr>
        <p:spPr>
          <a:xfrm>
            <a:off x="609600" y="5105400"/>
            <a:ext cx="8421370" cy="368300"/>
          </a:xfrm>
          <a:prstGeom prst="rect">
            <a:avLst/>
          </a:prstGeom>
          <a:noFill/>
          <a:ln>
            <a:solidFill>
              <a:schemeClr val="bg1"/>
            </a:solidFill>
          </a:ln>
        </p:spPr>
        <p:txBody>
          <a:bodyPr wrap="square" rtlCol="0">
            <a:spAutoFit/>
          </a:bodyPr>
          <a:lstStyle/>
          <a:p>
            <a:r>
              <a:rPr lang="zh-CN" altLang="zh-CN" dirty="0">
                <a:latin typeface="微软雅黑" panose="020B0503020204020204" charset="-122"/>
                <a:ea typeface="微软雅黑" panose="020B0503020204020204" charset="-122"/>
              </a:rPr>
              <a:t>注意：将多条件多分支转换为单条件多分支</a:t>
            </a:r>
            <a:endParaRPr lang="zh-CN" altLang="zh-CN"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zh-CN" altLang="en-US" dirty="0" smtClean="0"/>
              <a:t>循环结构</a:t>
            </a:r>
            <a:r>
              <a:rPr lang="en-US" altLang="zh-CN" dirty="0" smtClean="0"/>
              <a:t>-for</a:t>
            </a:r>
            <a:endParaRPr lang="en-US" altLang="zh-CN" dirty="0" smtClean="0"/>
          </a:p>
        </p:txBody>
      </p:sp>
      <p:sp>
        <p:nvSpPr>
          <p:cNvPr id="3" name="文本占位符 2"/>
          <p:cNvSpPr>
            <a:spLocks noGrp="1"/>
          </p:cNvSpPr>
          <p:nvPr>
            <p:ph idx="1"/>
          </p:nvPr>
        </p:nvSpPr>
        <p:spPr>
          <a:xfrm>
            <a:off x="502285" y="1346200"/>
            <a:ext cx="6697980" cy="1160780"/>
          </a:xfrm>
          <a:solidFill>
            <a:schemeClr val="bg1"/>
          </a:solidFill>
          <a:ln w="9525">
            <a:solidFill>
              <a:schemeClr val="bg1"/>
            </a:solidFill>
            <a:miter/>
          </a:ln>
          <a:effectLst/>
        </p:spPr>
        <p:txBody>
          <a:bodyPr>
            <a:noAutofit/>
          </a:bodyPr>
          <a:lstStyle/>
          <a:p>
            <a:pPr marL="533400" indent="-533400">
              <a:lnSpc>
                <a:spcPts val="1800"/>
              </a:lnSpc>
              <a:spcBef>
                <a:spcPts val="600"/>
              </a:spcBef>
              <a:spcAft>
                <a:spcPts val="0"/>
              </a:spcAft>
              <a:buNone/>
            </a:pPr>
            <a:r>
              <a:rPr lang="en-US" altLang="zh-CN" sz="1600" kern="1200" dirty="0">
                <a:solidFill>
                  <a:srgbClr val="FF0000"/>
                </a:solidFill>
              </a:rPr>
              <a:t>for (</a:t>
            </a:r>
            <a:r>
              <a:rPr lang="zh-CN" altLang="en-US" sz="1600" kern="1200" dirty="0">
                <a:solidFill>
                  <a:srgbClr val="FF0000"/>
                </a:solidFill>
              </a:rPr>
              <a:t>初始化表达式</a:t>
            </a:r>
            <a:r>
              <a:rPr lang="en-US" altLang="zh-CN" sz="1600" kern="1200" dirty="0">
                <a:solidFill>
                  <a:srgbClr val="FF0000"/>
                </a:solidFill>
              </a:rPr>
              <a:t>;</a:t>
            </a:r>
            <a:r>
              <a:rPr lang="zh-CN" altLang="en-US" sz="1600" kern="1200" dirty="0">
                <a:solidFill>
                  <a:srgbClr val="FF0000"/>
                </a:solidFill>
              </a:rPr>
              <a:t>判断表达式</a:t>
            </a:r>
            <a:r>
              <a:rPr lang="en-US" altLang="zh-CN" sz="1600" kern="1200" dirty="0">
                <a:solidFill>
                  <a:srgbClr val="FF0000"/>
                </a:solidFill>
              </a:rPr>
              <a:t>;</a:t>
            </a:r>
            <a:r>
              <a:rPr lang="zh-CN" altLang="en-US" sz="1600" kern="1200" dirty="0">
                <a:solidFill>
                  <a:srgbClr val="FF0000"/>
                </a:solidFill>
              </a:rPr>
              <a:t>循环表达式</a:t>
            </a:r>
            <a:r>
              <a:rPr lang="en-US" altLang="zh-CN" sz="1600" kern="1200" dirty="0" smtClean="0">
                <a:solidFill>
                  <a:srgbClr val="FF0000"/>
                </a:solidFill>
              </a:rPr>
              <a:t>){  </a:t>
            </a:r>
            <a:r>
              <a:rPr lang="en-US" altLang="zh-CN" sz="1600" kern="1200" dirty="0" smtClean="0">
                <a:solidFill>
                  <a:srgbClr val="FF0000"/>
                </a:solidFill>
                <a:sym typeface="+mn-ea"/>
              </a:rPr>
              <a:t> </a:t>
            </a:r>
            <a:endParaRPr lang="en-US" altLang="zh-CN" sz="1600" kern="1200" dirty="0" smtClean="0">
              <a:solidFill>
                <a:srgbClr val="FF0000"/>
              </a:solidFill>
              <a:sym typeface="+mn-ea"/>
            </a:endParaRPr>
          </a:p>
          <a:p>
            <a:pPr marL="533400" indent="-533400">
              <a:lnSpc>
                <a:spcPts val="1800"/>
              </a:lnSpc>
              <a:spcBef>
                <a:spcPts val="600"/>
              </a:spcBef>
              <a:spcAft>
                <a:spcPts val="0"/>
              </a:spcAft>
              <a:buNone/>
            </a:pPr>
            <a:r>
              <a:rPr lang="zh-CN" altLang="en-US" sz="1600" kern="1200" dirty="0" smtClean="0">
                <a:solidFill>
                  <a:srgbClr val="FF0000"/>
                </a:solidFill>
                <a:sym typeface="+mn-ea"/>
              </a:rPr>
              <a:t>  需</a:t>
            </a:r>
            <a:r>
              <a:rPr lang="zh-CN" altLang="en-US" sz="1600" kern="1200" dirty="0">
                <a:solidFill>
                  <a:srgbClr val="FF0000"/>
                </a:solidFill>
                <a:sym typeface="+mn-ea"/>
              </a:rPr>
              <a:t>循环执行的代</a:t>
            </a:r>
            <a:r>
              <a:rPr lang="zh-CN" altLang="en-US" sz="1600" kern="1200" dirty="0" smtClean="0">
                <a:solidFill>
                  <a:srgbClr val="FF0000"/>
                </a:solidFill>
                <a:sym typeface="+mn-ea"/>
              </a:rPr>
              <a:t>码</a:t>
            </a:r>
            <a:endParaRPr lang="en-US" altLang="zh-CN" sz="1600" kern="1200" dirty="0" smtClean="0">
              <a:solidFill>
                <a:srgbClr val="FF0000"/>
              </a:solidFill>
              <a:sym typeface="+mn-ea"/>
            </a:endParaRPr>
          </a:p>
          <a:p>
            <a:pPr marL="533400" indent="-533400">
              <a:lnSpc>
                <a:spcPts val="1800"/>
              </a:lnSpc>
              <a:spcBef>
                <a:spcPts val="600"/>
              </a:spcBef>
              <a:spcAft>
                <a:spcPts val="0"/>
              </a:spcAft>
              <a:buNone/>
            </a:pPr>
            <a:r>
              <a:rPr lang="en-US" altLang="zh-CN" sz="1600" kern="1200" dirty="0" smtClean="0">
                <a:solidFill>
                  <a:srgbClr val="FF0000"/>
                </a:solidFill>
              </a:rPr>
              <a:t> }</a:t>
            </a:r>
            <a:endParaRPr lang="en-US" altLang="zh-CN" sz="1600" kern="1200" dirty="0" smtClean="0">
              <a:solidFill>
                <a:srgbClr val="FF0000"/>
              </a:solidFill>
            </a:endParaRPr>
          </a:p>
        </p:txBody>
      </p:sp>
      <p:graphicFrame>
        <p:nvGraphicFramePr>
          <p:cNvPr id="6" name="对象 5"/>
          <p:cNvGraphicFramePr>
            <a:graphicFrameLocks noChangeAspect="1"/>
          </p:cNvGraphicFramePr>
          <p:nvPr/>
        </p:nvGraphicFramePr>
        <p:xfrm>
          <a:off x="340995" y="2914600"/>
          <a:ext cx="3436621" cy="2507347"/>
        </p:xfrm>
        <a:graphic>
          <a:graphicData uri="http://schemas.openxmlformats.org/presentationml/2006/ole">
            <mc:AlternateContent xmlns:mc="http://schemas.openxmlformats.org/markup-compatibility/2006">
              <mc:Choice xmlns:v="urn:schemas-microsoft-com:vml" Requires="v">
                <p:oleObj spid="_x0000_s3073" name="" r:id="rId1" imgW="2506345" imgH="3883660" progId="">
                  <p:embed/>
                </p:oleObj>
              </mc:Choice>
              <mc:Fallback>
                <p:oleObj name="" r:id="rId1" imgW="2506345" imgH="3883660" progId="">
                  <p:embed/>
                  <p:pic>
                    <p:nvPicPr>
                      <p:cNvPr id="0" name="图片 3072"/>
                      <p:cNvPicPr>
                        <a:picLocks noChangeAspect="1"/>
                      </p:cNvPicPr>
                      <p:nvPr/>
                    </p:nvPicPr>
                    <p:blipFill>
                      <a:blip r:embed="rId2"/>
                      <a:stretch>
                        <a:fillRect/>
                      </a:stretch>
                    </p:blipFill>
                    <p:spPr>
                      <a:xfrm>
                        <a:off x="340995" y="2914600"/>
                        <a:ext cx="3436621" cy="2507347"/>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sp>
        <p:nvSpPr>
          <p:cNvPr id="4" name="矩形 3"/>
          <p:cNvSpPr/>
          <p:nvPr/>
        </p:nvSpPr>
        <p:spPr>
          <a:xfrm>
            <a:off x="4097020" y="2506980"/>
            <a:ext cx="4544695" cy="3322955"/>
          </a:xfrm>
          <a:prstGeom prst="rect">
            <a:avLst/>
          </a:prstGeom>
          <a:noFill/>
          <a:ln w="38100">
            <a:noFill/>
            <a:miter/>
          </a:ln>
          <a:effectLst/>
          <a:extLst>
            <a:ext uri="{909E8E84-426E-40DD-AFC4-6F175D3DCCD1}">
              <a14:hiddenFill xmlns:a14="http://schemas.microsoft.com/office/drawing/2010/main">
                <a:solidFill>
                  <a:srgbClr val="0000CC"/>
                </a:solidFill>
              </a14:hiddenFill>
            </a:ext>
          </a:extLst>
        </p:spPr>
        <p:txBody>
          <a:bodyPr wrap="square">
            <a:spAutoFit/>
          </a:bodyPr>
          <a:lstStyle/>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&lt;script type="text/</a:t>
            </a:r>
            <a:r>
              <a:rPr lang="en-US" altLang="zh-CN" sz="1800" b="1" dirty="0" err="1">
                <a:solidFill>
                  <a:schemeClr val="tx1"/>
                </a:solidFill>
                <a:latin typeface="Arial" panose="020B0604020202020204" pitchFamily="34" charset="0"/>
                <a:ea typeface="宋体" panose="02010600030101010101" pitchFamily="2" charset="-122"/>
              </a:rPr>
              <a:t>javascript</a:t>
            </a:r>
            <a:r>
              <a:rPr lang="en-US" altLang="zh-CN" sz="1800" b="1" dirty="0">
                <a:solidFill>
                  <a:schemeClr val="tx1"/>
                </a:solidFill>
                <a:latin typeface="Arial" panose="020B0604020202020204" pitchFamily="34" charset="0"/>
                <a:ea typeface="宋体" panose="02010600030101010101" pitchFamily="2" charset="-122"/>
              </a:rPr>
              <a:t>"&gt;</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a:t>
            </a:r>
            <a:r>
              <a:rPr lang="zh-CN" altLang="en-US" sz="1800" b="1" dirty="0">
                <a:solidFill>
                  <a:schemeClr val="tx1"/>
                </a:solidFill>
                <a:latin typeface="Arial" panose="020B0604020202020204" pitchFamily="34" charset="0"/>
                <a:ea typeface="宋体" panose="02010600030101010101" pitchFamily="2" charset="-122"/>
              </a:rPr>
              <a:t>计算</a:t>
            </a:r>
            <a:r>
              <a:rPr lang="en-US" altLang="zh-CN" sz="1800" b="1" dirty="0">
                <a:solidFill>
                  <a:schemeClr val="tx1"/>
                </a:solidFill>
                <a:latin typeface="Arial" panose="020B0604020202020204" pitchFamily="34" charset="0"/>
                <a:ea typeface="宋体" panose="02010600030101010101" pitchFamily="2" charset="-122"/>
              </a:rPr>
              <a:t>1+2+...+n</a:t>
            </a:r>
            <a:r>
              <a:rPr lang="zh-CN" altLang="en-US" sz="1800" b="1" dirty="0">
                <a:solidFill>
                  <a:schemeClr val="tx1"/>
                </a:solidFill>
                <a:latin typeface="Arial" panose="020B0604020202020204" pitchFamily="34" charset="0"/>
                <a:ea typeface="宋体" panose="02010600030101010101" pitchFamily="2" charset="-122"/>
              </a:rPr>
              <a:t>的和</a:t>
            </a:r>
            <a:endParaRPr lang="zh-CN" altLang="en-US"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zh-CN" altLang="en-US" sz="1800" b="1" dirty="0">
                <a:solidFill>
                  <a:schemeClr val="tx1"/>
                </a:solidFill>
                <a:latin typeface="Arial" panose="020B0604020202020204" pitchFamily="34" charset="0"/>
                <a:ea typeface="宋体" panose="02010600030101010101" pitchFamily="2" charset="-122"/>
              </a:rPr>
              <a:t>  </a:t>
            </a:r>
            <a:r>
              <a:rPr lang="en-US" altLang="zh-CN" sz="1800" b="1" dirty="0" err="1">
                <a:solidFill>
                  <a:schemeClr val="tx1"/>
                </a:solidFill>
                <a:latin typeface="Arial" panose="020B0604020202020204" pitchFamily="34" charset="0"/>
                <a:ea typeface="宋体" panose="02010600030101010101" pitchFamily="2" charset="-122"/>
              </a:rPr>
              <a:t>var</a:t>
            </a:r>
            <a:r>
              <a:rPr lang="en-US" altLang="zh-CN" sz="1800" b="1" dirty="0">
                <a:solidFill>
                  <a:schemeClr val="tx1"/>
                </a:solidFill>
                <a:latin typeface="Arial" panose="020B0604020202020204" pitchFamily="34" charset="0"/>
                <a:ea typeface="宋体" panose="02010600030101010101" pitchFamily="2" charset="-122"/>
              </a:rPr>
              <a:t> n=prompt("</a:t>
            </a:r>
            <a:r>
              <a:rPr lang="zh-CN" altLang="en-US" sz="1800" b="1" dirty="0">
                <a:solidFill>
                  <a:schemeClr val="tx1"/>
                </a:solidFill>
                <a:latin typeface="Arial" panose="020B0604020202020204" pitchFamily="34" charset="0"/>
                <a:ea typeface="宋体" panose="02010600030101010101" pitchFamily="2" charset="-122"/>
              </a:rPr>
              <a:t>输入整数</a:t>
            </a:r>
            <a:r>
              <a:rPr lang="en-US" altLang="zh-CN" sz="1800" b="1" dirty="0">
                <a:solidFill>
                  <a:schemeClr val="tx1"/>
                </a:solidFill>
                <a:latin typeface="Arial" panose="020B0604020202020204" pitchFamily="34" charset="0"/>
                <a:ea typeface="宋体" panose="02010600030101010101" pitchFamily="2" charset="-122"/>
              </a:rPr>
              <a:t>N</a:t>
            </a:r>
            <a:r>
              <a:rPr lang="zh-CN" altLang="en-US" sz="1800" b="1" dirty="0">
                <a:solidFill>
                  <a:schemeClr val="tx1"/>
                </a:solidFill>
                <a:latin typeface="Arial" panose="020B0604020202020204" pitchFamily="34" charset="0"/>
                <a:ea typeface="宋体" panose="02010600030101010101" pitchFamily="2" charset="-122"/>
              </a:rPr>
              <a:t>：</a:t>
            </a:r>
            <a:r>
              <a:rPr lang="en-US" altLang="zh-CN" sz="1800" b="1" dirty="0">
                <a:solidFill>
                  <a:schemeClr val="tx1"/>
                </a:solidFill>
                <a:latin typeface="Arial" panose="020B0604020202020204" pitchFamily="34" charset="0"/>
                <a:ea typeface="宋体" panose="02010600030101010101" pitchFamily="2" charset="-122"/>
              </a:rPr>
              <a:t>",1);</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//sum=0;</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if (n!=null)</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  </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for (</a:t>
            </a:r>
            <a:r>
              <a:rPr lang="en-US" altLang="zh-CN" sz="1800" b="1" i="1" dirty="0">
                <a:solidFill>
                  <a:schemeClr val="tx1"/>
                </a:solidFill>
                <a:latin typeface="Arial" panose="020B0604020202020204" pitchFamily="34" charset="0"/>
                <a:ea typeface="宋体" panose="02010600030101010101" pitchFamily="2" charset="-122"/>
              </a:rPr>
              <a:t>sum=0,i=1</a:t>
            </a:r>
            <a:r>
              <a:rPr lang="en-US" altLang="zh-CN" sz="1800" b="1" dirty="0">
                <a:solidFill>
                  <a:schemeClr val="tx1"/>
                </a:solidFill>
                <a:latin typeface="Arial" panose="020B0604020202020204" pitchFamily="34" charset="0"/>
                <a:ea typeface="宋体" panose="02010600030101010101" pitchFamily="2" charset="-122"/>
              </a:rPr>
              <a:t>;i&lt;=n ;</a:t>
            </a:r>
            <a:r>
              <a:rPr lang="en-US" altLang="zh-CN" sz="1800" b="1" dirty="0" err="1">
                <a:solidFill>
                  <a:schemeClr val="tx1"/>
                </a:solidFill>
                <a:latin typeface="Arial" panose="020B0604020202020204" pitchFamily="34" charset="0"/>
                <a:ea typeface="宋体" panose="02010600030101010101" pitchFamily="2" charset="-122"/>
              </a:rPr>
              <a:t>i</a:t>
            </a:r>
            <a:r>
              <a:rPr lang="en-US" altLang="zh-CN" sz="1800" b="1" dirty="0">
                <a:solidFill>
                  <a:schemeClr val="tx1"/>
                </a:solidFill>
                <a:latin typeface="Arial" panose="020B0604020202020204" pitchFamily="34" charset="0"/>
                <a:ea typeface="宋体" panose="02010600030101010101" pitchFamily="2" charset="-122"/>
              </a:rPr>
              <a:t>++ )</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 </a:t>
            </a:r>
            <a:endParaRPr lang="en-US" altLang="zh-CN" sz="1800" b="1" dirty="0" smtClean="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dirty="0" smtClean="0">
                <a:latin typeface="Arial" panose="020B0604020202020204" pitchFamily="34" charset="0"/>
                <a:ea typeface="宋体" panose="02010600030101010101" pitchFamily="2" charset="-122"/>
              </a:rPr>
              <a:t>        </a:t>
            </a:r>
            <a:r>
              <a:rPr lang="en-US" altLang="zh-CN" sz="1800" b="1" dirty="0" smtClean="0">
                <a:solidFill>
                  <a:schemeClr val="tx1"/>
                </a:solidFill>
                <a:latin typeface="Arial" panose="020B0604020202020204" pitchFamily="34" charset="0"/>
                <a:ea typeface="宋体" panose="02010600030101010101" pitchFamily="2" charset="-122"/>
              </a:rPr>
              <a:t>sum=</a:t>
            </a:r>
            <a:r>
              <a:rPr lang="en-US" altLang="zh-CN" sz="1800" b="1" dirty="0" err="1" smtClean="0">
                <a:solidFill>
                  <a:schemeClr val="tx1"/>
                </a:solidFill>
                <a:latin typeface="Arial" panose="020B0604020202020204" pitchFamily="34" charset="0"/>
                <a:ea typeface="宋体" panose="02010600030101010101" pitchFamily="2" charset="-122"/>
              </a:rPr>
              <a:t>sum+i</a:t>
            </a:r>
            <a:r>
              <a:rPr lang="en-US" altLang="zh-CN" sz="1800" b="1" dirty="0">
                <a:solidFill>
                  <a:schemeClr val="tx1"/>
                </a:solidFill>
                <a:latin typeface="Arial" panose="020B0604020202020204" pitchFamily="34" charset="0"/>
                <a:ea typeface="宋体" panose="02010600030101010101" pitchFamily="2" charset="-122"/>
              </a:rPr>
              <a:t>; </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a:t>
            </a:r>
            <a:r>
              <a:rPr lang="en-US" altLang="zh-CN" sz="1800" b="1" dirty="0" err="1">
                <a:solidFill>
                  <a:schemeClr val="tx1"/>
                </a:solidFill>
                <a:latin typeface="Arial" panose="020B0604020202020204" pitchFamily="34" charset="0"/>
                <a:ea typeface="宋体" panose="02010600030101010101" pitchFamily="2" charset="-122"/>
              </a:rPr>
              <a:t>document.</a:t>
            </a:r>
            <a:r>
              <a:rPr lang="en-US" altLang="zh-CN" sz="1800" b="1" dirty="0" err="1">
                <a:ln>
                  <a:solidFill>
                    <a:schemeClr val="bg1"/>
                  </a:solidFill>
                </a:ln>
                <a:solidFill>
                  <a:schemeClr val="tx1"/>
                </a:solidFill>
                <a:latin typeface="Arial" panose="020B0604020202020204" pitchFamily="34" charset="0"/>
                <a:ea typeface="宋体" panose="02010600030101010101" pitchFamily="2" charset="-122"/>
              </a:rPr>
              <a:t>write</a:t>
            </a:r>
            <a:r>
              <a:rPr lang="en-US" altLang="zh-CN" sz="1800" b="1" dirty="0">
                <a:solidFill>
                  <a:schemeClr val="tx1"/>
                </a:solidFill>
                <a:latin typeface="Arial" panose="020B0604020202020204" pitchFamily="34" charset="0"/>
                <a:ea typeface="宋体" panose="02010600030101010101" pitchFamily="2" charset="-122"/>
              </a:rPr>
              <a:t>("&lt;</a:t>
            </a:r>
            <a:r>
              <a:rPr lang="en-US" altLang="zh-CN" sz="1800" b="1" dirty="0" err="1">
                <a:solidFill>
                  <a:schemeClr val="tx1"/>
                </a:solidFill>
                <a:latin typeface="Arial" panose="020B0604020202020204" pitchFamily="34" charset="0"/>
                <a:ea typeface="宋体" panose="02010600030101010101" pitchFamily="2" charset="-122"/>
              </a:rPr>
              <a:t>br</a:t>
            </a:r>
            <a:r>
              <a:rPr lang="en-US" altLang="zh-CN" sz="1800" b="1" dirty="0">
                <a:solidFill>
                  <a:schemeClr val="tx1"/>
                </a:solidFill>
                <a:latin typeface="Arial" panose="020B0604020202020204" pitchFamily="34" charset="0"/>
                <a:ea typeface="宋体" panose="02010600030101010101" pitchFamily="2" charset="-122"/>
              </a:rPr>
              <a:t>&gt;"+sum);</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alert("1+2+...+N="+sum);</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ts val="18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&lt;/script&gt; </a:t>
            </a:r>
            <a:endParaRPr lang="en-US" altLang="zh-CN" sz="1800" b="1" dirty="0">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r>
              <a:rPr lang="zh-CN" altLang="en-US" dirty="0" smtClean="0">
                <a:sym typeface="+mn-ea"/>
              </a:rPr>
              <a:t>循环结构</a:t>
            </a:r>
            <a:r>
              <a:rPr lang="en-US" altLang="zh-CN" dirty="0" smtClean="0">
                <a:sym typeface="+mn-ea"/>
              </a:rPr>
              <a:t>-</a:t>
            </a:r>
            <a:r>
              <a:rPr lang="en-US" altLang="zh-CN" dirty="0" smtClean="0"/>
              <a:t>while</a:t>
            </a:r>
            <a:r>
              <a:rPr lang="zh-CN" altLang="en-US" dirty="0" smtClean="0"/>
              <a:t>语句</a:t>
            </a:r>
            <a:endParaRPr lang="zh-CN" altLang="en-US" dirty="0" smtClean="0"/>
          </a:p>
        </p:txBody>
      </p:sp>
      <p:sp>
        <p:nvSpPr>
          <p:cNvPr id="3" name="文本占位符 2"/>
          <p:cNvSpPr>
            <a:spLocks noGrp="1"/>
          </p:cNvSpPr>
          <p:nvPr>
            <p:ph idx="1"/>
          </p:nvPr>
        </p:nvSpPr>
        <p:spPr>
          <a:xfrm>
            <a:off x="533400" y="1351915"/>
            <a:ext cx="3764280" cy="1315085"/>
          </a:xfrm>
          <a:ln w="9525" cap="flat" cmpd="sng">
            <a:solidFill>
              <a:schemeClr val="bg1"/>
            </a:solidFill>
            <a:prstDash val="solid"/>
            <a:miter/>
            <a:headEnd type="none" w="med" len="med"/>
            <a:tailEnd type="none" w="med" len="med"/>
          </a:ln>
        </p:spPr>
        <p:txBody>
          <a:bodyPr anchor="t">
            <a:normAutofit/>
          </a:bodyPr>
          <a:lstStyle/>
          <a:p>
            <a:pPr marL="533400" indent="-533400">
              <a:spcBef>
                <a:spcPts val="0"/>
              </a:spcBef>
              <a:spcAft>
                <a:spcPts val="0"/>
              </a:spcAft>
              <a:buNone/>
            </a:pPr>
            <a:r>
              <a:rPr lang="en-US" altLang="zh-CN" sz="1800" kern="1200" dirty="0">
                <a:solidFill>
                  <a:srgbClr val="FF0000"/>
                </a:solidFill>
              </a:rPr>
              <a:t>while(</a:t>
            </a:r>
            <a:r>
              <a:rPr lang="zh-CN" altLang="en-US" sz="1800" kern="1200" dirty="0">
                <a:solidFill>
                  <a:srgbClr val="FF0000"/>
                </a:solidFill>
              </a:rPr>
              <a:t>表达式</a:t>
            </a:r>
            <a:r>
              <a:rPr lang="en-US" altLang="zh-CN" sz="1800" kern="1200" dirty="0">
                <a:solidFill>
                  <a:srgbClr val="FF0000"/>
                </a:solidFill>
              </a:rPr>
              <a:t>) {</a:t>
            </a:r>
            <a:endParaRPr lang="en-US" altLang="zh-CN" sz="1800" kern="1200" dirty="0">
              <a:solidFill>
                <a:srgbClr val="FF0000"/>
              </a:solidFill>
            </a:endParaRPr>
          </a:p>
          <a:p>
            <a:pPr marL="533400" indent="-533400">
              <a:spcBef>
                <a:spcPts val="0"/>
              </a:spcBef>
              <a:spcAft>
                <a:spcPts val="0"/>
              </a:spcAft>
              <a:buNone/>
            </a:pPr>
            <a:r>
              <a:rPr lang="zh-CN" altLang="en-US" sz="1800" kern="1200" dirty="0" smtClean="0">
                <a:solidFill>
                  <a:srgbClr val="FF0000"/>
                </a:solidFill>
              </a:rPr>
              <a:t>   需</a:t>
            </a:r>
            <a:r>
              <a:rPr lang="zh-CN" altLang="en-US" sz="1800" kern="1200" dirty="0">
                <a:solidFill>
                  <a:srgbClr val="FF0000"/>
                </a:solidFill>
              </a:rPr>
              <a:t>执行的代码</a:t>
            </a:r>
            <a:r>
              <a:rPr lang="en-US" altLang="zh-CN" sz="1800" kern="1200" dirty="0">
                <a:solidFill>
                  <a:srgbClr val="FF0000"/>
                </a:solidFill>
              </a:rPr>
              <a:t>; </a:t>
            </a:r>
            <a:endParaRPr lang="en-US" altLang="zh-CN" sz="1800" kern="1200" dirty="0" smtClean="0">
              <a:solidFill>
                <a:srgbClr val="FF0000"/>
              </a:solidFill>
            </a:endParaRPr>
          </a:p>
          <a:p>
            <a:pPr marL="533400" indent="-533400">
              <a:spcBef>
                <a:spcPts val="0"/>
              </a:spcBef>
              <a:spcAft>
                <a:spcPts val="0"/>
              </a:spcAft>
              <a:buNone/>
            </a:pPr>
            <a:r>
              <a:rPr lang="en-US" altLang="zh-CN" sz="1800" kern="1200" dirty="0" smtClean="0">
                <a:solidFill>
                  <a:srgbClr val="FF0000"/>
                </a:solidFill>
              </a:rPr>
              <a:t>}</a:t>
            </a:r>
            <a:endParaRPr lang="en-US" altLang="zh-CN" sz="1800" kern="1200" dirty="0">
              <a:solidFill>
                <a:srgbClr val="FF0000"/>
              </a:solidFill>
            </a:endParaRPr>
          </a:p>
        </p:txBody>
      </p:sp>
      <p:graphicFrame>
        <p:nvGraphicFramePr>
          <p:cNvPr id="5" name="对象 4"/>
          <p:cNvGraphicFramePr>
            <a:graphicFrameLocks noGrp="1"/>
          </p:cNvGraphicFramePr>
          <p:nvPr/>
        </p:nvGraphicFramePr>
        <p:xfrm>
          <a:off x="447675" y="2792730"/>
          <a:ext cx="3200399" cy="2767489"/>
        </p:xfrm>
        <a:graphic>
          <a:graphicData uri="http://schemas.openxmlformats.org/presentationml/2006/ole">
            <mc:AlternateContent xmlns:mc="http://schemas.openxmlformats.org/markup-compatibility/2006">
              <mc:Choice xmlns:v="urn:schemas-microsoft-com:vml" Requires="v">
                <p:oleObj spid="_x0000_s4097" name="" r:id="rId1" imgW="2370455" imgH="2472055" progId="">
                  <p:embed/>
                </p:oleObj>
              </mc:Choice>
              <mc:Fallback>
                <p:oleObj name="" r:id="rId1" imgW="2370455" imgH="2472055" progId="">
                  <p:embed/>
                  <p:pic>
                    <p:nvPicPr>
                      <p:cNvPr id="0" name="图片 4096"/>
                      <p:cNvPicPr>
                        <a:picLocks noGrp="1"/>
                      </p:cNvPicPr>
                      <p:nvPr/>
                    </p:nvPicPr>
                    <p:blipFill>
                      <a:blip r:embed="rId2"/>
                      <a:stretch>
                        <a:fillRect/>
                      </a:stretch>
                    </p:blipFill>
                    <p:spPr>
                      <a:xfrm>
                        <a:off x="447675" y="2792730"/>
                        <a:ext cx="3200399" cy="2767489"/>
                      </a:xfrm>
                      <a:prstGeom prst="rect">
                        <a:avLst/>
                      </a:prstGeom>
                      <a:noFill/>
                      <a:ln w="38100">
                        <a:noFill/>
                      </a:ln>
                    </p:spPr>
                  </p:pic>
                </p:oleObj>
              </mc:Fallback>
            </mc:AlternateContent>
          </a:graphicData>
        </a:graphic>
      </p:graphicFrame>
      <p:sp>
        <p:nvSpPr>
          <p:cNvPr id="6" name="矩形 5"/>
          <p:cNvSpPr/>
          <p:nvPr/>
        </p:nvSpPr>
        <p:spPr>
          <a:xfrm>
            <a:off x="4150360" y="1673067"/>
            <a:ext cx="4988560" cy="3744595"/>
          </a:xfrm>
          <a:prstGeom prst="rect">
            <a:avLst/>
          </a:prstGeom>
          <a:noFill/>
          <a:ln w="38100">
            <a:noFill/>
            <a:miter/>
          </a:ln>
          <a:effectLst/>
          <a:extLst>
            <a:ext uri="{909E8E84-426E-40DD-AFC4-6F175D3DCCD1}">
              <a14:hiddenFill xmlns:a14="http://schemas.microsoft.com/office/drawing/2010/main">
                <a:solidFill>
                  <a:schemeClr val="accent1"/>
                </a:solidFill>
              </a14:hiddenFill>
            </a:ext>
          </a:extLst>
        </p:spPr>
        <p:txBody>
          <a:bodyPr wrap="square" anchor="t">
            <a:spAutoFit/>
          </a:bodyPr>
          <a:lstStyle/>
          <a:p>
            <a:pPr lvl="0" latinLnBrk="1">
              <a:lnSpc>
                <a:spcPct val="120000"/>
              </a:lnSpc>
              <a:buClr>
                <a:srgbClr val="000000"/>
              </a:buClr>
            </a:pPr>
            <a:r>
              <a:rPr lang="zh-CN" altLang="en-US" sz="1800" b="1" dirty="0">
                <a:solidFill>
                  <a:schemeClr val="tx1"/>
                </a:solidFill>
                <a:latin typeface="Arial" panose="020B0604020202020204" pitchFamily="34" charset="0"/>
                <a:ea typeface="宋体" panose="02010600030101010101" pitchFamily="2" charset="-122"/>
              </a:rPr>
              <a:t> </a:t>
            </a:r>
            <a:r>
              <a:rPr lang="en-US" altLang="zh-CN" sz="1800" b="1" dirty="0">
                <a:solidFill>
                  <a:schemeClr val="tx1"/>
                </a:solidFill>
                <a:latin typeface="Arial" panose="020B0604020202020204" pitchFamily="34" charset="0"/>
                <a:ea typeface="宋体" panose="02010600030101010101" pitchFamily="2" charset="-122"/>
              </a:rPr>
              <a:t>&lt;script type="text/</a:t>
            </a:r>
            <a:r>
              <a:rPr lang="en-US" altLang="zh-CN" sz="1800" b="1" dirty="0" err="1">
                <a:solidFill>
                  <a:schemeClr val="tx1"/>
                </a:solidFill>
                <a:latin typeface="Arial" panose="020B0604020202020204" pitchFamily="34" charset="0"/>
                <a:ea typeface="宋体" panose="02010600030101010101" pitchFamily="2" charset="-122"/>
              </a:rPr>
              <a:t>javascript</a:t>
            </a:r>
            <a:r>
              <a:rPr lang="en-US" altLang="zh-CN" sz="1800" b="1" dirty="0">
                <a:solidFill>
                  <a:schemeClr val="tx1"/>
                </a:solidFill>
                <a:latin typeface="Arial" panose="020B0604020202020204" pitchFamily="34" charset="0"/>
                <a:ea typeface="宋体" panose="02010600030101010101" pitchFamily="2" charset="-122"/>
              </a:rPr>
              <a:t>"&gt;</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ct val="1200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a:t>
            </a:r>
            <a:r>
              <a:rPr lang="zh-CN" altLang="en-US" sz="1800" b="1" dirty="0">
                <a:solidFill>
                  <a:schemeClr val="tx1"/>
                </a:solidFill>
                <a:latin typeface="Arial" panose="020B0604020202020204" pitchFamily="34" charset="0"/>
                <a:ea typeface="宋体" panose="02010600030101010101" pitchFamily="2" charset="-122"/>
              </a:rPr>
              <a:t>计算</a:t>
            </a:r>
            <a:r>
              <a:rPr lang="en-US" altLang="zh-CN" sz="1800" b="1" dirty="0">
                <a:solidFill>
                  <a:schemeClr val="tx1"/>
                </a:solidFill>
                <a:latin typeface="Arial" panose="020B0604020202020204" pitchFamily="34" charset="0"/>
                <a:ea typeface="宋体" panose="02010600030101010101" pitchFamily="2" charset="-122"/>
              </a:rPr>
              <a:t>1+2+...+n</a:t>
            </a:r>
            <a:r>
              <a:rPr lang="zh-CN" altLang="en-US" sz="1800" b="1" dirty="0">
                <a:solidFill>
                  <a:schemeClr val="tx1"/>
                </a:solidFill>
                <a:latin typeface="Arial" panose="020B0604020202020204" pitchFamily="34" charset="0"/>
                <a:ea typeface="宋体" panose="02010600030101010101" pitchFamily="2" charset="-122"/>
              </a:rPr>
              <a:t>的和</a:t>
            </a:r>
            <a:endParaRPr lang="zh-CN" altLang="en-US" sz="1800" b="1" dirty="0">
              <a:solidFill>
                <a:schemeClr val="tx1"/>
              </a:solidFill>
              <a:latin typeface="Arial" panose="020B0604020202020204" pitchFamily="34" charset="0"/>
              <a:ea typeface="宋体" panose="02010600030101010101" pitchFamily="2" charset="-122"/>
            </a:endParaRPr>
          </a:p>
          <a:p>
            <a:pPr lvl="0" latinLnBrk="1">
              <a:lnSpc>
                <a:spcPct val="120000"/>
              </a:lnSpc>
              <a:buClr>
                <a:srgbClr val="000000"/>
              </a:buClr>
            </a:pPr>
            <a:r>
              <a:rPr lang="zh-CN" altLang="en-US" sz="1800" b="1" dirty="0">
                <a:solidFill>
                  <a:schemeClr val="tx1"/>
                </a:solidFill>
                <a:latin typeface="Arial" panose="020B0604020202020204" pitchFamily="34" charset="0"/>
                <a:ea typeface="宋体" panose="02010600030101010101" pitchFamily="2" charset="-122"/>
              </a:rPr>
              <a:t>  </a:t>
            </a:r>
            <a:r>
              <a:rPr lang="en-US" altLang="zh-CN" sz="1800" b="1" dirty="0" err="1">
                <a:solidFill>
                  <a:schemeClr val="tx1"/>
                </a:solidFill>
                <a:latin typeface="Arial" panose="020B0604020202020204" pitchFamily="34" charset="0"/>
                <a:ea typeface="宋体" panose="02010600030101010101" pitchFamily="2" charset="-122"/>
              </a:rPr>
              <a:t>var</a:t>
            </a:r>
            <a:r>
              <a:rPr lang="en-US" altLang="zh-CN" sz="1800" b="1" dirty="0">
                <a:solidFill>
                  <a:schemeClr val="tx1"/>
                </a:solidFill>
                <a:latin typeface="Arial" panose="020B0604020202020204" pitchFamily="34" charset="0"/>
                <a:ea typeface="宋体" panose="02010600030101010101" pitchFamily="2" charset="-122"/>
              </a:rPr>
              <a:t> n=prompt("</a:t>
            </a:r>
            <a:r>
              <a:rPr lang="zh-CN" altLang="en-US" sz="1800" b="1" dirty="0">
                <a:solidFill>
                  <a:schemeClr val="tx1"/>
                </a:solidFill>
                <a:latin typeface="Arial" panose="020B0604020202020204" pitchFamily="34" charset="0"/>
                <a:ea typeface="宋体" panose="02010600030101010101" pitchFamily="2" charset="-122"/>
              </a:rPr>
              <a:t>请输入整数</a:t>
            </a:r>
            <a:r>
              <a:rPr lang="en-US" altLang="zh-CN" sz="1800" b="1" dirty="0">
                <a:solidFill>
                  <a:schemeClr val="tx1"/>
                </a:solidFill>
                <a:latin typeface="Arial" panose="020B0604020202020204" pitchFamily="34" charset="0"/>
                <a:ea typeface="宋体" panose="02010600030101010101" pitchFamily="2" charset="-122"/>
              </a:rPr>
              <a:t>N",1);</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ct val="1200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a:t>
            </a:r>
            <a:r>
              <a:rPr lang="en-US" altLang="zh-CN" sz="1800" b="1" dirty="0" err="1">
                <a:solidFill>
                  <a:schemeClr val="tx1"/>
                </a:solidFill>
                <a:latin typeface="Arial" panose="020B0604020202020204" pitchFamily="34" charset="0"/>
                <a:ea typeface="宋体" panose="02010600030101010101" pitchFamily="2" charset="-122"/>
              </a:rPr>
              <a:t>var</a:t>
            </a:r>
            <a:r>
              <a:rPr lang="en-US" altLang="zh-CN" sz="1800" b="1" dirty="0">
                <a:solidFill>
                  <a:schemeClr val="tx1"/>
                </a:solidFill>
                <a:latin typeface="Arial" panose="020B0604020202020204" pitchFamily="34" charset="0"/>
                <a:ea typeface="宋体" panose="02010600030101010101" pitchFamily="2" charset="-122"/>
              </a:rPr>
              <a:t> </a:t>
            </a:r>
            <a:r>
              <a:rPr lang="en-US" altLang="zh-CN" sz="1800" b="1" dirty="0" err="1">
                <a:solidFill>
                  <a:schemeClr val="tx1"/>
                </a:solidFill>
                <a:latin typeface="Arial" panose="020B0604020202020204" pitchFamily="34" charset="0"/>
                <a:ea typeface="宋体" panose="02010600030101010101" pitchFamily="2" charset="-122"/>
              </a:rPr>
              <a:t>i</a:t>
            </a:r>
            <a:r>
              <a:rPr lang="en-US" altLang="zh-CN" sz="1800" b="1" dirty="0">
                <a:solidFill>
                  <a:schemeClr val="tx1"/>
                </a:solidFill>
                <a:latin typeface="Arial" panose="020B0604020202020204" pitchFamily="34" charset="0"/>
                <a:ea typeface="宋体" panose="02010600030101010101" pitchFamily="2" charset="-122"/>
              </a:rPr>
              <a:t>=1,sum=0;  //</a:t>
            </a:r>
            <a:r>
              <a:rPr lang="zh-CN" altLang="en-US" sz="1800" b="1" dirty="0">
                <a:solidFill>
                  <a:schemeClr val="tx1"/>
                </a:solidFill>
                <a:latin typeface="Arial" panose="020B0604020202020204" pitchFamily="34" charset="0"/>
                <a:ea typeface="宋体" panose="02010600030101010101" pitchFamily="2" charset="-122"/>
              </a:rPr>
              <a:t>逗号运算符</a:t>
            </a:r>
            <a:endParaRPr lang="zh-CN" altLang="en-US" sz="1800" b="1" dirty="0">
              <a:solidFill>
                <a:schemeClr val="tx1"/>
              </a:solidFill>
              <a:latin typeface="Arial" panose="020B0604020202020204" pitchFamily="34" charset="0"/>
              <a:ea typeface="宋体" panose="02010600030101010101" pitchFamily="2" charset="-122"/>
            </a:endParaRPr>
          </a:p>
          <a:p>
            <a:pPr lvl="0" latinLnBrk="1">
              <a:lnSpc>
                <a:spcPct val="120000"/>
              </a:lnSpc>
              <a:buClr>
                <a:srgbClr val="000000"/>
              </a:buClr>
            </a:pPr>
            <a:r>
              <a:rPr lang="zh-CN" altLang="en-US" sz="1800" b="1" dirty="0">
                <a:solidFill>
                  <a:schemeClr val="tx1"/>
                </a:solidFill>
                <a:latin typeface="Arial" panose="020B0604020202020204" pitchFamily="34" charset="0"/>
                <a:ea typeface="宋体" panose="02010600030101010101" pitchFamily="2" charset="-122"/>
              </a:rPr>
              <a:t>  </a:t>
            </a:r>
            <a:r>
              <a:rPr lang="en-US" altLang="zh-CN" sz="1800" b="1" dirty="0">
                <a:solidFill>
                  <a:schemeClr val="tx1"/>
                </a:solidFill>
                <a:latin typeface="Arial" panose="020B0604020202020204" pitchFamily="34" charset="0"/>
                <a:ea typeface="宋体" panose="02010600030101010101" pitchFamily="2" charset="-122"/>
              </a:rPr>
              <a:t>if (n!=null)</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ct val="1200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  </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ct val="1200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while (</a:t>
            </a:r>
            <a:r>
              <a:rPr lang="en-US" altLang="zh-CN" sz="1800" b="1" dirty="0" err="1">
                <a:solidFill>
                  <a:schemeClr val="tx1"/>
                </a:solidFill>
                <a:latin typeface="Arial" panose="020B0604020202020204" pitchFamily="34" charset="0"/>
                <a:ea typeface="宋体" panose="02010600030101010101" pitchFamily="2" charset="-122"/>
              </a:rPr>
              <a:t>i</a:t>
            </a:r>
            <a:r>
              <a:rPr lang="en-US" altLang="zh-CN" sz="1800" b="1" dirty="0">
                <a:solidFill>
                  <a:schemeClr val="tx1"/>
                </a:solidFill>
                <a:latin typeface="Arial" panose="020B0604020202020204" pitchFamily="34" charset="0"/>
                <a:ea typeface="宋体" panose="02010600030101010101" pitchFamily="2" charset="-122"/>
              </a:rPr>
              <a:t>&lt;=n)</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ct val="1200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  sum=</a:t>
            </a:r>
            <a:r>
              <a:rPr lang="en-US" altLang="zh-CN" sz="1800" b="1" dirty="0" err="1">
                <a:solidFill>
                  <a:schemeClr val="tx1"/>
                </a:solidFill>
                <a:latin typeface="Arial" panose="020B0604020202020204" pitchFamily="34" charset="0"/>
                <a:ea typeface="宋体" panose="02010600030101010101" pitchFamily="2" charset="-122"/>
              </a:rPr>
              <a:t>sum+i</a:t>
            </a:r>
            <a:r>
              <a:rPr lang="en-US" altLang="zh-CN" sz="1800" b="1" dirty="0">
                <a:solidFill>
                  <a:schemeClr val="tx1"/>
                </a:solidFill>
                <a:latin typeface="Arial" panose="020B0604020202020204" pitchFamily="34" charset="0"/>
                <a:ea typeface="宋体" panose="02010600030101010101" pitchFamily="2" charset="-122"/>
              </a:rPr>
              <a:t>; </a:t>
            </a:r>
            <a:r>
              <a:rPr lang="en-US" altLang="zh-CN" sz="1800" b="1" dirty="0" err="1">
                <a:solidFill>
                  <a:schemeClr val="tx1"/>
                </a:solidFill>
                <a:latin typeface="Arial" panose="020B0604020202020204" pitchFamily="34" charset="0"/>
                <a:ea typeface="宋体" panose="02010600030101010101" pitchFamily="2" charset="-122"/>
              </a:rPr>
              <a:t>i</a:t>
            </a:r>
            <a:r>
              <a:rPr lang="en-US" altLang="zh-CN" sz="1800" b="1" dirty="0">
                <a:solidFill>
                  <a:schemeClr val="tx1"/>
                </a:solidFill>
                <a:latin typeface="Arial" panose="020B0604020202020204" pitchFamily="34" charset="0"/>
                <a:ea typeface="宋体" panose="02010600030101010101" pitchFamily="2" charset="-122"/>
              </a:rPr>
              <a:t>++;	}</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ct val="1200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alert("1+2+...+N="+sum);</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ct val="1200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a:t>
            </a:r>
            <a:endParaRPr lang="en-US" altLang="zh-CN" sz="1800" b="1" dirty="0">
              <a:solidFill>
                <a:schemeClr val="tx1"/>
              </a:solidFill>
              <a:latin typeface="Arial" panose="020B0604020202020204" pitchFamily="34" charset="0"/>
              <a:ea typeface="宋体" panose="02010600030101010101" pitchFamily="2" charset="-122"/>
            </a:endParaRPr>
          </a:p>
          <a:p>
            <a:pPr lvl="0" latinLnBrk="1">
              <a:lnSpc>
                <a:spcPct val="120000"/>
              </a:lnSpc>
              <a:buClr>
                <a:srgbClr val="000000"/>
              </a:buClr>
            </a:pPr>
            <a:r>
              <a:rPr lang="en-US" altLang="zh-CN" sz="1800" b="1" dirty="0">
                <a:solidFill>
                  <a:schemeClr val="tx1"/>
                </a:solidFill>
                <a:latin typeface="Arial" panose="020B0604020202020204" pitchFamily="34" charset="0"/>
                <a:ea typeface="宋体" panose="02010600030101010101" pitchFamily="2" charset="-122"/>
              </a:rPr>
              <a:t> &lt;/script&gt; </a:t>
            </a:r>
            <a:endParaRPr lang="en-US" altLang="zh-CN" sz="1800" b="1" dirty="0">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zh-CN" altLang="en-US" dirty="0" smtClean="0">
                <a:sym typeface="+mn-ea"/>
              </a:rPr>
              <a:t>循环结构</a:t>
            </a:r>
            <a:r>
              <a:rPr lang="en-US" altLang="zh-CN" dirty="0" smtClean="0">
                <a:sym typeface="+mn-ea"/>
              </a:rPr>
              <a:t>-</a:t>
            </a:r>
            <a:r>
              <a:rPr lang="en-US" altLang="zh-CN" dirty="0" smtClean="0"/>
              <a:t>do-while</a:t>
            </a:r>
            <a:r>
              <a:rPr lang="zh-CN" altLang="en-US" dirty="0" smtClean="0"/>
              <a:t>语句 </a:t>
            </a:r>
            <a:endParaRPr lang="zh-CN" altLang="en-US" dirty="0" smtClean="0"/>
          </a:p>
        </p:txBody>
      </p:sp>
      <p:sp>
        <p:nvSpPr>
          <p:cNvPr id="3" name="文本占位符 2"/>
          <p:cNvSpPr>
            <a:spLocks noGrp="1"/>
          </p:cNvSpPr>
          <p:nvPr>
            <p:ph idx="1"/>
          </p:nvPr>
        </p:nvSpPr>
        <p:spPr>
          <a:xfrm>
            <a:off x="533400" y="1411605"/>
            <a:ext cx="4060190" cy="1722120"/>
          </a:xfrm>
          <a:ln w="9525">
            <a:noFill/>
            <a:miter/>
          </a:ln>
        </p:spPr>
        <p:txBody>
          <a:bodyPr anchor="t">
            <a:noAutofit/>
          </a:bodyPr>
          <a:lstStyle/>
          <a:p>
            <a:pPr marL="533400" indent="-533400">
              <a:spcBef>
                <a:spcPts val="0"/>
              </a:spcBef>
              <a:spcAft>
                <a:spcPts val="0"/>
              </a:spcAft>
              <a:buNone/>
            </a:pPr>
            <a:r>
              <a:rPr lang="en-US" altLang="zh-CN" sz="1800" kern="1200" dirty="0">
                <a:solidFill>
                  <a:schemeClr val="tx1"/>
                </a:solidFill>
                <a:latin typeface="+mj-ea"/>
                <a:ea typeface="+mj-ea"/>
                <a:cs typeface="+mj-ea"/>
              </a:rPr>
              <a:t>do… while</a:t>
            </a:r>
            <a:r>
              <a:rPr lang="zh-CN" altLang="en-US" sz="1800" kern="1200" dirty="0">
                <a:solidFill>
                  <a:schemeClr val="tx1"/>
                </a:solidFill>
                <a:latin typeface="+mj-ea"/>
                <a:ea typeface="+mj-ea"/>
                <a:cs typeface="+mj-ea"/>
              </a:rPr>
              <a:t>循环</a:t>
            </a:r>
            <a:endParaRPr lang="zh-CN" altLang="en-US" sz="1800" kern="1200" dirty="0">
              <a:solidFill>
                <a:schemeClr val="tx1"/>
              </a:solidFill>
              <a:latin typeface="+mj-ea"/>
              <a:ea typeface="+mj-ea"/>
              <a:cs typeface="+mj-ea"/>
            </a:endParaRPr>
          </a:p>
          <a:p>
            <a:pPr marL="914400" lvl="1" indent="-457200">
              <a:spcBef>
                <a:spcPts val="0"/>
              </a:spcBef>
              <a:spcAft>
                <a:spcPts val="0"/>
              </a:spcAft>
              <a:buNone/>
            </a:pPr>
            <a:r>
              <a:rPr lang="en-US" altLang="zh-CN" sz="1800" kern="1200" dirty="0">
                <a:solidFill>
                  <a:srgbClr val="FF0000"/>
                </a:solidFill>
                <a:latin typeface="+mj-ea"/>
                <a:ea typeface="+mj-ea"/>
                <a:cs typeface="+mj-ea"/>
              </a:rPr>
              <a:t>do{</a:t>
            </a:r>
            <a:endParaRPr lang="en-US" altLang="zh-CN" sz="1800" kern="1200" dirty="0">
              <a:solidFill>
                <a:srgbClr val="FF0000"/>
              </a:solidFill>
              <a:latin typeface="+mj-ea"/>
              <a:ea typeface="+mj-ea"/>
              <a:cs typeface="+mj-ea"/>
            </a:endParaRPr>
          </a:p>
          <a:p>
            <a:pPr marL="914400" lvl="1" indent="-457200">
              <a:spcBef>
                <a:spcPts val="0"/>
              </a:spcBef>
              <a:spcAft>
                <a:spcPts val="0"/>
              </a:spcAft>
              <a:buNone/>
            </a:pPr>
            <a:r>
              <a:rPr lang="zh-CN" altLang="en-US" sz="1800" kern="1200" dirty="0">
                <a:solidFill>
                  <a:srgbClr val="FF0000"/>
                </a:solidFill>
                <a:latin typeface="+mj-ea"/>
                <a:ea typeface="+mj-ea"/>
                <a:cs typeface="+mj-ea"/>
              </a:rPr>
              <a:t>    需执行的代码</a:t>
            </a:r>
            <a:r>
              <a:rPr lang="en-US" altLang="zh-CN" sz="1800" kern="1200" dirty="0">
                <a:solidFill>
                  <a:srgbClr val="FF0000"/>
                </a:solidFill>
                <a:latin typeface="+mj-ea"/>
                <a:ea typeface="+mj-ea"/>
                <a:cs typeface="+mj-ea"/>
              </a:rPr>
              <a:t>;</a:t>
            </a:r>
            <a:endParaRPr lang="en-US" altLang="zh-CN" sz="1800" kern="1200" dirty="0">
              <a:solidFill>
                <a:srgbClr val="FF0000"/>
              </a:solidFill>
              <a:latin typeface="+mj-ea"/>
              <a:ea typeface="+mj-ea"/>
              <a:cs typeface="+mj-ea"/>
            </a:endParaRPr>
          </a:p>
          <a:p>
            <a:pPr marL="914400" lvl="1" indent="-457200">
              <a:spcBef>
                <a:spcPts val="0"/>
              </a:spcBef>
              <a:spcAft>
                <a:spcPts val="0"/>
              </a:spcAft>
              <a:buNone/>
            </a:pPr>
            <a:r>
              <a:rPr lang="en-US" altLang="zh-CN" sz="1800" kern="1200" dirty="0">
                <a:solidFill>
                  <a:srgbClr val="FF0000"/>
                </a:solidFill>
                <a:latin typeface="+mj-ea"/>
                <a:ea typeface="+mj-ea"/>
                <a:cs typeface="+mj-ea"/>
              </a:rPr>
              <a:t>  }while(</a:t>
            </a:r>
            <a:r>
              <a:rPr lang="zh-CN" altLang="en-US" sz="1800" kern="1200" dirty="0">
                <a:solidFill>
                  <a:srgbClr val="FF0000"/>
                </a:solidFill>
                <a:latin typeface="+mj-ea"/>
                <a:ea typeface="+mj-ea"/>
                <a:cs typeface="+mj-ea"/>
              </a:rPr>
              <a:t>表达式</a:t>
            </a:r>
            <a:r>
              <a:rPr lang="en-US" altLang="zh-CN" sz="1800" kern="1200" dirty="0">
                <a:solidFill>
                  <a:srgbClr val="FF0000"/>
                </a:solidFill>
                <a:latin typeface="+mj-ea"/>
                <a:ea typeface="+mj-ea"/>
                <a:cs typeface="+mj-ea"/>
              </a:rPr>
              <a:t>)</a:t>
            </a:r>
            <a:endParaRPr lang="en-US" altLang="zh-CN" sz="1800" kern="1200" dirty="0">
              <a:solidFill>
                <a:srgbClr val="FF0000"/>
              </a:solidFill>
              <a:latin typeface="+mj-ea"/>
              <a:ea typeface="+mj-ea"/>
              <a:cs typeface="+mj-ea"/>
            </a:endParaRPr>
          </a:p>
        </p:txBody>
      </p:sp>
      <p:graphicFrame>
        <p:nvGraphicFramePr>
          <p:cNvPr id="4" name="对象 3"/>
          <p:cNvGraphicFramePr>
            <a:graphicFrameLocks noGrp="1"/>
          </p:cNvGraphicFramePr>
          <p:nvPr/>
        </p:nvGraphicFramePr>
        <p:xfrm>
          <a:off x="533400" y="3342005"/>
          <a:ext cx="3657599" cy="2309337"/>
        </p:xfrm>
        <a:graphic>
          <a:graphicData uri="http://schemas.openxmlformats.org/presentationml/2006/ole">
            <mc:AlternateContent xmlns:mc="http://schemas.openxmlformats.org/markup-compatibility/2006">
              <mc:Choice xmlns:v="urn:schemas-microsoft-com:vml" Requires="v">
                <p:oleObj spid="_x0000_s5121" name="" r:id="rId1" imgW="1998345" imgH="2122170" progId="">
                  <p:embed/>
                </p:oleObj>
              </mc:Choice>
              <mc:Fallback>
                <p:oleObj name="" r:id="rId1" imgW="1998345" imgH="2122170" progId="">
                  <p:embed/>
                  <p:pic>
                    <p:nvPicPr>
                      <p:cNvPr id="0" name="图片 5120"/>
                      <p:cNvPicPr>
                        <a:picLocks noGrp="1"/>
                      </p:cNvPicPr>
                      <p:nvPr/>
                    </p:nvPicPr>
                    <p:blipFill>
                      <a:blip r:embed="rId2"/>
                      <a:stretch>
                        <a:fillRect/>
                      </a:stretch>
                    </p:blipFill>
                    <p:spPr>
                      <a:xfrm>
                        <a:off x="533400" y="3342005"/>
                        <a:ext cx="3657599" cy="2309337"/>
                      </a:xfrm>
                      <a:prstGeom prst="rect">
                        <a:avLst/>
                      </a:prstGeom>
                      <a:noFill/>
                      <a:ln w="38100">
                        <a:noFill/>
                      </a:ln>
                    </p:spPr>
                  </p:pic>
                </p:oleObj>
              </mc:Fallback>
            </mc:AlternateContent>
          </a:graphicData>
        </a:graphic>
      </p:graphicFrame>
      <p:sp>
        <p:nvSpPr>
          <p:cNvPr id="5" name="矩形 4"/>
          <p:cNvSpPr/>
          <p:nvPr/>
        </p:nvSpPr>
        <p:spPr>
          <a:xfrm>
            <a:off x="4682490" y="1583055"/>
            <a:ext cx="3959225" cy="3692525"/>
          </a:xfrm>
          <a:prstGeom prst="rect">
            <a:avLst/>
          </a:prstGeom>
          <a:noFill/>
          <a:ln w="38100">
            <a:noFill/>
            <a:miter/>
          </a:ln>
          <a:effectLst/>
          <a:extLst>
            <a:ext uri="{909E8E84-426E-40DD-AFC4-6F175D3DCCD1}">
              <a14:hiddenFill xmlns:a14="http://schemas.microsoft.com/office/drawing/2010/main">
                <a:solidFill>
                  <a:schemeClr val="accent1"/>
                </a:solidFill>
              </a14:hiddenFill>
            </a:ext>
          </a:extLst>
        </p:spPr>
        <p:txBody>
          <a:bodyPr wrap="square" anchor="t">
            <a:spAutoFit/>
          </a:bodyPr>
          <a:lstStyle/>
          <a:p>
            <a:pPr lvl="0" latinLnBrk="1">
              <a:buClr>
                <a:srgbClr val="000000"/>
              </a:buClr>
            </a:pPr>
            <a:r>
              <a:rPr lang="en-US" altLang="zh-CN" sz="1800" b="1" dirty="0">
                <a:solidFill>
                  <a:schemeClr val="tx1"/>
                </a:solidFill>
                <a:latin typeface="Arial" panose="020B0604020202020204" pitchFamily="34" charset="0"/>
                <a:ea typeface="宋体" panose="02010600030101010101" pitchFamily="2" charset="-122"/>
              </a:rPr>
              <a:t>&lt;script type="text/</a:t>
            </a:r>
            <a:r>
              <a:rPr lang="en-US" altLang="zh-CN" sz="1800" b="1" dirty="0" err="1">
                <a:solidFill>
                  <a:schemeClr val="tx1"/>
                </a:solidFill>
                <a:latin typeface="Arial" panose="020B0604020202020204" pitchFamily="34" charset="0"/>
                <a:ea typeface="宋体" panose="02010600030101010101" pitchFamily="2" charset="-122"/>
              </a:rPr>
              <a:t>javascript</a:t>
            </a:r>
            <a:r>
              <a:rPr lang="en-US" altLang="zh-CN" sz="1800" b="1" dirty="0">
                <a:solidFill>
                  <a:schemeClr val="tx1"/>
                </a:solidFill>
                <a:latin typeface="Arial" panose="020B0604020202020204" pitchFamily="34" charset="0"/>
                <a:ea typeface="宋体" panose="02010600030101010101" pitchFamily="2" charset="-122"/>
              </a:rPr>
              <a:t>"&gt;</a:t>
            </a:r>
            <a:endParaRPr lang="en-US" altLang="zh-CN" sz="1800" b="1" dirty="0">
              <a:solidFill>
                <a:schemeClr val="tx1"/>
              </a:solidFill>
              <a:latin typeface="Arial" panose="020B0604020202020204" pitchFamily="34" charset="0"/>
              <a:ea typeface="宋体" panose="02010600030101010101" pitchFamily="2" charset="-122"/>
            </a:endParaRPr>
          </a:p>
          <a:p>
            <a:pPr lvl="0" latinLnBrk="1">
              <a:buClr>
                <a:srgbClr val="000000"/>
              </a:buClr>
            </a:pPr>
            <a:r>
              <a:rPr lang="en-US" altLang="zh-CN" sz="1800" b="1" dirty="0">
                <a:solidFill>
                  <a:schemeClr val="tx1"/>
                </a:solidFill>
                <a:latin typeface="Arial" panose="020B0604020202020204" pitchFamily="34" charset="0"/>
                <a:ea typeface="宋体" panose="02010600030101010101" pitchFamily="2" charset="-122"/>
              </a:rPr>
              <a:t>  //</a:t>
            </a:r>
            <a:r>
              <a:rPr lang="zh-CN" altLang="en-US" sz="1800" b="1" dirty="0">
                <a:solidFill>
                  <a:schemeClr val="tx1"/>
                </a:solidFill>
                <a:latin typeface="Arial" panose="020B0604020202020204" pitchFamily="34" charset="0"/>
                <a:ea typeface="宋体" panose="02010600030101010101" pitchFamily="2" charset="-122"/>
              </a:rPr>
              <a:t>计算</a:t>
            </a:r>
            <a:r>
              <a:rPr lang="en-US" altLang="zh-CN" sz="1800" b="1" dirty="0">
                <a:solidFill>
                  <a:schemeClr val="tx1"/>
                </a:solidFill>
                <a:latin typeface="Arial" panose="020B0604020202020204" pitchFamily="34" charset="0"/>
                <a:ea typeface="宋体" panose="02010600030101010101" pitchFamily="2" charset="-122"/>
              </a:rPr>
              <a:t>1+2+...+n</a:t>
            </a:r>
            <a:r>
              <a:rPr lang="zh-CN" altLang="en-US" sz="1800" b="1" dirty="0">
                <a:solidFill>
                  <a:schemeClr val="tx1"/>
                </a:solidFill>
                <a:latin typeface="Arial" panose="020B0604020202020204" pitchFamily="34" charset="0"/>
                <a:ea typeface="宋体" panose="02010600030101010101" pitchFamily="2" charset="-122"/>
              </a:rPr>
              <a:t>的和</a:t>
            </a:r>
            <a:endParaRPr lang="zh-CN" altLang="en-US" sz="1800" b="1" dirty="0">
              <a:solidFill>
                <a:schemeClr val="tx1"/>
              </a:solidFill>
              <a:latin typeface="Arial" panose="020B0604020202020204" pitchFamily="34" charset="0"/>
              <a:ea typeface="宋体" panose="02010600030101010101" pitchFamily="2" charset="-122"/>
            </a:endParaRPr>
          </a:p>
          <a:p>
            <a:pPr lvl="0" latinLnBrk="1">
              <a:buClr>
                <a:srgbClr val="000000"/>
              </a:buClr>
            </a:pPr>
            <a:r>
              <a:rPr lang="zh-CN" altLang="en-US" sz="1800" b="1" dirty="0">
                <a:solidFill>
                  <a:schemeClr val="tx1"/>
                </a:solidFill>
                <a:latin typeface="Arial" panose="020B0604020202020204" pitchFamily="34" charset="0"/>
                <a:ea typeface="宋体" panose="02010600030101010101" pitchFamily="2" charset="-122"/>
              </a:rPr>
              <a:t>  </a:t>
            </a:r>
            <a:r>
              <a:rPr lang="en-US" altLang="zh-CN" sz="1800" b="1" dirty="0" err="1">
                <a:solidFill>
                  <a:schemeClr val="tx1"/>
                </a:solidFill>
                <a:latin typeface="Arial" panose="020B0604020202020204" pitchFamily="34" charset="0"/>
                <a:ea typeface="宋体" panose="02010600030101010101" pitchFamily="2" charset="-122"/>
              </a:rPr>
              <a:t>var</a:t>
            </a:r>
            <a:r>
              <a:rPr lang="en-US" altLang="zh-CN" sz="1800" b="1" dirty="0">
                <a:solidFill>
                  <a:schemeClr val="tx1"/>
                </a:solidFill>
                <a:latin typeface="Arial" panose="020B0604020202020204" pitchFamily="34" charset="0"/>
                <a:ea typeface="宋体" panose="02010600030101010101" pitchFamily="2" charset="-122"/>
              </a:rPr>
              <a:t> n=prompt("</a:t>
            </a:r>
            <a:r>
              <a:rPr lang="zh-CN" altLang="en-US" sz="1800" b="1" dirty="0">
                <a:solidFill>
                  <a:schemeClr val="tx1"/>
                </a:solidFill>
                <a:latin typeface="Arial" panose="020B0604020202020204" pitchFamily="34" charset="0"/>
                <a:ea typeface="宋体" panose="02010600030101010101" pitchFamily="2" charset="-122"/>
              </a:rPr>
              <a:t>输入整数</a:t>
            </a:r>
            <a:r>
              <a:rPr lang="en-US" altLang="zh-CN" sz="1800" b="1" dirty="0">
                <a:solidFill>
                  <a:schemeClr val="tx1"/>
                </a:solidFill>
                <a:latin typeface="Arial" panose="020B0604020202020204" pitchFamily="34" charset="0"/>
                <a:ea typeface="宋体" panose="02010600030101010101" pitchFamily="2" charset="-122"/>
              </a:rPr>
              <a:t>N",1);</a:t>
            </a:r>
            <a:endParaRPr lang="en-US" altLang="zh-CN" sz="1800" b="1" dirty="0">
              <a:solidFill>
                <a:schemeClr val="tx1"/>
              </a:solidFill>
              <a:latin typeface="Arial" panose="020B0604020202020204" pitchFamily="34" charset="0"/>
              <a:ea typeface="宋体" panose="02010600030101010101" pitchFamily="2" charset="-122"/>
            </a:endParaRPr>
          </a:p>
          <a:p>
            <a:pPr lvl="0" latinLnBrk="1">
              <a:buClr>
                <a:srgbClr val="000000"/>
              </a:buClr>
            </a:pPr>
            <a:r>
              <a:rPr lang="en-US" altLang="zh-CN" sz="1800" b="1" dirty="0">
                <a:solidFill>
                  <a:schemeClr val="tx1"/>
                </a:solidFill>
                <a:latin typeface="Arial" panose="020B0604020202020204" pitchFamily="34" charset="0"/>
                <a:ea typeface="宋体" panose="02010600030101010101" pitchFamily="2" charset="-122"/>
              </a:rPr>
              <a:t> </a:t>
            </a:r>
            <a:r>
              <a:rPr lang="en-US" altLang="zh-CN" sz="1800" b="1" u="sng" dirty="0">
                <a:solidFill>
                  <a:schemeClr val="tx1"/>
                </a:solidFill>
                <a:latin typeface="Arial" panose="020B0604020202020204" pitchFamily="34" charset="0"/>
                <a:ea typeface="宋体" panose="02010600030101010101" pitchFamily="2" charset="-122"/>
              </a:rPr>
              <a:t> </a:t>
            </a:r>
            <a:r>
              <a:rPr lang="en-US" altLang="zh-CN" sz="1800" b="1" u="sng" dirty="0" err="1">
                <a:solidFill>
                  <a:schemeClr val="tx1"/>
                </a:solidFill>
                <a:latin typeface="Arial" panose="020B0604020202020204" pitchFamily="34" charset="0"/>
                <a:ea typeface="宋体" panose="02010600030101010101" pitchFamily="2" charset="-122"/>
              </a:rPr>
              <a:t>var</a:t>
            </a:r>
            <a:r>
              <a:rPr lang="en-US" altLang="zh-CN" sz="1800" b="1" u="sng" dirty="0">
                <a:solidFill>
                  <a:schemeClr val="tx1"/>
                </a:solidFill>
                <a:latin typeface="Arial" panose="020B0604020202020204" pitchFamily="34" charset="0"/>
                <a:ea typeface="宋体" panose="02010600030101010101" pitchFamily="2" charset="-122"/>
              </a:rPr>
              <a:t> </a:t>
            </a:r>
            <a:r>
              <a:rPr lang="en-US" altLang="zh-CN" sz="1800" b="1" u="sng" dirty="0" err="1">
                <a:solidFill>
                  <a:schemeClr val="tx1"/>
                </a:solidFill>
                <a:latin typeface="Arial" panose="020B0604020202020204" pitchFamily="34" charset="0"/>
                <a:ea typeface="宋体" panose="02010600030101010101" pitchFamily="2" charset="-122"/>
              </a:rPr>
              <a:t>i</a:t>
            </a:r>
            <a:r>
              <a:rPr lang="en-US" altLang="zh-CN" sz="1800" b="1" u="sng" dirty="0">
                <a:solidFill>
                  <a:schemeClr val="tx1"/>
                </a:solidFill>
                <a:latin typeface="Arial" panose="020B0604020202020204" pitchFamily="34" charset="0"/>
                <a:ea typeface="宋体" panose="02010600030101010101" pitchFamily="2" charset="-122"/>
              </a:rPr>
              <a:t>=1,sum=0; </a:t>
            </a:r>
            <a:r>
              <a:rPr lang="en-US" altLang="zh-CN" sz="1800" b="1" dirty="0">
                <a:solidFill>
                  <a:schemeClr val="tx1"/>
                </a:solidFill>
                <a:latin typeface="Arial" panose="020B0604020202020204" pitchFamily="34" charset="0"/>
                <a:ea typeface="宋体" panose="02010600030101010101" pitchFamily="2" charset="-122"/>
              </a:rPr>
              <a:t> //</a:t>
            </a:r>
            <a:r>
              <a:rPr lang="zh-CN" altLang="en-US" sz="1800" b="1" dirty="0">
                <a:solidFill>
                  <a:schemeClr val="tx1"/>
                </a:solidFill>
                <a:latin typeface="Arial" panose="020B0604020202020204" pitchFamily="34" charset="0"/>
                <a:ea typeface="宋体" panose="02010600030101010101" pitchFamily="2" charset="-122"/>
              </a:rPr>
              <a:t>逗号运算符</a:t>
            </a:r>
            <a:endParaRPr lang="zh-CN" altLang="en-US" sz="1800" b="1" dirty="0">
              <a:solidFill>
                <a:schemeClr val="tx1"/>
              </a:solidFill>
              <a:latin typeface="Arial" panose="020B0604020202020204" pitchFamily="34" charset="0"/>
              <a:ea typeface="宋体" panose="02010600030101010101" pitchFamily="2" charset="-122"/>
            </a:endParaRPr>
          </a:p>
          <a:p>
            <a:pPr lvl="0" latinLnBrk="1">
              <a:buClr>
                <a:srgbClr val="000000"/>
              </a:buClr>
            </a:pPr>
            <a:r>
              <a:rPr lang="zh-CN" altLang="en-US" sz="1800" b="1" dirty="0">
                <a:solidFill>
                  <a:schemeClr val="tx1"/>
                </a:solidFill>
                <a:latin typeface="Arial" panose="020B0604020202020204" pitchFamily="34" charset="0"/>
                <a:ea typeface="宋体" panose="02010600030101010101" pitchFamily="2" charset="-122"/>
              </a:rPr>
              <a:t>  </a:t>
            </a:r>
            <a:r>
              <a:rPr lang="en-US" altLang="zh-CN" sz="1800" b="1" dirty="0">
                <a:solidFill>
                  <a:schemeClr val="tx1"/>
                </a:solidFill>
                <a:latin typeface="Arial" panose="020B0604020202020204" pitchFamily="34" charset="0"/>
                <a:ea typeface="宋体" panose="02010600030101010101" pitchFamily="2" charset="-122"/>
              </a:rPr>
              <a:t>if (n!=null)</a:t>
            </a:r>
            <a:endParaRPr lang="en-US" altLang="zh-CN" sz="1800" b="1" dirty="0">
              <a:solidFill>
                <a:schemeClr val="tx1"/>
              </a:solidFill>
              <a:latin typeface="Arial" panose="020B0604020202020204" pitchFamily="34" charset="0"/>
              <a:ea typeface="宋体" panose="02010600030101010101" pitchFamily="2" charset="-122"/>
            </a:endParaRPr>
          </a:p>
          <a:p>
            <a:pPr lvl="0" latinLnBrk="1">
              <a:buClr>
                <a:srgbClr val="000000"/>
              </a:buClr>
            </a:pPr>
            <a:r>
              <a:rPr lang="en-US" altLang="zh-CN" sz="1800" b="1" dirty="0">
                <a:solidFill>
                  <a:schemeClr val="tx1"/>
                </a:solidFill>
                <a:latin typeface="Arial" panose="020B0604020202020204" pitchFamily="34" charset="0"/>
                <a:ea typeface="宋体" panose="02010600030101010101" pitchFamily="2" charset="-122"/>
              </a:rPr>
              <a:t>  {  </a:t>
            </a:r>
            <a:endParaRPr lang="en-US" altLang="zh-CN" sz="1800" b="1" dirty="0">
              <a:solidFill>
                <a:schemeClr val="tx1"/>
              </a:solidFill>
              <a:latin typeface="Arial" panose="020B0604020202020204" pitchFamily="34" charset="0"/>
              <a:ea typeface="宋体" panose="02010600030101010101" pitchFamily="2" charset="-122"/>
            </a:endParaRPr>
          </a:p>
          <a:p>
            <a:pPr lvl="0" latinLnBrk="1">
              <a:buClr>
                <a:srgbClr val="000000"/>
              </a:buClr>
            </a:pPr>
            <a:r>
              <a:rPr lang="en-US" altLang="zh-CN" sz="1800" b="1" dirty="0">
                <a:solidFill>
                  <a:schemeClr val="tx1"/>
                </a:solidFill>
                <a:latin typeface="Arial" panose="020B0604020202020204" pitchFamily="34" charset="0"/>
                <a:ea typeface="宋体" panose="02010600030101010101" pitchFamily="2" charset="-122"/>
              </a:rPr>
              <a:t>      do</a:t>
            </a:r>
            <a:endParaRPr lang="en-US" altLang="zh-CN" sz="1800" b="1" dirty="0">
              <a:solidFill>
                <a:schemeClr val="tx1"/>
              </a:solidFill>
              <a:latin typeface="Arial" panose="020B0604020202020204" pitchFamily="34" charset="0"/>
              <a:ea typeface="宋体" panose="02010600030101010101" pitchFamily="2" charset="-122"/>
            </a:endParaRPr>
          </a:p>
          <a:p>
            <a:pPr lvl="0" latinLnBrk="1">
              <a:buClr>
                <a:srgbClr val="000000"/>
              </a:buClr>
            </a:pPr>
            <a:r>
              <a:rPr lang="en-US" altLang="zh-CN" sz="1800" b="1" dirty="0">
                <a:solidFill>
                  <a:schemeClr val="tx1"/>
                </a:solidFill>
                <a:latin typeface="Arial" panose="020B0604020202020204" pitchFamily="34" charset="0"/>
                <a:ea typeface="宋体" panose="02010600030101010101" pitchFamily="2" charset="-122"/>
              </a:rPr>
              <a:t>      { </a:t>
            </a:r>
            <a:endParaRPr lang="en-US" altLang="zh-CN" sz="1800" b="1" dirty="0" smtClean="0">
              <a:solidFill>
                <a:schemeClr val="tx1"/>
              </a:solidFill>
              <a:latin typeface="Arial" panose="020B0604020202020204" pitchFamily="34" charset="0"/>
              <a:ea typeface="宋体" panose="02010600030101010101" pitchFamily="2" charset="-122"/>
            </a:endParaRPr>
          </a:p>
          <a:p>
            <a:pPr lvl="0" latinLnBrk="1">
              <a:buClr>
                <a:srgbClr val="000000"/>
              </a:buClr>
            </a:pPr>
            <a:r>
              <a:rPr lang="en-US" altLang="zh-CN" sz="1800" dirty="0" smtClean="0">
                <a:solidFill>
                  <a:schemeClr val="tx1"/>
                </a:solidFill>
                <a:latin typeface="Arial" panose="020B0604020202020204" pitchFamily="34" charset="0"/>
                <a:ea typeface="宋体" panose="02010600030101010101" pitchFamily="2" charset="-122"/>
              </a:rPr>
              <a:t>          </a:t>
            </a:r>
            <a:r>
              <a:rPr lang="en-US" altLang="zh-CN" sz="1800" b="1" dirty="0" smtClean="0">
                <a:solidFill>
                  <a:schemeClr val="tx1"/>
                </a:solidFill>
                <a:latin typeface="Arial" panose="020B0604020202020204" pitchFamily="34" charset="0"/>
                <a:ea typeface="宋体" panose="02010600030101010101" pitchFamily="2" charset="-122"/>
              </a:rPr>
              <a:t>sum=</a:t>
            </a:r>
            <a:r>
              <a:rPr lang="en-US" altLang="zh-CN" sz="1800" b="1" dirty="0" err="1" smtClean="0">
                <a:solidFill>
                  <a:schemeClr val="tx1"/>
                </a:solidFill>
                <a:latin typeface="Arial" panose="020B0604020202020204" pitchFamily="34" charset="0"/>
                <a:ea typeface="宋体" panose="02010600030101010101" pitchFamily="2" charset="-122"/>
              </a:rPr>
              <a:t>sum+i</a:t>
            </a:r>
            <a:r>
              <a:rPr lang="en-US" altLang="zh-CN" sz="1800" b="1" dirty="0">
                <a:solidFill>
                  <a:schemeClr val="tx1"/>
                </a:solidFill>
                <a:latin typeface="Arial" panose="020B0604020202020204" pitchFamily="34" charset="0"/>
                <a:ea typeface="宋体" panose="02010600030101010101" pitchFamily="2" charset="-122"/>
              </a:rPr>
              <a:t>; </a:t>
            </a:r>
            <a:r>
              <a:rPr lang="en-US" altLang="zh-CN" sz="1800" b="1" u="sng" dirty="0" err="1">
                <a:solidFill>
                  <a:schemeClr val="tx1"/>
                </a:solidFill>
                <a:latin typeface="Arial" panose="020B0604020202020204" pitchFamily="34" charset="0"/>
                <a:ea typeface="宋体" panose="02010600030101010101" pitchFamily="2" charset="-122"/>
              </a:rPr>
              <a:t>i</a:t>
            </a:r>
            <a:r>
              <a:rPr lang="en-US" altLang="zh-CN" sz="1800" b="1" u="sng" dirty="0">
                <a:solidFill>
                  <a:schemeClr val="tx1"/>
                </a:solidFill>
                <a:latin typeface="Arial" panose="020B0604020202020204" pitchFamily="34" charset="0"/>
                <a:ea typeface="宋体" panose="02010600030101010101" pitchFamily="2" charset="-122"/>
              </a:rPr>
              <a:t>++</a:t>
            </a:r>
            <a:r>
              <a:rPr lang="en-US" altLang="zh-CN" sz="1800" b="1" dirty="0">
                <a:solidFill>
                  <a:schemeClr val="tx1"/>
                </a:solidFill>
                <a:latin typeface="Arial" panose="020B0604020202020204" pitchFamily="34" charset="0"/>
                <a:ea typeface="宋体" panose="02010600030101010101" pitchFamily="2" charset="-122"/>
              </a:rPr>
              <a:t>;	</a:t>
            </a:r>
            <a:endParaRPr lang="en-US" altLang="zh-CN" sz="1800" b="1" dirty="0">
              <a:solidFill>
                <a:schemeClr val="tx1"/>
              </a:solidFill>
              <a:latin typeface="Arial" panose="020B0604020202020204" pitchFamily="34" charset="0"/>
              <a:ea typeface="宋体" panose="02010600030101010101" pitchFamily="2" charset="-122"/>
            </a:endParaRPr>
          </a:p>
          <a:p>
            <a:pPr lvl="0" latinLnBrk="1">
              <a:buClr>
                <a:srgbClr val="000000"/>
              </a:buClr>
            </a:pPr>
            <a:r>
              <a:rPr lang="en-US" altLang="zh-CN" sz="1800" b="1" dirty="0">
                <a:solidFill>
                  <a:schemeClr val="tx1"/>
                </a:solidFill>
                <a:latin typeface="Arial" panose="020B0604020202020204" pitchFamily="34" charset="0"/>
                <a:ea typeface="宋体" panose="02010600030101010101" pitchFamily="2" charset="-122"/>
              </a:rPr>
              <a:t>       }while(</a:t>
            </a:r>
            <a:r>
              <a:rPr lang="en-US" altLang="zh-CN" sz="1800" b="1" dirty="0" err="1">
                <a:solidFill>
                  <a:schemeClr val="tx1"/>
                </a:solidFill>
                <a:latin typeface="Arial" panose="020B0604020202020204" pitchFamily="34" charset="0"/>
                <a:ea typeface="宋体" panose="02010600030101010101" pitchFamily="2" charset="-122"/>
              </a:rPr>
              <a:t>i</a:t>
            </a:r>
            <a:r>
              <a:rPr lang="en-US" altLang="zh-CN" sz="1800" b="1" dirty="0">
                <a:solidFill>
                  <a:schemeClr val="tx1"/>
                </a:solidFill>
                <a:latin typeface="Arial" panose="020B0604020202020204" pitchFamily="34" charset="0"/>
                <a:ea typeface="宋体" panose="02010600030101010101" pitchFamily="2" charset="-122"/>
              </a:rPr>
              <a:t>&lt;=n)</a:t>
            </a:r>
            <a:endParaRPr lang="en-US" altLang="zh-CN" sz="1800" b="1" dirty="0">
              <a:solidFill>
                <a:schemeClr val="tx1"/>
              </a:solidFill>
              <a:latin typeface="Arial" panose="020B0604020202020204" pitchFamily="34" charset="0"/>
              <a:ea typeface="宋体" panose="02010600030101010101" pitchFamily="2" charset="-122"/>
            </a:endParaRPr>
          </a:p>
          <a:p>
            <a:pPr lvl="0" latinLnBrk="1">
              <a:buClr>
                <a:srgbClr val="000000"/>
              </a:buClr>
            </a:pPr>
            <a:r>
              <a:rPr lang="en-US" altLang="zh-CN" sz="1800" b="1" dirty="0">
                <a:solidFill>
                  <a:schemeClr val="tx1"/>
                </a:solidFill>
                <a:latin typeface="Arial" panose="020B0604020202020204" pitchFamily="34" charset="0"/>
                <a:ea typeface="宋体" panose="02010600030101010101" pitchFamily="2" charset="-122"/>
              </a:rPr>
              <a:t>    alert("1+2+...+N="+sum);</a:t>
            </a:r>
            <a:endParaRPr lang="en-US" altLang="zh-CN" sz="1800" b="1" dirty="0">
              <a:solidFill>
                <a:schemeClr val="tx1"/>
              </a:solidFill>
              <a:latin typeface="Arial" panose="020B0604020202020204" pitchFamily="34" charset="0"/>
              <a:ea typeface="宋体" panose="02010600030101010101" pitchFamily="2" charset="-122"/>
            </a:endParaRPr>
          </a:p>
          <a:p>
            <a:pPr lvl="0" latinLnBrk="1">
              <a:buClr>
                <a:srgbClr val="000000"/>
              </a:buClr>
            </a:pPr>
            <a:r>
              <a:rPr lang="en-US" altLang="zh-CN" sz="1800" b="1" dirty="0">
                <a:solidFill>
                  <a:schemeClr val="tx1"/>
                </a:solidFill>
                <a:latin typeface="Arial" panose="020B0604020202020204" pitchFamily="34" charset="0"/>
                <a:ea typeface="宋体" panose="02010600030101010101" pitchFamily="2" charset="-122"/>
              </a:rPr>
              <a:t>  }</a:t>
            </a:r>
            <a:endParaRPr lang="en-US" altLang="zh-CN" sz="1800" b="1" dirty="0">
              <a:solidFill>
                <a:schemeClr val="tx1"/>
              </a:solidFill>
              <a:latin typeface="Arial" panose="020B0604020202020204" pitchFamily="34" charset="0"/>
              <a:ea typeface="宋体" panose="02010600030101010101" pitchFamily="2" charset="-122"/>
            </a:endParaRPr>
          </a:p>
          <a:p>
            <a:pPr lvl="0" latinLnBrk="1">
              <a:buClr>
                <a:srgbClr val="000000"/>
              </a:buClr>
            </a:pPr>
            <a:r>
              <a:rPr lang="en-US" altLang="zh-CN" sz="1800" b="1" dirty="0">
                <a:solidFill>
                  <a:schemeClr val="tx1"/>
                </a:solidFill>
                <a:latin typeface="Arial" panose="020B0604020202020204" pitchFamily="34" charset="0"/>
                <a:ea typeface="宋体" panose="02010600030101010101" pitchFamily="2" charset="-122"/>
              </a:rPr>
              <a:t> &lt;/script&gt; </a:t>
            </a:r>
            <a:endParaRPr lang="en-US" altLang="zh-CN" sz="1800" b="1" dirty="0">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noAutofit/>
          </a:bodyPr>
          <a:lstStyle/>
          <a:p>
            <a:r>
              <a:rPr lang="zh-CN" altLang="en-US" dirty="0" smtClean="0">
                <a:sym typeface="+mn-ea"/>
              </a:rPr>
              <a:t>循环结构</a:t>
            </a:r>
            <a:r>
              <a:rPr lang="en-US" altLang="zh-CN" dirty="0" smtClean="0">
                <a:sym typeface="+mn-ea"/>
              </a:rPr>
              <a:t>-</a:t>
            </a:r>
            <a:r>
              <a:rPr lang="en-US" altLang="zh-CN" dirty="0" smtClean="0"/>
              <a:t>for-in</a:t>
            </a:r>
            <a:r>
              <a:rPr lang="zh-CN" altLang="en-US" dirty="0" smtClean="0"/>
              <a:t>循环</a:t>
            </a:r>
            <a:endParaRPr lang="zh-CN" altLang="en-US" dirty="0" smtClean="0"/>
          </a:p>
        </p:txBody>
      </p:sp>
      <p:sp>
        <p:nvSpPr>
          <p:cNvPr id="4" name="内容占位符 3"/>
          <p:cNvSpPr>
            <a:spLocks noGrp="1"/>
          </p:cNvSpPr>
          <p:nvPr>
            <p:ph idx="1"/>
          </p:nvPr>
        </p:nvSpPr>
        <p:spPr>
          <a:xfrm>
            <a:off x="533400" y="1132840"/>
            <a:ext cx="7620000" cy="1286510"/>
          </a:xfrm>
          <a:ln w="9525">
            <a:noFill/>
            <a:miter/>
          </a:ln>
        </p:spPr>
        <p:txBody>
          <a:bodyPr anchor="t">
            <a:normAutofit/>
          </a:bodyPr>
          <a:lstStyle/>
          <a:p>
            <a:pPr marL="533400" indent="-533400">
              <a:spcBef>
                <a:spcPts val="0"/>
              </a:spcBef>
              <a:spcAft>
                <a:spcPts val="0"/>
              </a:spcAft>
              <a:buNone/>
            </a:pPr>
            <a:r>
              <a:rPr lang="zh-CN" altLang="en-US" sz="1600" dirty="0" smtClean="0">
                <a:solidFill>
                  <a:schemeClr val="tx1"/>
                </a:solidFill>
                <a:latin typeface="黑体" panose="02010609060101010101" charset="-122"/>
                <a:ea typeface="黑体" panose="02010609060101010101" charset="-122"/>
              </a:rPr>
              <a:t>基</a:t>
            </a:r>
            <a:r>
              <a:rPr lang="zh-CN" altLang="en-US" sz="1600" dirty="0">
                <a:solidFill>
                  <a:schemeClr val="tx1"/>
                </a:solidFill>
                <a:latin typeface="黑体" panose="02010609060101010101" charset="-122"/>
                <a:ea typeface="黑体" panose="02010609060101010101" charset="-122"/>
              </a:rPr>
              <a:t>本语法：</a:t>
            </a:r>
            <a:endParaRPr lang="zh-CN" altLang="en-US" sz="1600" dirty="0">
              <a:solidFill>
                <a:schemeClr val="tx1"/>
              </a:solidFill>
              <a:latin typeface="黑体" panose="02010609060101010101" charset="-122"/>
              <a:ea typeface="黑体" panose="02010609060101010101" charset="-122"/>
            </a:endParaRPr>
          </a:p>
          <a:p>
            <a:pPr marL="533400" indent="-533400">
              <a:spcBef>
                <a:spcPts val="0"/>
              </a:spcBef>
              <a:spcAft>
                <a:spcPts val="0"/>
              </a:spcAft>
              <a:buNone/>
            </a:pPr>
            <a:r>
              <a:rPr lang="en-US" altLang="zh-CN" sz="1600" b="0" dirty="0">
                <a:solidFill>
                  <a:schemeClr val="tx1"/>
                </a:solidFill>
                <a:latin typeface="黑体" panose="02010609060101010101" charset="-122"/>
                <a:ea typeface="黑体" panose="02010609060101010101" charset="-122"/>
              </a:rPr>
              <a:t> </a:t>
            </a:r>
            <a:r>
              <a:rPr lang="en-US" altLang="zh-CN" sz="1600" b="0" dirty="0" smtClean="0">
                <a:solidFill>
                  <a:schemeClr val="tx1"/>
                </a:solidFill>
                <a:latin typeface="黑体" panose="02010609060101010101" charset="-122"/>
                <a:ea typeface="黑体" panose="02010609060101010101" charset="-122"/>
              </a:rPr>
              <a:t>  </a:t>
            </a:r>
            <a:r>
              <a:rPr lang="en-US" altLang="zh-CN" sz="1600" b="0" dirty="0" smtClean="0">
                <a:solidFill>
                  <a:srgbClr val="FF0000"/>
                </a:solidFill>
                <a:latin typeface="黑体" panose="02010609060101010101" charset="-122"/>
                <a:ea typeface="黑体" panose="02010609060101010101" charset="-122"/>
              </a:rPr>
              <a:t>for </a:t>
            </a:r>
            <a:r>
              <a:rPr lang="en-US" altLang="zh-CN" sz="1600" b="0" dirty="0">
                <a:solidFill>
                  <a:srgbClr val="FF0000"/>
                </a:solidFill>
                <a:latin typeface="黑体" panose="02010609060101010101" charset="-122"/>
                <a:ea typeface="黑体" panose="02010609060101010101" charset="-122"/>
              </a:rPr>
              <a:t>(</a:t>
            </a:r>
            <a:r>
              <a:rPr lang="zh-CN" altLang="en-US" sz="1600" b="0" dirty="0">
                <a:solidFill>
                  <a:srgbClr val="FF0000"/>
                </a:solidFill>
                <a:latin typeface="黑体" panose="02010609060101010101" charset="-122"/>
                <a:ea typeface="黑体" panose="02010609060101010101" charset="-122"/>
              </a:rPr>
              <a:t>变量 </a:t>
            </a:r>
            <a:r>
              <a:rPr lang="en-US" altLang="zh-CN" sz="1600" b="0" dirty="0">
                <a:solidFill>
                  <a:srgbClr val="FF0000"/>
                </a:solidFill>
                <a:latin typeface="黑体" panose="02010609060101010101" charset="-122"/>
                <a:ea typeface="黑体" panose="02010609060101010101" charset="-122"/>
              </a:rPr>
              <a:t>in </a:t>
            </a:r>
            <a:r>
              <a:rPr lang="zh-CN" altLang="en-US" sz="1600" b="0" dirty="0">
                <a:solidFill>
                  <a:srgbClr val="FF0000"/>
                </a:solidFill>
                <a:latin typeface="黑体" panose="02010609060101010101" charset="-122"/>
                <a:ea typeface="黑体" panose="02010609060101010101" charset="-122"/>
              </a:rPr>
              <a:t>对象</a:t>
            </a:r>
            <a:r>
              <a:rPr lang="en-US" altLang="zh-CN" sz="1600" b="0" dirty="0" smtClean="0">
                <a:solidFill>
                  <a:srgbClr val="FF0000"/>
                </a:solidFill>
                <a:latin typeface="黑体" panose="02010609060101010101" charset="-122"/>
                <a:ea typeface="黑体" panose="02010609060101010101" charset="-122"/>
              </a:rPr>
              <a:t>){  </a:t>
            </a:r>
            <a:r>
              <a:rPr lang="zh-CN" altLang="en-US" sz="1600" dirty="0" smtClean="0">
                <a:solidFill>
                  <a:srgbClr val="FF0000"/>
                </a:solidFill>
                <a:latin typeface="黑体" panose="02010609060101010101" charset="-122"/>
                <a:ea typeface="黑体" panose="02010609060101010101" charset="-122"/>
              </a:rPr>
              <a:t>执</a:t>
            </a:r>
            <a:r>
              <a:rPr lang="zh-CN" altLang="en-US" sz="1600" dirty="0">
                <a:solidFill>
                  <a:srgbClr val="FF0000"/>
                </a:solidFill>
                <a:latin typeface="黑体" panose="02010609060101010101" charset="-122"/>
                <a:ea typeface="黑体" panose="02010609060101010101" charset="-122"/>
              </a:rPr>
              <a:t>行代码； </a:t>
            </a:r>
            <a:r>
              <a:rPr lang="en-US" altLang="zh-CN" sz="1600" dirty="0" smtClean="0">
                <a:solidFill>
                  <a:srgbClr val="FF0000"/>
                </a:solidFill>
                <a:latin typeface="黑体" panose="02010609060101010101" charset="-122"/>
                <a:ea typeface="黑体" panose="02010609060101010101" charset="-122"/>
              </a:rPr>
              <a:t>}</a:t>
            </a:r>
            <a:endParaRPr lang="en-US" altLang="zh-CN" sz="1600" dirty="0" smtClean="0">
              <a:solidFill>
                <a:srgbClr val="FF0000"/>
              </a:solidFill>
              <a:latin typeface="黑体" panose="02010609060101010101" charset="-122"/>
              <a:ea typeface="黑体" panose="02010609060101010101" charset="-122"/>
            </a:endParaRPr>
          </a:p>
          <a:p>
            <a:pPr marL="533400" indent="-533400">
              <a:spcBef>
                <a:spcPts val="0"/>
              </a:spcBef>
              <a:spcAft>
                <a:spcPts val="0"/>
              </a:spcAft>
              <a:buNone/>
            </a:pPr>
            <a:r>
              <a:rPr lang="en-US" altLang="zh-CN" sz="1600" smtClean="0">
                <a:solidFill>
                  <a:schemeClr val="tx1"/>
                </a:solidFill>
                <a:latin typeface="黑体" panose="02010609060101010101" charset="-122"/>
                <a:ea typeface="黑体" panose="02010609060101010101" charset="-122"/>
                <a:sym typeface="+mn-ea"/>
              </a:rPr>
              <a:t>   </a:t>
            </a:r>
            <a:r>
              <a:rPr sz="1600" smtClean="0">
                <a:solidFill>
                  <a:schemeClr val="tx1"/>
                </a:solidFill>
                <a:sym typeface="+mn-ea"/>
              </a:rPr>
              <a:t>该</a:t>
            </a:r>
            <a:r>
              <a:rPr sz="1600">
                <a:solidFill>
                  <a:schemeClr val="tx1"/>
                </a:solidFill>
                <a:sym typeface="+mn-ea"/>
              </a:rPr>
              <a:t>循环用来对数组或对象的属性进行操作的。</a:t>
            </a:r>
            <a:endParaRPr lang="zh-CN" altLang="en-US" sz="1600" dirty="0">
              <a:solidFill>
                <a:schemeClr val="tx1"/>
              </a:solidFill>
            </a:endParaRPr>
          </a:p>
          <a:p>
            <a:pPr marL="533400" indent="-533400">
              <a:spcBef>
                <a:spcPts val="0"/>
              </a:spcBef>
              <a:spcAft>
                <a:spcPts val="0"/>
              </a:spcAft>
              <a:buNone/>
            </a:pPr>
            <a:endParaRPr lang="en-US" altLang="zh-CN" sz="1600" dirty="0" smtClean="0">
              <a:solidFill>
                <a:schemeClr val="tx1"/>
              </a:solidFill>
              <a:latin typeface="黑体" panose="02010609060101010101" charset="-122"/>
              <a:ea typeface="黑体" panose="02010609060101010101" charset="-122"/>
            </a:endParaRPr>
          </a:p>
        </p:txBody>
      </p:sp>
      <p:sp>
        <p:nvSpPr>
          <p:cNvPr id="6" name="矩形 5"/>
          <p:cNvSpPr/>
          <p:nvPr/>
        </p:nvSpPr>
        <p:spPr>
          <a:xfrm>
            <a:off x="533400" y="2857501"/>
            <a:ext cx="8535670" cy="429895"/>
          </a:xfrm>
          <a:prstGeom prst="rect">
            <a:avLst/>
          </a:prstGeom>
          <a:noFill/>
          <a:ln w="38100">
            <a:noFill/>
            <a:miter/>
          </a:ln>
          <a:effectLst/>
          <a:extLst>
            <a:ext uri="{909E8E84-426E-40DD-AFC4-6F175D3DCCD1}">
              <a14:hiddenFill xmlns:a14="http://schemas.microsoft.com/office/drawing/2010/main">
                <a:solidFill>
                  <a:schemeClr val="accent1"/>
                </a:solidFill>
              </a14:hiddenFill>
            </a:ext>
          </a:extLst>
        </p:spPr>
        <p:txBody>
          <a:bodyPr wrap="square" anchor="t">
            <a:spAutoFit/>
          </a:bodyPr>
          <a:lstStyle/>
          <a:p>
            <a:pPr lvl="0" latinLnBrk="1">
              <a:lnSpc>
                <a:spcPct val="110000"/>
              </a:lnSpc>
              <a:buClr>
                <a:srgbClr val="000000"/>
              </a:buClr>
            </a:pPr>
            <a:r>
              <a:rPr lang="en-US" altLang="zh-CN" sz="2000" b="1" dirty="0">
                <a:solidFill>
                  <a:schemeClr val="tx2"/>
                </a:solidFill>
                <a:latin typeface="Arial" panose="020B0604020202020204" pitchFamily="34" charset="0"/>
                <a:ea typeface="宋体" panose="02010600030101010101" pitchFamily="2" charset="-122"/>
              </a:rPr>
              <a:t>	</a:t>
            </a:r>
            <a:endParaRPr lang="en-US" altLang="zh-CN" sz="2000" b="1" dirty="0">
              <a:solidFill>
                <a:schemeClr val="tx2"/>
              </a:solidFill>
              <a:latin typeface="Arial" panose="020B0604020202020204" pitchFamily="34" charset="0"/>
              <a:ea typeface="宋体" panose="02010600030101010101" pitchFamily="2" charset="-122"/>
            </a:endParaRPr>
          </a:p>
        </p:txBody>
      </p:sp>
      <p:sp>
        <p:nvSpPr>
          <p:cNvPr id="7" name="矩形 6"/>
          <p:cNvSpPr/>
          <p:nvPr/>
        </p:nvSpPr>
        <p:spPr>
          <a:xfrm>
            <a:off x="394970" y="2238276"/>
            <a:ext cx="8534400" cy="4271645"/>
          </a:xfrm>
          <a:prstGeom prst="rect">
            <a:avLst/>
          </a:prstGeom>
        </p:spPr>
        <p:txBody>
          <a:bodyPr wrap="square">
            <a:spAutoFit/>
          </a:bodyPr>
          <a:lstStyle/>
          <a:p>
            <a:pPr>
              <a:lnSpc>
                <a:spcPts val="1400"/>
              </a:lnSpc>
            </a:pPr>
            <a:r>
              <a:rPr lang="en-US" altLang="zh-CN" sz="1600" dirty="0" smtClean="0"/>
              <a:t>&lt;body&gt;</a:t>
            </a:r>
            <a:endParaRPr lang="en-US" altLang="zh-CN" sz="1600" dirty="0" smtClean="0"/>
          </a:p>
          <a:p>
            <a:pPr>
              <a:lnSpc>
                <a:spcPts val="1400"/>
              </a:lnSpc>
            </a:pPr>
            <a:r>
              <a:rPr lang="en-US" altLang="zh-CN" sz="1600" dirty="0" smtClean="0"/>
              <a:t>  &lt;script type="text/</a:t>
            </a:r>
            <a:r>
              <a:rPr lang="en-US" altLang="zh-CN" sz="1600" dirty="0" err="1" smtClean="0"/>
              <a:t>javascript</a:t>
            </a:r>
            <a:r>
              <a:rPr lang="en-US" altLang="zh-CN" sz="1600" dirty="0" smtClean="0"/>
              <a:t>"&gt;</a:t>
            </a:r>
            <a:endParaRPr lang="en-US" altLang="zh-CN" sz="1600" dirty="0" smtClean="0"/>
          </a:p>
          <a:p>
            <a:pPr>
              <a:lnSpc>
                <a:spcPts val="1400"/>
              </a:lnSpc>
            </a:pPr>
            <a:r>
              <a:rPr lang="en-US" altLang="zh-CN" sz="1600" dirty="0" smtClean="0"/>
              <a:t>   </a:t>
            </a:r>
            <a:r>
              <a:rPr lang="en-US" altLang="zh-CN" sz="1600" dirty="0" err="1" smtClean="0"/>
              <a:t>var</a:t>
            </a:r>
            <a:r>
              <a:rPr lang="en-US" altLang="zh-CN" sz="1600" dirty="0" smtClean="0"/>
              <a:t> </a:t>
            </a:r>
            <a:r>
              <a:rPr lang="en-US" altLang="zh-CN" sz="1600" dirty="0" err="1" smtClean="0"/>
              <a:t>i</a:t>
            </a:r>
            <a:r>
              <a:rPr lang="en-US" altLang="zh-CN" sz="1600" dirty="0" smtClean="0"/>
              <a:t> = 1;  //</a:t>
            </a:r>
            <a:r>
              <a:rPr lang="zh-CN" altLang="en-US" sz="1600" dirty="0" smtClean="0"/>
              <a:t>定义计数器变量</a:t>
            </a:r>
            <a:endParaRPr lang="zh-CN" altLang="en-US" sz="1600" dirty="0" smtClean="0"/>
          </a:p>
          <a:p>
            <a:pPr>
              <a:lnSpc>
                <a:spcPts val="1400"/>
              </a:lnSpc>
            </a:pPr>
            <a:r>
              <a:rPr lang="en-US" altLang="zh-CN" sz="1600" dirty="0" smtClean="0"/>
              <a:t>   </a:t>
            </a:r>
            <a:r>
              <a:rPr lang="en-US" altLang="zh-CN" sz="1600" dirty="0" err="1" smtClean="0"/>
              <a:t>document.write</a:t>
            </a:r>
            <a:r>
              <a:rPr lang="en-US" altLang="zh-CN" sz="1600" dirty="0" smtClean="0"/>
              <a:t>("&lt;h3&gt;screen</a:t>
            </a:r>
            <a:r>
              <a:rPr lang="zh-CN" altLang="en-US" sz="1600" dirty="0" smtClean="0"/>
              <a:t>对象所有属性名称</a:t>
            </a:r>
            <a:r>
              <a:rPr lang="en-US" altLang="zh-CN" sz="1600" dirty="0" smtClean="0"/>
              <a:t>/</a:t>
            </a:r>
            <a:r>
              <a:rPr lang="zh-CN" altLang="en-US" sz="1600" dirty="0" smtClean="0"/>
              <a:t>属性值：</a:t>
            </a:r>
            <a:r>
              <a:rPr lang="en-US" altLang="zh-CN" sz="1600" dirty="0" smtClean="0"/>
              <a:t>&lt;/h3&gt;");</a:t>
            </a:r>
            <a:endParaRPr lang="en-US" altLang="zh-CN" sz="1600" dirty="0" smtClean="0"/>
          </a:p>
          <a:p>
            <a:pPr>
              <a:lnSpc>
                <a:spcPts val="1400"/>
              </a:lnSpc>
            </a:pPr>
            <a:r>
              <a:rPr lang="en-US" altLang="zh-CN" sz="1600" dirty="0" smtClean="0"/>
              <a:t>    //1.</a:t>
            </a:r>
            <a:r>
              <a:rPr lang="zh-CN" altLang="en-US" sz="1600" dirty="0" smtClean="0">
                <a:solidFill>
                  <a:srgbClr val="FF0000"/>
                </a:solidFill>
              </a:rPr>
              <a:t>遍历</a:t>
            </a:r>
            <a:r>
              <a:rPr lang="en-US" altLang="zh-CN" sz="1600" dirty="0" smtClean="0"/>
              <a:t>screen</a:t>
            </a:r>
            <a:r>
              <a:rPr lang="zh-CN" altLang="en-US" sz="1600" dirty="0" smtClean="0"/>
              <a:t>对象的</a:t>
            </a:r>
            <a:r>
              <a:rPr lang="zh-CN" altLang="en-US" sz="1600" dirty="0" smtClean="0">
                <a:solidFill>
                  <a:srgbClr val="FF0000"/>
                </a:solidFill>
              </a:rPr>
              <a:t>所有属性</a:t>
            </a:r>
            <a:endParaRPr lang="zh-CN" altLang="en-US" sz="1600" dirty="0" smtClean="0"/>
          </a:p>
          <a:p>
            <a:pPr>
              <a:lnSpc>
                <a:spcPts val="1400"/>
              </a:lnSpc>
            </a:pPr>
            <a:r>
              <a:rPr lang="en-US" altLang="zh-CN" sz="1600" dirty="0" smtClean="0"/>
              <a:t>   for (</a:t>
            </a:r>
            <a:r>
              <a:rPr lang="en-US" altLang="zh-CN" sz="1600" dirty="0" err="1" smtClean="0"/>
              <a:t>var</a:t>
            </a:r>
            <a:r>
              <a:rPr lang="en-US" altLang="zh-CN" sz="1600" dirty="0" smtClean="0"/>
              <a:t> property in </a:t>
            </a:r>
            <a:r>
              <a:rPr lang="en-US" altLang="zh-CN" sz="1600" b="1" dirty="0" smtClean="0">
                <a:solidFill>
                  <a:srgbClr val="FF0000"/>
                </a:solidFill>
              </a:rPr>
              <a:t>screen</a:t>
            </a:r>
            <a:r>
              <a:rPr lang="en-US" altLang="zh-CN" sz="1600" dirty="0" smtClean="0"/>
              <a:t>) {   </a:t>
            </a:r>
            <a:endParaRPr lang="en-US" altLang="zh-CN" sz="1600" dirty="0" smtClean="0"/>
          </a:p>
          <a:p>
            <a:pPr>
              <a:lnSpc>
                <a:spcPts val="1400"/>
              </a:lnSpc>
            </a:pPr>
            <a:r>
              <a:rPr lang="en-US" altLang="zh-CN" sz="1600" dirty="0" smtClean="0"/>
              <a:t>     </a:t>
            </a:r>
            <a:r>
              <a:rPr lang="en-US" altLang="zh-CN" sz="1600" dirty="0" err="1" smtClean="0"/>
              <a:t>document.write</a:t>
            </a:r>
            <a:r>
              <a:rPr lang="en-US" altLang="zh-CN" sz="1600" dirty="0" smtClean="0"/>
              <a:t>(</a:t>
            </a:r>
            <a:r>
              <a:rPr lang="en-US" altLang="zh-CN" sz="1600" dirty="0" err="1" smtClean="0"/>
              <a:t>i</a:t>
            </a:r>
            <a:r>
              <a:rPr lang="en-US" altLang="zh-CN" sz="1600" dirty="0" smtClean="0"/>
              <a:t>+"."+property+"/"+screen[property]+"&amp;</a:t>
            </a:r>
            <a:r>
              <a:rPr lang="en-US" altLang="zh-CN" sz="1600" dirty="0" err="1" smtClean="0"/>
              <a:t>nbsp;&amp;nbsp</a:t>
            </a:r>
            <a:r>
              <a:rPr lang="en-US" altLang="zh-CN" sz="1600" dirty="0" smtClean="0"/>
              <a:t>;");</a:t>
            </a:r>
            <a:endParaRPr lang="en-US" altLang="zh-CN" sz="1600" dirty="0" smtClean="0"/>
          </a:p>
          <a:p>
            <a:pPr>
              <a:lnSpc>
                <a:spcPts val="1400"/>
              </a:lnSpc>
            </a:pPr>
            <a:r>
              <a:rPr lang="en-US" altLang="zh-CN" sz="1600" dirty="0" smtClean="0"/>
              <a:t>     if (</a:t>
            </a:r>
            <a:r>
              <a:rPr lang="en-US" altLang="zh-CN" sz="1600" dirty="0" err="1" smtClean="0"/>
              <a:t>i</a:t>
            </a:r>
            <a:r>
              <a:rPr lang="en-US" altLang="zh-CN" sz="1600" dirty="0" smtClean="0"/>
              <a:t> % 2 ==0) {</a:t>
            </a:r>
            <a:r>
              <a:rPr lang="en-US" altLang="zh-CN" sz="1600" dirty="0" err="1" smtClean="0"/>
              <a:t>document.write</a:t>
            </a:r>
            <a:r>
              <a:rPr lang="en-US" altLang="zh-CN" sz="1600" dirty="0" smtClean="0"/>
              <a:t>("&lt;</a:t>
            </a:r>
            <a:r>
              <a:rPr lang="en-US" altLang="zh-CN" sz="1600" dirty="0" err="1" smtClean="0"/>
              <a:t>br</a:t>
            </a:r>
            <a:r>
              <a:rPr lang="en-US" altLang="zh-CN" sz="1600" dirty="0" smtClean="0"/>
              <a:t>/&gt;");} //</a:t>
            </a:r>
            <a:r>
              <a:rPr lang="zh-CN" altLang="en-US" sz="1600" dirty="0" smtClean="0"/>
              <a:t>每行输出两对</a:t>
            </a:r>
            <a:endParaRPr lang="zh-CN" altLang="en-US" sz="1600" dirty="0" smtClean="0"/>
          </a:p>
          <a:p>
            <a:pPr>
              <a:lnSpc>
                <a:spcPts val="1400"/>
              </a:lnSpc>
            </a:pPr>
            <a:r>
              <a:rPr lang="en-US" altLang="zh-CN" sz="1600" dirty="0" smtClean="0"/>
              <a:t>     </a:t>
            </a:r>
            <a:r>
              <a:rPr lang="en-US" altLang="zh-CN" sz="1600" dirty="0" err="1" smtClean="0"/>
              <a:t>i</a:t>
            </a:r>
            <a:r>
              <a:rPr lang="en-US" altLang="zh-CN" sz="1600" dirty="0" smtClean="0"/>
              <a:t>++;</a:t>
            </a:r>
            <a:endParaRPr lang="en-US" altLang="zh-CN" sz="1600" dirty="0" smtClean="0"/>
          </a:p>
          <a:p>
            <a:pPr>
              <a:lnSpc>
                <a:spcPts val="1400"/>
              </a:lnSpc>
            </a:pPr>
            <a:r>
              <a:rPr lang="en-US" altLang="zh-CN" sz="1600" dirty="0" smtClean="0"/>
              <a:t>    }</a:t>
            </a:r>
            <a:endParaRPr lang="en-US" altLang="zh-CN" sz="1600" dirty="0" smtClean="0"/>
          </a:p>
          <a:p>
            <a:pPr>
              <a:lnSpc>
                <a:spcPts val="1600"/>
              </a:lnSpc>
              <a:spcBef>
                <a:spcPts val="0"/>
              </a:spcBef>
              <a:spcAft>
                <a:spcPts val="0"/>
              </a:spcAft>
              <a:buNone/>
            </a:pPr>
            <a:r>
              <a:rPr lang="en-US" altLang="zh-CN" sz="1600" dirty="0">
                <a:sym typeface="+mn-ea"/>
              </a:rPr>
              <a:t>    //2.</a:t>
            </a:r>
            <a:r>
              <a:rPr lang="zh-CN" altLang="en-US" sz="1600" dirty="0">
                <a:solidFill>
                  <a:srgbClr val="FF0000"/>
                </a:solidFill>
                <a:sym typeface="+mn-ea"/>
              </a:rPr>
              <a:t>遍历</a:t>
            </a:r>
            <a:r>
              <a:rPr lang="en-US" altLang="zh-CN" sz="1600" dirty="0" err="1">
                <a:sym typeface="+mn-ea"/>
              </a:rPr>
              <a:t>stu</a:t>
            </a:r>
            <a:r>
              <a:rPr lang="zh-CN" altLang="en-US" sz="1600" dirty="0">
                <a:sym typeface="+mn-ea"/>
              </a:rPr>
              <a:t>数组对象的</a:t>
            </a:r>
            <a:r>
              <a:rPr lang="zh-CN" altLang="en-US" sz="1600" dirty="0">
                <a:solidFill>
                  <a:srgbClr val="FF0000"/>
                </a:solidFill>
                <a:sym typeface="+mn-ea"/>
              </a:rPr>
              <a:t>所有元素</a:t>
            </a:r>
            <a:endParaRPr lang="zh-CN" altLang="en-US" sz="1600" dirty="0">
              <a:solidFill>
                <a:srgbClr val="FF0000"/>
              </a:solidFill>
            </a:endParaRPr>
          </a:p>
          <a:p>
            <a:pPr>
              <a:lnSpc>
                <a:spcPts val="1700"/>
              </a:lnSpc>
              <a:spcBef>
                <a:spcPts val="0"/>
              </a:spcBef>
              <a:spcAft>
                <a:spcPts val="0"/>
              </a:spcAft>
              <a:buNone/>
            </a:pPr>
            <a:r>
              <a:rPr lang="en-US" altLang="zh-CN" sz="1600" dirty="0" err="1">
                <a:sym typeface="+mn-ea"/>
              </a:rPr>
              <a:t>    var</a:t>
            </a:r>
            <a:r>
              <a:rPr lang="en-US" altLang="zh-CN" sz="1600" dirty="0">
                <a:sym typeface="+mn-ea"/>
              </a:rPr>
              <a:t> </a:t>
            </a:r>
            <a:r>
              <a:rPr lang="en-US" altLang="zh-CN" sz="1600" dirty="0" err="1">
                <a:sym typeface="+mn-ea"/>
              </a:rPr>
              <a:t>stu</a:t>
            </a:r>
            <a:r>
              <a:rPr lang="en-US" altLang="zh-CN" sz="1600" dirty="0">
                <a:sym typeface="+mn-ea"/>
              </a:rPr>
              <a:t>=new Array("</a:t>
            </a:r>
            <a:r>
              <a:rPr lang="zh-CN" altLang="en-US" sz="1600" dirty="0">
                <a:sym typeface="+mn-ea"/>
              </a:rPr>
              <a:t>王春平</a:t>
            </a:r>
            <a:r>
              <a:rPr lang="en-US" altLang="zh-CN" sz="1600" dirty="0">
                <a:sym typeface="+mn-ea"/>
              </a:rPr>
              <a:t>","</a:t>
            </a:r>
            <a:r>
              <a:rPr lang="zh-CN" altLang="en-US" sz="1600" dirty="0">
                <a:sym typeface="+mn-ea"/>
              </a:rPr>
              <a:t>张宏伟</a:t>
            </a:r>
            <a:r>
              <a:rPr lang="en-US" altLang="zh-CN" sz="1600" dirty="0">
                <a:sym typeface="+mn-ea"/>
              </a:rPr>
              <a:t>","</a:t>
            </a:r>
            <a:r>
              <a:rPr lang="zh-CN" altLang="en-US" sz="1600" dirty="0">
                <a:sym typeface="+mn-ea"/>
              </a:rPr>
              <a:t>金一鑫</a:t>
            </a:r>
            <a:r>
              <a:rPr lang="en-US" altLang="zh-CN" sz="1600" dirty="0">
                <a:sym typeface="+mn-ea"/>
              </a:rPr>
              <a:t>","</a:t>
            </a:r>
            <a:r>
              <a:rPr lang="zh-CN" altLang="en-US" sz="1600" dirty="0">
                <a:sym typeface="+mn-ea"/>
              </a:rPr>
              <a:t>李大为</a:t>
            </a:r>
            <a:r>
              <a:rPr lang="en-US" altLang="zh-CN" sz="1600" dirty="0">
                <a:sym typeface="+mn-ea"/>
              </a:rPr>
              <a:t>","</a:t>
            </a:r>
            <a:r>
              <a:rPr lang="zh-CN" altLang="en-US" sz="1600" dirty="0">
                <a:sym typeface="+mn-ea"/>
              </a:rPr>
              <a:t>任小月</a:t>
            </a:r>
            <a:r>
              <a:rPr lang="en-US" altLang="zh-CN" sz="1600" dirty="0">
                <a:sym typeface="+mn-ea"/>
              </a:rPr>
              <a:t>","</a:t>
            </a:r>
            <a:r>
              <a:rPr lang="zh-CN" altLang="en-US" sz="1600" dirty="0">
                <a:sym typeface="+mn-ea"/>
              </a:rPr>
              <a:t>储忠庆</a:t>
            </a:r>
            <a:r>
              <a:rPr lang="en-US" altLang="zh-CN" sz="1600" dirty="0">
                <a:sym typeface="+mn-ea"/>
              </a:rPr>
              <a:t>");</a:t>
            </a:r>
            <a:endParaRPr lang="en-US" altLang="zh-CN" sz="1600" dirty="0"/>
          </a:p>
          <a:p>
            <a:pPr>
              <a:lnSpc>
                <a:spcPts val="1700"/>
              </a:lnSpc>
              <a:spcBef>
                <a:spcPts val="0"/>
              </a:spcBef>
              <a:spcAft>
                <a:spcPts val="0"/>
              </a:spcAft>
              <a:buNone/>
            </a:pPr>
            <a:r>
              <a:rPr lang="en-US" altLang="zh-CN" sz="1600" dirty="0" err="1">
                <a:sym typeface="+mn-ea"/>
              </a:rPr>
              <a:t>    var</a:t>
            </a:r>
            <a:r>
              <a:rPr lang="en-US" altLang="zh-CN" sz="1600" dirty="0">
                <a:sym typeface="+mn-ea"/>
              </a:rPr>
              <a:t> j=1;//</a:t>
            </a:r>
            <a:r>
              <a:rPr lang="zh-CN" altLang="en-US" sz="1600" dirty="0">
                <a:sym typeface="+mn-ea"/>
              </a:rPr>
              <a:t>定义计数器</a:t>
            </a:r>
            <a:r>
              <a:rPr lang="en-US" altLang="zh-CN" sz="1600" dirty="0">
                <a:sym typeface="+mn-ea"/>
              </a:rPr>
              <a:t>j</a:t>
            </a:r>
            <a:endParaRPr lang="en-US" altLang="zh-CN" sz="1600" dirty="0"/>
          </a:p>
          <a:p>
            <a:pPr>
              <a:lnSpc>
                <a:spcPts val="1700"/>
              </a:lnSpc>
              <a:spcBef>
                <a:spcPts val="0"/>
              </a:spcBef>
              <a:spcAft>
                <a:spcPts val="0"/>
              </a:spcAft>
              <a:buNone/>
            </a:pPr>
            <a:r>
              <a:rPr lang="en-US" altLang="zh-CN" sz="1600" dirty="0" err="1">
                <a:sym typeface="+mn-ea"/>
              </a:rPr>
              <a:t>    document.write</a:t>
            </a:r>
            <a:r>
              <a:rPr lang="en-US" altLang="zh-CN" sz="1600" dirty="0">
                <a:sym typeface="+mn-ea"/>
              </a:rPr>
              <a:t>("&lt;h3&gt;</a:t>
            </a:r>
            <a:r>
              <a:rPr lang="zh-CN" altLang="en-US" sz="1600" dirty="0">
                <a:sym typeface="+mn-ea"/>
              </a:rPr>
              <a:t>数组的元素分别为：</a:t>
            </a:r>
            <a:r>
              <a:rPr lang="en-US" altLang="zh-CN" sz="1600" dirty="0">
                <a:sym typeface="+mn-ea"/>
              </a:rPr>
              <a:t>&lt;/h3&gt;");	</a:t>
            </a:r>
            <a:endParaRPr lang="en-US" altLang="zh-CN" sz="1600" dirty="0"/>
          </a:p>
          <a:p>
            <a:pPr>
              <a:lnSpc>
                <a:spcPts val="1700"/>
              </a:lnSpc>
              <a:spcBef>
                <a:spcPts val="0"/>
              </a:spcBef>
              <a:spcAft>
                <a:spcPts val="0"/>
              </a:spcAft>
              <a:buNone/>
            </a:pPr>
            <a:r>
              <a:rPr lang="en-US" altLang="zh-CN" sz="1600" dirty="0">
                <a:sym typeface="+mn-ea"/>
              </a:rPr>
              <a:t>    for (</a:t>
            </a:r>
            <a:r>
              <a:rPr lang="en-US" altLang="zh-CN" sz="1600" dirty="0" err="1">
                <a:sym typeface="+mn-ea"/>
              </a:rPr>
              <a:t>var</a:t>
            </a:r>
            <a:r>
              <a:rPr lang="en-US" altLang="zh-CN" sz="1600" dirty="0">
                <a:sym typeface="+mn-ea"/>
              </a:rPr>
              <a:t> student in </a:t>
            </a:r>
            <a:r>
              <a:rPr lang="en-US" altLang="zh-CN" sz="1600" dirty="0" err="1">
                <a:sym typeface="+mn-ea"/>
              </a:rPr>
              <a:t>stu</a:t>
            </a:r>
            <a:r>
              <a:rPr lang="en-US" altLang="zh-CN" sz="1600" dirty="0">
                <a:sym typeface="+mn-ea"/>
              </a:rPr>
              <a:t>){</a:t>
            </a:r>
            <a:endParaRPr lang="en-US" altLang="zh-CN" sz="1600" dirty="0"/>
          </a:p>
          <a:p>
            <a:pPr>
              <a:lnSpc>
                <a:spcPts val="1700"/>
              </a:lnSpc>
              <a:spcBef>
                <a:spcPts val="0"/>
              </a:spcBef>
              <a:spcAft>
                <a:spcPts val="0"/>
              </a:spcAft>
              <a:buNone/>
            </a:pPr>
            <a:r>
              <a:rPr lang="en-US" altLang="zh-CN" sz="1600" dirty="0" smtClean="0">
                <a:sym typeface="+mn-ea"/>
              </a:rPr>
              <a:t>     </a:t>
            </a:r>
            <a:r>
              <a:rPr lang="en-US" altLang="zh-CN" sz="1600" dirty="0" err="1" smtClean="0">
                <a:sym typeface="+mn-ea"/>
              </a:rPr>
              <a:t>document.write</a:t>
            </a:r>
            <a:r>
              <a:rPr lang="en-US" altLang="zh-CN" sz="1600" dirty="0" smtClean="0">
                <a:sym typeface="+mn-ea"/>
              </a:rPr>
              <a:t>(j</a:t>
            </a:r>
            <a:r>
              <a:rPr lang="en-US" altLang="zh-CN" sz="1600" dirty="0">
                <a:sym typeface="+mn-ea"/>
              </a:rPr>
              <a:t>+"."+</a:t>
            </a:r>
            <a:r>
              <a:rPr lang="en-US" altLang="zh-CN" sz="1600" dirty="0" err="1">
                <a:sym typeface="+mn-ea"/>
              </a:rPr>
              <a:t>stu</a:t>
            </a:r>
            <a:r>
              <a:rPr lang="en-US" altLang="zh-CN" sz="1600" dirty="0">
                <a:sym typeface="+mn-ea"/>
              </a:rPr>
              <a:t>[student]+"&amp;</a:t>
            </a:r>
            <a:r>
              <a:rPr lang="en-US" altLang="zh-CN" sz="1600" dirty="0" err="1">
                <a:sym typeface="+mn-ea"/>
              </a:rPr>
              <a:t>nbsp;&amp;nbsp</a:t>
            </a:r>
            <a:r>
              <a:rPr lang="en-US" altLang="zh-CN" sz="1600" dirty="0">
                <a:sym typeface="+mn-ea"/>
              </a:rPr>
              <a:t>;");</a:t>
            </a:r>
            <a:endParaRPr lang="en-US" altLang="zh-CN" sz="1600" dirty="0"/>
          </a:p>
          <a:p>
            <a:pPr>
              <a:lnSpc>
                <a:spcPts val="1700"/>
              </a:lnSpc>
              <a:spcBef>
                <a:spcPts val="0"/>
              </a:spcBef>
              <a:spcAft>
                <a:spcPts val="0"/>
              </a:spcAft>
              <a:buNone/>
            </a:pPr>
            <a:r>
              <a:rPr lang="en-US" altLang="zh-CN" sz="1600" dirty="0" smtClean="0">
                <a:sym typeface="+mn-ea"/>
              </a:rPr>
              <a:t>     if </a:t>
            </a:r>
            <a:r>
              <a:rPr lang="en-US" altLang="zh-CN" sz="1600" dirty="0">
                <a:sym typeface="+mn-ea"/>
              </a:rPr>
              <a:t>(j % 2 ==0) {</a:t>
            </a:r>
            <a:r>
              <a:rPr lang="en-US" altLang="zh-CN" sz="1600" dirty="0" err="1">
                <a:sym typeface="+mn-ea"/>
              </a:rPr>
              <a:t>document.write</a:t>
            </a:r>
            <a:r>
              <a:rPr lang="en-US" altLang="zh-CN" sz="1600" dirty="0">
                <a:sym typeface="+mn-ea"/>
              </a:rPr>
              <a:t>("&lt;</a:t>
            </a:r>
            <a:r>
              <a:rPr lang="en-US" altLang="zh-CN" sz="1600" dirty="0" err="1">
                <a:sym typeface="+mn-ea"/>
              </a:rPr>
              <a:t>br</a:t>
            </a:r>
            <a:r>
              <a:rPr lang="en-US" altLang="zh-CN" sz="1600" dirty="0">
                <a:sym typeface="+mn-ea"/>
              </a:rPr>
              <a:t>/&gt;");} //</a:t>
            </a:r>
            <a:r>
              <a:rPr lang="zh-CN" altLang="en-US" sz="1600" dirty="0">
                <a:sym typeface="+mn-ea"/>
              </a:rPr>
              <a:t>每行输出两对</a:t>
            </a:r>
            <a:endParaRPr lang="zh-CN" altLang="en-US" sz="1600" dirty="0"/>
          </a:p>
          <a:p>
            <a:pPr>
              <a:lnSpc>
                <a:spcPts val="1700"/>
              </a:lnSpc>
              <a:spcBef>
                <a:spcPts val="0"/>
              </a:spcBef>
              <a:spcAft>
                <a:spcPts val="0"/>
              </a:spcAft>
              <a:buNone/>
            </a:pPr>
            <a:r>
              <a:rPr lang="en-US" altLang="zh-CN" sz="1600" dirty="0" smtClean="0">
                <a:sym typeface="+mn-ea"/>
              </a:rPr>
              <a:t>     j</a:t>
            </a:r>
            <a:r>
              <a:rPr lang="en-US" altLang="zh-CN" sz="1600" dirty="0">
                <a:sym typeface="+mn-ea"/>
              </a:rPr>
              <a:t>++;</a:t>
            </a:r>
            <a:endParaRPr lang="en-US" altLang="zh-CN" sz="1600" dirty="0"/>
          </a:p>
          <a:p>
            <a:pPr>
              <a:lnSpc>
                <a:spcPts val="1700"/>
              </a:lnSpc>
              <a:spcBef>
                <a:spcPts val="0"/>
              </a:spcBef>
              <a:spcAft>
                <a:spcPts val="0"/>
              </a:spcAft>
              <a:buNone/>
            </a:pPr>
            <a:r>
              <a:rPr lang="en-US" altLang="zh-CN" sz="1600" dirty="0">
                <a:sym typeface="+mn-ea"/>
              </a:rPr>
              <a:t>    }</a:t>
            </a:r>
            <a:endParaRPr lang="en-US" altLang="zh-CN" sz="1600" dirty="0"/>
          </a:p>
          <a:p>
            <a:pPr>
              <a:lnSpc>
                <a:spcPts val="1700"/>
              </a:lnSpc>
              <a:spcBef>
                <a:spcPts val="0"/>
              </a:spcBef>
              <a:spcAft>
                <a:spcPts val="0"/>
              </a:spcAft>
              <a:buNone/>
            </a:pPr>
            <a:r>
              <a:rPr lang="en-US" altLang="zh-CN" sz="1600" dirty="0">
                <a:sym typeface="+mn-ea"/>
              </a:rPr>
              <a:t>  &lt;/script&gt;</a:t>
            </a:r>
            <a:endParaRPr lang="en-US" altLang="zh-CN" sz="1600" dirty="0"/>
          </a:p>
          <a:p>
            <a:pPr>
              <a:lnSpc>
                <a:spcPts val="1700"/>
              </a:lnSpc>
              <a:spcBef>
                <a:spcPts val="0"/>
              </a:spcBef>
              <a:spcAft>
                <a:spcPts val="0"/>
              </a:spcAft>
              <a:buNone/>
            </a:pPr>
            <a:r>
              <a:rPr lang="en-US" altLang="zh-CN" sz="1600" dirty="0">
                <a:sym typeface="+mn-ea"/>
              </a:rPr>
              <a:t>&lt;/body&gt;</a:t>
            </a:r>
            <a:endParaRPr lang="en-US" altLang="zh-CN" sz="1600" dirty="0" smtClean="0"/>
          </a:p>
        </p:txBody>
      </p:sp>
      <p:pic>
        <p:nvPicPr>
          <p:cNvPr id="68610" name="Picture 2"/>
          <p:cNvPicPr>
            <a:picLocks noChangeAspect="1" noChangeArrowheads="1"/>
          </p:cNvPicPr>
          <p:nvPr/>
        </p:nvPicPr>
        <p:blipFill>
          <a:blip r:embed="rId1" cstate="print"/>
          <a:srcRect t="24037"/>
          <a:stretch>
            <a:fillRect/>
          </a:stretch>
        </p:blipFill>
        <p:spPr bwMode="auto">
          <a:xfrm>
            <a:off x="6447155" y="4897120"/>
            <a:ext cx="2335530" cy="19373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r>
              <a:rPr lang="zh-CN" altLang="en-US" dirty="0" smtClean="0">
                <a:sym typeface="+mn-ea"/>
              </a:rPr>
              <a:t>循环结构</a:t>
            </a:r>
            <a:r>
              <a:rPr lang="en-US" altLang="zh-CN" dirty="0" smtClean="0">
                <a:sym typeface="+mn-ea"/>
              </a:rPr>
              <a:t>-</a:t>
            </a:r>
            <a:r>
              <a:rPr lang="zh-CN" altLang="en-US" dirty="0" smtClean="0"/>
              <a:t>循环的嵌套</a:t>
            </a:r>
            <a:endParaRPr lang="zh-CN" altLang="en-US" dirty="0" smtClean="0"/>
          </a:p>
        </p:txBody>
      </p:sp>
      <p:sp>
        <p:nvSpPr>
          <p:cNvPr id="3" name="内容占位符 2"/>
          <p:cNvSpPr>
            <a:spLocks noGrp="1"/>
          </p:cNvSpPr>
          <p:nvPr>
            <p:ph idx="1"/>
          </p:nvPr>
        </p:nvSpPr>
        <p:spPr>
          <a:xfrm>
            <a:off x="533400" y="1678305"/>
            <a:ext cx="3200400" cy="1369695"/>
          </a:xfrm>
          <a:noFill/>
          <a:ln w="9525">
            <a:solidFill>
              <a:schemeClr val="bg1"/>
            </a:solidFill>
            <a:miter/>
          </a:ln>
          <a:extLst>
            <a:ext uri="{909E8E84-426E-40DD-AFC4-6F175D3DCCD1}">
              <a14:hiddenFill xmlns:a14="http://schemas.microsoft.com/office/drawing/2010/main">
                <a:solidFill>
                  <a:schemeClr val="accent1"/>
                </a:solidFill>
              </a14:hiddenFill>
            </a:ext>
          </a:extLst>
        </p:spPr>
        <p:txBody>
          <a:bodyPr anchor="t">
            <a:normAutofit/>
          </a:bodyPr>
          <a:lstStyle/>
          <a:p>
            <a:pPr marL="0" indent="0">
              <a:lnSpc>
                <a:spcPct val="90000"/>
              </a:lnSpc>
              <a:buNone/>
            </a:pPr>
            <a:r>
              <a:rPr lang="zh-CN" altLang="en-US" sz="1600" dirty="0" smtClean="0">
                <a:solidFill>
                  <a:schemeClr val="tx1"/>
                </a:solidFill>
              </a:rPr>
              <a:t>循</a:t>
            </a:r>
            <a:r>
              <a:rPr lang="zh-CN" altLang="en-US" sz="1600" dirty="0">
                <a:solidFill>
                  <a:schemeClr val="tx1"/>
                </a:solidFill>
              </a:rPr>
              <a:t>环的嵌套：一个循环内又包含着另一个完整的循环结构，称为循环的嵌套。</a:t>
            </a:r>
            <a:endParaRPr lang="zh-CN" altLang="en-US" sz="1600" dirty="0">
              <a:solidFill>
                <a:schemeClr val="tx1"/>
              </a:solidFill>
            </a:endParaRPr>
          </a:p>
        </p:txBody>
      </p:sp>
      <p:sp>
        <p:nvSpPr>
          <p:cNvPr id="5" name="矩形 4"/>
          <p:cNvSpPr/>
          <p:nvPr/>
        </p:nvSpPr>
        <p:spPr>
          <a:xfrm>
            <a:off x="533400" y="3581400"/>
            <a:ext cx="8515985" cy="1938020"/>
          </a:xfrm>
          <a:prstGeom prst="rect">
            <a:avLst/>
          </a:prstGeom>
          <a:noFill/>
          <a:ln w="38100">
            <a:noFill/>
            <a:miter/>
          </a:ln>
          <a:effectLst/>
          <a:extLst>
            <a:ext uri="{909E8E84-426E-40DD-AFC4-6F175D3DCCD1}">
              <a14:hiddenFill xmlns:a14="http://schemas.microsoft.com/office/drawing/2010/main">
                <a:solidFill>
                  <a:schemeClr val="accent1"/>
                </a:solidFill>
              </a14:hiddenFill>
            </a:ext>
          </a:extLst>
        </p:spPr>
        <p:txBody>
          <a:bodyPr wrap="square" anchor="t">
            <a:spAutoFit/>
          </a:bodyPr>
          <a:lstStyle/>
          <a:p>
            <a:pPr lvl="0" latinLnBrk="1">
              <a:lnSpc>
                <a:spcPts val="1600"/>
              </a:lnSpc>
              <a:buClr>
                <a:srgbClr val="000000"/>
              </a:buClr>
            </a:pPr>
            <a:r>
              <a:rPr lang="en-US" altLang="zh-CN" sz="1600" b="1" dirty="0">
                <a:solidFill>
                  <a:schemeClr val="tx1"/>
                </a:solidFill>
                <a:latin typeface="Arial" panose="020B0604020202020204" pitchFamily="34" charset="0"/>
                <a:ea typeface="宋体" panose="02010600030101010101" pitchFamily="2" charset="-122"/>
              </a:rPr>
              <a:t>&lt;script type="text/</a:t>
            </a:r>
            <a:r>
              <a:rPr lang="en-US" altLang="zh-CN" sz="1600" b="1" dirty="0" err="1">
                <a:solidFill>
                  <a:schemeClr val="tx1"/>
                </a:solidFill>
                <a:latin typeface="Arial" panose="020B0604020202020204" pitchFamily="34" charset="0"/>
                <a:ea typeface="宋体" panose="02010600030101010101" pitchFamily="2" charset="-122"/>
              </a:rPr>
              <a:t>javascript</a:t>
            </a:r>
            <a:r>
              <a:rPr lang="en-US" altLang="zh-CN" sz="1600" b="1" dirty="0">
                <a:solidFill>
                  <a:schemeClr val="tx1"/>
                </a:solidFill>
                <a:latin typeface="Arial" panose="020B0604020202020204" pitchFamily="34" charset="0"/>
                <a:ea typeface="宋体" panose="02010600030101010101" pitchFamily="2" charset="-122"/>
              </a:rPr>
              <a:t>"&gt;</a:t>
            </a:r>
            <a:endParaRPr lang="en-US" altLang="zh-CN" sz="1600" b="1" dirty="0">
              <a:solidFill>
                <a:schemeClr val="tx1"/>
              </a:solidFill>
              <a:latin typeface="Arial" panose="020B0604020202020204" pitchFamily="34" charset="0"/>
              <a:ea typeface="宋体" panose="02010600030101010101" pitchFamily="2" charset="-122"/>
            </a:endParaRPr>
          </a:p>
          <a:p>
            <a:pPr lvl="0" latinLnBrk="1">
              <a:lnSpc>
                <a:spcPts val="1600"/>
              </a:lnSpc>
              <a:buClr>
                <a:srgbClr val="000000"/>
              </a:buClr>
            </a:pPr>
            <a:r>
              <a:rPr lang="en-US" altLang="zh-CN" sz="1600" b="1" dirty="0" err="1">
                <a:solidFill>
                  <a:schemeClr val="tx1"/>
                </a:solidFill>
                <a:latin typeface="Arial" panose="020B0604020202020204" pitchFamily="34" charset="0"/>
                <a:ea typeface="宋体" panose="02010600030101010101" pitchFamily="2" charset="-122"/>
              </a:rPr>
              <a:t>document.write</a:t>
            </a:r>
            <a:r>
              <a:rPr lang="en-US" altLang="zh-CN" sz="1600" b="1" dirty="0">
                <a:solidFill>
                  <a:schemeClr val="tx1"/>
                </a:solidFill>
                <a:latin typeface="Arial" panose="020B0604020202020204" pitchFamily="34" charset="0"/>
                <a:ea typeface="宋体" panose="02010600030101010101" pitchFamily="2" charset="-122"/>
              </a:rPr>
              <a:t>("</a:t>
            </a:r>
            <a:r>
              <a:rPr lang="zh-CN" altLang="en-US" sz="1600" b="1" dirty="0">
                <a:solidFill>
                  <a:schemeClr val="tx1"/>
                </a:solidFill>
                <a:latin typeface="Arial" panose="020B0604020202020204" pitchFamily="34" charset="0"/>
                <a:ea typeface="宋体" panose="02010600030101010101" pitchFamily="2" charset="-122"/>
              </a:rPr>
              <a:t>九九乘法表</a:t>
            </a:r>
            <a:r>
              <a:rPr lang="en-US" altLang="zh-CN" sz="1600" b="1" dirty="0">
                <a:solidFill>
                  <a:schemeClr val="tx1"/>
                </a:solidFill>
                <a:latin typeface="Arial" panose="020B0604020202020204" pitchFamily="34" charset="0"/>
                <a:ea typeface="宋体" panose="02010600030101010101" pitchFamily="2" charset="-122"/>
              </a:rPr>
              <a:t>&lt;</a:t>
            </a:r>
            <a:r>
              <a:rPr lang="en-US" altLang="zh-CN" sz="1600" b="1" dirty="0" err="1">
                <a:solidFill>
                  <a:schemeClr val="tx1"/>
                </a:solidFill>
                <a:latin typeface="Arial" panose="020B0604020202020204" pitchFamily="34" charset="0"/>
                <a:ea typeface="宋体" panose="02010600030101010101" pitchFamily="2" charset="-122"/>
              </a:rPr>
              <a:t>br</a:t>
            </a:r>
            <a:r>
              <a:rPr lang="en-US" altLang="zh-CN" sz="1600" b="1" dirty="0">
                <a:solidFill>
                  <a:schemeClr val="tx1"/>
                </a:solidFill>
                <a:latin typeface="Arial" panose="020B0604020202020204" pitchFamily="34" charset="0"/>
                <a:ea typeface="宋体" panose="02010600030101010101" pitchFamily="2" charset="-122"/>
              </a:rPr>
              <a:t>&gt;");</a:t>
            </a:r>
            <a:endParaRPr lang="en-US" altLang="zh-CN" sz="1600" b="1" dirty="0">
              <a:solidFill>
                <a:schemeClr val="tx1"/>
              </a:solidFill>
              <a:latin typeface="Arial" panose="020B0604020202020204" pitchFamily="34" charset="0"/>
              <a:ea typeface="宋体" panose="02010600030101010101" pitchFamily="2" charset="-122"/>
            </a:endParaRPr>
          </a:p>
          <a:p>
            <a:pPr lvl="0" latinLnBrk="1">
              <a:lnSpc>
                <a:spcPts val="1600"/>
              </a:lnSpc>
              <a:buClr>
                <a:srgbClr val="000000"/>
              </a:buClr>
            </a:pPr>
            <a:r>
              <a:rPr lang="en-US" altLang="zh-CN" sz="1600" b="1" dirty="0">
                <a:solidFill>
                  <a:schemeClr val="tx1"/>
                </a:solidFill>
                <a:latin typeface="Arial" panose="020B0604020202020204" pitchFamily="34" charset="0"/>
                <a:ea typeface="宋体" panose="02010600030101010101" pitchFamily="2" charset="-122"/>
              </a:rPr>
              <a:t> </a:t>
            </a:r>
            <a:r>
              <a:rPr lang="en-US" altLang="zh-CN" sz="1600" b="1" dirty="0" err="1">
                <a:solidFill>
                  <a:schemeClr val="tx1"/>
                </a:solidFill>
                <a:latin typeface="Arial" panose="020B0604020202020204" pitchFamily="34" charset="0"/>
                <a:ea typeface="宋体" panose="02010600030101010101" pitchFamily="2" charset="-122"/>
              </a:rPr>
              <a:t>var</a:t>
            </a:r>
            <a:r>
              <a:rPr lang="en-US" altLang="zh-CN" sz="1600" b="1" dirty="0">
                <a:solidFill>
                  <a:schemeClr val="tx1"/>
                </a:solidFill>
                <a:latin typeface="Arial" panose="020B0604020202020204" pitchFamily="34" charset="0"/>
                <a:ea typeface="宋体" panose="02010600030101010101" pitchFamily="2" charset="-122"/>
              </a:rPr>
              <a:t> </a:t>
            </a:r>
            <a:r>
              <a:rPr lang="en-US" altLang="zh-CN" sz="1600" b="1" dirty="0" err="1">
                <a:solidFill>
                  <a:schemeClr val="tx1"/>
                </a:solidFill>
                <a:latin typeface="Arial" panose="020B0604020202020204" pitchFamily="34" charset="0"/>
                <a:ea typeface="宋体" panose="02010600030101010101" pitchFamily="2" charset="-122"/>
              </a:rPr>
              <a:t>i</a:t>
            </a:r>
            <a:r>
              <a:rPr lang="en-US" altLang="zh-CN" sz="1600" b="1" dirty="0">
                <a:solidFill>
                  <a:schemeClr val="tx1"/>
                </a:solidFill>
                <a:latin typeface="Arial" panose="020B0604020202020204" pitchFamily="34" charset="0"/>
                <a:ea typeface="宋体" panose="02010600030101010101" pitchFamily="2" charset="-122"/>
              </a:rPr>
              <a:t>=1,j=1;</a:t>
            </a:r>
            <a:endParaRPr lang="en-US" altLang="zh-CN" sz="1600" b="1" dirty="0">
              <a:solidFill>
                <a:schemeClr val="tx1"/>
              </a:solidFill>
              <a:latin typeface="Arial" panose="020B0604020202020204" pitchFamily="34" charset="0"/>
              <a:ea typeface="宋体" panose="02010600030101010101" pitchFamily="2" charset="-122"/>
            </a:endParaRPr>
          </a:p>
          <a:p>
            <a:pPr lvl="0" latinLnBrk="1">
              <a:lnSpc>
                <a:spcPts val="1600"/>
              </a:lnSpc>
              <a:buClr>
                <a:srgbClr val="000000"/>
              </a:buClr>
            </a:pPr>
            <a:r>
              <a:rPr lang="en-US" altLang="zh-CN" sz="1600" b="1" dirty="0">
                <a:solidFill>
                  <a:schemeClr val="tx1"/>
                </a:solidFill>
                <a:latin typeface="Arial" panose="020B0604020202020204" pitchFamily="34" charset="0"/>
                <a:ea typeface="宋体" panose="02010600030101010101" pitchFamily="2" charset="-122"/>
              </a:rPr>
              <a:t> for (</a:t>
            </a:r>
            <a:r>
              <a:rPr lang="en-US" altLang="zh-CN" sz="1600" b="1" dirty="0" err="1">
                <a:solidFill>
                  <a:schemeClr val="tx1"/>
                </a:solidFill>
                <a:latin typeface="Arial" panose="020B0604020202020204" pitchFamily="34" charset="0"/>
                <a:ea typeface="宋体" panose="02010600030101010101" pitchFamily="2" charset="-122"/>
              </a:rPr>
              <a:t>i</a:t>
            </a:r>
            <a:r>
              <a:rPr lang="en-US" altLang="zh-CN" sz="1600" b="1" dirty="0">
                <a:solidFill>
                  <a:schemeClr val="tx1"/>
                </a:solidFill>
                <a:latin typeface="Arial" panose="020B0604020202020204" pitchFamily="34" charset="0"/>
                <a:ea typeface="宋体" panose="02010600030101010101" pitchFamily="2" charset="-122"/>
              </a:rPr>
              <a:t>=1;i&lt;=9 ;</a:t>
            </a:r>
            <a:r>
              <a:rPr lang="en-US" altLang="zh-CN" sz="1600" b="1" dirty="0" err="1">
                <a:solidFill>
                  <a:schemeClr val="tx1"/>
                </a:solidFill>
                <a:latin typeface="Arial" panose="020B0604020202020204" pitchFamily="34" charset="0"/>
                <a:ea typeface="宋体" panose="02010600030101010101" pitchFamily="2" charset="-122"/>
              </a:rPr>
              <a:t>i</a:t>
            </a:r>
            <a:r>
              <a:rPr lang="en-US" altLang="zh-CN" sz="1600" b="1" dirty="0">
                <a:solidFill>
                  <a:schemeClr val="tx1"/>
                </a:solidFill>
                <a:latin typeface="Arial" panose="020B0604020202020204" pitchFamily="34" charset="0"/>
                <a:ea typeface="宋体" panose="02010600030101010101" pitchFamily="2" charset="-122"/>
              </a:rPr>
              <a:t>++ )</a:t>
            </a:r>
            <a:endParaRPr lang="en-US" altLang="zh-CN" sz="1600" b="1" dirty="0">
              <a:solidFill>
                <a:schemeClr val="tx1"/>
              </a:solidFill>
              <a:latin typeface="Arial" panose="020B0604020202020204" pitchFamily="34" charset="0"/>
              <a:ea typeface="宋体" panose="02010600030101010101" pitchFamily="2" charset="-122"/>
            </a:endParaRPr>
          </a:p>
          <a:p>
            <a:pPr lvl="0" latinLnBrk="1">
              <a:lnSpc>
                <a:spcPts val="1600"/>
              </a:lnSpc>
              <a:buClr>
                <a:srgbClr val="000000"/>
              </a:buClr>
            </a:pPr>
            <a:r>
              <a:rPr lang="en-US" altLang="zh-CN" sz="1600" b="1" dirty="0">
                <a:solidFill>
                  <a:schemeClr val="tx1"/>
                </a:solidFill>
                <a:latin typeface="Arial" panose="020B0604020202020204" pitchFamily="34" charset="0"/>
                <a:ea typeface="宋体" panose="02010600030101010101" pitchFamily="2" charset="-122"/>
              </a:rPr>
              <a:t> {   // for (j=1;j&lt;=9 ;j++ )  //</a:t>
            </a:r>
            <a:r>
              <a:rPr lang="zh-CN" altLang="en-US" sz="1600" b="1" dirty="0">
                <a:solidFill>
                  <a:schemeClr val="tx1"/>
                </a:solidFill>
                <a:latin typeface="Arial" panose="020B0604020202020204" pitchFamily="34" charset="0"/>
                <a:ea typeface="宋体" panose="02010600030101010101" pitchFamily="2" charset="-122"/>
              </a:rPr>
              <a:t>九九方阵</a:t>
            </a:r>
            <a:endParaRPr lang="zh-CN" altLang="en-US" sz="1600" b="1" dirty="0">
              <a:solidFill>
                <a:schemeClr val="tx1"/>
              </a:solidFill>
              <a:latin typeface="Arial" panose="020B0604020202020204" pitchFamily="34" charset="0"/>
              <a:ea typeface="宋体" panose="02010600030101010101" pitchFamily="2" charset="-122"/>
            </a:endParaRPr>
          </a:p>
          <a:p>
            <a:pPr lvl="0" latinLnBrk="1">
              <a:lnSpc>
                <a:spcPts val="1600"/>
              </a:lnSpc>
              <a:buClr>
                <a:srgbClr val="000000"/>
              </a:buClr>
            </a:pPr>
            <a:r>
              <a:rPr lang="zh-CN" altLang="en-US" sz="1600" b="1" dirty="0">
                <a:solidFill>
                  <a:schemeClr val="tx1"/>
                </a:solidFill>
                <a:latin typeface="Arial" panose="020B0604020202020204" pitchFamily="34" charset="0"/>
                <a:ea typeface="宋体" panose="02010600030101010101" pitchFamily="2" charset="-122"/>
              </a:rPr>
              <a:t>        </a:t>
            </a:r>
            <a:r>
              <a:rPr lang="en-US" altLang="zh-CN" sz="1600" b="1" dirty="0">
                <a:solidFill>
                  <a:schemeClr val="tx1"/>
                </a:solidFill>
                <a:latin typeface="Arial" panose="020B0604020202020204" pitchFamily="34" charset="0"/>
                <a:ea typeface="宋体" panose="02010600030101010101" pitchFamily="2" charset="-122"/>
              </a:rPr>
              <a:t>for (j=1;j&lt;=</a:t>
            </a:r>
            <a:r>
              <a:rPr lang="en-US" altLang="zh-CN" sz="1600" b="1" dirty="0" err="1">
                <a:solidFill>
                  <a:schemeClr val="tx1"/>
                </a:solidFill>
                <a:latin typeface="Arial" panose="020B0604020202020204" pitchFamily="34" charset="0"/>
                <a:ea typeface="宋体" panose="02010600030101010101" pitchFamily="2" charset="-122"/>
              </a:rPr>
              <a:t>i</a:t>
            </a:r>
            <a:r>
              <a:rPr lang="en-US" altLang="zh-CN" sz="1600" b="1" dirty="0">
                <a:solidFill>
                  <a:schemeClr val="tx1"/>
                </a:solidFill>
                <a:latin typeface="Arial" panose="020B0604020202020204" pitchFamily="34" charset="0"/>
                <a:ea typeface="宋体" panose="02010600030101010101" pitchFamily="2" charset="-122"/>
              </a:rPr>
              <a:t> ;j++ )</a:t>
            </a:r>
            <a:endParaRPr lang="en-US" altLang="zh-CN" sz="1600" b="1" dirty="0">
              <a:solidFill>
                <a:schemeClr val="tx1"/>
              </a:solidFill>
              <a:latin typeface="Arial" panose="020B0604020202020204" pitchFamily="34" charset="0"/>
              <a:ea typeface="宋体" panose="02010600030101010101" pitchFamily="2" charset="-122"/>
            </a:endParaRPr>
          </a:p>
          <a:p>
            <a:pPr lvl="0" latinLnBrk="1">
              <a:lnSpc>
                <a:spcPts val="1600"/>
              </a:lnSpc>
              <a:buClr>
                <a:srgbClr val="000000"/>
              </a:buClr>
            </a:pPr>
            <a:r>
              <a:rPr lang="en-US" altLang="zh-CN" sz="1600" b="1" dirty="0">
                <a:solidFill>
                  <a:schemeClr val="tx1"/>
                </a:solidFill>
                <a:latin typeface="Arial" panose="020B0604020202020204" pitchFamily="34" charset="0"/>
                <a:ea typeface="宋体" panose="02010600030101010101" pitchFamily="2" charset="-122"/>
              </a:rPr>
              <a:t>        {   </a:t>
            </a:r>
            <a:r>
              <a:rPr lang="en-US" altLang="zh-CN" sz="1600" b="1" dirty="0" err="1">
                <a:solidFill>
                  <a:schemeClr val="tx1"/>
                </a:solidFill>
                <a:latin typeface="Arial" panose="020B0604020202020204" pitchFamily="34" charset="0"/>
                <a:ea typeface="宋体" panose="02010600030101010101" pitchFamily="2" charset="-122"/>
              </a:rPr>
              <a:t>document.write</a:t>
            </a:r>
            <a:r>
              <a:rPr lang="en-US" altLang="zh-CN" sz="1600" b="1" dirty="0">
                <a:solidFill>
                  <a:schemeClr val="tx1"/>
                </a:solidFill>
                <a:latin typeface="Arial" panose="020B0604020202020204" pitchFamily="34" charset="0"/>
                <a:ea typeface="宋体" panose="02010600030101010101" pitchFamily="2" charset="-122"/>
              </a:rPr>
              <a:t>(j+"*"+</a:t>
            </a:r>
            <a:r>
              <a:rPr lang="en-US" altLang="zh-CN" sz="1600" b="1" dirty="0" err="1">
                <a:solidFill>
                  <a:schemeClr val="tx1"/>
                </a:solidFill>
                <a:latin typeface="Arial" panose="020B0604020202020204" pitchFamily="34" charset="0"/>
                <a:ea typeface="宋体" panose="02010600030101010101" pitchFamily="2" charset="-122"/>
              </a:rPr>
              <a:t>i</a:t>
            </a:r>
            <a:r>
              <a:rPr lang="en-US" altLang="zh-CN" sz="1600" b="1" dirty="0">
                <a:solidFill>
                  <a:schemeClr val="tx1"/>
                </a:solidFill>
                <a:latin typeface="Arial" panose="020B0604020202020204" pitchFamily="34" charset="0"/>
                <a:ea typeface="宋体" panose="02010600030101010101" pitchFamily="2" charset="-122"/>
              </a:rPr>
              <a:t>+"="+</a:t>
            </a:r>
            <a:r>
              <a:rPr lang="en-US" altLang="zh-CN" sz="1600" b="1" dirty="0" err="1">
                <a:solidFill>
                  <a:schemeClr val="tx1"/>
                </a:solidFill>
                <a:latin typeface="Arial" panose="020B0604020202020204" pitchFamily="34" charset="0"/>
                <a:ea typeface="宋体" panose="02010600030101010101" pitchFamily="2" charset="-122"/>
              </a:rPr>
              <a:t>i</a:t>
            </a:r>
            <a:r>
              <a:rPr lang="en-US" altLang="zh-CN" sz="1600" b="1" dirty="0">
                <a:solidFill>
                  <a:schemeClr val="tx1"/>
                </a:solidFill>
                <a:latin typeface="Arial" panose="020B0604020202020204" pitchFamily="34" charset="0"/>
                <a:ea typeface="宋体" panose="02010600030101010101" pitchFamily="2" charset="-122"/>
              </a:rPr>
              <a:t>*</a:t>
            </a:r>
            <a:r>
              <a:rPr lang="en-US" altLang="zh-CN" sz="1600" b="1" dirty="0" err="1">
                <a:solidFill>
                  <a:schemeClr val="tx1"/>
                </a:solidFill>
                <a:latin typeface="Arial" panose="020B0604020202020204" pitchFamily="34" charset="0"/>
                <a:ea typeface="宋体" panose="02010600030101010101" pitchFamily="2" charset="-122"/>
              </a:rPr>
              <a:t>j+"&amp;nbsp;&amp;nbsp</a:t>
            </a:r>
            <a:r>
              <a:rPr lang="en-US" altLang="zh-CN" sz="1600" b="1" dirty="0">
                <a:solidFill>
                  <a:schemeClr val="tx1"/>
                </a:solidFill>
                <a:latin typeface="Arial" panose="020B0604020202020204" pitchFamily="34" charset="0"/>
                <a:ea typeface="宋体" panose="02010600030101010101" pitchFamily="2" charset="-122"/>
              </a:rPr>
              <a:t>;"); }</a:t>
            </a:r>
            <a:endParaRPr lang="en-US" altLang="zh-CN" sz="1600" b="1" dirty="0">
              <a:solidFill>
                <a:schemeClr val="tx1"/>
              </a:solidFill>
              <a:latin typeface="Arial" panose="020B0604020202020204" pitchFamily="34" charset="0"/>
              <a:ea typeface="宋体" panose="02010600030101010101" pitchFamily="2" charset="-122"/>
            </a:endParaRPr>
          </a:p>
          <a:p>
            <a:pPr lvl="0" latinLnBrk="1">
              <a:lnSpc>
                <a:spcPts val="1600"/>
              </a:lnSpc>
              <a:buClr>
                <a:srgbClr val="000000"/>
              </a:buClr>
            </a:pPr>
            <a:r>
              <a:rPr lang="en-US" altLang="zh-CN" sz="1600" b="1" dirty="0">
                <a:solidFill>
                  <a:schemeClr val="tx1"/>
                </a:solidFill>
                <a:latin typeface="Arial" panose="020B0604020202020204" pitchFamily="34" charset="0"/>
                <a:ea typeface="宋体" panose="02010600030101010101" pitchFamily="2" charset="-122"/>
              </a:rPr>
              <a:t>       </a:t>
            </a:r>
            <a:r>
              <a:rPr lang="en-US" altLang="zh-CN" sz="1600" b="1" dirty="0" err="1">
                <a:solidFill>
                  <a:schemeClr val="tx1"/>
                </a:solidFill>
                <a:latin typeface="Arial" panose="020B0604020202020204" pitchFamily="34" charset="0"/>
                <a:ea typeface="宋体" panose="02010600030101010101" pitchFamily="2" charset="-122"/>
              </a:rPr>
              <a:t>document.write</a:t>
            </a:r>
            <a:r>
              <a:rPr lang="en-US" altLang="zh-CN" sz="1600" b="1" dirty="0">
                <a:solidFill>
                  <a:schemeClr val="tx1"/>
                </a:solidFill>
                <a:latin typeface="Arial" panose="020B0604020202020204" pitchFamily="34" charset="0"/>
                <a:ea typeface="宋体" panose="02010600030101010101" pitchFamily="2" charset="-122"/>
              </a:rPr>
              <a:t>("&lt;</a:t>
            </a:r>
            <a:r>
              <a:rPr lang="en-US" altLang="zh-CN" sz="1600" b="1" dirty="0" err="1">
                <a:solidFill>
                  <a:schemeClr val="tx1"/>
                </a:solidFill>
                <a:latin typeface="Arial" panose="020B0604020202020204" pitchFamily="34" charset="0"/>
                <a:ea typeface="宋体" panose="02010600030101010101" pitchFamily="2" charset="-122"/>
              </a:rPr>
              <a:t>br</a:t>
            </a:r>
            <a:r>
              <a:rPr lang="en-US" altLang="zh-CN" sz="1600" b="1" dirty="0">
                <a:solidFill>
                  <a:schemeClr val="tx1"/>
                </a:solidFill>
                <a:latin typeface="Arial" panose="020B0604020202020204" pitchFamily="34" charset="0"/>
                <a:ea typeface="宋体" panose="02010600030101010101" pitchFamily="2" charset="-122"/>
              </a:rPr>
              <a:t>&gt;"); }</a:t>
            </a:r>
            <a:endParaRPr lang="en-US" altLang="zh-CN" sz="1600" b="1" dirty="0">
              <a:solidFill>
                <a:schemeClr val="tx1"/>
              </a:solidFill>
              <a:latin typeface="Arial" panose="020B0604020202020204" pitchFamily="34" charset="0"/>
              <a:ea typeface="宋体" panose="02010600030101010101" pitchFamily="2" charset="-122"/>
            </a:endParaRPr>
          </a:p>
          <a:p>
            <a:pPr lvl="0" latinLnBrk="1">
              <a:lnSpc>
                <a:spcPts val="1600"/>
              </a:lnSpc>
              <a:buClr>
                <a:srgbClr val="000000"/>
              </a:buClr>
            </a:pPr>
            <a:r>
              <a:rPr lang="en-US" altLang="zh-CN" sz="1600" b="1" dirty="0">
                <a:solidFill>
                  <a:schemeClr val="tx1"/>
                </a:solidFill>
                <a:latin typeface="Arial" panose="020B0604020202020204" pitchFamily="34" charset="0"/>
                <a:ea typeface="宋体" panose="02010600030101010101" pitchFamily="2" charset="-122"/>
              </a:rPr>
              <a:t>  &lt;/script&gt; </a:t>
            </a:r>
            <a:endParaRPr lang="en-US" altLang="zh-CN" sz="1600" b="1" dirty="0">
              <a:solidFill>
                <a:schemeClr val="tx1"/>
              </a:solidFill>
              <a:latin typeface="Arial" panose="020B0604020202020204" pitchFamily="34" charset="0"/>
              <a:ea typeface="宋体" panose="02010600030101010101" pitchFamily="2" charset="-122"/>
            </a:endParaRPr>
          </a:p>
        </p:txBody>
      </p:sp>
      <p:pic>
        <p:nvPicPr>
          <p:cNvPr id="6" name="图片 5"/>
          <p:cNvPicPr>
            <a:picLocks noChangeAspect="1"/>
          </p:cNvPicPr>
          <p:nvPr/>
        </p:nvPicPr>
        <p:blipFill>
          <a:blip r:embed="rId1" cstate="print"/>
          <a:srcRect/>
          <a:stretch>
            <a:fillRect/>
          </a:stretch>
        </p:blipFill>
        <p:spPr>
          <a:xfrm>
            <a:off x="3733800" y="1836488"/>
            <a:ext cx="5177156" cy="1668712"/>
          </a:xfrm>
          <a:prstGeom prst="rect">
            <a:avLst/>
          </a:prstGeom>
          <a:noFill/>
          <a:ln w="38100">
            <a:noFill/>
            <a:miter/>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nvSpPr>
        <p:spPr>
          <a:xfrm>
            <a:off x="533400" y="504825"/>
            <a:ext cx="7761288" cy="567929"/>
          </a:xfrm>
          <a:prstGeom prst="rect">
            <a:avLst/>
          </a:prstGeom>
          <a:noFill/>
          <a:ln w="12700">
            <a:noFill/>
            <a:miter lim="800000"/>
          </a:ln>
        </p:spPr>
        <p:txBody>
          <a:bodyPr vert="horz" wrap="square" lIns="90488" tIns="44450" rIns="90488" bIns="44450" numCol="1" anchor="ctr" anchorCtr="0" compatLnSpc="1"/>
          <a:lstStyle>
            <a:lvl1pPr algn="ctr" defTabSz="463550" rtl="0" eaLnBrk="0" fontAlgn="base" hangingPunct="0">
              <a:spcBef>
                <a:spcPct val="0"/>
              </a:spcBef>
              <a:spcAft>
                <a:spcPct val="0"/>
              </a:spcAft>
              <a:defRPr sz="3200" b="1">
                <a:solidFill>
                  <a:srgbClr val="000066"/>
                </a:solidFill>
                <a:latin typeface="+mj-lt"/>
                <a:ea typeface="+mj-ea"/>
                <a:cs typeface="+mj-cs"/>
              </a:defRPr>
            </a:lvl1pPr>
            <a:lvl2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2pPr>
            <a:lvl3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3pPr>
            <a:lvl4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4pPr>
            <a:lvl5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5pPr>
            <a:lvl6pPr marL="4572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6pPr>
            <a:lvl7pPr marL="9144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7pPr>
            <a:lvl8pPr marL="13716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8pPr>
            <a:lvl9pPr marL="18288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9pPr>
          </a:lstStyle>
          <a:p>
            <a:pPr algn="l"/>
            <a:r>
              <a:rPr lang="zh-CN" altLang="en-US" sz="1800" dirty="0" smtClean="0">
                <a:solidFill>
                  <a:schemeClr val="tx1"/>
                </a:solidFill>
                <a:ea typeface="微软雅黑" panose="020B0503020204020204" charset="-122"/>
                <a:sym typeface="+mn-ea"/>
              </a:rPr>
              <a:t>循环</a:t>
            </a:r>
            <a:r>
              <a:rPr lang="zh-CN" altLang="zh-CN" sz="1800" dirty="0">
                <a:solidFill>
                  <a:schemeClr val="tx1"/>
                </a:solidFill>
                <a:ea typeface="微软雅黑" panose="020B0503020204020204" charset="-122"/>
              </a:rPr>
              <a:t>循环中断与</a:t>
            </a:r>
            <a:r>
              <a:rPr lang="zh-CN" altLang="zh-CN" sz="1800" dirty="0" smtClean="0">
                <a:solidFill>
                  <a:schemeClr val="tx1"/>
                </a:solidFill>
                <a:ea typeface="微软雅黑" panose="020B0503020204020204" charset="-122"/>
              </a:rPr>
              <a:t>继续</a:t>
            </a:r>
            <a:endParaRPr lang="zh-CN" altLang="zh-CN" sz="1800" dirty="0" smtClean="0">
              <a:solidFill>
                <a:schemeClr val="tx1"/>
              </a:solidFill>
              <a:ea typeface="微软雅黑" panose="020B0503020204020204" charset="-122"/>
            </a:endParaRPr>
          </a:p>
        </p:txBody>
      </p:sp>
      <p:sp>
        <p:nvSpPr>
          <p:cNvPr id="8" name="文本框 7"/>
          <p:cNvSpPr txBox="1"/>
          <p:nvPr/>
        </p:nvSpPr>
        <p:spPr>
          <a:xfrm>
            <a:off x="5904865" y="2240498"/>
            <a:ext cx="2895600" cy="2030095"/>
          </a:xfrm>
          <a:prstGeom prst="rect">
            <a:avLst/>
          </a:prstGeom>
          <a:noFill/>
          <a:ln>
            <a:solidFill>
              <a:schemeClr val="bg1"/>
            </a:solidFill>
          </a:ln>
        </p:spPr>
        <p:txBody>
          <a:bodyPr wrap="square" rtlCol="0" anchor="t">
            <a:spAutoFit/>
          </a:bodyPr>
          <a:lstStyle/>
          <a:p>
            <a:pPr marL="533400" indent="-533400">
              <a:buNone/>
            </a:pPr>
            <a:r>
              <a:rPr lang="en-US" altLang="zh-CN" b="0" dirty="0">
                <a:latin typeface="微软雅黑" panose="020B0503020204020204" charset="-122"/>
                <a:ea typeface="微软雅黑" panose="020B0503020204020204" charset="-122"/>
                <a:sym typeface="+mn-ea"/>
              </a:rPr>
              <a:t>break</a:t>
            </a:r>
            <a:r>
              <a:rPr lang="zh-CN" altLang="en-US" b="0" dirty="0">
                <a:latin typeface="微软雅黑" panose="020B0503020204020204" charset="-122"/>
                <a:ea typeface="微软雅黑" panose="020B0503020204020204" charset="-122"/>
                <a:sym typeface="+mn-ea"/>
              </a:rPr>
              <a:t>作用</a:t>
            </a:r>
            <a:r>
              <a:rPr lang="en-US" altLang="zh-CN" b="0" dirty="0">
                <a:latin typeface="微软雅黑" panose="020B0503020204020204" charset="-122"/>
                <a:ea typeface="微软雅黑" panose="020B0503020204020204" charset="-122"/>
                <a:sym typeface="+mn-ea"/>
              </a:rPr>
              <a:t>:</a:t>
            </a:r>
            <a:r>
              <a:rPr lang="zh-CN" altLang="en-US" b="0" dirty="0">
                <a:latin typeface="微软雅黑" panose="020B0503020204020204" charset="-122"/>
                <a:ea typeface="微软雅黑" panose="020B0503020204020204" charset="-122"/>
                <a:sym typeface="+mn-ea"/>
              </a:rPr>
              <a:t>立即结束循环并转到循环后续语句执行。</a:t>
            </a:r>
            <a:endParaRPr lang="zh-CN" altLang="en-US" b="0" dirty="0">
              <a:latin typeface="微软雅黑" panose="020B0503020204020204" charset="-122"/>
              <a:ea typeface="微软雅黑" panose="020B0503020204020204" charset="-122"/>
            </a:endParaRPr>
          </a:p>
          <a:p>
            <a:pPr marL="533400" indent="-533400">
              <a:buNone/>
            </a:pPr>
            <a:r>
              <a:rPr lang="en-US" altLang="zh-CN" b="0" dirty="0">
                <a:latin typeface="微软雅黑" panose="020B0503020204020204" charset="-122"/>
                <a:ea typeface="微软雅黑" panose="020B0503020204020204" charset="-122"/>
                <a:sym typeface="+mn-ea"/>
              </a:rPr>
              <a:t>continue</a:t>
            </a:r>
            <a:r>
              <a:rPr lang="zh-CN" altLang="en-US" b="0" dirty="0">
                <a:latin typeface="微软雅黑" panose="020B0503020204020204" charset="-122"/>
                <a:ea typeface="微软雅黑" panose="020B0503020204020204" charset="-122"/>
                <a:sym typeface="+mn-ea"/>
              </a:rPr>
              <a:t>作用</a:t>
            </a:r>
            <a:r>
              <a:rPr lang="en-US" altLang="zh-CN" b="0" dirty="0">
                <a:latin typeface="微软雅黑" panose="020B0503020204020204" charset="-122"/>
                <a:ea typeface="微软雅黑" panose="020B0503020204020204" charset="-122"/>
                <a:sym typeface="+mn-ea"/>
              </a:rPr>
              <a:t>:</a:t>
            </a:r>
            <a:r>
              <a:rPr lang="zh-CN" altLang="en-US" b="0" dirty="0">
                <a:latin typeface="微软雅黑" panose="020B0503020204020204" charset="-122"/>
                <a:ea typeface="微软雅黑" panose="020B0503020204020204" charset="-122"/>
                <a:sym typeface="+mn-ea"/>
              </a:rPr>
              <a:t>结束本次循环，其后的语句本次不再执行，开始下一次的循环。 </a:t>
            </a:r>
            <a:endParaRPr lang="zh-CN" altLang="en-US" b="0" dirty="0">
              <a:latin typeface="微软雅黑" panose="020B0503020204020204" charset="-122"/>
              <a:ea typeface="微软雅黑" panose="020B0503020204020204" charset="-122"/>
            </a:endParaRPr>
          </a:p>
        </p:txBody>
      </p:sp>
      <p:sp>
        <p:nvSpPr>
          <p:cNvPr id="10" name="文本框 9"/>
          <p:cNvSpPr txBox="1"/>
          <p:nvPr/>
        </p:nvSpPr>
        <p:spPr>
          <a:xfrm>
            <a:off x="447675" y="1304925"/>
            <a:ext cx="5334000" cy="5077460"/>
          </a:xfrm>
          <a:prstGeom prst="rect">
            <a:avLst/>
          </a:prstGeom>
          <a:noFill/>
          <a:ln>
            <a:solidFill>
              <a:schemeClr val="bg1"/>
            </a:solidFill>
          </a:ln>
        </p:spPr>
        <p:txBody>
          <a:bodyPr wrap="square" rtlCol="0" anchor="t">
            <a:spAutoFit/>
          </a:bodyPr>
          <a:lstStyle/>
          <a:p>
            <a:pPr>
              <a:lnSpc>
                <a:spcPct val="100000"/>
              </a:lnSpc>
            </a:pPr>
            <a:r>
              <a:rPr lang="zh-CN" altLang="en-US" dirty="0"/>
              <a:t>&lt;script type="text/javascript"&gt;</a:t>
            </a:r>
            <a:endParaRPr lang="zh-CN" altLang="en-US" dirty="0"/>
          </a:p>
          <a:p>
            <a:pPr>
              <a:lnSpc>
                <a:spcPct val="100000"/>
              </a:lnSpc>
            </a:pPr>
            <a:r>
              <a:rPr lang="zh-CN" altLang="en-US" dirty="0"/>
              <a:t>document.write("计算部分∑N!的和&lt;br/&gt;");</a:t>
            </a:r>
            <a:endParaRPr lang="zh-CN" altLang="en-US" dirty="0"/>
          </a:p>
          <a:p>
            <a:pPr>
              <a:lnSpc>
                <a:spcPct val="100000"/>
              </a:lnSpc>
            </a:pPr>
            <a:r>
              <a:rPr lang="zh-CN" altLang="en-US" dirty="0"/>
              <a:t>var n = prompt("请输入整数N：",20);</a:t>
            </a:r>
            <a:endParaRPr lang="zh-CN" altLang="en-US" dirty="0"/>
          </a:p>
          <a:p>
            <a:pPr>
              <a:lnSpc>
                <a:spcPct val="100000"/>
              </a:lnSpc>
            </a:pPr>
            <a:r>
              <a:rPr lang="zh-CN" altLang="en-US" dirty="0"/>
              <a:t>for (i=1,sum=0;i&lt;=n ;i++ )</a:t>
            </a:r>
            <a:r>
              <a:rPr lang="zh-CN" altLang="en-US" dirty="0">
                <a:sym typeface="+mn-ea"/>
              </a:rPr>
              <a:t>{</a:t>
            </a:r>
            <a:endParaRPr lang="zh-CN" altLang="en-US" dirty="0">
              <a:sym typeface="+mn-ea"/>
            </a:endParaRPr>
          </a:p>
          <a:p>
            <a:pPr>
              <a:lnSpc>
                <a:spcPct val="100000"/>
              </a:lnSpc>
            </a:pPr>
            <a:r>
              <a:rPr lang="zh-CN" altLang="en-US" dirty="0"/>
              <a:t>  if (i&gt;15) {break;}  //第1</a:t>
            </a:r>
            <a:r>
              <a:rPr lang="en-US" altLang="zh-CN" dirty="0"/>
              <a:t>6</a:t>
            </a:r>
            <a:r>
              <a:rPr lang="zh-CN" altLang="en-US" dirty="0"/>
              <a:t>次时跳出循环</a:t>
            </a:r>
            <a:endParaRPr lang="zh-CN" altLang="en-US" dirty="0"/>
          </a:p>
          <a:p>
            <a:pPr>
              <a:lnSpc>
                <a:spcPct val="100000"/>
              </a:lnSpc>
            </a:pPr>
            <a:r>
              <a:rPr lang="zh-CN" altLang="en-US" dirty="0"/>
              <a:t>  //当i为1-5之间的数时结束本次循环进入下1次循环</a:t>
            </a:r>
            <a:endParaRPr lang="zh-CN" altLang="en-US" dirty="0"/>
          </a:p>
          <a:p>
            <a:pPr>
              <a:lnSpc>
                <a:spcPct val="100000"/>
              </a:lnSpc>
            </a:pPr>
            <a:r>
              <a:rPr lang="zh-CN" altLang="en-US" dirty="0"/>
              <a:t>  if (i&gt;=1 &amp;&amp; i&lt;5){     </a:t>
            </a:r>
            <a:endParaRPr lang="zh-CN" altLang="en-US" dirty="0"/>
          </a:p>
          <a:p>
            <a:pPr>
              <a:lnSpc>
                <a:spcPct val="100000"/>
              </a:lnSpc>
            </a:pPr>
            <a:r>
              <a:rPr lang="zh-CN" altLang="en-US" dirty="0"/>
              <a:t>     continue;</a:t>
            </a:r>
            <a:endParaRPr lang="zh-CN" altLang="en-US" dirty="0"/>
          </a:p>
          <a:p>
            <a:pPr>
              <a:lnSpc>
                <a:spcPct val="100000"/>
              </a:lnSpc>
            </a:pPr>
            <a:r>
              <a:rPr lang="zh-CN" altLang="en-US" dirty="0"/>
              <a:t>  }else{    //当i大于等于5时执行循环</a:t>
            </a:r>
            <a:endParaRPr lang="zh-CN" altLang="en-US" dirty="0"/>
          </a:p>
          <a:p>
            <a:pPr>
              <a:lnSpc>
                <a:spcPct val="100000"/>
              </a:lnSpc>
            </a:pPr>
            <a:r>
              <a:rPr lang="zh-CN" altLang="en-US" dirty="0"/>
              <a:t>  for (j=1,cj=1;j&lt;=i ;j++ )</a:t>
            </a:r>
            <a:endParaRPr lang="zh-CN" altLang="en-US" dirty="0"/>
          </a:p>
          <a:p>
            <a:pPr>
              <a:lnSpc>
                <a:spcPct val="100000"/>
              </a:lnSpc>
            </a:pPr>
            <a:r>
              <a:rPr lang="zh-CN" altLang="en-US" dirty="0"/>
              <a:t>  { </a:t>
            </a:r>
            <a:r>
              <a:rPr lang="zh-CN" altLang="en-US" dirty="0" smtClean="0"/>
              <a:t>  cj=cj*j</a:t>
            </a:r>
            <a:r>
              <a:rPr lang="zh-CN" altLang="en-US" dirty="0"/>
              <a:t>;      //计算阶乘 </a:t>
            </a:r>
            <a:r>
              <a:rPr lang="zh-CN" altLang="en-US" dirty="0">
                <a:sym typeface="+mn-ea"/>
              </a:rPr>
              <a:t>}</a:t>
            </a:r>
            <a:r>
              <a:rPr lang="zh-CN" altLang="en-US" dirty="0"/>
              <a:t> </a:t>
            </a:r>
            <a:endParaRPr lang="zh-CN" altLang="en-US" dirty="0"/>
          </a:p>
          <a:p>
            <a:pPr>
              <a:lnSpc>
                <a:spcPct val="100000"/>
              </a:lnSpc>
            </a:pPr>
            <a:r>
              <a:rPr lang="zh-CN" altLang="en-US" dirty="0"/>
              <a:t>      document.write(i+"!="+cj+"&lt;br/&gt;");</a:t>
            </a:r>
            <a:endParaRPr lang="zh-CN" altLang="en-US" dirty="0"/>
          </a:p>
          <a:p>
            <a:pPr>
              <a:lnSpc>
                <a:spcPct val="100000"/>
              </a:lnSpc>
            </a:pPr>
            <a:r>
              <a:rPr lang="zh-CN" altLang="en-US" dirty="0"/>
              <a:t>    </a:t>
            </a:r>
            <a:r>
              <a:rPr lang="zh-CN" altLang="en-US" dirty="0" smtClean="0"/>
              <a:t>  </a:t>
            </a:r>
            <a:r>
              <a:rPr lang="zh-CN" altLang="en-US" dirty="0"/>
              <a:t>sum=sum+cj;    //累加阶乘之和</a:t>
            </a:r>
            <a:endParaRPr lang="zh-CN" altLang="en-US" dirty="0"/>
          </a:p>
          <a:p>
            <a:pPr>
              <a:lnSpc>
                <a:spcPct val="100000"/>
              </a:lnSpc>
            </a:pPr>
            <a:r>
              <a:rPr lang="zh-CN" altLang="en-US" dirty="0"/>
              <a:t>   }</a:t>
            </a:r>
            <a:endParaRPr lang="zh-CN" altLang="en-US" dirty="0"/>
          </a:p>
          <a:p>
            <a:pPr>
              <a:lnSpc>
                <a:spcPct val="100000"/>
              </a:lnSpc>
            </a:pPr>
            <a:r>
              <a:rPr lang="zh-CN" altLang="en-US" dirty="0"/>
              <a:t>}</a:t>
            </a:r>
            <a:endParaRPr lang="zh-CN" altLang="en-US" dirty="0"/>
          </a:p>
          <a:p>
            <a:pPr>
              <a:lnSpc>
                <a:spcPct val="100000"/>
              </a:lnSpc>
            </a:pPr>
            <a:r>
              <a:rPr lang="zh-CN" altLang="en-US" dirty="0"/>
              <a:t>i=i-1</a:t>
            </a:r>
            <a:endParaRPr lang="zh-CN" altLang="en-US" dirty="0"/>
          </a:p>
          <a:p>
            <a:pPr>
              <a:lnSpc>
                <a:spcPct val="100000"/>
              </a:lnSpc>
            </a:pPr>
            <a:r>
              <a:rPr lang="zh-CN" altLang="en-US" dirty="0"/>
              <a:t>document.write("∑"+i+"!="+sum);</a:t>
            </a:r>
            <a:endParaRPr lang="zh-CN" altLang="en-US" dirty="0"/>
          </a:p>
          <a:p>
            <a:pPr>
              <a:lnSpc>
                <a:spcPct val="100000"/>
              </a:lnSpc>
            </a:pPr>
            <a:r>
              <a:rPr lang="zh-CN" altLang="en-US" dirty="0"/>
              <a:t>&lt;/script&gt;</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ltLang="zh-CN" dirty="0" smtClean="0"/>
              <a:t>JavaScript</a:t>
            </a:r>
            <a:r>
              <a:rPr lang="zh-CN" altLang="en-US" dirty="0" smtClean="0"/>
              <a:t>放置</a:t>
            </a:r>
            <a:r>
              <a:rPr lang="en-US" altLang="zh-CN" dirty="0" smtClean="0"/>
              <a:t>-</a:t>
            </a:r>
            <a:r>
              <a:rPr lang="zh-CN" altLang="en-US" dirty="0" smtClean="0"/>
              <a:t>头部</a:t>
            </a:r>
            <a:endParaRPr lang="zh-CN" altLang="en-US" dirty="0" smtClean="0"/>
          </a:p>
        </p:txBody>
      </p:sp>
      <p:sp>
        <p:nvSpPr>
          <p:cNvPr id="19460" name="Rectangle 4"/>
          <p:cNvSpPr>
            <a:spLocks noChangeArrowheads="1"/>
          </p:cNvSpPr>
          <p:nvPr/>
        </p:nvSpPr>
        <p:spPr bwMode="auto">
          <a:xfrm>
            <a:off x="349885" y="1096010"/>
            <a:ext cx="8444230" cy="3308350"/>
          </a:xfrm>
          <a:prstGeom prst="rect">
            <a:avLst/>
          </a:prstGeom>
          <a:noFill/>
          <a:ln w="9525">
            <a:noFill/>
            <a:miter lim="800000"/>
          </a:ln>
        </p:spPr>
        <p:txBody>
          <a:bodyPr wrap="square">
            <a:noAutofit/>
          </a:bodyPr>
          <a:lstStyle/>
          <a:p>
            <a:pPr>
              <a:lnSpc>
                <a:spcPts val="1400"/>
              </a:lnSpc>
            </a:pPr>
            <a:r>
              <a:rPr lang="en-US" altLang="zh-CN" sz="1400" dirty="0"/>
              <a:t>  &lt;head&gt;</a:t>
            </a:r>
            <a:endParaRPr lang="en-US" altLang="zh-CN" sz="1400" dirty="0"/>
          </a:p>
          <a:p>
            <a:pPr>
              <a:lnSpc>
                <a:spcPts val="1400"/>
              </a:lnSpc>
            </a:pPr>
            <a:r>
              <a:rPr lang="en-US" altLang="zh-CN" sz="1400" dirty="0"/>
              <a:t>    &lt;title&gt;</a:t>
            </a:r>
            <a:r>
              <a:rPr lang="zh-CN" altLang="en-US" sz="1400" dirty="0"/>
              <a:t>调用</a:t>
            </a:r>
            <a:r>
              <a:rPr lang="en-US" altLang="zh-CN" sz="1400" dirty="0"/>
              <a:t>head</a:t>
            </a:r>
            <a:r>
              <a:rPr lang="zh-CN" altLang="en-US" sz="1400" dirty="0"/>
              <a:t>中定义的</a:t>
            </a:r>
            <a:r>
              <a:rPr lang="en-US" altLang="zh-CN" sz="1400" dirty="0"/>
              <a:t>JavaScript</a:t>
            </a:r>
            <a:r>
              <a:rPr lang="zh-CN" altLang="en-US" sz="1400" dirty="0"/>
              <a:t>函数</a:t>
            </a:r>
            <a:r>
              <a:rPr lang="en-US" altLang="zh-CN" sz="1400" dirty="0"/>
              <a:t>&lt;/title&gt;</a:t>
            </a:r>
            <a:endParaRPr lang="en-US" altLang="zh-CN" sz="1400" dirty="0"/>
          </a:p>
          <a:p>
            <a:pPr>
              <a:lnSpc>
                <a:spcPts val="1400"/>
              </a:lnSpc>
            </a:pPr>
            <a:r>
              <a:rPr lang="en-US" altLang="zh-CN" sz="1400"/>
              <a:t>    &lt;script type="text/javascript"&gt;</a:t>
            </a:r>
            <a:endParaRPr lang="en-US" altLang="zh-CN" sz="1400"/>
          </a:p>
          <a:p>
            <a:pPr>
              <a:lnSpc>
                <a:spcPts val="1400"/>
              </a:lnSpc>
            </a:pPr>
            <a:r>
              <a:rPr lang="en-US" altLang="zh-CN" sz="1400"/>
              <a:t>      function message(){</a:t>
            </a:r>
            <a:endParaRPr lang="en-US" altLang="zh-CN" sz="1400"/>
          </a:p>
          <a:p>
            <a:pPr>
              <a:lnSpc>
                <a:spcPts val="1400"/>
              </a:lnSpc>
            </a:pPr>
            <a:r>
              <a:rPr lang="en-US" altLang="zh-CN" sz="1400"/>
              <a:t>        alert("调用JS函数！sum(100,200)="+sum(100,200));</a:t>
            </a:r>
            <a:endParaRPr lang="en-US" altLang="zh-CN" sz="1400"/>
          </a:p>
          <a:p>
            <a:pPr>
              <a:lnSpc>
                <a:spcPts val="1400"/>
              </a:lnSpc>
            </a:pPr>
            <a:r>
              <a:rPr lang="en-US" altLang="zh-CN" sz="1400"/>
              <a:t>      }</a:t>
            </a:r>
            <a:endParaRPr lang="en-US" altLang="zh-CN" sz="1400"/>
          </a:p>
          <a:p>
            <a:pPr>
              <a:lnSpc>
                <a:spcPts val="1400"/>
              </a:lnSpc>
            </a:pPr>
            <a:r>
              <a:rPr lang="en-US" altLang="zh-CN" sz="1400"/>
              <a:t>      function sum(x,y) {return x+y; } //返回函数计算结果</a:t>
            </a:r>
            <a:endParaRPr lang="en-US" altLang="zh-CN" sz="1400"/>
          </a:p>
          <a:p>
            <a:pPr>
              <a:lnSpc>
                <a:spcPts val="1400"/>
              </a:lnSpc>
            </a:pPr>
            <a:r>
              <a:rPr lang="en-US" altLang="zh-CN" sz="1400"/>
              <a:t>    &lt;/script&gt;</a:t>
            </a:r>
            <a:endParaRPr lang="en-US" altLang="zh-CN" sz="1400"/>
          </a:p>
          <a:p>
            <a:pPr>
              <a:lnSpc>
                <a:spcPts val="1400"/>
              </a:lnSpc>
            </a:pPr>
            <a:r>
              <a:rPr lang="en-US" altLang="zh-CN" sz="1400"/>
              <a:t>  &lt;/head&gt;</a:t>
            </a:r>
            <a:endParaRPr lang="en-US" altLang="zh-CN" sz="1400"/>
          </a:p>
          <a:p>
            <a:pPr>
              <a:lnSpc>
                <a:spcPts val="1400"/>
              </a:lnSpc>
            </a:pPr>
            <a:r>
              <a:rPr lang="en-US" altLang="zh-CN" sz="1400"/>
              <a:t>  &lt;body&gt;</a:t>
            </a:r>
            <a:endParaRPr lang="en-US" altLang="zh-CN" sz="1400"/>
          </a:p>
          <a:p>
            <a:pPr>
              <a:lnSpc>
                <a:spcPts val="1400"/>
              </a:lnSpc>
            </a:pPr>
            <a:r>
              <a:rPr lang="en-US" altLang="zh-CN" sz="1400"/>
              <a:t>    &lt;h4&gt;head标记内定义两个JS函数&lt;/h4&gt;</a:t>
            </a:r>
            <a:endParaRPr lang="en-US" altLang="zh-CN" sz="1400"/>
          </a:p>
          <a:p>
            <a:pPr>
              <a:lnSpc>
                <a:spcPts val="1400"/>
              </a:lnSpc>
            </a:pPr>
            <a:r>
              <a:rPr lang="en-US" altLang="zh-CN" sz="1400"/>
              <a:t>    &lt;p&gt;无返回值函数：message()&lt;/p&gt;</a:t>
            </a:r>
            <a:endParaRPr lang="en-US" altLang="zh-CN" sz="1400"/>
          </a:p>
          <a:p>
            <a:pPr>
              <a:lnSpc>
                <a:spcPts val="1400"/>
              </a:lnSpc>
            </a:pPr>
            <a:r>
              <a:rPr lang="en-US" altLang="zh-CN" sz="1400"/>
              <a:t>    &lt;p&gt;有返回值函数：sum(x,y)&lt;/p&gt;</a:t>
            </a:r>
            <a:endParaRPr lang="en-US" altLang="zh-CN" sz="1400"/>
          </a:p>
          <a:p>
            <a:pPr>
              <a:lnSpc>
                <a:spcPts val="1400"/>
              </a:lnSpc>
            </a:pPr>
            <a:r>
              <a:rPr lang="en-US" altLang="zh-CN" sz="1400"/>
              <a:t>    &lt;form&gt;</a:t>
            </a:r>
            <a:endParaRPr lang="en-US" altLang="zh-CN" sz="1400"/>
          </a:p>
          <a:p>
            <a:pPr>
              <a:lnSpc>
                <a:spcPts val="1400"/>
              </a:lnSpc>
            </a:pPr>
            <a:r>
              <a:rPr lang="en-US" altLang="zh-CN" sz="1400"/>
              <a:t>      &lt;input name="btnCallJS" type="button" </a:t>
            </a:r>
            <a:r>
              <a:rPr lang="en-US" altLang="zh-CN" sz="1400" b="1">
                <a:solidFill>
                  <a:srgbClr val="FF0000"/>
                </a:solidFill>
              </a:rPr>
              <a:t>onclick="message();</a:t>
            </a:r>
            <a:r>
              <a:rPr lang="en-US" altLang="zh-CN" sz="1400"/>
              <a:t>" value="计算并显示两个数的和"&gt;</a:t>
            </a:r>
            <a:endParaRPr lang="en-US" altLang="zh-CN" sz="1400"/>
          </a:p>
          <a:p>
            <a:pPr>
              <a:lnSpc>
                <a:spcPts val="1400"/>
              </a:lnSpc>
            </a:pPr>
            <a:r>
              <a:rPr lang="en-US" altLang="zh-CN" sz="1400"/>
              <a:t>    &lt;/form&gt;</a:t>
            </a:r>
            <a:endParaRPr lang="en-US" altLang="zh-CN" sz="1400"/>
          </a:p>
          <a:p>
            <a:pPr>
              <a:lnSpc>
                <a:spcPts val="1400"/>
              </a:lnSpc>
            </a:pPr>
            <a:r>
              <a:rPr lang="en-US" altLang="zh-CN" sz="1400" dirty="0"/>
              <a:t>  &lt;/body&gt;</a:t>
            </a:r>
            <a:endParaRPr lang="zh-CN" altLang="en-US" sz="1400" dirty="0"/>
          </a:p>
        </p:txBody>
      </p:sp>
      <p:sp>
        <p:nvSpPr>
          <p:cNvPr id="19461" name="Rectangle 5"/>
          <p:cNvSpPr>
            <a:spLocks noChangeArrowheads="1"/>
          </p:cNvSpPr>
          <p:nvPr/>
        </p:nvSpPr>
        <p:spPr bwMode="auto">
          <a:xfrm>
            <a:off x="405130" y="4362589"/>
            <a:ext cx="8458200" cy="645160"/>
          </a:xfrm>
          <a:prstGeom prst="rect">
            <a:avLst/>
          </a:prstGeom>
          <a:noFill/>
          <a:ln w="9525">
            <a:solidFill>
              <a:schemeClr val="bg1"/>
            </a:solidFill>
            <a:miter lim="800000"/>
          </a:ln>
        </p:spPr>
        <p:txBody>
          <a:bodyPr wrap="square">
            <a:spAutoFit/>
          </a:bodyPr>
          <a:lstStyle/>
          <a:p>
            <a:r>
              <a:rPr lang="zh-CN" altLang="en-US" dirty="0">
                <a:latin typeface="微软雅黑" panose="020B0503020204020204" charset="-122"/>
                <a:ea typeface="微软雅黑" panose="020B0503020204020204" charset="-122"/>
              </a:rPr>
              <a:t>注：</a:t>
            </a:r>
            <a:r>
              <a:rPr lang="en-US" altLang="zh-CN" dirty="0">
                <a:latin typeface="微软雅黑" panose="020B0503020204020204" charset="-122"/>
                <a:ea typeface="微软雅黑" panose="020B0503020204020204" charset="-122"/>
              </a:rPr>
              <a:t>JS</a:t>
            </a:r>
            <a:r>
              <a:rPr lang="zh-CN" altLang="en-US" dirty="0">
                <a:latin typeface="微软雅黑" panose="020B0503020204020204" charset="-122"/>
                <a:ea typeface="微软雅黑" panose="020B0503020204020204" charset="-122"/>
              </a:rPr>
              <a:t>脚本插入在头部时</a:t>
            </a:r>
            <a:r>
              <a:rPr lang="zh-CN" altLang="en-US" dirty="0" smtClean="0">
                <a:latin typeface="微软雅黑" panose="020B0503020204020204" charset="-122"/>
                <a:ea typeface="微软雅黑" panose="020B0503020204020204" charset="-122"/>
              </a:rPr>
              <a:t>，通</a:t>
            </a:r>
            <a:r>
              <a:rPr lang="zh-CN" altLang="en-US" dirty="0">
                <a:latin typeface="微软雅黑" panose="020B0503020204020204" charset="-122"/>
                <a:ea typeface="微软雅黑" panose="020B0503020204020204" charset="-122"/>
              </a:rPr>
              <a:t>常定义为函数格式：</a:t>
            </a:r>
            <a:endParaRPr lang="zh-CN" altLang="en-US" dirty="0">
              <a:latin typeface="微软雅黑" panose="020B0503020204020204" charset="-122"/>
              <a:ea typeface="微软雅黑" panose="020B0503020204020204" charset="-122"/>
            </a:endParaRPr>
          </a:p>
          <a:p>
            <a:r>
              <a:rPr lang="en-US" altLang="zh-CN" sz="1800" dirty="0" smtClean="0">
                <a:solidFill>
                  <a:srgbClr val="FF0000"/>
                </a:solidFill>
                <a:latin typeface="微软雅黑" panose="020B0503020204020204" charset="-122"/>
                <a:ea typeface="微软雅黑" panose="020B0503020204020204" charset="-122"/>
              </a:rPr>
              <a:t>        function </a:t>
            </a:r>
            <a:r>
              <a:rPr lang="zh-CN" altLang="en-US" sz="1800" dirty="0">
                <a:solidFill>
                  <a:srgbClr val="FF0000"/>
                </a:solidFill>
                <a:latin typeface="微软雅黑" panose="020B0503020204020204" charset="-122"/>
                <a:ea typeface="微软雅黑" panose="020B0503020204020204" charset="-122"/>
              </a:rPr>
              <a:t>函数名</a:t>
            </a:r>
            <a:r>
              <a:rPr lang="en-US" altLang="zh-CN" sz="1800" dirty="0">
                <a:solidFill>
                  <a:srgbClr val="FF0000"/>
                </a:solidFill>
                <a:latin typeface="微软雅黑" panose="020B0503020204020204" charset="-122"/>
                <a:ea typeface="微软雅黑" panose="020B0503020204020204" charset="-122"/>
              </a:rPr>
              <a:t>(</a:t>
            </a:r>
            <a:r>
              <a:rPr lang="zh-CN" altLang="en-US" sz="1800" dirty="0">
                <a:solidFill>
                  <a:srgbClr val="FF0000"/>
                </a:solidFill>
                <a:latin typeface="微软雅黑" panose="020B0503020204020204" charset="-122"/>
                <a:ea typeface="微软雅黑" panose="020B0503020204020204" charset="-122"/>
              </a:rPr>
              <a:t>参数</a:t>
            </a:r>
            <a:r>
              <a:rPr lang="en-US" altLang="zh-CN" sz="1800" dirty="0">
                <a:solidFill>
                  <a:srgbClr val="FF0000"/>
                </a:solidFill>
                <a:latin typeface="微软雅黑" panose="020B0503020204020204" charset="-122"/>
                <a:ea typeface="微软雅黑" panose="020B0503020204020204" charset="-122"/>
              </a:rPr>
              <a:t>1,</a:t>
            </a:r>
            <a:r>
              <a:rPr lang="zh-CN" altLang="en-US" sz="1800" dirty="0">
                <a:solidFill>
                  <a:srgbClr val="FF0000"/>
                </a:solidFill>
                <a:latin typeface="微软雅黑" panose="020B0503020204020204" charset="-122"/>
                <a:ea typeface="微软雅黑" panose="020B0503020204020204" charset="-122"/>
              </a:rPr>
              <a:t>参数</a:t>
            </a:r>
            <a:r>
              <a:rPr lang="en-US" altLang="zh-CN" sz="1800" dirty="0">
                <a:solidFill>
                  <a:srgbClr val="FF0000"/>
                </a:solidFill>
                <a:latin typeface="微软雅黑" panose="020B0503020204020204" charset="-122"/>
                <a:ea typeface="微软雅黑" panose="020B0503020204020204" charset="-122"/>
              </a:rPr>
              <a:t>2,…</a:t>
            </a:r>
            <a:r>
              <a:rPr lang="zh-CN" altLang="en-US" sz="1800" dirty="0">
                <a:solidFill>
                  <a:srgbClr val="FF0000"/>
                </a:solidFill>
                <a:latin typeface="微软雅黑" panose="020B0503020204020204" charset="-122"/>
                <a:ea typeface="微软雅黑" panose="020B0503020204020204" charset="-122"/>
              </a:rPr>
              <a:t>，参数</a:t>
            </a:r>
            <a:r>
              <a:rPr lang="en-US" altLang="zh-CN" sz="1800" dirty="0">
                <a:solidFill>
                  <a:srgbClr val="FF0000"/>
                </a:solidFill>
                <a:latin typeface="微软雅黑" panose="020B0503020204020204" charset="-122"/>
                <a:ea typeface="微软雅黑" panose="020B0503020204020204" charset="-122"/>
              </a:rPr>
              <a:t>n){</a:t>
            </a:r>
            <a:r>
              <a:rPr lang="zh-CN" altLang="en-US" sz="1800" dirty="0">
                <a:solidFill>
                  <a:srgbClr val="FF0000"/>
                </a:solidFill>
                <a:latin typeface="微软雅黑" panose="020B0503020204020204" charset="-122"/>
                <a:ea typeface="微软雅黑" panose="020B0503020204020204" charset="-122"/>
              </a:rPr>
              <a:t>函数体语句</a:t>
            </a:r>
            <a:r>
              <a:rPr lang="en-US" altLang="zh-CN" sz="1800" dirty="0" smtClean="0">
                <a:solidFill>
                  <a:srgbClr val="FF0000"/>
                </a:solidFill>
                <a:latin typeface="微软雅黑" panose="020B0503020204020204" charset="-122"/>
                <a:ea typeface="微软雅黑" panose="020B0503020204020204" charset="-122"/>
              </a:rPr>
              <a:t>;}</a:t>
            </a:r>
            <a:endParaRPr lang="zh-CN" altLang="en-US" sz="1800" dirty="0">
              <a:latin typeface="微软雅黑" panose="020B0503020204020204" charset="-122"/>
              <a:ea typeface="微软雅黑" panose="020B0503020204020204" charset="-122"/>
            </a:endParaRPr>
          </a:p>
        </p:txBody>
      </p:sp>
      <p:pic>
        <p:nvPicPr>
          <p:cNvPr id="28673" name="Picture 1"/>
          <p:cNvPicPr>
            <a:picLocks noChangeAspect="1" noChangeArrowheads="1"/>
          </p:cNvPicPr>
          <p:nvPr>
            <p:custDataLst>
              <p:tags r:id="rId1"/>
            </p:custDataLst>
          </p:nvPr>
        </p:nvPicPr>
        <p:blipFill>
          <a:blip r:embed="rId2" cstate="print"/>
          <a:srcRect t="24444"/>
          <a:stretch>
            <a:fillRect/>
          </a:stretch>
        </p:blipFill>
        <p:spPr bwMode="auto">
          <a:xfrm>
            <a:off x="958215" y="5184775"/>
            <a:ext cx="4592320" cy="1297940"/>
          </a:xfrm>
          <a:prstGeom prst="rect">
            <a:avLst/>
          </a:prstGeom>
          <a:noFill/>
          <a:ln w="9525">
            <a:noFill/>
            <a:miter lim="800000"/>
            <a:headEnd/>
            <a:tailEnd/>
          </a:ln>
        </p:spPr>
      </p:pic>
      <p:graphicFrame>
        <p:nvGraphicFramePr>
          <p:cNvPr id="2" name="对象 1">
            <a:hlinkClick r:id="" action="ppaction://ole?verb="/>
          </p:cNvPr>
          <p:cNvGraphicFramePr>
            <a:graphicFrameLocks noChangeAspect="1"/>
          </p:cNvGraphicFramePr>
          <p:nvPr/>
        </p:nvGraphicFramePr>
        <p:xfrm>
          <a:off x="6462395" y="5625465"/>
          <a:ext cx="1123950" cy="542925"/>
        </p:xfrm>
        <a:graphic>
          <a:graphicData uri="http://schemas.openxmlformats.org/presentationml/2006/ole">
            <mc:AlternateContent xmlns:mc="http://schemas.openxmlformats.org/markup-compatibility/2006">
              <mc:Choice xmlns:v="urn:schemas-microsoft-com:vml" Requires="v">
                <p:oleObj spid="_x0000_s1025" name="" r:id="rId3" imgW="1123950" imgH="542925" progId="Package">
                  <p:embed/>
                </p:oleObj>
              </mc:Choice>
              <mc:Fallback>
                <p:oleObj name="" r:id="rId3" imgW="1123950" imgH="542925" progId="Package">
                  <p:embed/>
                  <p:pic>
                    <p:nvPicPr>
                      <p:cNvPr id="0" name="图片 1024"/>
                      <p:cNvPicPr/>
                      <p:nvPr/>
                    </p:nvPicPr>
                    <p:blipFill>
                      <a:blip r:embed="rId4"/>
                      <a:stretch>
                        <a:fillRect/>
                      </a:stretch>
                    </p:blipFill>
                    <p:spPr>
                      <a:xfrm>
                        <a:off x="6462395" y="5625465"/>
                        <a:ext cx="1123950" cy="5429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r>
              <a:rPr lang="en-US" altLang="zh-CN" dirty="0" smtClean="0"/>
              <a:t>JavaScript</a:t>
            </a:r>
            <a:r>
              <a:rPr lang="zh-CN" altLang="en-US" dirty="0" smtClean="0"/>
              <a:t>函数</a:t>
            </a:r>
            <a:endParaRPr lang="zh-CN" altLang="en-US" dirty="0" smtClean="0"/>
          </a:p>
        </p:txBody>
      </p:sp>
      <p:sp>
        <p:nvSpPr>
          <p:cNvPr id="72706" name="Rectangle 3"/>
          <p:cNvSpPr>
            <a:spLocks noGrp="1" noChangeArrowheads="1"/>
          </p:cNvSpPr>
          <p:nvPr>
            <p:ph idx="1"/>
          </p:nvPr>
        </p:nvSpPr>
        <p:spPr>
          <a:xfrm>
            <a:off x="533400" y="1676400"/>
            <a:ext cx="7928610" cy="3886200"/>
          </a:xfrm>
        </p:spPr>
        <p:txBody>
          <a:bodyPr>
            <a:normAutofit/>
          </a:bodyPr>
          <a:lstStyle/>
          <a:p>
            <a:pPr>
              <a:spcBef>
                <a:spcPts val="600"/>
              </a:spcBef>
              <a:spcAft>
                <a:spcPts val="0"/>
              </a:spcAft>
            </a:pPr>
            <a:r>
              <a:rPr lang="en-US" altLang="zh-CN" sz="1800" dirty="0" smtClean="0"/>
              <a:t>JavaScript</a:t>
            </a:r>
            <a:r>
              <a:rPr lang="zh-CN" altLang="en-US" sz="1800" dirty="0" smtClean="0"/>
              <a:t>函数分为系统内部函数、系统对象定义的函数及用户自定义函数。</a:t>
            </a:r>
            <a:endParaRPr lang="zh-CN" altLang="en-US" sz="1800" dirty="0" smtClean="0"/>
          </a:p>
          <a:p>
            <a:pPr>
              <a:spcBef>
                <a:spcPts val="600"/>
              </a:spcBef>
              <a:spcAft>
                <a:spcPts val="0"/>
              </a:spcAft>
            </a:pPr>
            <a:r>
              <a:rPr lang="zh-CN" altLang="en-US" sz="1800" dirty="0" smtClean="0"/>
              <a:t>函数是完成一个特定功能的程序代码。函数只需要定义一次，可以多次使用，</a:t>
            </a:r>
            <a:r>
              <a:rPr sz="1800" smtClean="0">
                <a:sym typeface="+mn-ea"/>
              </a:rPr>
              <a:t>降低代码重复率，</a:t>
            </a:r>
            <a:r>
              <a:rPr lang="zh-CN" altLang="en-US" sz="1800" dirty="0" smtClean="0"/>
              <a:t>提高代码复用率，减轻开发负担。</a:t>
            </a:r>
            <a:endParaRPr lang="zh-CN" altLang="en-US" sz="1800" dirty="0" smtClean="0"/>
          </a:p>
          <a:p>
            <a:pPr>
              <a:spcBef>
                <a:spcPts val="600"/>
              </a:spcBef>
              <a:spcAft>
                <a:spcPts val="0"/>
              </a:spcAft>
            </a:pPr>
            <a:r>
              <a:rPr lang="zh-CN" altLang="en-US" sz="1800" dirty="0" smtClean="0"/>
              <a:t>函数需要先定义后使用，</a:t>
            </a:r>
            <a:r>
              <a:rPr lang="en-US" altLang="zh-CN" sz="1800" dirty="0" smtClean="0"/>
              <a:t>JavaScript</a:t>
            </a:r>
            <a:r>
              <a:rPr lang="zh-CN" altLang="en-US" sz="1800" dirty="0" smtClean="0"/>
              <a:t>函数一般定义在</a:t>
            </a:r>
            <a:r>
              <a:rPr lang="en-US" altLang="zh-CN" sz="1800" dirty="0" smtClean="0"/>
              <a:t>HTML</a:t>
            </a:r>
            <a:r>
              <a:rPr lang="zh-CN" altLang="en-US" sz="1800" dirty="0" smtClean="0"/>
              <a:t>文件的头部</a:t>
            </a:r>
            <a:r>
              <a:rPr lang="en-US" altLang="zh-CN" sz="1800" dirty="0" smtClean="0"/>
              <a:t>head</a:t>
            </a:r>
            <a:r>
              <a:rPr lang="zh-CN" altLang="en-US" sz="1800" dirty="0" smtClean="0"/>
              <a:t>标记或外部</a:t>
            </a:r>
            <a:r>
              <a:rPr lang="en-US" altLang="zh-CN" sz="1800" dirty="0" smtClean="0"/>
              <a:t>JS</a:t>
            </a:r>
            <a:r>
              <a:rPr lang="zh-CN" altLang="en-US" sz="1800" dirty="0" smtClean="0"/>
              <a:t>文件中，而函数的调用可以在</a:t>
            </a:r>
            <a:r>
              <a:rPr lang="en-US" altLang="zh-CN" sz="1800" dirty="0" smtClean="0"/>
              <a:t>HTML</a:t>
            </a:r>
            <a:r>
              <a:rPr lang="zh-CN" altLang="en-US" sz="1800" dirty="0" smtClean="0"/>
              <a:t>文件的主体</a:t>
            </a:r>
            <a:r>
              <a:rPr lang="en-US" altLang="zh-CN" sz="1800" dirty="0" smtClean="0"/>
              <a:t>body</a:t>
            </a:r>
            <a:r>
              <a:rPr lang="zh-CN" altLang="en-US" sz="1800" dirty="0" smtClean="0"/>
              <a:t>标记中任何位置。</a:t>
            </a:r>
            <a:endParaRPr lang="zh-CN" altLang="en-US" sz="1800" dirty="0" smtClean="0"/>
          </a:p>
          <a:p>
            <a:pPr>
              <a:spcBef>
                <a:spcPts val="600"/>
              </a:spcBef>
              <a:spcAft>
                <a:spcPts val="0"/>
              </a:spcAft>
            </a:pPr>
            <a:r>
              <a:rPr lang="zh-CN" altLang="zh-CN" sz="1800" dirty="0" smtClean="0"/>
              <a:t>常用</a:t>
            </a:r>
            <a:r>
              <a:rPr lang="zh-CN" altLang="zh-CN" sz="1800" dirty="0"/>
              <a:t>系统函数分全局函数和对象定义的函数。全局函数它不属于任何一个内置对象，使用不需要加任何对象名称，直接使用。</a:t>
            </a:r>
            <a:endParaRPr lang="zh-CN" altLang="zh-CN" sz="18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r>
              <a:rPr lang="zh-CN" altLang="en-US" dirty="0" smtClean="0"/>
              <a:t>常用函数</a:t>
            </a:r>
            <a:r>
              <a:rPr lang="zh-CN" altLang="en-US" dirty="0" smtClean="0"/>
              <a:t>列表</a:t>
            </a:r>
            <a:endParaRPr lang="zh-CN" altLang="en-US" dirty="0" smtClean="0"/>
          </a:p>
        </p:txBody>
      </p:sp>
      <p:graphicFrame>
        <p:nvGraphicFramePr>
          <p:cNvPr id="362624" name="Group 128"/>
          <p:cNvGraphicFramePr>
            <a:graphicFrameLocks noGrp="1"/>
          </p:cNvGraphicFramePr>
          <p:nvPr/>
        </p:nvGraphicFramePr>
        <p:xfrm>
          <a:off x="867713" y="1410383"/>
          <a:ext cx="6322377" cy="3886200"/>
        </p:xfrm>
        <a:graphic>
          <a:graphicData uri="http://schemas.openxmlformats.org/drawingml/2006/table">
            <a:tbl>
              <a:tblPr>
                <a:tableStyleId>{8799B23B-EC83-4686-B30A-512413B5E67A}</a:tableStyleId>
              </a:tblPr>
              <a:tblGrid>
                <a:gridCol w="1525920"/>
                <a:gridCol w="4796457"/>
              </a:tblGrid>
              <a:tr h="263575">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zh-CN" altLang="en-US" sz="1600" b="0" u="none" strike="noStrike" cap="none" normalizeH="0" baseline="0">
                          <a:ln>
                            <a:noFill/>
                          </a:ln>
                          <a:solidFill>
                            <a:srgbClr val="000000"/>
                          </a:solidFill>
                          <a:effectLst/>
                        </a:rPr>
                        <a:t>函数名</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zh-CN" altLang="en-US" sz="1600" b="0" u="none" strike="noStrike" cap="none" normalizeH="0" baseline="0" dirty="0">
                          <a:ln>
                            <a:noFill/>
                          </a:ln>
                          <a:solidFill>
                            <a:srgbClr val="000000"/>
                          </a:solidFill>
                          <a:effectLst/>
                        </a:rPr>
                        <a:t>说明</a:t>
                      </a:r>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49941">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alert</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zh-CN" altLang="en-US" sz="1600" b="0" u="none" strike="noStrike" cap="none" normalizeH="0" baseline="0">
                          <a:ln>
                            <a:noFill/>
                          </a:ln>
                          <a:solidFill>
                            <a:srgbClr val="000000"/>
                          </a:solidFill>
                          <a:effectLst/>
                        </a:rPr>
                        <a:t>显示一个警告对话框，包括一个</a:t>
                      </a:r>
                      <a:r>
                        <a:rPr kumimoji="0" lang="en-US" altLang="zh-CN" sz="1600" b="0" u="none" strike="noStrike" cap="none" normalizeH="0" baseline="0">
                          <a:ln>
                            <a:noFill/>
                          </a:ln>
                          <a:solidFill>
                            <a:srgbClr val="000000"/>
                          </a:solidFill>
                          <a:effectLst/>
                        </a:rPr>
                        <a:t>OK</a:t>
                      </a:r>
                      <a:r>
                        <a:rPr kumimoji="0" lang="zh-CN" altLang="en-US" sz="1600" b="0" u="none" strike="noStrike" cap="none" normalizeH="0" baseline="0">
                          <a:ln>
                            <a:noFill/>
                          </a:ln>
                          <a:solidFill>
                            <a:srgbClr val="000000"/>
                          </a:solidFill>
                          <a:effectLst/>
                        </a:rPr>
                        <a:t>按钮</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50699">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confirm</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zh-CN" altLang="en-US" sz="1600" b="0" u="none" strike="noStrike" cap="none" normalizeH="0" baseline="0">
                          <a:ln>
                            <a:noFill/>
                          </a:ln>
                          <a:solidFill>
                            <a:srgbClr val="000000"/>
                          </a:solidFill>
                          <a:effectLst/>
                        </a:rPr>
                        <a:t>显示一个确认对话框，包括</a:t>
                      </a:r>
                      <a:r>
                        <a:rPr kumimoji="0" lang="en-US" altLang="zh-CN" sz="1600" b="0" u="none" strike="noStrike" cap="none" normalizeH="0" baseline="0">
                          <a:ln>
                            <a:noFill/>
                          </a:ln>
                          <a:solidFill>
                            <a:srgbClr val="000000"/>
                          </a:solidFill>
                          <a:effectLst/>
                        </a:rPr>
                        <a:t>OK</a:t>
                      </a:r>
                      <a:r>
                        <a:rPr kumimoji="0" lang="zh-CN" altLang="en-US" sz="1600" b="0" u="none" strike="noStrike" cap="none" normalizeH="0" baseline="0">
                          <a:ln>
                            <a:noFill/>
                          </a:ln>
                          <a:solidFill>
                            <a:srgbClr val="000000"/>
                          </a:solidFill>
                          <a:effectLst/>
                        </a:rPr>
                        <a:t>、</a:t>
                      </a:r>
                      <a:r>
                        <a:rPr kumimoji="0" lang="en-US" altLang="zh-CN" sz="1600" b="0" u="none" strike="noStrike" cap="none" normalizeH="0" baseline="0">
                          <a:ln>
                            <a:noFill/>
                          </a:ln>
                          <a:solidFill>
                            <a:srgbClr val="000000"/>
                          </a:solidFill>
                          <a:effectLst/>
                        </a:rPr>
                        <a:t>Cancel</a:t>
                      </a:r>
                      <a:r>
                        <a:rPr kumimoji="0" lang="zh-CN" altLang="en-US" sz="1600" b="0" u="none" strike="noStrike" cap="none" normalizeH="0" baseline="0">
                          <a:ln>
                            <a:noFill/>
                          </a:ln>
                          <a:solidFill>
                            <a:srgbClr val="000000"/>
                          </a:solidFill>
                          <a:effectLst/>
                        </a:rPr>
                        <a:t>按钮</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49941">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prompt</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zh-CN" altLang="en-US" sz="1600" b="0" u="none" strike="noStrike" cap="none" normalizeH="0" baseline="0">
                          <a:ln>
                            <a:noFill/>
                          </a:ln>
                          <a:solidFill>
                            <a:srgbClr val="000000"/>
                          </a:solidFill>
                          <a:effectLst/>
                        </a:rPr>
                        <a:t>显示一输入对话框，提示等待用户输入</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50699">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eval</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zh-CN" altLang="en-US" sz="1600" b="0" u="none" strike="noStrike" cap="none" normalizeH="0" baseline="0">
                          <a:ln>
                            <a:noFill/>
                          </a:ln>
                          <a:solidFill>
                            <a:srgbClr val="000000"/>
                          </a:solidFill>
                          <a:effectLst/>
                        </a:rPr>
                        <a:t>计算表达式的结果</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49941">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isNaN</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zh-CN" altLang="en-US" sz="1600" b="0" u="none" strike="noStrike" cap="none" normalizeH="0" baseline="0">
                          <a:ln>
                            <a:noFill/>
                          </a:ln>
                          <a:solidFill>
                            <a:srgbClr val="000000"/>
                          </a:solidFill>
                          <a:effectLst/>
                        </a:rPr>
                        <a:t>判断参数是否不是数字</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50699">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parseFloat</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zh-CN" altLang="en-US" sz="1600" b="0" u="none" strike="noStrike" cap="none" normalizeH="0" baseline="0">
                          <a:ln>
                            <a:noFill/>
                          </a:ln>
                          <a:solidFill>
                            <a:srgbClr val="000000"/>
                          </a:solidFill>
                          <a:effectLst/>
                        </a:rPr>
                        <a:t>将字符串转换在浮点型数值</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320040">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en-US" altLang="zh-CN" sz="1600" b="0" u="none" strike="noStrike" cap="none" normalizeH="0" baseline="0">
                          <a:ln>
                            <a:noFill/>
                          </a:ln>
                          <a:solidFill>
                            <a:srgbClr val="000000"/>
                          </a:solidFill>
                          <a:effectLst/>
                        </a:rPr>
                        <a:t>parseInt</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50000"/>
                        </a:lnSpc>
                        <a:spcBef>
                          <a:spcPct val="0"/>
                        </a:spcBef>
                        <a:spcAft>
                          <a:spcPct val="0"/>
                        </a:spcAft>
                        <a:buClrTx/>
                        <a:buSzTx/>
                        <a:buFontTx/>
                        <a:buNone/>
                      </a:pPr>
                      <a:r>
                        <a:rPr kumimoji="0" lang="zh-CN" altLang="en-US" sz="1600" b="0" u="none" strike="noStrike" cap="none" normalizeH="0" baseline="0">
                          <a:ln>
                            <a:noFill/>
                          </a:ln>
                          <a:solidFill>
                            <a:srgbClr val="000000"/>
                          </a:solidFill>
                          <a:effectLst/>
                        </a:rPr>
                        <a:t>将字符串转换成整形数值</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r>
              <a:rPr lang="zh-CN" altLang="en-US" dirty="0" smtClean="0"/>
              <a:t>常用系统函数</a:t>
            </a:r>
            <a:r>
              <a:rPr lang="en-US" altLang="zh-CN" dirty="0" smtClean="0"/>
              <a:t>-</a:t>
            </a:r>
            <a:r>
              <a:rPr lang="zh-CN" altLang="zh-CN" dirty="0"/>
              <a:t>全局函数</a:t>
            </a:r>
            <a:endParaRPr lang="zh-CN" altLang="en-US" dirty="0" smtClean="0"/>
          </a:p>
        </p:txBody>
      </p:sp>
      <p:sp>
        <p:nvSpPr>
          <p:cNvPr id="73730" name="Rectangle 3"/>
          <p:cNvSpPr>
            <a:spLocks noGrp="1" noChangeArrowheads="1"/>
          </p:cNvSpPr>
          <p:nvPr>
            <p:ph idx="1"/>
          </p:nvPr>
        </p:nvSpPr>
        <p:spPr>
          <a:xfrm>
            <a:off x="502285" y="1381125"/>
            <a:ext cx="8509000" cy="704850"/>
          </a:xfrm>
        </p:spPr>
        <p:txBody>
          <a:bodyPr>
            <a:noAutofit/>
          </a:bodyPr>
          <a:lstStyle/>
          <a:p>
            <a:pPr>
              <a:spcBef>
                <a:spcPts val="0"/>
              </a:spcBef>
              <a:spcAft>
                <a:spcPts val="0"/>
              </a:spcAft>
              <a:buNone/>
            </a:pPr>
            <a:r>
              <a:rPr lang="en-US" altLang="zh-CN" sz="1700" dirty="0">
                <a:sym typeface="+mn-ea"/>
              </a:rPr>
              <a:t>1</a:t>
            </a:r>
            <a:r>
              <a:rPr lang="en-US" altLang="zh-CN" sz="1700" dirty="0" smtClean="0">
                <a:sym typeface="+mn-ea"/>
              </a:rPr>
              <a:t>.</a:t>
            </a:r>
            <a:r>
              <a:rPr lang="zh-CN" altLang="zh-CN" sz="1700" dirty="0" smtClean="0"/>
              <a:t> 计算</a:t>
            </a:r>
            <a:r>
              <a:rPr lang="zh-CN" altLang="zh-CN" sz="1700" dirty="0"/>
              <a:t>表达式的结果</a:t>
            </a:r>
            <a:r>
              <a:rPr lang="zh-CN" altLang="zh-CN" sz="1700" dirty="0" smtClean="0"/>
              <a:t>函数</a:t>
            </a:r>
            <a:r>
              <a:rPr lang="zh-CN" altLang="en-US" sz="1700" dirty="0" smtClean="0"/>
              <a:t>：</a:t>
            </a:r>
            <a:r>
              <a:rPr lang="en-US" altLang="zh-CN" sz="1700" dirty="0" err="1" smtClean="0">
                <a:solidFill>
                  <a:srgbClr val="FF0000"/>
                </a:solidFill>
                <a:sym typeface="+mn-ea"/>
              </a:rPr>
              <a:t>eval</a:t>
            </a:r>
            <a:r>
              <a:rPr lang="zh-CN" altLang="en-US" sz="1700" dirty="0">
                <a:solidFill>
                  <a:srgbClr val="FF0000"/>
                </a:solidFill>
                <a:sym typeface="+mn-ea"/>
              </a:rPr>
              <a:t>（字符串表达式</a:t>
            </a:r>
            <a:r>
              <a:rPr lang="zh-CN" altLang="en-US" sz="1700" dirty="0" smtClean="0">
                <a:solidFill>
                  <a:srgbClr val="FF0000"/>
                </a:solidFill>
                <a:sym typeface="+mn-ea"/>
              </a:rPr>
              <a:t>）</a:t>
            </a:r>
            <a:endParaRPr lang="en-US" altLang="zh-CN" sz="1700" dirty="0" smtClean="0">
              <a:solidFill>
                <a:srgbClr val="FF0000"/>
              </a:solidFill>
              <a:sym typeface="+mn-ea"/>
            </a:endParaRPr>
          </a:p>
          <a:p>
            <a:pPr marL="0" indent="0">
              <a:spcBef>
                <a:spcPts val="0"/>
              </a:spcBef>
              <a:spcAft>
                <a:spcPts val="0"/>
              </a:spcAft>
              <a:buNone/>
            </a:pPr>
            <a:r>
              <a:rPr lang="en-US" altLang="zh-CN" sz="1700" dirty="0">
                <a:latin typeface="黑体" panose="02010609060101010101" charset="-122"/>
                <a:ea typeface="黑体" panose="02010609060101010101" charset="-122"/>
                <a:sym typeface="+mn-ea"/>
              </a:rPr>
              <a:t> </a:t>
            </a:r>
            <a:r>
              <a:rPr lang="en-US" altLang="zh-CN" sz="1700" dirty="0" smtClean="0">
                <a:latin typeface="黑体" panose="02010609060101010101" charset="-122"/>
                <a:ea typeface="黑体" panose="02010609060101010101" charset="-122"/>
                <a:sym typeface="+mn-ea"/>
              </a:rPr>
              <a:t>   </a:t>
            </a:r>
            <a:r>
              <a:rPr lang="zh-CN" altLang="en-US" sz="1700" dirty="0" smtClean="0">
                <a:latin typeface="黑体" panose="02010609060101010101" charset="-122"/>
                <a:ea typeface="黑体" panose="02010609060101010101" charset="-122"/>
                <a:sym typeface="+mn-ea"/>
              </a:rPr>
              <a:t> </a:t>
            </a:r>
            <a:r>
              <a:rPr lang="zh-CN" altLang="en-US" sz="1700" b="0" dirty="0">
                <a:solidFill>
                  <a:schemeClr val="tx1"/>
                </a:solidFill>
                <a:latin typeface="黑体" panose="02010609060101010101" charset="-122"/>
                <a:ea typeface="黑体" panose="02010609060101010101" charset="-122"/>
                <a:sym typeface="+mn-ea"/>
              </a:rPr>
              <a:t>返回值：表达式的值或“</a:t>
            </a:r>
            <a:r>
              <a:rPr lang="en-US" altLang="zh-CN" sz="1700" b="0" dirty="0">
                <a:solidFill>
                  <a:schemeClr val="tx1"/>
                </a:solidFill>
                <a:latin typeface="黑体" panose="02010609060101010101" charset="-122"/>
                <a:ea typeface="黑体" panose="02010609060101010101" charset="-122"/>
                <a:sym typeface="+mn-ea"/>
              </a:rPr>
              <a:t>undefined”</a:t>
            </a:r>
            <a:r>
              <a:rPr lang="zh-CN" altLang="en-US" sz="1700" b="0" dirty="0">
                <a:solidFill>
                  <a:schemeClr val="tx1"/>
                </a:solidFill>
                <a:latin typeface="黑体" panose="02010609060101010101" charset="-122"/>
                <a:ea typeface="黑体" panose="02010609060101010101" charset="-122"/>
                <a:sym typeface="+mn-ea"/>
              </a:rPr>
              <a:t>。</a:t>
            </a:r>
            <a:endParaRPr lang="zh-CN" altLang="en-US" sz="1700" b="0" dirty="0">
              <a:solidFill>
                <a:schemeClr val="tx1"/>
              </a:solidFill>
              <a:latin typeface="黑体" panose="02010609060101010101" charset="-122"/>
              <a:ea typeface="黑体" panose="02010609060101010101" charset="-122"/>
              <a:sym typeface="+mn-ea"/>
            </a:endParaRPr>
          </a:p>
          <a:p>
            <a:pPr marL="533400" indent="-533400">
              <a:lnSpc>
                <a:spcPct val="80000"/>
              </a:lnSpc>
              <a:buNone/>
            </a:pPr>
            <a:endParaRPr lang="zh-CN" altLang="en-US" sz="1100" b="0"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p:txBody>
      </p:sp>
      <p:sp>
        <p:nvSpPr>
          <p:cNvPr id="2" name="文本框 1"/>
          <p:cNvSpPr txBox="1"/>
          <p:nvPr/>
        </p:nvSpPr>
        <p:spPr>
          <a:xfrm>
            <a:off x="533401" y="2438400"/>
            <a:ext cx="8534399" cy="1814830"/>
          </a:xfrm>
          <a:prstGeom prst="rect">
            <a:avLst/>
          </a:prstGeom>
          <a:noFill/>
        </p:spPr>
        <p:txBody>
          <a:bodyPr wrap="square" rtlCol="0" anchor="t">
            <a:spAutoFit/>
          </a:bodyPr>
          <a:lstStyle/>
          <a:p>
            <a:pPr>
              <a:lnSpc>
                <a:spcPct val="100000"/>
              </a:lnSpc>
            </a:pPr>
            <a:r>
              <a:rPr lang="zh-CN" altLang="en-US" sz="1600" dirty="0"/>
              <a:t>&lt;script type="text/javascript"&gt;</a:t>
            </a:r>
            <a:endParaRPr lang="zh-CN" altLang="en-US" sz="1600" dirty="0"/>
          </a:p>
          <a:p>
            <a:pPr indent="271780">
              <a:lnSpc>
                <a:spcPct val="100000"/>
              </a:lnSpc>
            </a:pPr>
            <a:r>
              <a:rPr lang="zh-CN" altLang="en-US" sz="1600" dirty="0" smtClean="0"/>
              <a:t>eval</a:t>
            </a:r>
            <a:r>
              <a:rPr lang="zh-CN" altLang="en-US" sz="1600" dirty="0"/>
              <a:t>("x=20;y=30;document.write('x为'+x+',y为'+y+',x*y的值为'+x*y)");</a:t>
            </a:r>
            <a:endParaRPr lang="zh-CN" altLang="en-US" sz="1600" dirty="0"/>
          </a:p>
          <a:p>
            <a:pPr indent="271780">
              <a:lnSpc>
                <a:spcPct val="100000"/>
              </a:lnSpc>
            </a:pPr>
            <a:r>
              <a:rPr lang="zh-CN" altLang="en-US" sz="1600" dirty="0" smtClean="0"/>
              <a:t>document</a:t>
            </a:r>
            <a:r>
              <a:rPr lang="zh-CN" altLang="en-US" sz="1600" dirty="0"/>
              <a:t>.write("&lt;br/&gt;");</a:t>
            </a:r>
            <a:endParaRPr lang="zh-CN" altLang="en-US" sz="1600" dirty="0"/>
          </a:p>
          <a:p>
            <a:pPr indent="271780">
              <a:lnSpc>
                <a:spcPct val="100000"/>
              </a:lnSpc>
            </a:pPr>
            <a:r>
              <a:rPr lang="zh-CN" altLang="en-US" sz="1600" dirty="0" smtClean="0"/>
              <a:t>document</a:t>
            </a:r>
            <a:r>
              <a:rPr lang="zh-CN" altLang="en-US" sz="1600" dirty="0"/>
              <a:t>.write("2+2的值为"+eval("2+2"));</a:t>
            </a:r>
            <a:endParaRPr lang="zh-CN" altLang="en-US" sz="1600" dirty="0"/>
          </a:p>
          <a:p>
            <a:pPr indent="271780">
              <a:lnSpc>
                <a:spcPct val="100000"/>
              </a:lnSpc>
            </a:pPr>
            <a:r>
              <a:rPr lang="zh-CN" altLang="en-US" sz="1600" dirty="0" smtClean="0"/>
              <a:t>var </a:t>
            </a:r>
            <a:r>
              <a:rPr lang="zh-CN" altLang="en-US" sz="1600" dirty="0"/>
              <a:t>abce;  //声明变量未赋值</a:t>
            </a:r>
            <a:endParaRPr lang="zh-CN" altLang="en-US" sz="1600" dirty="0"/>
          </a:p>
          <a:p>
            <a:pPr indent="271780">
              <a:lnSpc>
                <a:spcPct val="100000"/>
              </a:lnSpc>
            </a:pPr>
            <a:r>
              <a:rPr lang="zh-CN" altLang="en-US" sz="1600" dirty="0" smtClean="0"/>
              <a:t>document</a:t>
            </a:r>
            <a:r>
              <a:rPr lang="zh-CN" altLang="en-US" sz="1600" dirty="0"/>
              <a:t>.write("&lt;br/&gt;abce的值为"+eval(abce));</a:t>
            </a:r>
            <a:endParaRPr lang="zh-CN" altLang="en-US" sz="1600" dirty="0"/>
          </a:p>
          <a:p>
            <a:pPr>
              <a:lnSpc>
                <a:spcPct val="100000"/>
              </a:lnSpc>
            </a:pPr>
            <a:r>
              <a:rPr lang="zh-CN" altLang="en-US" sz="1600" dirty="0" smtClean="0"/>
              <a:t>&lt;/</a:t>
            </a:r>
            <a:r>
              <a:rPr lang="zh-CN" altLang="en-US" sz="1600" dirty="0"/>
              <a:t>script&gt;</a:t>
            </a:r>
            <a:endParaRPr lang="zh-CN" altLang="en-US" sz="1600" dirty="0"/>
          </a:p>
        </p:txBody>
      </p:sp>
      <p:pic>
        <p:nvPicPr>
          <p:cNvPr id="69634" name="Picture 2"/>
          <p:cNvPicPr>
            <a:picLocks noChangeAspect="1" noChangeArrowheads="1"/>
          </p:cNvPicPr>
          <p:nvPr/>
        </p:nvPicPr>
        <p:blipFill>
          <a:blip r:embed="rId1" cstate="print"/>
          <a:srcRect t="34084"/>
          <a:stretch>
            <a:fillRect/>
          </a:stretch>
        </p:blipFill>
        <p:spPr bwMode="auto">
          <a:xfrm>
            <a:off x="2025650" y="4827905"/>
            <a:ext cx="3726180" cy="15227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a:xfrm>
            <a:off x="315278" y="590550"/>
            <a:ext cx="7761287" cy="567929"/>
          </a:xfrm>
        </p:spPr>
        <p:txBody>
          <a:bodyPr/>
          <a:lstStyle/>
          <a:p>
            <a:r>
              <a:rPr lang="zh-CN" altLang="en-US" dirty="0" smtClean="0"/>
              <a:t>常用</a:t>
            </a:r>
            <a:r>
              <a:rPr lang="zh-CN" altLang="en-US" dirty="0"/>
              <a:t>系统函数</a:t>
            </a:r>
            <a:r>
              <a:rPr lang="en-US" altLang="zh-CN" dirty="0"/>
              <a:t>-</a:t>
            </a:r>
            <a:r>
              <a:rPr lang="zh-CN" altLang="zh-CN" dirty="0"/>
              <a:t>全局函数</a:t>
            </a:r>
            <a:endParaRPr lang="zh-CN" altLang="zh-CN" dirty="0" smtClean="0"/>
          </a:p>
        </p:txBody>
      </p:sp>
      <p:sp>
        <p:nvSpPr>
          <p:cNvPr id="2" name="文本框 1"/>
          <p:cNvSpPr txBox="1"/>
          <p:nvPr/>
        </p:nvSpPr>
        <p:spPr>
          <a:xfrm>
            <a:off x="447675" y="1409700"/>
            <a:ext cx="8559800" cy="4799965"/>
          </a:xfrm>
          <a:prstGeom prst="rect">
            <a:avLst/>
          </a:prstGeom>
          <a:noFill/>
        </p:spPr>
        <p:txBody>
          <a:bodyPr wrap="square" rtlCol="0" anchor="t">
            <a:spAutoFit/>
          </a:bodyPr>
          <a:lstStyle/>
          <a:p>
            <a:pPr marL="533400" lvl="0" indent="-533400" defTabSz="1158875" eaLnBrk="0" hangingPunct="0">
              <a:spcBef>
                <a:spcPts val="0"/>
              </a:spcBef>
              <a:spcAft>
                <a:spcPts val="0"/>
              </a:spcAft>
              <a:buClr>
                <a:srgbClr val="0000CC"/>
              </a:buClr>
            </a:pPr>
            <a:r>
              <a:rPr lang="en-US" altLang="zh-CN" b="0" dirty="0">
                <a:latin typeface="微软雅黑" panose="020B0503020204020204" charset="-122"/>
                <a:ea typeface="微软雅黑" panose="020B0503020204020204" charset="-122"/>
                <a:sym typeface="+mn-ea"/>
              </a:rPr>
              <a:t>2</a:t>
            </a:r>
            <a:r>
              <a:rPr lang="en-US" altLang="zh-CN" b="0" dirty="0" smtClean="0">
                <a:latin typeface="微软雅黑" panose="020B0503020204020204" charset="-122"/>
                <a:ea typeface="微软雅黑" panose="020B0503020204020204" charset="-122"/>
                <a:sym typeface="+mn-ea"/>
              </a:rPr>
              <a:t>.</a:t>
            </a:r>
            <a:r>
              <a:rPr lang="zh-CN" altLang="zh-CN" b="0" dirty="0">
                <a:latin typeface="微软雅黑" panose="020B0503020204020204" charset="-122"/>
                <a:ea typeface="微软雅黑" panose="020B0503020204020204" charset="-122"/>
              </a:rPr>
              <a:t>编码函数</a:t>
            </a:r>
            <a:r>
              <a:rPr lang="en-US" altLang="zh-CN" b="0" dirty="0">
                <a:latin typeface="微软雅黑" panose="020B0503020204020204" charset="-122"/>
                <a:ea typeface="微软雅黑" panose="020B0503020204020204" charset="-122"/>
              </a:rPr>
              <a:t>encodeURI()</a:t>
            </a:r>
            <a:r>
              <a:rPr lang="zh-CN" altLang="en-US" b="0" dirty="0">
                <a:latin typeface="微软雅黑" panose="020B0503020204020204" charset="-122"/>
                <a:ea typeface="微软雅黑" panose="020B0503020204020204" charset="-122"/>
              </a:rPr>
              <a:t>、</a:t>
            </a:r>
            <a:r>
              <a:rPr lang="en-US" altLang="zh-CN" b="0" dirty="0">
                <a:latin typeface="微软雅黑" panose="020B0503020204020204" charset="-122"/>
                <a:ea typeface="微软雅黑" panose="020B0503020204020204" charset="-122"/>
              </a:rPr>
              <a:t>encodeURIComponent(</a:t>
            </a:r>
            <a:r>
              <a:rPr lang="zh-CN" altLang="en-US" b="0" dirty="0">
                <a:latin typeface="微软雅黑" panose="020B0503020204020204" charset="-122"/>
                <a:ea typeface="微软雅黑" panose="020B0503020204020204" charset="-122"/>
              </a:rPr>
              <a:t>）和</a:t>
            </a:r>
            <a:r>
              <a:rPr lang="en-US" altLang="zh-CN" b="0" dirty="0">
                <a:latin typeface="微软雅黑" panose="020B0503020204020204" charset="-122"/>
                <a:ea typeface="微软雅黑" panose="020B0503020204020204" charset="-122"/>
              </a:rPr>
              <a:t>escape</a:t>
            </a:r>
            <a:r>
              <a:rPr lang="en-US" altLang="zh-CN" b="0" dirty="0" smtClean="0">
                <a:latin typeface="微软雅黑" panose="020B0503020204020204" charset="-122"/>
                <a:ea typeface="微软雅黑" panose="020B0503020204020204" charset="-122"/>
              </a:rPr>
              <a:t>()</a:t>
            </a:r>
            <a:endParaRPr lang="en-US" altLang="zh-CN" b="0" dirty="0" smtClean="0">
              <a:latin typeface="微软雅黑" panose="020B0503020204020204" charset="-122"/>
              <a:ea typeface="微软雅黑" panose="020B0503020204020204" charset="-122"/>
            </a:endParaRPr>
          </a:p>
          <a:p>
            <a:pPr marL="533400" lvl="0" indent="-533400" defTabSz="1158875" eaLnBrk="0" hangingPunct="0">
              <a:spcBef>
                <a:spcPts val="0"/>
              </a:spcBef>
              <a:spcAft>
                <a:spcPts val="0"/>
              </a:spcAft>
              <a:buClr>
                <a:srgbClr val="0000CC"/>
              </a:buClr>
            </a:pPr>
            <a:r>
              <a:rPr lang="en-US" altLang="zh-CN" b="0" dirty="0" smtClean="0">
                <a:latin typeface="微软雅黑" panose="020B0503020204020204" charset="-122"/>
                <a:ea typeface="微软雅黑" panose="020B0503020204020204" charset="-122"/>
              </a:rPr>
              <a:t>URI</a:t>
            </a:r>
            <a:r>
              <a:rPr lang="zh-CN" altLang="en-US" b="0" dirty="0" smtClean="0">
                <a:latin typeface="微软雅黑" panose="020B0503020204020204" charset="-122"/>
                <a:ea typeface="微软雅黑" panose="020B0503020204020204" charset="-122"/>
              </a:rPr>
              <a:t>使用</a:t>
            </a:r>
            <a:r>
              <a:rPr lang="en-US" altLang="zh-CN" b="0" dirty="0" smtClean="0">
                <a:latin typeface="微软雅黑" panose="020B0503020204020204" charset="-122"/>
                <a:ea typeface="微软雅黑" panose="020B0503020204020204" charset="-122"/>
              </a:rPr>
              <a:t>ASCII</a:t>
            </a:r>
            <a:r>
              <a:rPr lang="zh-CN" altLang="en-US" b="0" dirty="0" smtClean="0">
                <a:latin typeface="微软雅黑" panose="020B0503020204020204" charset="-122"/>
                <a:ea typeface="微软雅黑" panose="020B0503020204020204" charset="-122"/>
              </a:rPr>
              <a:t>字符集，</a:t>
            </a:r>
            <a:endParaRPr lang="en-US" altLang="zh-CN" b="0" dirty="0" smtClean="0">
              <a:latin typeface="微软雅黑" panose="020B0503020204020204" charset="-122"/>
              <a:ea typeface="微软雅黑" panose="020B0503020204020204" charset="-122"/>
            </a:endParaRPr>
          </a:p>
          <a:p>
            <a:pPr marL="533400" lvl="0" indent="-533400" defTabSz="1158875" eaLnBrk="0" hangingPunct="0">
              <a:spcBef>
                <a:spcPts val="0"/>
              </a:spcBef>
              <a:spcAft>
                <a:spcPts val="0"/>
              </a:spcAft>
              <a:buClr>
                <a:srgbClr val="0000CC"/>
              </a:buClr>
            </a:pPr>
            <a:r>
              <a:rPr lang="en-US" altLang="zh-CN" b="0" dirty="0" smtClean="0">
                <a:latin typeface="微软雅黑" panose="020B0503020204020204" charset="-122"/>
                <a:ea typeface="微软雅黑" panose="020B0503020204020204" charset="-122"/>
              </a:rPr>
              <a:t>escape</a:t>
            </a:r>
            <a:r>
              <a:rPr lang="zh-CN" altLang="en-US" b="0" dirty="0" smtClean="0">
                <a:latin typeface="微软雅黑" panose="020B0503020204020204" charset="-122"/>
                <a:ea typeface="微软雅黑" panose="020B0503020204020204" charset="-122"/>
              </a:rPr>
              <a:t>：</a:t>
            </a:r>
            <a:r>
              <a:rPr lang="zh-CN" altLang="en-US" dirty="0" smtClean="0">
                <a:latin typeface="微软雅黑" panose="020B0503020204020204" charset="-122"/>
                <a:ea typeface="微软雅黑" panose="020B0503020204020204" charset="-122"/>
                <a:sym typeface="+mn-ea"/>
              </a:rPr>
              <a:t>将字符串编码为</a:t>
            </a:r>
            <a:r>
              <a:rPr lang="en-US" altLang="zh-CN" dirty="0" smtClean="0">
                <a:latin typeface="微软雅黑" panose="020B0503020204020204" charset="-122"/>
                <a:ea typeface="微软雅黑" panose="020B0503020204020204" charset="-122"/>
                <a:sym typeface="+mn-ea"/>
              </a:rPr>
              <a:t>URI</a:t>
            </a:r>
            <a:r>
              <a:rPr lang="zh-CN" altLang="en-US" dirty="0" smtClean="0">
                <a:latin typeface="微软雅黑" panose="020B0503020204020204" charset="-122"/>
                <a:ea typeface="微软雅黑" panose="020B0503020204020204" charset="-122"/>
                <a:sym typeface="+mn-ea"/>
              </a:rPr>
              <a:t>，但不对</a:t>
            </a:r>
            <a:r>
              <a:rPr lang="en-US" altLang="zh-CN" dirty="0" smtClean="0">
                <a:latin typeface="微软雅黑" panose="020B0503020204020204" charset="-122"/>
                <a:ea typeface="微软雅黑" panose="020B0503020204020204" charset="-122"/>
                <a:sym typeface="+mn-ea"/>
              </a:rPr>
              <a:t>*/@+-._</a:t>
            </a:r>
            <a:r>
              <a:rPr lang="zh-CN" altLang="en-US" dirty="0" smtClean="0">
                <a:latin typeface="微软雅黑" panose="020B0503020204020204" charset="-122"/>
                <a:ea typeface="微软雅黑" panose="020B0503020204020204" charset="-122"/>
                <a:sym typeface="+mn-ea"/>
              </a:rPr>
              <a:t>和</a:t>
            </a:r>
            <a:r>
              <a:rPr lang="en-US" altLang="zh-CN" dirty="0" smtClean="0">
                <a:latin typeface="微软雅黑" panose="020B0503020204020204" charset="-122"/>
                <a:ea typeface="微软雅黑" panose="020B0503020204020204" charset="-122"/>
                <a:sym typeface="+mn-ea"/>
              </a:rPr>
              <a:t>62</a:t>
            </a:r>
            <a:r>
              <a:rPr lang="zh-CN" altLang="en-US" dirty="0" smtClean="0">
                <a:latin typeface="微软雅黑" panose="020B0503020204020204" charset="-122"/>
                <a:ea typeface="微软雅黑" panose="020B0503020204020204" charset="-122"/>
                <a:sym typeface="+mn-ea"/>
              </a:rPr>
              <a:t>个</a:t>
            </a:r>
            <a:r>
              <a:rPr lang="en-US" altLang="zh-CN" dirty="0" smtClean="0">
                <a:latin typeface="微软雅黑" panose="020B0503020204020204" charset="-122"/>
                <a:ea typeface="微软雅黑" panose="020B0503020204020204" charset="-122"/>
                <a:sym typeface="+mn-ea"/>
              </a:rPr>
              <a:t>w</a:t>
            </a:r>
            <a:r>
              <a:rPr lang="zh-CN" altLang="en-US" dirty="0" smtClean="0">
                <a:latin typeface="微软雅黑" panose="020B0503020204020204" charset="-122"/>
                <a:ea typeface="微软雅黑" panose="020B0503020204020204" charset="-122"/>
                <a:sym typeface="+mn-ea"/>
              </a:rPr>
              <a:t>进行编码；</a:t>
            </a:r>
            <a:r>
              <a:rPr lang="zh-CN" altLang="en-US" b="1" dirty="0" smtClean="0">
                <a:solidFill>
                  <a:srgbClr val="FF0000"/>
                </a:solidFill>
                <a:latin typeface="微软雅黑" panose="020B0503020204020204" charset="-122"/>
                <a:ea typeface="微软雅黑" panose="020B0503020204020204" charset="-122"/>
                <a:sym typeface="+mn-ea"/>
              </a:rPr>
              <a:t>已废弃</a:t>
            </a:r>
            <a:r>
              <a:rPr lang="zh-CN" altLang="en-US" dirty="0" smtClean="0">
                <a:latin typeface="微软雅黑" panose="020B0503020204020204" charset="-122"/>
                <a:ea typeface="微软雅黑" panose="020B0503020204020204" charset="-122"/>
                <a:sym typeface="+mn-ea"/>
              </a:rPr>
              <a:t>；</a:t>
            </a:r>
            <a:endParaRPr lang="en-US" altLang="zh-CN" b="0" dirty="0" smtClean="0">
              <a:latin typeface="微软雅黑" panose="020B0503020204020204" charset="-122"/>
              <a:ea typeface="微软雅黑" panose="020B0503020204020204" charset="-122"/>
            </a:endParaRPr>
          </a:p>
          <a:p>
            <a:pPr marL="533400" lvl="0" indent="-533400" defTabSz="1158875" eaLnBrk="0" hangingPunct="0">
              <a:spcBef>
                <a:spcPts val="0"/>
              </a:spcBef>
              <a:spcAft>
                <a:spcPts val="0"/>
              </a:spcAft>
              <a:buClr>
                <a:srgbClr val="0000CC"/>
              </a:buClr>
            </a:pPr>
            <a:r>
              <a:rPr lang="en-US" altLang="zh-CN" b="0" dirty="0" smtClean="0">
                <a:latin typeface="微软雅黑" panose="020B0503020204020204" charset="-122"/>
                <a:ea typeface="微软雅黑" panose="020B0503020204020204" charset="-122"/>
              </a:rPr>
              <a:t>encodeURIComponent</a:t>
            </a:r>
            <a:r>
              <a:rPr lang="zh-CN" altLang="en-US" b="0" dirty="0" smtClean="0">
                <a:latin typeface="微软雅黑" panose="020B0503020204020204" charset="-122"/>
                <a:ea typeface="微软雅黑" panose="020B0503020204020204" charset="-122"/>
              </a:rPr>
              <a:t>：</a:t>
            </a:r>
            <a:r>
              <a:rPr lang="zh-CN" altLang="en-US" dirty="0" smtClean="0">
                <a:latin typeface="微软雅黑" panose="020B0503020204020204" charset="-122"/>
                <a:ea typeface="微软雅黑" panose="020B0503020204020204" charset="-122"/>
                <a:sym typeface="+mn-ea"/>
              </a:rPr>
              <a:t>但不对</a:t>
            </a:r>
            <a:r>
              <a:rPr lang="en-US" altLang="zh-CN" b="0" dirty="0" smtClean="0">
                <a:latin typeface="微软雅黑" panose="020B0503020204020204" charset="-122"/>
                <a:ea typeface="微软雅黑" panose="020B0503020204020204" charset="-122"/>
              </a:rPr>
              <a:t>!’()*-._~</a:t>
            </a:r>
            <a:r>
              <a:rPr lang="zh-CN" altLang="en-US" dirty="0" smtClean="0">
                <a:latin typeface="微软雅黑" panose="020B0503020204020204" charset="-122"/>
                <a:ea typeface="微软雅黑" panose="020B0503020204020204" charset="-122"/>
                <a:sym typeface="+mn-ea"/>
              </a:rPr>
              <a:t>和</a:t>
            </a:r>
            <a:r>
              <a:rPr lang="en-US" altLang="zh-CN" dirty="0" smtClean="0">
                <a:latin typeface="微软雅黑" panose="020B0503020204020204" charset="-122"/>
                <a:ea typeface="微软雅黑" panose="020B0503020204020204" charset="-122"/>
                <a:sym typeface="+mn-ea"/>
              </a:rPr>
              <a:t>62</a:t>
            </a:r>
            <a:r>
              <a:rPr lang="zh-CN" altLang="en-US" dirty="0" smtClean="0">
                <a:latin typeface="微软雅黑" panose="020B0503020204020204" charset="-122"/>
                <a:ea typeface="微软雅黑" panose="020B0503020204020204" charset="-122"/>
                <a:sym typeface="+mn-ea"/>
              </a:rPr>
              <a:t>个</a:t>
            </a:r>
            <a:r>
              <a:rPr lang="en-US" altLang="zh-CN" dirty="0" smtClean="0">
                <a:latin typeface="微软雅黑" panose="020B0503020204020204" charset="-122"/>
                <a:ea typeface="微软雅黑" panose="020B0503020204020204" charset="-122"/>
                <a:sym typeface="+mn-ea"/>
              </a:rPr>
              <a:t>w</a:t>
            </a:r>
            <a:r>
              <a:rPr lang="zh-CN" altLang="en-US" b="0" dirty="0" smtClean="0">
                <a:latin typeface="微软雅黑" panose="020B0503020204020204" charset="-122"/>
                <a:ea typeface="微软雅黑" panose="020B0503020204020204" charset="-122"/>
              </a:rPr>
              <a:t>进行编码</a:t>
            </a:r>
            <a:endParaRPr lang="zh-CN" altLang="en-US" b="0" dirty="0" smtClean="0">
              <a:latin typeface="微软雅黑" panose="020B0503020204020204" charset="-122"/>
              <a:ea typeface="微软雅黑" panose="020B0503020204020204" charset="-122"/>
            </a:endParaRPr>
          </a:p>
          <a:p>
            <a:pPr marL="0" lvl="1" algn="l" defTabSz="1158875" eaLnBrk="0" hangingPunct="0">
              <a:spcBef>
                <a:spcPts val="0"/>
              </a:spcBef>
              <a:spcAft>
                <a:spcPts val="0"/>
              </a:spcAft>
              <a:buClr>
                <a:srgbClr val="660066"/>
              </a:buClr>
              <a:buFont typeface="Wingdings" panose="05000000000000000000" pitchFamily="2" charset="2"/>
              <a:buNone/>
            </a:pPr>
            <a:r>
              <a:rPr lang="en-US" altLang="zh-CN" dirty="0" smtClean="0">
                <a:latin typeface="微软雅黑" panose="020B0503020204020204" charset="-122"/>
                <a:ea typeface="微软雅黑" panose="020B0503020204020204" charset="-122"/>
                <a:sym typeface="+mn-ea"/>
              </a:rPr>
              <a:t>encodeURI</a:t>
            </a:r>
            <a:r>
              <a:rPr lang="zh-CN" altLang="en-US" dirty="0" smtClean="0">
                <a:latin typeface="微软雅黑" panose="020B0503020204020204" charset="-122"/>
                <a:ea typeface="微软雅黑" panose="020B0503020204020204" charset="-122"/>
                <a:sym typeface="+mn-ea"/>
              </a:rPr>
              <a:t>：但不对</a:t>
            </a:r>
            <a:r>
              <a:rPr lang="en-US" altLang="zh-CN" dirty="0" smtClean="0">
                <a:latin typeface="微软雅黑" panose="020B0503020204020204" charset="-122"/>
                <a:ea typeface="微软雅黑" panose="020B0503020204020204" charset="-122"/>
                <a:sym typeface="+mn-ea"/>
              </a:rPr>
              <a:t>!#$&amp;’()*+,/:;=?@-._~</a:t>
            </a:r>
            <a:r>
              <a:rPr lang="zh-CN" altLang="en-US" dirty="0" smtClean="0">
                <a:latin typeface="微软雅黑" panose="020B0503020204020204" charset="-122"/>
                <a:ea typeface="微软雅黑" panose="020B0503020204020204" charset="-122"/>
                <a:sym typeface="+mn-ea"/>
              </a:rPr>
              <a:t>和</a:t>
            </a:r>
            <a:r>
              <a:rPr lang="en-US" altLang="zh-CN" dirty="0" smtClean="0">
                <a:latin typeface="微软雅黑" panose="020B0503020204020204" charset="-122"/>
                <a:ea typeface="微软雅黑" panose="020B0503020204020204" charset="-122"/>
                <a:sym typeface="+mn-ea"/>
              </a:rPr>
              <a:t>6</a:t>
            </a:r>
            <a:r>
              <a:rPr lang="en-US" altLang="zh-CN" dirty="0" smtClean="0">
                <a:latin typeface="微软雅黑" panose="020B0503020204020204" charset="-122"/>
                <a:ea typeface="微软雅黑" panose="020B0503020204020204" charset="-122"/>
                <a:sym typeface="+mn-ea"/>
              </a:rPr>
              <a:t>2w</a:t>
            </a:r>
            <a:r>
              <a:rPr lang="zh-CN" altLang="en-US" dirty="0" smtClean="0">
                <a:latin typeface="微软雅黑" panose="020B0503020204020204" charset="-122"/>
                <a:ea typeface="微软雅黑" panose="020B0503020204020204" charset="-122"/>
                <a:sym typeface="+mn-ea"/>
              </a:rPr>
              <a:t>进行编码；</a:t>
            </a:r>
            <a:endParaRPr lang="zh-CN" altLang="en-US" b="0" dirty="0" smtClean="0">
              <a:latin typeface="微软雅黑" panose="020B0503020204020204" charset="-122"/>
              <a:ea typeface="微软雅黑" panose="020B0503020204020204" charset="-122"/>
            </a:endParaRPr>
          </a:p>
          <a:p>
            <a:pPr marL="0" lvl="1" algn="l" defTabSz="1158875" eaLnBrk="0" hangingPunct="0">
              <a:spcBef>
                <a:spcPts val="0"/>
              </a:spcBef>
              <a:spcAft>
                <a:spcPts val="0"/>
              </a:spcAft>
              <a:buClr>
                <a:srgbClr val="660066"/>
              </a:buClr>
              <a:buFont typeface="Wingdings" panose="05000000000000000000" pitchFamily="2" charset="2"/>
              <a:buNone/>
            </a:pPr>
            <a:endParaRPr lang="en-US" altLang="zh-CN" dirty="0">
              <a:latin typeface="微软雅黑" panose="020B0503020204020204" charset="-122"/>
              <a:ea typeface="微软雅黑" panose="020B0503020204020204" charset="-122"/>
              <a:sym typeface="+mn-ea"/>
            </a:endParaRPr>
          </a:p>
          <a:p>
            <a:pPr marL="0" lvl="1" algn="l" defTabSz="1158875" eaLnBrk="0" hangingPunct="0">
              <a:spcBef>
                <a:spcPts val="0"/>
              </a:spcBef>
              <a:spcAft>
                <a:spcPts val="0"/>
              </a:spcAft>
              <a:buClr>
                <a:srgbClr val="660066"/>
              </a:buClr>
              <a:buFont typeface="Wingdings" panose="05000000000000000000" pitchFamily="2" charset="2"/>
              <a:buNone/>
            </a:pPr>
            <a:r>
              <a:rPr lang="en-US" altLang="zh-CN" b="0" dirty="0">
                <a:latin typeface="微软雅黑" panose="020B0503020204020204" charset="-122"/>
                <a:ea typeface="微软雅黑" panose="020B0503020204020204" charset="-122"/>
              </a:rPr>
              <a:t>encodeURI</a:t>
            </a:r>
            <a:r>
              <a:rPr lang="zh-CN" altLang="en-US" b="0" dirty="0">
                <a:latin typeface="微软雅黑" panose="020B0503020204020204" charset="-122"/>
                <a:ea typeface="微软雅黑" panose="020B0503020204020204" charset="-122"/>
              </a:rPr>
              <a:t>是指编码成完整的</a:t>
            </a:r>
            <a:r>
              <a:rPr lang="en-US" altLang="zh-CN" b="0" dirty="0">
                <a:latin typeface="微软雅黑" panose="020B0503020204020204" charset="-122"/>
                <a:ea typeface="微软雅黑" panose="020B0503020204020204" charset="-122"/>
              </a:rPr>
              <a:t>URI</a:t>
            </a:r>
            <a:r>
              <a:rPr lang="zh-CN" altLang="en-US" b="0" dirty="0">
                <a:latin typeface="微软雅黑" panose="020B0503020204020204" charset="-122"/>
                <a:ea typeface="微软雅黑" panose="020B0503020204020204" charset="-122"/>
              </a:rPr>
              <a:t>，所以一些分割</a:t>
            </a:r>
            <a:r>
              <a:rPr lang="en-US" altLang="zh-CN" b="0" dirty="0">
                <a:latin typeface="微软雅黑" panose="020B0503020204020204" charset="-122"/>
                <a:ea typeface="微软雅黑" panose="020B0503020204020204" charset="-122"/>
              </a:rPr>
              <a:t>URI</a:t>
            </a:r>
            <a:r>
              <a:rPr lang="zh-CN" altLang="en-US" b="0" dirty="0">
                <a:latin typeface="微软雅黑" panose="020B0503020204020204" charset="-122"/>
                <a:ea typeface="微软雅黑" panose="020B0503020204020204" charset="-122"/>
              </a:rPr>
              <a:t>组件的符号不进行编码；</a:t>
            </a:r>
            <a:endParaRPr lang="zh-CN" altLang="en-US" b="0" dirty="0">
              <a:latin typeface="微软雅黑" panose="020B0503020204020204" charset="-122"/>
              <a:ea typeface="微软雅黑" panose="020B0503020204020204" charset="-122"/>
            </a:endParaRPr>
          </a:p>
          <a:p>
            <a:pPr marL="0" lvl="1" algn="l" defTabSz="1158875" eaLnBrk="0" hangingPunct="0">
              <a:spcBef>
                <a:spcPts val="0"/>
              </a:spcBef>
              <a:spcAft>
                <a:spcPts val="0"/>
              </a:spcAft>
              <a:buClr>
                <a:srgbClr val="660066"/>
              </a:buClr>
              <a:buFont typeface="Wingdings" panose="05000000000000000000" pitchFamily="2" charset="2"/>
              <a:buNone/>
            </a:pPr>
            <a:r>
              <a:rPr lang="zh-CN" altLang="en-US" b="0" dirty="0">
                <a:latin typeface="微软雅黑" panose="020B0503020204020204" charset="-122"/>
                <a:ea typeface="微软雅黑" panose="020B0503020204020204" charset="-122"/>
              </a:rPr>
              <a:t>如果只是编码</a:t>
            </a:r>
            <a:r>
              <a:rPr lang="en-US" altLang="zh-CN" b="0" dirty="0">
                <a:latin typeface="微软雅黑" panose="020B0503020204020204" charset="-122"/>
                <a:ea typeface="微软雅黑" panose="020B0503020204020204" charset="-122"/>
              </a:rPr>
              <a:t>URI</a:t>
            </a:r>
            <a:r>
              <a:rPr lang="zh-CN" altLang="en-US" b="0" dirty="0">
                <a:latin typeface="微软雅黑" panose="020B0503020204020204" charset="-122"/>
                <a:ea typeface="微软雅黑" panose="020B0503020204020204" charset="-122"/>
              </a:rPr>
              <a:t>中部分组件，可以使用</a:t>
            </a:r>
            <a:r>
              <a:rPr lang="en-US" altLang="zh-CN" b="0" dirty="0">
                <a:latin typeface="微软雅黑" panose="020B0503020204020204" charset="-122"/>
                <a:ea typeface="微软雅黑" panose="020B0503020204020204" charset="-122"/>
              </a:rPr>
              <a:t>encodeURIComponent</a:t>
            </a:r>
            <a:endParaRPr lang="en-US" altLang="zh-CN" b="0" dirty="0">
              <a:latin typeface="微软雅黑" panose="020B0503020204020204" charset="-122"/>
              <a:ea typeface="微软雅黑" panose="020B0503020204020204" charset="-122"/>
            </a:endParaRPr>
          </a:p>
          <a:p>
            <a:pPr marL="0" lvl="1" algn="l" defTabSz="1158875" eaLnBrk="0" hangingPunct="0">
              <a:spcBef>
                <a:spcPts val="0"/>
              </a:spcBef>
              <a:spcAft>
                <a:spcPts val="0"/>
              </a:spcAft>
              <a:buClr>
                <a:srgbClr val="660066"/>
              </a:buClr>
              <a:buFont typeface="Wingdings" panose="05000000000000000000" pitchFamily="2" charset="2"/>
              <a:buNone/>
            </a:pPr>
            <a:endParaRPr lang="en-US" altLang="zh-CN" b="0" dirty="0">
              <a:latin typeface="微软雅黑" panose="020B0503020204020204" charset="-122"/>
              <a:ea typeface="微软雅黑" panose="020B0503020204020204" charset="-122"/>
            </a:endParaRPr>
          </a:p>
          <a:p>
            <a:pPr marL="0" lvl="1" algn="l" defTabSz="1158875" eaLnBrk="0" hangingPunct="0">
              <a:spcBef>
                <a:spcPts val="0"/>
              </a:spcBef>
              <a:spcAft>
                <a:spcPts val="0"/>
              </a:spcAft>
              <a:buClr>
                <a:srgbClr val="660066"/>
              </a:buClr>
              <a:buFont typeface="Wingdings" panose="05000000000000000000" pitchFamily="2" charset="2"/>
              <a:buNone/>
            </a:pPr>
            <a:r>
              <a:rPr lang="en-US" altLang="zh-CN" b="0" dirty="0">
                <a:latin typeface="微软雅黑" panose="020B0503020204020204" charset="-122"/>
                <a:ea typeface="微软雅黑" panose="020B0503020204020204" charset="-122"/>
              </a:rPr>
              <a:t>URI</a:t>
            </a:r>
            <a:r>
              <a:rPr lang="zh-CN" altLang="en-US" b="0" dirty="0">
                <a:latin typeface="微软雅黑" panose="020B0503020204020204" charset="-122"/>
                <a:ea typeface="微软雅黑" panose="020B0503020204020204" charset="-122"/>
              </a:rPr>
              <a:t>组件指如协议、主机名、路径、查询字符串和片段标识符（</a:t>
            </a:r>
            <a:r>
              <a:rPr lang="en-US" altLang="zh-CN" b="0" dirty="0">
                <a:latin typeface="微软雅黑" panose="020B0503020204020204" charset="-122"/>
                <a:ea typeface="微软雅黑" panose="020B0503020204020204" charset="-122"/>
              </a:rPr>
              <a:t>#id</a:t>
            </a:r>
            <a:r>
              <a:rPr lang="zh-CN" altLang="en-US" b="0" dirty="0">
                <a:latin typeface="微软雅黑" panose="020B0503020204020204" charset="-122"/>
                <a:ea typeface="微软雅黑" panose="020B0503020204020204" charset="-122"/>
              </a:rPr>
              <a:t>）等</a:t>
            </a:r>
            <a:endParaRPr lang="zh-CN" altLang="en-US" b="0" dirty="0">
              <a:latin typeface="微软雅黑" panose="020B0503020204020204" charset="-122"/>
              <a:ea typeface="微软雅黑" panose="020B0503020204020204" charset="-122"/>
            </a:endParaRPr>
          </a:p>
          <a:p>
            <a:pPr marL="0" lvl="1" indent="457200" algn="l" defTabSz="1158875" eaLnBrk="0" hangingPunct="0">
              <a:spcBef>
                <a:spcPts val="0"/>
              </a:spcBef>
              <a:spcAft>
                <a:spcPts val="0"/>
              </a:spcAft>
              <a:buClr>
                <a:srgbClr val="660066"/>
              </a:buClr>
              <a:buFont typeface="Wingdings" panose="05000000000000000000" pitchFamily="2" charset="2"/>
              <a:buNone/>
            </a:pPr>
            <a:r>
              <a:rPr lang="en-US" altLang="zh-CN" b="0" dirty="0">
                <a:latin typeface="微软雅黑" panose="020B0503020204020204" charset="-122"/>
                <a:ea typeface="微软雅黑" panose="020B0503020204020204" charset="-122"/>
              </a:rPr>
              <a:t>https://</a:t>
            </a:r>
            <a:r>
              <a:rPr lang="en-US" altLang="zh-CN" b="0" dirty="0">
                <a:highlight>
                  <a:srgbClr val="FFFF00"/>
                </a:highlight>
                <a:latin typeface="微软雅黑" panose="020B0503020204020204" charset="-122"/>
                <a:ea typeface="微软雅黑" panose="020B0503020204020204" charset="-122"/>
              </a:rPr>
              <a:t>www1.szu.edu.cn</a:t>
            </a:r>
            <a:r>
              <a:rPr lang="en-US" altLang="zh-CN" b="0" dirty="0">
                <a:latin typeface="微软雅黑" panose="020B0503020204020204" charset="-122"/>
                <a:ea typeface="微软雅黑" panose="020B0503020204020204" charset="-122"/>
              </a:rPr>
              <a:t>/board/view.asp</a:t>
            </a:r>
            <a:r>
              <a:rPr lang="en-US" altLang="zh-CN" b="0" dirty="0">
                <a:highlight>
                  <a:srgbClr val="FFFF00"/>
                </a:highlight>
                <a:latin typeface="微软雅黑" panose="020B0503020204020204" charset="-122"/>
                <a:ea typeface="微软雅黑" panose="020B0503020204020204" charset="-122"/>
              </a:rPr>
              <a:t>?id=492590</a:t>
            </a:r>
            <a:endParaRPr lang="en-US" altLang="zh-CN" b="0" dirty="0">
              <a:latin typeface="微软雅黑" panose="020B0503020204020204" charset="-122"/>
              <a:ea typeface="微软雅黑" panose="020B0503020204020204" charset="-122"/>
            </a:endParaRPr>
          </a:p>
          <a:p>
            <a:pPr marL="0" lvl="1" algn="l" defTabSz="1158875" eaLnBrk="0" hangingPunct="0">
              <a:spcBef>
                <a:spcPts val="0"/>
              </a:spcBef>
              <a:spcAft>
                <a:spcPts val="0"/>
              </a:spcAft>
              <a:buClr>
                <a:srgbClr val="660066"/>
              </a:buClr>
              <a:buFont typeface="Wingdings" panose="05000000000000000000" pitchFamily="2" charset="2"/>
              <a:buNone/>
            </a:pPr>
            <a:endParaRPr lang="zh-CN" altLang="en-US" b="0" dirty="0">
              <a:latin typeface="微软雅黑" panose="020B0503020204020204" charset="-122"/>
              <a:ea typeface="微软雅黑" panose="020B0503020204020204" charset="-122"/>
            </a:endParaRPr>
          </a:p>
          <a:p>
            <a:pPr marL="0" lvl="1" algn="l" defTabSz="1158875" eaLnBrk="0" hangingPunct="0">
              <a:spcBef>
                <a:spcPts val="0"/>
              </a:spcBef>
              <a:spcAft>
                <a:spcPts val="0"/>
              </a:spcAft>
              <a:buClr>
                <a:srgbClr val="660066"/>
              </a:buClr>
              <a:buFont typeface="Wingdings" panose="05000000000000000000" pitchFamily="2" charset="2"/>
              <a:buNone/>
            </a:pPr>
            <a:r>
              <a:rPr lang="zh-CN" altLang="en-US" b="0" dirty="0">
                <a:latin typeface="微软雅黑" panose="020B0503020204020204" charset="-122"/>
                <a:ea typeface="微软雅黑" panose="020B0503020204020204" charset="-122"/>
              </a:rPr>
              <a:t>编码时，</a:t>
            </a:r>
            <a:r>
              <a:rPr lang="en-US" altLang="zh-CN" b="0" dirty="0">
                <a:latin typeface="微软雅黑" panose="020B0503020204020204" charset="-122"/>
                <a:ea typeface="微软雅黑" panose="020B0503020204020204" charset="-122"/>
              </a:rPr>
              <a:t>ASCII</a:t>
            </a:r>
            <a:r>
              <a:rPr lang="zh-CN" altLang="en-US" b="0" dirty="0">
                <a:latin typeface="微软雅黑" panose="020B0503020204020204" charset="-122"/>
                <a:ea typeface="微软雅黑" panose="020B0503020204020204" charset="-122"/>
              </a:rPr>
              <a:t>字符集中其他字符，使用</a:t>
            </a:r>
            <a:r>
              <a:rPr lang="en-US" altLang="zh-CN" b="0" dirty="0">
                <a:latin typeface="微软雅黑" panose="020B0503020204020204" charset="-122"/>
                <a:ea typeface="微软雅黑" panose="020B0503020204020204" charset="-122"/>
              </a:rPr>
              <a:t>%+2</a:t>
            </a:r>
            <a:r>
              <a:rPr lang="zh-CN" altLang="en-US" b="0" dirty="0">
                <a:latin typeface="微软雅黑" panose="020B0503020204020204" charset="-122"/>
                <a:ea typeface="微软雅黑" panose="020B0503020204020204" charset="-122"/>
              </a:rPr>
              <a:t>个十六进制数字表示</a:t>
            </a:r>
            <a:r>
              <a:rPr lang="en-US" altLang="zh-CN" b="0" dirty="0">
                <a:latin typeface="微软雅黑" panose="020B0503020204020204" charset="-122"/>
                <a:ea typeface="微软雅黑" panose="020B0503020204020204" charset="-122"/>
              </a:rPr>
              <a:t>ASCII</a:t>
            </a:r>
            <a:r>
              <a:rPr lang="zh-CN" altLang="en-US" b="0" dirty="0">
                <a:latin typeface="微软雅黑" panose="020B0503020204020204" charset="-122"/>
                <a:ea typeface="微软雅黑" panose="020B0503020204020204" charset="-122"/>
              </a:rPr>
              <a:t>码的形式，最常见如</a:t>
            </a:r>
            <a:r>
              <a:rPr lang="en-US" altLang="zh-CN" b="0" dirty="0">
                <a:latin typeface="微软雅黑" panose="020B0503020204020204" charset="-122"/>
                <a:ea typeface="微软雅黑" panose="020B0503020204020204" charset="-122"/>
              </a:rPr>
              <a:t>%20</a:t>
            </a:r>
            <a:r>
              <a:rPr lang="zh-CN" altLang="en-US" b="0" dirty="0">
                <a:latin typeface="微软雅黑" panose="020B0503020204020204" charset="-122"/>
                <a:ea typeface="微软雅黑" panose="020B0503020204020204" charset="-122"/>
              </a:rPr>
              <a:t>表示空格；</a:t>
            </a:r>
            <a:endParaRPr lang="zh-CN" altLang="en-US" b="0" dirty="0">
              <a:latin typeface="微软雅黑" panose="020B0503020204020204" charset="-122"/>
              <a:ea typeface="微软雅黑" panose="020B0503020204020204" charset="-122"/>
            </a:endParaRPr>
          </a:p>
          <a:p>
            <a:pPr marL="0" lvl="1" algn="l" defTabSz="1158875" eaLnBrk="0" hangingPunct="0">
              <a:spcBef>
                <a:spcPts val="0"/>
              </a:spcBef>
              <a:spcAft>
                <a:spcPts val="0"/>
              </a:spcAft>
              <a:buClr>
                <a:srgbClr val="660066"/>
              </a:buClr>
              <a:buFont typeface="Wingdings" panose="05000000000000000000" pitchFamily="2" charset="2"/>
              <a:buNone/>
            </a:pPr>
            <a:r>
              <a:rPr lang="zh-CN" altLang="en-US" b="0" dirty="0">
                <a:latin typeface="微软雅黑" panose="020B0503020204020204" charset="-122"/>
                <a:ea typeface="微软雅黑" panose="020B0503020204020204" charset="-122"/>
              </a:rPr>
              <a:t>非</a:t>
            </a:r>
            <a:r>
              <a:rPr lang="en-US" altLang="zh-CN" b="0" dirty="0">
                <a:latin typeface="微软雅黑" panose="020B0503020204020204" charset="-122"/>
                <a:ea typeface="微软雅黑" panose="020B0503020204020204" charset="-122"/>
              </a:rPr>
              <a:t>ASCII</a:t>
            </a:r>
            <a:r>
              <a:rPr lang="zh-CN" altLang="en-US" b="0" dirty="0">
                <a:latin typeface="微软雅黑" panose="020B0503020204020204" charset="-122"/>
                <a:ea typeface="微软雅黑" panose="020B0503020204020204" charset="-122"/>
              </a:rPr>
              <a:t>字符，使用</a:t>
            </a:r>
            <a:r>
              <a:rPr lang="en-US" altLang="zh-CN" b="0" dirty="0">
                <a:latin typeface="微软雅黑" panose="020B0503020204020204" charset="-122"/>
                <a:ea typeface="微软雅黑" panose="020B0503020204020204" charset="-122"/>
              </a:rPr>
              <a:t>UTF-8</a:t>
            </a:r>
            <a:r>
              <a:rPr lang="zh-CN" altLang="en-US" b="0" dirty="0">
                <a:latin typeface="微软雅黑" panose="020B0503020204020204" charset="-122"/>
                <a:ea typeface="微软雅黑" panose="020B0503020204020204" charset="-122"/>
              </a:rPr>
              <a:t>，转换为若干个（</a:t>
            </a:r>
            <a:r>
              <a:rPr lang="en-US" altLang="zh-CN" b="0" dirty="0">
                <a:latin typeface="微软雅黑" panose="020B0503020204020204" charset="-122"/>
                <a:ea typeface="微软雅黑" panose="020B0503020204020204" charset="-122"/>
              </a:rPr>
              <a:t>%+2</a:t>
            </a:r>
            <a:r>
              <a:rPr lang="zh-CN" altLang="en-US" b="0" dirty="0">
                <a:latin typeface="微软雅黑" panose="020B0503020204020204" charset="-122"/>
                <a:ea typeface="微软雅黑" panose="020B0503020204020204" charset="-122"/>
              </a:rPr>
              <a:t>个十六进制数）</a:t>
            </a:r>
            <a:endParaRPr lang="zh-CN" altLang="en-US" b="0" dirty="0">
              <a:latin typeface="微软雅黑" panose="020B0503020204020204" charset="-122"/>
              <a:ea typeface="微软雅黑" panose="020B0503020204020204" charset="-122"/>
            </a:endParaRPr>
          </a:p>
          <a:p>
            <a:pPr marL="0" lvl="1" algn="l" defTabSz="1158875" eaLnBrk="0" hangingPunct="0">
              <a:spcBef>
                <a:spcPts val="0"/>
              </a:spcBef>
              <a:spcAft>
                <a:spcPts val="0"/>
              </a:spcAft>
              <a:buClr>
                <a:srgbClr val="660066"/>
              </a:buClr>
              <a:buFont typeface="Wingdings" panose="05000000000000000000" pitchFamily="2" charset="2"/>
              <a:buNone/>
            </a:pPr>
            <a:endParaRPr lang="zh-CN" altLang="en-US" b="0" dirty="0">
              <a:latin typeface="微软雅黑" panose="020B0503020204020204" charset="-122"/>
              <a:ea typeface="微软雅黑" panose="020B0503020204020204" charset="-122"/>
            </a:endParaRPr>
          </a:p>
          <a:p>
            <a:pPr marL="0" lvl="1" algn="l" defTabSz="1158875" eaLnBrk="0" hangingPunct="0">
              <a:spcBef>
                <a:spcPts val="0"/>
              </a:spcBef>
              <a:spcAft>
                <a:spcPts val="0"/>
              </a:spcAft>
              <a:buClr>
                <a:srgbClr val="660066"/>
              </a:buClr>
              <a:buFont typeface="Wingdings" panose="05000000000000000000" pitchFamily="2" charset="2"/>
              <a:buNone/>
            </a:pPr>
            <a:r>
              <a:rPr lang="en-US" altLang="zh-CN" dirty="0">
                <a:sym typeface="+mn-ea"/>
              </a:rPr>
              <a:t>3</a:t>
            </a:r>
            <a:r>
              <a:rPr lang="en-US" altLang="zh-CN" dirty="0" smtClean="0">
                <a:sym typeface="+mn-ea"/>
              </a:rPr>
              <a:t>.</a:t>
            </a:r>
            <a:r>
              <a:rPr lang="zh-CN" altLang="zh-CN" dirty="0" smtClean="0">
                <a:sym typeface="+mn-ea"/>
              </a:rPr>
              <a:t> </a:t>
            </a:r>
            <a:r>
              <a:rPr lang="en-US" altLang="zh-CN">
                <a:latin typeface="微软雅黑" panose="020B0503020204020204" charset="-122"/>
                <a:sym typeface="+mn-ea"/>
              </a:rPr>
              <a:t>decodeURI()</a:t>
            </a:r>
            <a:r>
              <a:rPr>
                <a:latin typeface="微软雅黑" panose="020B0503020204020204" charset="-122"/>
                <a:sym typeface="+mn-ea"/>
              </a:rPr>
              <a:t>、</a:t>
            </a:r>
            <a:r>
              <a:rPr lang="en-US" altLang="zh-CN">
                <a:latin typeface="微软雅黑" panose="020B0503020204020204" charset="-122"/>
                <a:sym typeface="+mn-ea"/>
              </a:rPr>
              <a:t>decodeURIComponent(</a:t>
            </a:r>
            <a:r>
              <a:rPr>
                <a:latin typeface="微软雅黑" panose="020B0503020204020204" charset="-122"/>
                <a:sym typeface="+mn-ea"/>
              </a:rPr>
              <a:t>）和</a:t>
            </a:r>
            <a:r>
              <a:rPr lang="en-US" altLang="zh-CN">
                <a:latin typeface="微软雅黑" panose="020B0503020204020204" charset="-122"/>
                <a:sym typeface="+mn-ea"/>
              </a:rPr>
              <a:t>unescape</a:t>
            </a:r>
            <a:r>
              <a:rPr lang="en-US" altLang="zh-CN" smtClean="0">
                <a:latin typeface="微软雅黑" panose="020B0503020204020204" charset="-122"/>
                <a:sym typeface="+mn-ea"/>
              </a:rPr>
              <a:t>()</a:t>
            </a:r>
            <a:endParaRPr lang="zh-CN" altLang="en-US" b="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a:xfrm>
            <a:off x="533400" y="485775"/>
            <a:ext cx="7761287" cy="567929"/>
          </a:xfrm>
        </p:spPr>
        <p:txBody>
          <a:bodyPr/>
          <a:lstStyle/>
          <a:p>
            <a:r>
              <a:rPr lang="zh-CN" altLang="en-US" dirty="0" smtClean="0"/>
              <a:t>常用</a:t>
            </a:r>
            <a:r>
              <a:rPr lang="zh-CN" altLang="en-US" dirty="0"/>
              <a:t>系统函数</a:t>
            </a:r>
            <a:r>
              <a:rPr lang="en-US" altLang="zh-CN" dirty="0"/>
              <a:t>-</a:t>
            </a:r>
            <a:r>
              <a:rPr lang="zh-CN" altLang="zh-CN" dirty="0"/>
              <a:t>全局函数</a:t>
            </a:r>
            <a:endParaRPr lang="zh-CN" altLang="zh-CN" dirty="0" smtClean="0"/>
          </a:p>
        </p:txBody>
      </p:sp>
      <p:sp>
        <p:nvSpPr>
          <p:cNvPr id="2" name="文本框 1"/>
          <p:cNvSpPr txBox="1"/>
          <p:nvPr/>
        </p:nvSpPr>
        <p:spPr>
          <a:xfrm>
            <a:off x="533400" y="1352550"/>
            <a:ext cx="8534399" cy="395605"/>
          </a:xfrm>
          <a:prstGeom prst="rect">
            <a:avLst/>
          </a:prstGeom>
          <a:noFill/>
        </p:spPr>
        <p:txBody>
          <a:bodyPr wrap="square" rtlCol="0" anchor="t">
            <a:spAutoFit/>
          </a:bodyPr>
          <a:lstStyle/>
          <a:p>
            <a:pPr latinLnBrk="1">
              <a:lnSpc>
                <a:spcPct val="110000"/>
              </a:lnSpc>
              <a:buClr>
                <a:srgbClr val="000000"/>
              </a:buClr>
            </a:pPr>
            <a:r>
              <a:rPr lang="en-US" altLang="zh-CN" b="0" dirty="0" smtClean="0">
                <a:latin typeface="微软雅黑" panose="020B0503020204020204" charset="-122"/>
                <a:ea typeface="微软雅黑" panose="020B0503020204020204" charset="-122"/>
                <a:sym typeface="+mn-ea"/>
              </a:rPr>
              <a:t>4.</a:t>
            </a:r>
            <a:r>
              <a:rPr lang="zh-CN" altLang="zh-CN" b="0" dirty="0" smtClean="0">
                <a:latin typeface="微软雅黑" panose="020B0503020204020204" charset="-122"/>
                <a:ea typeface="微软雅黑" panose="020B0503020204020204" charset="-122"/>
              </a:rPr>
              <a:t>字符型</a:t>
            </a:r>
            <a:r>
              <a:rPr lang="zh-CN" altLang="zh-CN" b="0" dirty="0">
                <a:latin typeface="微软雅黑" panose="020B0503020204020204" charset="-122"/>
                <a:ea typeface="微软雅黑" panose="020B0503020204020204" charset="-122"/>
              </a:rPr>
              <a:t>转换成数值</a:t>
            </a:r>
            <a:r>
              <a:rPr lang="zh-CN" altLang="zh-CN" b="0" dirty="0" smtClean="0">
                <a:latin typeface="微软雅黑" panose="020B0503020204020204" charset="-122"/>
                <a:ea typeface="微软雅黑" panose="020B0503020204020204" charset="-122"/>
              </a:rPr>
              <a:t>型函</a:t>
            </a:r>
            <a:r>
              <a:rPr lang="zh-CN" altLang="zh-CN" b="0" dirty="0" smtClean="0">
                <a:latin typeface="微软雅黑" panose="020B0503020204020204" charset="-122"/>
                <a:ea typeface="微软雅黑" panose="020B0503020204020204" charset="-122"/>
              </a:rPr>
              <a:t>数</a:t>
            </a:r>
            <a:r>
              <a:rPr lang="en-US" altLang="zh-CN" b="0" dirty="0" smtClean="0">
                <a:latin typeface="微软雅黑" panose="020B0503020204020204" charset="-122"/>
                <a:ea typeface="微软雅黑" panose="020B0503020204020204" charset="-122"/>
              </a:rPr>
              <a:t>:</a:t>
            </a:r>
            <a:r>
              <a:rPr lang="en-US" altLang="zh-CN" sz="1800" b="0" dirty="0" err="1" smtClean="0">
                <a:solidFill>
                  <a:srgbClr val="FF0000"/>
                </a:solidFill>
                <a:latin typeface="微软雅黑" panose="020B0503020204020204" charset="-122"/>
                <a:ea typeface="微软雅黑" panose="020B0503020204020204" charset="-122"/>
                <a:sym typeface="+mn-ea"/>
              </a:rPr>
              <a:t>parseFloat</a:t>
            </a:r>
            <a:r>
              <a:rPr lang="en-US" altLang="zh-CN" sz="1800" b="0" dirty="0" smtClean="0">
                <a:solidFill>
                  <a:srgbClr val="FF0000"/>
                </a:solidFill>
                <a:latin typeface="微软雅黑" panose="020B0503020204020204" charset="-122"/>
                <a:ea typeface="微软雅黑" panose="020B0503020204020204" charset="-122"/>
                <a:sym typeface="+mn-ea"/>
              </a:rPr>
              <a:t>(string</a:t>
            </a:r>
            <a:r>
              <a:rPr lang="en-US" altLang="zh-CN" sz="1800" b="0" dirty="0" smtClean="0">
                <a:solidFill>
                  <a:srgbClr val="FF0000"/>
                </a:solidFill>
                <a:latin typeface="微软雅黑" panose="020B0503020204020204" charset="-122"/>
                <a:ea typeface="微软雅黑" panose="020B0503020204020204" charset="-122"/>
                <a:sym typeface="+mn-ea"/>
              </a:rPr>
              <a:t>)</a:t>
            </a:r>
            <a:endParaRPr lang="zh-CN" altLang="en-US" sz="1800" b="0" dirty="0">
              <a:solidFill>
                <a:srgbClr val="FF0000"/>
              </a:solidFill>
              <a:latin typeface="微软雅黑" panose="020B0503020204020204" charset="-122"/>
              <a:ea typeface="微软雅黑" panose="020B0503020204020204" charset="-122"/>
            </a:endParaRPr>
          </a:p>
        </p:txBody>
      </p:sp>
      <p:sp>
        <p:nvSpPr>
          <p:cNvPr id="3" name="文本框 2"/>
          <p:cNvSpPr txBox="1"/>
          <p:nvPr/>
        </p:nvSpPr>
        <p:spPr>
          <a:xfrm>
            <a:off x="533400" y="1994535"/>
            <a:ext cx="8359775" cy="1938020"/>
          </a:xfrm>
          <a:prstGeom prst="rect">
            <a:avLst/>
          </a:prstGeom>
          <a:noFill/>
        </p:spPr>
        <p:txBody>
          <a:bodyPr wrap="square" rtlCol="0" anchor="t">
            <a:spAutoFit/>
          </a:bodyPr>
          <a:lstStyle/>
          <a:p>
            <a:pPr>
              <a:lnSpc>
                <a:spcPts val="1600"/>
              </a:lnSpc>
            </a:pPr>
            <a:r>
              <a:rPr lang="zh-CN" altLang="en-US" sz="1600" dirty="0" smtClean="0"/>
              <a:t>&lt;</a:t>
            </a:r>
            <a:r>
              <a:rPr lang="zh-CN" altLang="en-US" sz="1600" dirty="0"/>
              <a:t>script type="text/javascript"&gt;</a:t>
            </a:r>
            <a:endParaRPr lang="zh-CN" altLang="en-US" sz="1600" dirty="0"/>
          </a:p>
          <a:p>
            <a:pPr>
              <a:lnSpc>
                <a:spcPts val="1600"/>
              </a:lnSpc>
            </a:pPr>
            <a:r>
              <a:rPr lang="zh-CN" altLang="en-US" sz="1600" dirty="0" smtClean="0"/>
              <a:t>  document</a:t>
            </a:r>
            <a:r>
              <a:rPr lang="zh-CN" altLang="en-US" sz="1600" dirty="0"/>
              <a:t>.write("\"100\"转换后为："+parseFloat("100")+"&lt;br/&gt;");</a:t>
            </a:r>
            <a:endParaRPr lang="zh-CN" altLang="en-US" sz="1600" dirty="0"/>
          </a:p>
          <a:p>
            <a:pPr>
              <a:lnSpc>
                <a:spcPts val="1600"/>
              </a:lnSpc>
            </a:pPr>
            <a:r>
              <a:rPr lang="zh-CN" altLang="en-US" sz="1600" dirty="0" smtClean="0"/>
              <a:t>  document</a:t>
            </a:r>
            <a:r>
              <a:rPr lang="zh-CN" altLang="en-US" sz="1600" dirty="0"/>
              <a:t>.write("\"100.00\"转换后为："+parseFloat("100.00")+"&lt;br/&gt;");</a:t>
            </a:r>
            <a:endParaRPr lang="zh-CN" altLang="en-US" sz="1600" dirty="0"/>
          </a:p>
          <a:p>
            <a:pPr>
              <a:lnSpc>
                <a:spcPts val="1600"/>
              </a:lnSpc>
            </a:pPr>
            <a:r>
              <a:rPr lang="zh-CN" altLang="en-US" sz="1600" dirty="0" smtClean="0"/>
              <a:t>  document</a:t>
            </a:r>
            <a:r>
              <a:rPr lang="zh-CN" altLang="en-US" sz="1600" dirty="0"/>
              <a:t>.write("\"100.88\"转换后为："+parseFloat("100.88")+"&lt;br/&gt;");</a:t>
            </a:r>
            <a:endParaRPr lang="zh-CN" altLang="en-US" sz="1600" dirty="0"/>
          </a:p>
          <a:p>
            <a:pPr>
              <a:lnSpc>
                <a:spcPts val="1600"/>
              </a:lnSpc>
            </a:pPr>
            <a:r>
              <a:rPr lang="zh-CN" altLang="en-US" sz="1600" dirty="0" smtClean="0"/>
              <a:t>  document</a:t>
            </a:r>
            <a:r>
              <a:rPr lang="zh-CN" altLang="en-US" sz="1600" dirty="0"/>
              <a:t>.write("\"12 34 56\"转换后为："+parseFloat("12 34 56")+"&lt;br/&gt;");</a:t>
            </a:r>
            <a:endParaRPr lang="zh-CN" altLang="en-US" sz="1600" dirty="0"/>
          </a:p>
          <a:p>
            <a:pPr>
              <a:lnSpc>
                <a:spcPts val="1600"/>
              </a:lnSpc>
            </a:pPr>
            <a:r>
              <a:rPr lang="zh-CN" altLang="en-US" sz="1600" dirty="0" smtClean="0"/>
              <a:t>  document</a:t>
            </a:r>
            <a:r>
              <a:rPr lang="zh-CN" altLang="en-US" sz="1600" dirty="0"/>
              <a:t>.write("\" 60 \"转换后为："+parseFloat(" 60 ")+"&lt;br/&gt;");</a:t>
            </a:r>
            <a:endParaRPr lang="zh-CN" altLang="en-US" sz="1600" dirty="0"/>
          </a:p>
          <a:p>
            <a:pPr>
              <a:lnSpc>
                <a:spcPts val="1600"/>
              </a:lnSpc>
            </a:pPr>
            <a:r>
              <a:rPr lang="zh-CN" altLang="en-US" sz="1600" dirty="0" smtClean="0"/>
              <a:t>  document</a:t>
            </a:r>
            <a:r>
              <a:rPr lang="zh-CN" altLang="en-US" sz="1600" dirty="0"/>
              <a:t>.write("\"40 years\"转换后为："+parseFloat("40 years")+"&lt;br/&gt;");</a:t>
            </a:r>
            <a:endParaRPr lang="zh-CN" altLang="en-US" sz="1600" dirty="0"/>
          </a:p>
          <a:p>
            <a:pPr>
              <a:lnSpc>
                <a:spcPts val="1600"/>
              </a:lnSpc>
            </a:pPr>
            <a:r>
              <a:rPr lang="zh-CN" altLang="en-US" sz="1600" dirty="0" smtClean="0"/>
              <a:t>  document</a:t>
            </a:r>
            <a:r>
              <a:rPr lang="zh-CN" altLang="en-US" sz="1600" dirty="0"/>
              <a:t>.write("\"这件衣服100元\"转换后为："+parseFloat("这件衣服100元")+"&lt;br/&gt;");</a:t>
            </a:r>
            <a:endParaRPr lang="zh-CN" altLang="en-US" sz="1600" dirty="0"/>
          </a:p>
          <a:p>
            <a:pPr>
              <a:lnSpc>
                <a:spcPts val="1600"/>
              </a:lnSpc>
            </a:pPr>
            <a:r>
              <a:rPr lang="zh-CN" altLang="en-US" sz="1600" dirty="0" smtClean="0"/>
              <a:t>&lt;/</a:t>
            </a:r>
            <a:r>
              <a:rPr lang="zh-CN" altLang="en-US" sz="1600" dirty="0"/>
              <a:t>script&gt;</a:t>
            </a:r>
            <a:endParaRPr lang="zh-CN" altLang="en-US" sz="1600" dirty="0"/>
          </a:p>
        </p:txBody>
      </p:sp>
      <p:pic>
        <p:nvPicPr>
          <p:cNvPr id="72706" name="Picture 2"/>
          <p:cNvPicPr>
            <a:picLocks noChangeAspect="1" noChangeArrowheads="1"/>
          </p:cNvPicPr>
          <p:nvPr/>
        </p:nvPicPr>
        <p:blipFill>
          <a:blip r:embed="rId1" cstate="print"/>
          <a:srcRect t="23898"/>
          <a:stretch>
            <a:fillRect/>
          </a:stretch>
        </p:blipFill>
        <p:spPr bwMode="auto">
          <a:xfrm>
            <a:off x="2360930" y="4032250"/>
            <a:ext cx="3916680" cy="2483485"/>
          </a:xfrm>
          <a:prstGeom prst="rect">
            <a:avLst/>
          </a:prstGeom>
          <a:noFill/>
          <a:ln w="9525">
            <a:noFill/>
            <a:miter lim="800000"/>
            <a:headEnd/>
            <a:tailEnd/>
          </a:ln>
        </p:spPr>
      </p:pic>
    </p:spTree>
  </p:cSld>
  <p:clrMapOvr>
    <a:masterClrMapping/>
  </p:clrMapOvr>
  <p:timing>
    <p:tnLst>
      <p:par>
        <p:cTn id="1" dur="indefinite" restart="never" nodeType="tmRoot"/>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a:xfrm>
            <a:off x="372428" y="476250"/>
            <a:ext cx="7761287" cy="567929"/>
          </a:xfrm>
        </p:spPr>
        <p:txBody>
          <a:bodyPr/>
          <a:lstStyle/>
          <a:p>
            <a:r>
              <a:rPr lang="zh-CN" altLang="en-US" dirty="0" smtClean="0"/>
              <a:t>常用</a:t>
            </a:r>
            <a:r>
              <a:rPr lang="zh-CN" altLang="en-US" dirty="0"/>
              <a:t>系统函数</a:t>
            </a:r>
            <a:r>
              <a:rPr lang="en-US" altLang="zh-CN" dirty="0"/>
              <a:t>-</a:t>
            </a:r>
            <a:r>
              <a:rPr lang="zh-CN" altLang="zh-CN" dirty="0"/>
              <a:t>全局函数</a:t>
            </a:r>
            <a:endParaRPr lang="zh-CN" altLang="zh-CN" dirty="0" smtClean="0"/>
          </a:p>
        </p:txBody>
      </p:sp>
      <p:sp>
        <p:nvSpPr>
          <p:cNvPr id="2" name="文本框 1"/>
          <p:cNvSpPr txBox="1"/>
          <p:nvPr/>
        </p:nvSpPr>
        <p:spPr>
          <a:xfrm>
            <a:off x="609601" y="1285875"/>
            <a:ext cx="8534399" cy="645160"/>
          </a:xfrm>
          <a:prstGeom prst="rect">
            <a:avLst/>
          </a:prstGeom>
          <a:noFill/>
        </p:spPr>
        <p:txBody>
          <a:bodyPr wrap="square" rtlCol="0" anchor="t">
            <a:spAutoFit/>
          </a:bodyPr>
          <a:lstStyle/>
          <a:p>
            <a:pPr latinLnBrk="1">
              <a:buClr>
                <a:srgbClr val="000000"/>
              </a:buClr>
            </a:pPr>
            <a:r>
              <a:rPr lang="en-US" altLang="zh-CN" b="0" dirty="0" smtClean="0">
                <a:latin typeface="微软雅黑" panose="020B0503020204020204" charset="-122"/>
                <a:ea typeface="微软雅黑" panose="020B0503020204020204" charset="-122"/>
                <a:sym typeface="+mn-ea"/>
              </a:rPr>
              <a:t>5</a:t>
            </a:r>
            <a:r>
              <a:rPr lang="en-US" altLang="zh-CN" b="0" dirty="0" smtClean="0">
                <a:latin typeface="微软雅黑" panose="020B0503020204020204" charset="-122"/>
                <a:ea typeface="微软雅黑" panose="020B0503020204020204" charset="-122"/>
                <a:sym typeface="+mn-ea"/>
              </a:rPr>
              <a:t>.</a:t>
            </a:r>
            <a:r>
              <a:rPr lang="zh-CN" altLang="zh-CN" b="0" dirty="0" smtClean="0">
                <a:latin typeface="微软雅黑" panose="020B0503020204020204" charset="-122"/>
                <a:ea typeface="微软雅黑" panose="020B0503020204020204" charset="-122"/>
              </a:rPr>
              <a:t>字符型转换成数值型函</a:t>
            </a:r>
            <a:r>
              <a:rPr lang="zh-CN" altLang="zh-CN" b="0" dirty="0" smtClean="0">
                <a:latin typeface="微软雅黑" panose="020B0503020204020204" charset="-122"/>
                <a:ea typeface="微软雅黑" panose="020B0503020204020204" charset="-122"/>
              </a:rPr>
              <a:t>数</a:t>
            </a:r>
            <a:r>
              <a:rPr lang="en-US" altLang="zh-CN" b="0" dirty="0" smtClean="0">
                <a:latin typeface="微软雅黑" panose="020B0503020204020204" charset="-122"/>
                <a:ea typeface="微软雅黑" panose="020B0503020204020204" charset="-122"/>
              </a:rPr>
              <a:t>:</a:t>
            </a:r>
            <a:r>
              <a:rPr lang="en-US" altLang="zh-CN" sz="1800" b="0" dirty="0" err="1" smtClean="0">
                <a:solidFill>
                  <a:srgbClr val="FF0000"/>
                </a:solidFill>
                <a:latin typeface="微软雅黑" panose="020B0503020204020204" charset="-122"/>
                <a:ea typeface="微软雅黑" panose="020B0503020204020204" charset="-122"/>
                <a:sym typeface="+mn-ea"/>
              </a:rPr>
              <a:t>parseInt</a:t>
            </a:r>
            <a:r>
              <a:rPr lang="en-US" altLang="zh-CN" sz="1800" b="0" dirty="0" smtClean="0">
                <a:solidFill>
                  <a:srgbClr val="FF0000"/>
                </a:solidFill>
                <a:latin typeface="微软雅黑" panose="020B0503020204020204" charset="-122"/>
                <a:ea typeface="微软雅黑" panose="020B0503020204020204" charset="-122"/>
                <a:sym typeface="+mn-ea"/>
              </a:rPr>
              <a:t>(</a:t>
            </a:r>
            <a:r>
              <a:rPr lang="en-US" altLang="zh-CN" sz="1800" b="0" dirty="0" err="1" smtClean="0">
                <a:solidFill>
                  <a:srgbClr val="FF0000"/>
                </a:solidFill>
                <a:latin typeface="微软雅黑" panose="020B0503020204020204" charset="-122"/>
                <a:ea typeface="微软雅黑" panose="020B0503020204020204" charset="-122"/>
                <a:sym typeface="+mn-ea"/>
              </a:rPr>
              <a:t>numbestring</a:t>
            </a:r>
            <a:r>
              <a:rPr lang="en-US" altLang="zh-CN" sz="1800" b="0" dirty="0" smtClean="0">
                <a:solidFill>
                  <a:srgbClr val="FF0000"/>
                </a:solidFill>
                <a:latin typeface="微软雅黑" panose="020B0503020204020204" charset="-122"/>
                <a:ea typeface="微软雅黑" panose="020B0503020204020204" charset="-122"/>
                <a:sym typeface="+mn-ea"/>
              </a:rPr>
              <a:t> </a:t>
            </a:r>
            <a:r>
              <a:rPr lang="en-US" altLang="zh-CN" sz="1800" b="0" dirty="0">
                <a:solidFill>
                  <a:srgbClr val="FF0000"/>
                </a:solidFill>
                <a:latin typeface="微软雅黑" panose="020B0503020204020204" charset="-122"/>
                <a:ea typeface="微软雅黑" panose="020B0503020204020204" charset="-122"/>
                <a:sym typeface="+mn-ea"/>
              </a:rPr>
              <a:t>, radix);</a:t>
            </a:r>
            <a:endParaRPr lang="en-US" altLang="zh-CN" b="0" dirty="0">
              <a:solidFill>
                <a:srgbClr val="FF0000"/>
              </a:solidFill>
              <a:latin typeface="微软雅黑" panose="020B0503020204020204" charset="-122"/>
              <a:ea typeface="微软雅黑" panose="020B0503020204020204" charset="-122"/>
              <a:sym typeface="+mn-ea"/>
            </a:endParaRPr>
          </a:p>
          <a:p>
            <a:pPr algn="l" defTabSz="914400" latinLnBrk="1">
              <a:buClr>
                <a:srgbClr val="000000"/>
              </a:buClr>
            </a:pPr>
            <a:r>
              <a:rPr lang="zh-CN" altLang="en-US" b="0" dirty="0">
                <a:latin typeface="微软雅黑" panose="020B0503020204020204" charset="-122"/>
                <a:ea typeface="微软雅黑" panose="020B0503020204020204" charset="-122"/>
                <a:sym typeface="+mn-ea"/>
              </a:rPr>
              <a:t>     </a:t>
            </a:r>
            <a:r>
              <a:rPr lang="zh-CN" altLang="en-US" b="0" dirty="0" smtClean="0">
                <a:latin typeface="微软雅黑" panose="020B0503020204020204" charset="-122"/>
                <a:ea typeface="微软雅黑" panose="020B0503020204020204" charset="-122"/>
                <a:sym typeface="+mn-ea"/>
              </a:rPr>
              <a:t>以</a:t>
            </a:r>
            <a:r>
              <a:rPr lang="en-US" altLang="zh-CN" b="0" dirty="0">
                <a:latin typeface="微软雅黑" panose="020B0503020204020204" charset="-122"/>
                <a:ea typeface="微软雅黑" panose="020B0503020204020204" charset="-122"/>
                <a:sym typeface="+mn-ea"/>
              </a:rPr>
              <a:t>“0x”</a:t>
            </a:r>
            <a:r>
              <a:rPr lang="zh-CN" altLang="en-US" b="0" dirty="0">
                <a:latin typeface="微软雅黑" panose="020B0503020204020204" charset="-122"/>
                <a:ea typeface="微软雅黑" panose="020B0503020204020204" charset="-122"/>
                <a:sym typeface="+mn-ea"/>
              </a:rPr>
              <a:t>开始</a:t>
            </a:r>
            <a:r>
              <a:rPr lang="en-US" altLang="zh-CN" b="0" dirty="0">
                <a:latin typeface="微软雅黑" panose="020B0503020204020204" charset="-122"/>
                <a:ea typeface="微软雅黑" panose="020B0503020204020204" charset="-122"/>
                <a:sym typeface="+mn-ea"/>
              </a:rPr>
              <a:t>-16</a:t>
            </a:r>
            <a:r>
              <a:rPr lang="zh-CN" altLang="en-US" b="0" dirty="0">
                <a:latin typeface="微软雅黑" panose="020B0503020204020204" charset="-122"/>
                <a:ea typeface="微软雅黑" panose="020B0503020204020204" charset="-122"/>
                <a:sym typeface="+mn-ea"/>
              </a:rPr>
              <a:t>进制；以</a:t>
            </a:r>
            <a:r>
              <a:rPr lang="en-US" altLang="zh-CN" b="0" dirty="0">
                <a:latin typeface="微软雅黑" panose="020B0503020204020204" charset="-122"/>
                <a:ea typeface="微软雅黑" panose="020B0503020204020204" charset="-122"/>
                <a:sym typeface="+mn-ea"/>
              </a:rPr>
              <a:t>“0“</a:t>
            </a:r>
            <a:r>
              <a:rPr lang="zh-CN" altLang="en-US" b="0" dirty="0">
                <a:latin typeface="微软雅黑" panose="020B0503020204020204" charset="-122"/>
                <a:ea typeface="微软雅黑" panose="020B0503020204020204" charset="-122"/>
                <a:sym typeface="+mn-ea"/>
              </a:rPr>
              <a:t>开始</a:t>
            </a:r>
            <a:r>
              <a:rPr lang="en-US" altLang="zh-CN" b="0" dirty="0">
                <a:latin typeface="微软雅黑" panose="020B0503020204020204" charset="-122"/>
                <a:ea typeface="微软雅黑" panose="020B0503020204020204" charset="-122"/>
                <a:sym typeface="+mn-ea"/>
              </a:rPr>
              <a:t>--8</a:t>
            </a:r>
            <a:r>
              <a:rPr lang="zh-CN" altLang="en-US" b="0" dirty="0">
                <a:latin typeface="微软雅黑" panose="020B0503020204020204" charset="-122"/>
                <a:ea typeface="微软雅黑" panose="020B0503020204020204" charset="-122"/>
                <a:sym typeface="+mn-ea"/>
              </a:rPr>
              <a:t>进制；其他</a:t>
            </a:r>
            <a:r>
              <a:rPr lang="en-US" altLang="zh-CN" b="0" dirty="0">
                <a:latin typeface="微软雅黑" panose="020B0503020204020204" charset="-122"/>
                <a:ea typeface="微软雅黑" panose="020B0503020204020204" charset="-122"/>
                <a:sym typeface="+mn-ea"/>
              </a:rPr>
              <a:t>--10</a:t>
            </a:r>
            <a:r>
              <a:rPr lang="zh-CN" altLang="en-US" b="0" dirty="0">
                <a:latin typeface="微软雅黑" panose="020B0503020204020204" charset="-122"/>
                <a:ea typeface="微软雅黑" panose="020B0503020204020204" charset="-122"/>
                <a:sym typeface="+mn-ea"/>
              </a:rPr>
              <a:t>进制。</a:t>
            </a:r>
            <a:endParaRPr lang="zh-CN" altLang="en-US" b="0" dirty="0">
              <a:latin typeface="微软雅黑" panose="020B0503020204020204" charset="-122"/>
              <a:ea typeface="微软雅黑" panose="020B0503020204020204" charset="-122"/>
            </a:endParaRPr>
          </a:p>
        </p:txBody>
      </p:sp>
      <p:sp>
        <p:nvSpPr>
          <p:cNvPr id="3" name="文本框 2"/>
          <p:cNvSpPr txBox="1"/>
          <p:nvPr/>
        </p:nvSpPr>
        <p:spPr>
          <a:xfrm>
            <a:off x="251460" y="2106295"/>
            <a:ext cx="8755380" cy="3046095"/>
          </a:xfrm>
          <a:prstGeom prst="rect">
            <a:avLst/>
          </a:prstGeom>
          <a:noFill/>
        </p:spPr>
        <p:txBody>
          <a:bodyPr wrap="square" rtlCol="0" anchor="t">
            <a:spAutoFit/>
          </a:bodyPr>
          <a:lstStyle/>
          <a:p>
            <a:pPr>
              <a:lnSpc>
                <a:spcPct val="100000"/>
              </a:lnSpc>
            </a:pPr>
            <a:r>
              <a:rPr lang="en-US" altLang="zh-CN" sz="1600" dirty="0" smtClean="0"/>
              <a:t>&lt;body&gt;</a:t>
            </a:r>
            <a:endParaRPr lang="en-US" altLang="zh-CN" sz="1600" dirty="0" smtClean="0"/>
          </a:p>
          <a:p>
            <a:pPr>
              <a:lnSpc>
                <a:spcPct val="100000"/>
              </a:lnSpc>
            </a:pPr>
            <a:r>
              <a:rPr lang="zh-CN" altLang="en-US" sz="1600" dirty="0" smtClean="0"/>
              <a:t>  &lt;</a:t>
            </a:r>
            <a:r>
              <a:rPr lang="zh-CN" altLang="en-US" sz="1600" dirty="0"/>
              <a:t>script type="text/javascript"&gt;</a:t>
            </a:r>
            <a:endParaRPr lang="zh-CN" altLang="en-US" sz="1600" dirty="0"/>
          </a:p>
          <a:p>
            <a:pPr>
              <a:lnSpc>
                <a:spcPct val="100000"/>
              </a:lnSpc>
            </a:pPr>
            <a:r>
              <a:rPr lang="zh-CN" altLang="en-US" sz="1600" dirty="0" smtClean="0"/>
              <a:t>    document</a:t>
            </a:r>
            <a:r>
              <a:rPr lang="zh-CN" altLang="en-US" sz="1600" dirty="0"/>
              <a:t>.write("\"10\"转换为整数结果为："+parseInt("10")+"&lt;br /&gt;");</a:t>
            </a:r>
            <a:endParaRPr lang="zh-CN" altLang="en-US" sz="1600" dirty="0"/>
          </a:p>
          <a:p>
            <a:pPr>
              <a:lnSpc>
                <a:spcPct val="100000"/>
              </a:lnSpc>
            </a:pPr>
            <a:r>
              <a:rPr lang="zh-CN" altLang="en-US" sz="1600" dirty="0" smtClean="0"/>
              <a:t>    document</a:t>
            </a:r>
            <a:r>
              <a:rPr lang="zh-CN" altLang="en-US" sz="1600" dirty="0"/>
              <a:t>.write("十进制\"63\"转换为整数结果为："+parseInt("63",10)+"&lt;br /&gt;");</a:t>
            </a:r>
            <a:endParaRPr lang="zh-CN" altLang="en-US" sz="1600" dirty="0"/>
          </a:p>
          <a:p>
            <a:pPr>
              <a:lnSpc>
                <a:spcPct val="100000"/>
              </a:lnSpc>
            </a:pPr>
            <a:r>
              <a:rPr lang="zh-CN" altLang="en-US" sz="1600" dirty="0" smtClean="0"/>
              <a:t>    document</a:t>
            </a:r>
            <a:r>
              <a:rPr lang="zh-CN" altLang="en-US" sz="1600" dirty="0"/>
              <a:t>.write("二进制\"11\"转换为整数结果为："+parseInt("11",2)+"&lt;br /&gt;");</a:t>
            </a:r>
            <a:endParaRPr lang="zh-CN" altLang="en-US" sz="1600" dirty="0"/>
          </a:p>
          <a:p>
            <a:pPr>
              <a:lnSpc>
                <a:spcPct val="100000"/>
              </a:lnSpc>
            </a:pPr>
            <a:r>
              <a:rPr lang="zh-CN" altLang="en-US" sz="1600" dirty="0" smtClean="0"/>
              <a:t>    document</a:t>
            </a:r>
            <a:r>
              <a:rPr lang="zh-CN" altLang="en-US" sz="1600" dirty="0"/>
              <a:t>.write("八进制\"15\"转换为整数结果为："+parseInt("15",8)+"&lt;br /&gt;");</a:t>
            </a:r>
            <a:endParaRPr lang="zh-CN" altLang="en-US" sz="1600" dirty="0"/>
          </a:p>
          <a:p>
            <a:pPr>
              <a:lnSpc>
                <a:spcPct val="100000"/>
              </a:lnSpc>
            </a:pPr>
            <a:r>
              <a:rPr lang="zh-CN" altLang="en-US" sz="1600" dirty="0" smtClean="0"/>
              <a:t>    document</a:t>
            </a:r>
            <a:r>
              <a:rPr lang="zh-CN" altLang="en-US" sz="1600" dirty="0"/>
              <a:t>.write("十六进制\"1f\"转换为整数结果为："+parseInt("1f",16)+"&lt;br /&gt;");</a:t>
            </a:r>
            <a:endParaRPr lang="zh-CN" altLang="en-US" sz="1600" dirty="0"/>
          </a:p>
          <a:p>
            <a:pPr>
              <a:lnSpc>
                <a:spcPct val="100000"/>
              </a:lnSpc>
            </a:pPr>
            <a:r>
              <a:rPr lang="zh-CN" altLang="en-US" sz="1600" dirty="0" smtClean="0"/>
              <a:t>    document</a:t>
            </a:r>
            <a:r>
              <a:rPr lang="zh-CN" altLang="en-US" sz="1600" dirty="0"/>
              <a:t>.write("\"010\"转换为整数结果为："+parseInt("010")+"&lt;br /&gt;");</a:t>
            </a:r>
            <a:endParaRPr lang="zh-CN" altLang="en-US" sz="1600" dirty="0"/>
          </a:p>
          <a:p>
            <a:pPr>
              <a:lnSpc>
                <a:spcPct val="100000"/>
              </a:lnSpc>
            </a:pPr>
            <a:r>
              <a:rPr lang="zh-CN" altLang="en-US" sz="1600" dirty="0" smtClean="0"/>
              <a:t>    document</a:t>
            </a:r>
            <a:r>
              <a:rPr lang="zh-CN" altLang="en-US" sz="1600" dirty="0"/>
              <a:t>.write("\"这本书定价为30元\"转换为整数结果为："+parseInt("这本书定价为30元")+"&lt;br /&gt;");</a:t>
            </a:r>
            <a:endParaRPr lang="zh-CN" altLang="en-US" sz="1600" dirty="0"/>
          </a:p>
          <a:p>
            <a:pPr>
              <a:lnSpc>
                <a:spcPct val="100000"/>
              </a:lnSpc>
            </a:pPr>
            <a:r>
              <a:rPr lang="zh-CN" altLang="en-US" sz="1600" dirty="0" smtClean="0">
                <a:sym typeface="+mn-ea"/>
              </a:rPr>
              <a:t>  &lt;/</a:t>
            </a:r>
            <a:r>
              <a:rPr lang="zh-CN" altLang="en-US" sz="1600" dirty="0">
                <a:sym typeface="+mn-ea"/>
              </a:rPr>
              <a:t>script&gt;</a:t>
            </a:r>
            <a:endParaRPr lang="zh-CN" altLang="en-US" sz="1600" dirty="0"/>
          </a:p>
          <a:p>
            <a:pPr>
              <a:lnSpc>
                <a:spcPct val="100000"/>
              </a:lnSpc>
            </a:pPr>
            <a:r>
              <a:rPr lang="en-US" altLang="zh-CN" sz="1600" dirty="0" smtClean="0"/>
              <a:t>&lt;/body&gt;</a:t>
            </a:r>
            <a:endParaRPr lang="en-US" altLang="zh-CN" sz="1600" dirty="0" smtClean="0"/>
          </a:p>
        </p:txBody>
      </p:sp>
      <p:pic>
        <p:nvPicPr>
          <p:cNvPr id="69634" name="Picture 2"/>
          <p:cNvPicPr>
            <a:picLocks noChangeAspect="1" noChangeArrowheads="1"/>
          </p:cNvPicPr>
          <p:nvPr/>
        </p:nvPicPr>
        <p:blipFill>
          <a:blip r:embed="rId1" cstate="print"/>
          <a:srcRect t="21594"/>
          <a:stretch>
            <a:fillRect/>
          </a:stretch>
        </p:blipFill>
        <p:spPr bwMode="auto">
          <a:xfrm>
            <a:off x="2630170" y="4757420"/>
            <a:ext cx="3246120" cy="18713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a:xfrm>
            <a:off x="325438" y="371475"/>
            <a:ext cx="7761287" cy="567929"/>
          </a:xfrm>
        </p:spPr>
        <p:txBody>
          <a:bodyPr/>
          <a:lstStyle/>
          <a:p>
            <a:r>
              <a:rPr lang="zh-CN" altLang="en-US" dirty="0" smtClean="0"/>
              <a:t>常用</a:t>
            </a:r>
            <a:r>
              <a:rPr lang="zh-CN" altLang="en-US" dirty="0"/>
              <a:t>系统函数</a:t>
            </a:r>
            <a:r>
              <a:rPr lang="en-US" altLang="zh-CN" dirty="0"/>
              <a:t>-</a:t>
            </a:r>
            <a:r>
              <a:rPr lang="zh-CN" altLang="zh-CN" dirty="0"/>
              <a:t>全局函数</a:t>
            </a:r>
            <a:endParaRPr lang="zh-CN" altLang="zh-CN" dirty="0" smtClean="0"/>
          </a:p>
        </p:txBody>
      </p:sp>
      <p:sp>
        <p:nvSpPr>
          <p:cNvPr id="3" name="文本框 2"/>
          <p:cNvSpPr txBox="1"/>
          <p:nvPr/>
        </p:nvSpPr>
        <p:spPr>
          <a:xfrm>
            <a:off x="521970" y="1238251"/>
            <a:ext cx="8534400" cy="645160"/>
          </a:xfrm>
          <a:prstGeom prst="rect">
            <a:avLst/>
          </a:prstGeom>
          <a:noFill/>
        </p:spPr>
        <p:txBody>
          <a:bodyPr wrap="square" rtlCol="0" anchor="t">
            <a:spAutoFit/>
          </a:bodyPr>
          <a:lstStyle/>
          <a:p>
            <a:pPr lvl="0" latinLnBrk="1">
              <a:buClr>
                <a:srgbClr val="000000"/>
              </a:buClr>
            </a:pPr>
            <a:r>
              <a:rPr lang="en-US" altLang="zh-CN" dirty="0" smtClean="0">
                <a:solidFill>
                  <a:schemeClr val="tx1"/>
                </a:solidFill>
                <a:latin typeface="微软雅黑" panose="020B0503020204020204" charset="-122"/>
                <a:ea typeface="微软雅黑" panose="020B0503020204020204" charset="-122"/>
                <a:sym typeface="+mn-ea"/>
              </a:rPr>
              <a:t>6.</a:t>
            </a:r>
            <a:r>
              <a:rPr lang="zh-CN" altLang="zh-CN" dirty="0" smtClean="0">
                <a:latin typeface="微软雅黑" panose="020B0503020204020204" charset="-122"/>
                <a:ea typeface="微软雅黑" panose="020B0503020204020204" charset="-122"/>
              </a:rPr>
              <a:t>判断是否是</a:t>
            </a:r>
            <a:r>
              <a:rPr lang="en-US" altLang="zh-CN" dirty="0" err="1" smtClean="0">
                <a:latin typeface="微软雅黑" panose="020B0503020204020204" charset="-122"/>
                <a:ea typeface="微软雅黑" panose="020B0503020204020204" charset="-122"/>
              </a:rPr>
              <a:t>NaN</a:t>
            </a:r>
            <a:r>
              <a:rPr lang="en-US" altLang="zh-CN" dirty="0" smtClean="0">
                <a:latin typeface="微软雅黑" panose="020B0503020204020204" charset="-122"/>
                <a:ea typeface="微软雅黑" panose="020B0503020204020204" charset="-122"/>
              </a:rPr>
              <a:t>()</a:t>
            </a:r>
            <a:r>
              <a:rPr lang="zh-CN" altLang="zh-CN" dirty="0" smtClean="0">
                <a:latin typeface="微软雅黑" panose="020B0503020204020204" charset="-122"/>
                <a:ea typeface="微软雅黑" panose="020B0503020204020204" charset="-122"/>
              </a:rPr>
              <a:t>函数</a:t>
            </a:r>
            <a:r>
              <a:rPr lang="en-US" altLang="zh-CN" dirty="0" smtClean="0">
                <a:latin typeface="微软雅黑" panose="020B0503020204020204" charset="-122"/>
                <a:ea typeface="微软雅黑" panose="020B0503020204020204" charset="-122"/>
              </a:rPr>
              <a:t>:</a:t>
            </a:r>
            <a:r>
              <a:rPr lang="en-US" altLang="zh-CN" sz="1800" dirty="0" err="1" smtClean="0">
                <a:solidFill>
                  <a:srgbClr val="FF0000"/>
                </a:solidFill>
                <a:latin typeface="微软雅黑" panose="020B0503020204020204" charset="-122"/>
                <a:ea typeface="微软雅黑" panose="020B0503020204020204" charset="-122"/>
                <a:sym typeface="+mn-ea"/>
              </a:rPr>
              <a:t>isNaN</a:t>
            </a:r>
            <a:r>
              <a:rPr lang="en-US" altLang="zh-CN" sz="1800" dirty="0" smtClean="0">
                <a:solidFill>
                  <a:srgbClr val="FF0000"/>
                </a:solidFill>
                <a:latin typeface="微软雅黑" panose="020B0503020204020204" charset="-122"/>
                <a:ea typeface="微软雅黑" panose="020B0503020204020204" charset="-122"/>
                <a:sym typeface="+mn-ea"/>
              </a:rPr>
              <a:t>(</a:t>
            </a:r>
            <a:r>
              <a:rPr lang="en-US" altLang="zh-CN" sz="1800" dirty="0" err="1" smtClean="0">
                <a:solidFill>
                  <a:srgbClr val="FF0000"/>
                </a:solidFill>
                <a:latin typeface="微软雅黑" panose="020B0503020204020204" charset="-122"/>
                <a:ea typeface="微软雅黑" panose="020B0503020204020204" charset="-122"/>
                <a:sym typeface="+mn-ea"/>
              </a:rPr>
              <a:t>testValue</a:t>
            </a:r>
            <a:r>
              <a:rPr lang="en-US" altLang="zh-CN" sz="1800" dirty="0" smtClean="0">
                <a:solidFill>
                  <a:srgbClr val="FF0000"/>
                </a:solidFill>
                <a:latin typeface="微软雅黑" panose="020B0503020204020204" charset="-122"/>
                <a:ea typeface="微软雅黑" panose="020B0503020204020204" charset="-122"/>
                <a:sym typeface="+mn-ea"/>
              </a:rPr>
              <a:t>)</a:t>
            </a:r>
            <a:r>
              <a:rPr lang="en-US" altLang="zh-CN" dirty="0" smtClean="0">
                <a:solidFill>
                  <a:schemeClr val="tx1"/>
                </a:solidFill>
                <a:latin typeface="微软雅黑" panose="020B0503020204020204" charset="-122"/>
                <a:ea typeface="微软雅黑" panose="020B0503020204020204" charset="-122"/>
                <a:sym typeface="+mn-ea"/>
              </a:rPr>
              <a:t>;</a:t>
            </a:r>
            <a:endParaRPr lang="en-US" altLang="zh-CN" dirty="0" smtClean="0">
              <a:solidFill>
                <a:schemeClr val="tx1"/>
              </a:solidFill>
              <a:latin typeface="微软雅黑" panose="020B0503020204020204" charset="-122"/>
              <a:ea typeface="微软雅黑" panose="020B0503020204020204" charset="-122"/>
              <a:sym typeface="+mn-ea"/>
            </a:endParaRPr>
          </a:p>
          <a:p>
            <a:pPr lvl="2" indent="0" latinLnBrk="1">
              <a:buClr>
                <a:srgbClr val="000000"/>
              </a:buClr>
            </a:pPr>
            <a:r>
              <a:rPr lang="en-US" altLang="zh-CN" dirty="0" smtClean="0">
                <a:solidFill>
                  <a:schemeClr val="tx1"/>
                </a:solidFill>
                <a:latin typeface="微软雅黑" panose="020B0503020204020204" charset="-122"/>
                <a:ea typeface="微软雅黑" panose="020B0503020204020204" charset="-122"/>
                <a:sym typeface="+mn-ea"/>
              </a:rPr>
              <a:t>         </a:t>
            </a:r>
            <a:r>
              <a:rPr lang="en-US" altLang="zh-CN" dirty="0" err="1" smtClean="0">
                <a:solidFill>
                  <a:schemeClr val="tx1"/>
                </a:solidFill>
                <a:latin typeface="微软雅黑" panose="020B0503020204020204" charset="-122"/>
                <a:ea typeface="微软雅黑" panose="020B0503020204020204" charset="-122"/>
                <a:sym typeface="+mn-ea"/>
              </a:rPr>
              <a:t>NaN:not</a:t>
            </a:r>
            <a:r>
              <a:rPr lang="en-US" altLang="zh-CN" dirty="0" smtClean="0">
                <a:solidFill>
                  <a:schemeClr val="tx1"/>
                </a:solidFill>
                <a:latin typeface="微软雅黑" panose="020B0503020204020204" charset="-122"/>
                <a:ea typeface="微软雅黑" panose="020B0503020204020204" charset="-122"/>
                <a:sym typeface="+mn-ea"/>
              </a:rPr>
              <a:t> a Number  </a:t>
            </a:r>
            <a:r>
              <a:rPr lang="zh-CN" altLang="en-US" dirty="0" smtClean="0">
                <a:solidFill>
                  <a:schemeClr val="tx1"/>
                </a:solidFill>
                <a:latin typeface="微软雅黑" panose="020B0503020204020204" charset="-122"/>
                <a:ea typeface="微软雅黑" panose="020B0503020204020204" charset="-122"/>
                <a:sym typeface="+mn-ea"/>
              </a:rPr>
              <a:t>（</a:t>
            </a:r>
            <a:r>
              <a:rPr lang="zh-CN" altLang="en-US" i="1" dirty="0" smtClean="0">
                <a:solidFill>
                  <a:schemeClr val="tx1"/>
                </a:solidFill>
                <a:latin typeface="微软雅黑" panose="020B0503020204020204" charset="-122"/>
                <a:ea typeface="微软雅黑" panose="020B0503020204020204" charset="-122"/>
                <a:sym typeface="+mn-ea"/>
              </a:rPr>
              <a:t>注意大小写</a:t>
            </a:r>
            <a:r>
              <a:rPr lang="zh-CN" altLang="en-US" dirty="0" smtClean="0">
                <a:solidFill>
                  <a:schemeClr val="tx1"/>
                </a:solidFill>
                <a:latin typeface="微软雅黑" panose="020B0503020204020204" charset="-122"/>
                <a:ea typeface="微软雅黑" panose="020B0503020204020204" charset="-122"/>
                <a:sym typeface="+mn-ea"/>
              </a:rPr>
              <a:t>）</a:t>
            </a:r>
            <a:endParaRPr lang="zh-CN" altLang="en-US" dirty="0">
              <a:solidFill>
                <a:schemeClr val="tx1"/>
              </a:solidFill>
              <a:latin typeface="微软雅黑" panose="020B0503020204020204" charset="-122"/>
              <a:ea typeface="微软雅黑" panose="020B0503020204020204" charset="-122"/>
              <a:sym typeface="+mn-ea"/>
            </a:endParaRPr>
          </a:p>
        </p:txBody>
      </p:sp>
      <p:sp>
        <p:nvSpPr>
          <p:cNvPr id="4" name="文本框 3"/>
          <p:cNvSpPr txBox="1"/>
          <p:nvPr/>
        </p:nvSpPr>
        <p:spPr>
          <a:xfrm>
            <a:off x="437515" y="2047875"/>
            <a:ext cx="8268970" cy="1568450"/>
          </a:xfrm>
          <a:prstGeom prst="rect">
            <a:avLst/>
          </a:prstGeom>
          <a:noFill/>
        </p:spPr>
        <p:txBody>
          <a:bodyPr wrap="square" rtlCol="0" anchor="t">
            <a:spAutoFit/>
          </a:bodyPr>
          <a:lstStyle/>
          <a:p>
            <a:pPr>
              <a:lnSpc>
                <a:spcPct val="100000"/>
              </a:lnSpc>
            </a:pPr>
            <a:r>
              <a:rPr lang="en-US" altLang="zh-CN" sz="1600" dirty="0" smtClean="0"/>
              <a:t>&lt;script type="text/</a:t>
            </a:r>
            <a:r>
              <a:rPr lang="en-US" altLang="zh-CN" sz="1600" dirty="0" err="1" smtClean="0"/>
              <a:t>javascript</a:t>
            </a:r>
            <a:r>
              <a:rPr lang="en-US" altLang="zh-CN" sz="1600" dirty="0" smtClean="0"/>
              <a:t>"&gt;</a:t>
            </a:r>
            <a:endParaRPr lang="en-US" altLang="zh-CN" sz="1600" dirty="0" smtClean="0"/>
          </a:p>
          <a:p>
            <a:pPr>
              <a:lnSpc>
                <a:spcPct val="100000"/>
              </a:lnSpc>
            </a:pPr>
            <a:r>
              <a:rPr lang="en-US" altLang="zh-CN" sz="1600" dirty="0" err="1" smtClean="0"/>
              <a:t>  document.write</a:t>
            </a:r>
            <a:r>
              <a:rPr lang="en-US" altLang="zh-CN" sz="1600" dirty="0" smtClean="0"/>
              <a:t>("\"40\"</a:t>
            </a:r>
            <a:r>
              <a:rPr lang="zh-CN" altLang="en-US" sz="1600" dirty="0" smtClean="0"/>
              <a:t>是否是非数值</a:t>
            </a:r>
            <a:r>
              <a:rPr lang="en-US" altLang="zh-CN" sz="1600" dirty="0" smtClean="0"/>
              <a:t>:"+</a:t>
            </a:r>
            <a:r>
              <a:rPr lang="en-US" altLang="zh-CN" sz="1600" dirty="0" err="1" smtClean="0"/>
              <a:t>isNaN</a:t>
            </a:r>
            <a:r>
              <a:rPr lang="en-US" altLang="zh-CN" sz="1600" dirty="0" smtClean="0"/>
              <a:t>(40)+"&lt;</a:t>
            </a:r>
            <a:r>
              <a:rPr lang="en-US" altLang="zh-CN" sz="1600" dirty="0" err="1" smtClean="0"/>
              <a:t>br</a:t>
            </a:r>
            <a:r>
              <a:rPr lang="en-US" altLang="zh-CN" sz="1600" dirty="0" smtClean="0"/>
              <a:t>&gt;"); </a:t>
            </a:r>
            <a:endParaRPr lang="en-US" altLang="zh-CN" sz="1600" dirty="0" smtClean="0"/>
          </a:p>
          <a:p>
            <a:pPr>
              <a:lnSpc>
                <a:spcPct val="100000"/>
              </a:lnSpc>
            </a:pPr>
            <a:r>
              <a:rPr lang="en-US" altLang="zh-CN" sz="1600" dirty="0" err="1" smtClean="0"/>
              <a:t>  document.write</a:t>
            </a:r>
            <a:r>
              <a:rPr lang="en-US" altLang="zh-CN" sz="1600" dirty="0" smtClean="0"/>
              <a:t>("\"3*30\"</a:t>
            </a:r>
            <a:r>
              <a:rPr lang="zh-CN" altLang="en-US" sz="1600" dirty="0" smtClean="0"/>
              <a:t>是否是非数值</a:t>
            </a:r>
            <a:r>
              <a:rPr lang="en-US" altLang="zh-CN" sz="1600" dirty="0" smtClean="0"/>
              <a:t>:"+</a:t>
            </a:r>
            <a:r>
              <a:rPr lang="en-US" altLang="zh-CN" sz="1600" dirty="0" err="1" smtClean="0"/>
              <a:t>isNaN</a:t>
            </a:r>
            <a:r>
              <a:rPr lang="en-US" altLang="zh-CN" sz="1600" dirty="0" smtClean="0"/>
              <a:t>(3*30)+"&lt;</a:t>
            </a:r>
            <a:r>
              <a:rPr lang="en-US" altLang="zh-CN" sz="1600" dirty="0" err="1" smtClean="0"/>
              <a:t>br</a:t>
            </a:r>
            <a:r>
              <a:rPr lang="en-US" altLang="zh-CN" sz="1600" dirty="0" smtClean="0"/>
              <a:t>&gt;"); </a:t>
            </a:r>
            <a:endParaRPr lang="en-US" altLang="zh-CN" sz="1600" dirty="0" smtClean="0"/>
          </a:p>
          <a:p>
            <a:pPr>
              <a:lnSpc>
                <a:spcPct val="100000"/>
              </a:lnSpc>
            </a:pPr>
            <a:r>
              <a:rPr lang="en-US" altLang="zh-CN" sz="1600" dirty="0" smtClean="0"/>
              <a:t>  </a:t>
            </a:r>
            <a:r>
              <a:rPr lang="en-US" altLang="zh-CN" sz="1600" dirty="0" err="1" smtClean="0"/>
              <a:t>document.write</a:t>
            </a:r>
            <a:r>
              <a:rPr lang="en-US" altLang="zh-CN" sz="1600" dirty="0" smtClean="0"/>
              <a:t>("\"JavaScript\"</a:t>
            </a:r>
            <a:r>
              <a:rPr lang="zh-CN" altLang="en-US" sz="1600" dirty="0" smtClean="0"/>
              <a:t>是否是非数值</a:t>
            </a:r>
            <a:r>
              <a:rPr lang="en-US" altLang="zh-CN" sz="1600" dirty="0" smtClean="0"/>
              <a:t>:"+</a:t>
            </a:r>
            <a:r>
              <a:rPr lang="en-US" altLang="zh-CN" sz="1600" dirty="0" err="1" smtClean="0"/>
              <a:t>isNaN</a:t>
            </a:r>
            <a:r>
              <a:rPr lang="en-US" altLang="zh-CN" sz="1600" dirty="0" smtClean="0"/>
              <a:t>("JavaScript"));		</a:t>
            </a:r>
            <a:endParaRPr lang="en-US" altLang="zh-CN" sz="1600" dirty="0" smtClean="0"/>
          </a:p>
          <a:p>
            <a:pPr>
              <a:lnSpc>
                <a:spcPct val="100000"/>
              </a:lnSpc>
            </a:pPr>
            <a:r>
              <a:rPr lang="en-US" altLang="zh-CN" sz="1600" dirty="0" smtClean="0"/>
              <a:t>&lt;/script&gt;</a:t>
            </a:r>
            <a:endParaRPr lang="en-US" altLang="zh-CN" sz="1600" dirty="0" smtClean="0"/>
          </a:p>
          <a:p>
            <a:pPr>
              <a:lnSpc>
                <a:spcPct val="100000"/>
              </a:lnSpc>
            </a:pPr>
            <a:endParaRPr lang="en-US" altLang="zh-CN" sz="1600" dirty="0" smtClean="0"/>
          </a:p>
        </p:txBody>
      </p:sp>
      <p:pic>
        <p:nvPicPr>
          <p:cNvPr id="70658" name="Picture 2"/>
          <p:cNvPicPr>
            <a:picLocks noChangeAspect="1" noChangeArrowheads="1"/>
          </p:cNvPicPr>
          <p:nvPr/>
        </p:nvPicPr>
        <p:blipFill>
          <a:blip r:embed="rId1" cstate="print"/>
          <a:srcRect t="26062"/>
          <a:stretch>
            <a:fillRect/>
          </a:stretch>
        </p:blipFill>
        <p:spPr bwMode="auto">
          <a:xfrm>
            <a:off x="1688465" y="3812540"/>
            <a:ext cx="4577080" cy="21424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a:xfrm>
            <a:off x="411163" y="457200"/>
            <a:ext cx="7761287" cy="567929"/>
          </a:xfrm>
        </p:spPr>
        <p:txBody>
          <a:bodyPr/>
          <a:lstStyle/>
          <a:p>
            <a:pPr lvl="0"/>
            <a:r>
              <a:rPr lang="zh-CN" altLang="en-US" dirty="0" smtClean="0"/>
              <a:t>常用</a:t>
            </a:r>
            <a:r>
              <a:rPr lang="zh-CN" altLang="en-US" dirty="0"/>
              <a:t>系统函数</a:t>
            </a:r>
            <a:r>
              <a:rPr lang="en-US" altLang="zh-CN" dirty="0" smtClean="0"/>
              <a:t>-</a:t>
            </a:r>
            <a:r>
              <a:rPr lang="zh-CN" altLang="zh-CN" dirty="0"/>
              <a:t>常用的对象函数</a:t>
            </a:r>
            <a:endParaRPr lang="zh-CN" altLang="zh-CN" dirty="0"/>
          </a:p>
        </p:txBody>
      </p:sp>
      <p:sp>
        <p:nvSpPr>
          <p:cNvPr id="3" name="文本框 2"/>
          <p:cNvSpPr txBox="1"/>
          <p:nvPr/>
        </p:nvSpPr>
        <p:spPr>
          <a:xfrm>
            <a:off x="449580" y="1476375"/>
            <a:ext cx="8244840" cy="3100070"/>
          </a:xfrm>
          <a:prstGeom prst="rect">
            <a:avLst/>
          </a:prstGeom>
          <a:noFill/>
        </p:spPr>
        <p:txBody>
          <a:bodyPr wrap="square" rtlCol="0" anchor="t">
            <a:spAutoFit/>
          </a:bodyPr>
          <a:lstStyle/>
          <a:p>
            <a:pPr lvl="0" latinLnBrk="1">
              <a:lnSpc>
                <a:spcPct val="110000"/>
              </a:lnSpc>
              <a:buClr>
                <a:srgbClr val="000000"/>
              </a:buClr>
            </a:pPr>
            <a:r>
              <a:rPr lang="en-US" altLang="zh-CN" sz="2400" dirty="0" smtClean="0"/>
              <a:t>   </a:t>
            </a:r>
            <a:r>
              <a:rPr lang="zh-CN" altLang="zh-CN" b="0" dirty="0" smtClean="0">
                <a:latin typeface="微软雅黑" panose="020B0503020204020204" charset="-122"/>
                <a:ea typeface="微软雅黑" panose="020B0503020204020204" charset="-122"/>
              </a:rPr>
              <a:t>（</a:t>
            </a:r>
            <a:r>
              <a:rPr lang="en-US" altLang="zh-CN" b="0" dirty="0">
                <a:latin typeface="微软雅黑" panose="020B0503020204020204" charset="-122"/>
                <a:ea typeface="微软雅黑" panose="020B0503020204020204" charset="-122"/>
              </a:rPr>
              <a:t>1</a:t>
            </a:r>
            <a:r>
              <a:rPr lang="zh-CN" altLang="zh-CN" b="0" dirty="0">
                <a:latin typeface="微软雅黑" panose="020B0503020204020204" charset="-122"/>
                <a:ea typeface="微软雅黑" panose="020B0503020204020204" charset="-122"/>
              </a:rPr>
              <a:t>）</a:t>
            </a:r>
            <a:r>
              <a:rPr lang="en-US" altLang="zh-CN" b="0" dirty="0" err="1">
                <a:latin typeface="微软雅黑" panose="020B0503020204020204" charset="-122"/>
                <a:ea typeface="微软雅黑" panose="020B0503020204020204" charset="-122"/>
              </a:rPr>
              <a:t>toString</a:t>
            </a:r>
            <a:r>
              <a:rPr lang="en-US" altLang="zh-CN" b="0" dirty="0">
                <a:latin typeface="微软雅黑" panose="020B0503020204020204" charset="-122"/>
                <a:ea typeface="微软雅黑" panose="020B0503020204020204" charset="-122"/>
              </a:rPr>
              <a:t>(radix</a:t>
            </a:r>
            <a:r>
              <a:rPr lang="en-US" altLang="zh-CN" b="0" dirty="0" smtClean="0">
                <a:latin typeface="微软雅黑" panose="020B0503020204020204" charset="-122"/>
                <a:ea typeface="微软雅黑" panose="020B0503020204020204" charset="-122"/>
              </a:rPr>
              <a:t>)</a:t>
            </a:r>
            <a:r>
              <a:rPr lang="zh-CN" altLang="en-US" b="0" dirty="0" smtClean="0">
                <a:latin typeface="微软雅黑" panose="020B0503020204020204" charset="-122"/>
                <a:ea typeface="微软雅黑" panose="020B0503020204020204" charset="-122"/>
              </a:rPr>
              <a:t>。</a:t>
            </a:r>
            <a:r>
              <a:rPr lang="zh-CN" altLang="zh-CN" b="0" dirty="0">
                <a:latin typeface="微软雅黑" panose="020B0503020204020204" charset="-122"/>
                <a:ea typeface="微软雅黑" panose="020B0503020204020204" charset="-122"/>
              </a:rPr>
              <a:t>将</a:t>
            </a:r>
            <a:r>
              <a:rPr lang="en-US" altLang="zh-CN" b="0" dirty="0">
                <a:latin typeface="微软雅黑" panose="020B0503020204020204" charset="-122"/>
                <a:ea typeface="微软雅黑" panose="020B0503020204020204" charset="-122"/>
              </a:rPr>
              <a:t>Number</a:t>
            </a:r>
            <a:r>
              <a:rPr lang="zh-CN" altLang="zh-CN" b="0" dirty="0">
                <a:latin typeface="微软雅黑" panose="020B0503020204020204" charset="-122"/>
                <a:ea typeface="微软雅黑" panose="020B0503020204020204" charset="-122"/>
              </a:rPr>
              <a:t>型数据转换为字符型数据，并返回指定的基数的结果。其中</a:t>
            </a:r>
            <a:r>
              <a:rPr lang="en-US" altLang="zh-CN" b="0" dirty="0">
                <a:latin typeface="微软雅黑" panose="020B0503020204020204" charset="-122"/>
                <a:ea typeface="微软雅黑" panose="020B0503020204020204" charset="-122"/>
              </a:rPr>
              <a:t>radix</a:t>
            </a:r>
            <a:r>
              <a:rPr lang="zh-CN" altLang="zh-CN" b="0" dirty="0">
                <a:latin typeface="微软雅黑" panose="020B0503020204020204" charset="-122"/>
                <a:ea typeface="微软雅黑" panose="020B0503020204020204" charset="-122"/>
              </a:rPr>
              <a:t>范围</a:t>
            </a:r>
            <a:r>
              <a:rPr lang="en-US" altLang="zh-CN" b="0" dirty="0">
                <a:latin typeface="微软雅黑" panose="020B0503020204020204" charset="-122"/>
                <a:ea typeface="微软雅黑" panose="020B0503020204020204" charset="-122"/>
              </a:rPr>
              <a:t>2</a:t>
            </a:r>
            <a:r>
              <a:rPr lang="zh-CN" altLang="zh-CN" b="0" dirty="0">
                <a:latin typeface="微软雅黑" panose="020B0503020204020204" charset="-122"/>
                <a:ea typeface="微软雅黑" panose="020B0503020204020204" charset="-122"/>
              </a:rPr>
              <a:t>～</a:t>
            </a:r>
            <a:r>
              <a:rPr lang="en-US" altLang="zh-CN" b="0" dirty="0">
                <a:latin typeface="微软雅黑" panose="020B0503020204020204" charset="-122"/>
                <a:ea typeface="微软雅黑" panose="020B0503020204020204" charset="-122"/>
              </a:rPr>
              <a:t>36</a:t>
            </a:r>
            <a:r>
              <a:rPr lang="zh-CN" altLang="zh-CN" b="0" dirty="0">
                <a:latin typeface="微软雅黑" panose="020B0503020204020204" charset="-122"/>
                <a:ea typeface="微软雅黑" panose="020B0503020204020204" charset="-122"/>
              </a:rPr>
              <a:t>，若省略该参数，则使用基数</a:t>
            </a:r>
            <a:r>
              <a:rPr lang="en-US" altLang="zh-CN" b="0" dirty="0">
                <a:latin typeface="微软雅黑" panose="020B0503020204020204" charset="-122"/>
                <a:ea typeface="微软雅黑" panose="020B0503020204020204" charset="-122"/>
              </a:rPr>
              <a:t>10</a:t>
            </a:r>
            <a:r>
              <a:rPr lang="zh-CN" altLang="zh-CN" b="0" dirty="0" smtClean="0">
                <a:latin typeface="微软雅黑" panose="020B0503020204020204" charset="-122"/>
                <a:ea typeface="微软雅黑" panose="020B0503020204020204" charset="-122"/>
              </a:rPr>
              <a:t>。</a:t>
            </a:r>
            <a:endParaRPr lang="en-US" altLang="zh-CN" b="0" dirty="0" smtClean="0">
              <a:latin typeface="微软雅黑" panose="020B0503020204020204" charset="-122"/>
              <a:ea typeface="微软雅黑" panose="020B0503020204020204" charset="-122"/>
            </a:endParaRPr>
          </a:p>
          <a:p>
            <a:pPr lvl="0" latinLnBrk="1">
              <a:lnSpc>
                <a:spcPct val="110000"/>
              </a:lnSpc>
              <a:buClr>
                <a:srgbClr val="000000"/>
              </a:buClr>
            </a:pPr>
            <a:r>
              <a:rPr lang="en-US" altLang="zh-CN" b="0" dirty="0" smtClean="0">
                <a:latin typeface="微软雅黑" panose="020B0503020204020204" charset="-122"/>
                <a:ea typeface="微软雅黑" panose="020B0503020204020204" charset="-122"/>
              </a:rPr>
              <a:t> </a:t>
            </a:r>
            <a:r>
              <a:rPr lang="en-US" altLang="zh-CN" b="0" dirty="0" smtClean="0">
                <a:latin typeface="微软雅黑" panose="020B0503020204020204" charset="-122"/>
                <a:ea typeface="微软雅黑" panose="020B0503020204020204" charset="-122"/>
              </a:rPr>
              <a:t>   </a:t>
            </a:r>
            <a:r>
              <a:rPr lang="en-US" altLang="zh-CN" sz="1800" b="0" dirty="0" err="1" smtClean="0">
                <a:solidFill>
                  <a:srgbClr val="FF0000"/>
                </a:solidFill>
                <a:latin typeface="微软雅黑" panose="020B0503020204020204" charset="-122"/>
                <a:ea typeface="微软雅黑" panose="020B0503020204020204" charset="-122"/>
              </a:rPr>
              <a:t>var</a:t>
            </a:r>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a:solidFill>
                  <a:srgbClr val="FF0000"/>
                </a:solidFill>
                <a:latin typeface="微软雅黑" panose="020B0503020204020204" charset="-122"/>
                <a:ea typeface="微软雅黑" panose="020B0503020204020204" charset="-122"/>
              </a:rPr>
              <a:t>a = 12;alert(</a:t>
            </a:r>
            <a:r>
              <a:rPr lang="en-US" altLang="zh-CN" sz="1800" b="0" dirty="0" err="1">
                <a:solidFill>
                  <a:srgbClr val="FF0000"/>
                </a:solidFill>
                <a:latin typeface="微软雅黑" panose="020B0503020204020204" charset="-122"/>
                <a:ea typeface="微软雅黑" panose="020B0503020204020204" charset="-122"/>
              </a:rPr>
              <a:t>a.toString</a:t>
            </a:r>
            <a:r>
              <a:rPr lang="en-US" altLang="zh-CN" sz="1800" b="0" dirty="0">
                <a:solidFill>
                  <a:srgbClr val="FF0000"/>
                </a:solidFill>
                <a:latin typeface="微软雅黑" panose="020B0503020204020204" charset="-122"/>
                <a:ea typeface="微软雅黑" panose="020B0503020204020204" charset="-122"/>
              </a:rPr>
              <a:t>(2)); //</a:t>
            </a:r>
            <a:r>
              <a:rPr lang="zh-CN" altLang="zh-CN" sz="1800" b="0" dirty="0">
                <a:solidFill>
                  <a:srgbClr val="FF0000"/>
                </a:solidFill>
                <a:latin typeface="微软雅黑" panose="020B0503020204020204" charset="-122"/>
                <a:ea typeface="微软雅黑" panose="020B0503020204020204" charset="-122"/>
              </a:rPr>
              <a:t>告警框输出结果为</a:t>
            </a:r>
            <a:r>
              <a:rPr lang="en-US" altLang="zh-CN" sz="1800" b="0" dirty="0">
                <a:solidFill>
                  <a:srgbClr val="FF0000"/>
                </a:solidFill>
                <a:latin typeface="微软雅黑" panose="020B0503020204020204" charset="-122"/>
                <a:ea typeface="微软雅黑" panose="020B0503020204020204" charset="-122"/>
              </a:rPr>
              <a:t>1100</a:t>
            </a:r>
            <a:r>
              <a:rPr lang="zh-CN" altLang="zh-CN" sz="1800" b="0" dirty="0">
                <a:solidFill>
                  <a:srgbClr val="FF0000"/>
                </a:solidFill>
                <a:latin typeface="微软雅黑" panose="020B0503020204020204" charset="-122"/>
                <a:ea typeface="微软雅黑" panose="020B0503020204020204" charset="-122"/>
              </a:rPr>
              <a:t>（二进制</a:t>
            </a:r>
            <a:r>
              <a:rPr lang="zh-CN" altLang="zh-CN" sz="1800" b="0" dirty="0" smtClean="0">
                <a:solidFill>
                  <a:srgbClr val="FF0000"/>
                </a:solidFill>
                <a:latin typeface="微软雅黑" panose="020B0503020204020204" charset="-122"/>
                <a:ea typeface="微软雅黑" panose="020B0503020204020204" charset="-122"/>
              </a:rPr>
              <a:t>）</a:t>
            </a:r>
            <a:endParaRPr lang="en-US" altLang="zh-CN" sz="1800" b="0" dirty="0" smtClean="0">
              <a:solidFill>
                <a:srgbClr val="FF0000"/>
              </a:solidFill>
              <a:latin typeface="微软雅黑" panose="020B0503020204020204" charset="-122"/>
              <a:ea typeface="微软雅黑" panose="020B0503020204020204" charset="-122"/>
            </a:endParaRPr>
          </a:p>
          <a:p>
            <a:pPr lvl="0" latinLnBrk="1">
              <a:lnSpc>
                <a:spcPct val="110000"/>
              </a:lnSpc>
              <a:buClr>
                <a:srgbClr val="000000"/>
              </a:buClr>
            </a:pPr>
            <a:r>
              <a:rPr lang="en-US" altLang="zh-CN" sz="1800" b="0" dirty="0">
                <a:solidFill>
                  <a:srgbClr val="FF0000"/>
                </a:solidFill>
                <a:latin typeface="微软雅黑" panose="020B0503020204020204" charset="-122"/>
                <a:ea typeface="微软雅黑" panose="020B0503020204020204" charset="-122"/>
              </a:rPr>
              <a:t> </a:t>
            </a:r>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smtClean="0">
                <a:solidFill>
                  <a:srgbClr val="FF0000"/>
                </a:solidFill>
                <a:latin typeface="微软雅黑" panose="020B0503020204020204" charset="-122"/>
                <a:ea typeface="微软雅黑" panose="020B0503020204020204" charset="-122"/>
              </a:rPr>
              <a:t>alert(</a:t>
            </a:r>
            <a:r>
              <a:rPr lang="en-US" altLang="zh-CN" sz="1800" b="0" dirty="0" err="1" smtClean="0">
                <a:solidFill>
                  <a:srgbClr val="FF0000"/>
                </a:solidFill>
                <a:latin typeface="微软雅黑" panose="020B0503020204020204" charset="-122"/>
                <a:ea typeface="微软雅黑" panose="020B0503020204020204" charset="-122"/>
              </a:rPr>
              <a:t>a.toString</a:t>
            </a:r>
            <a:r>
              <a:rPr lang="en-US" altLang="zh-CN" sz="1800" b="0" dirty="0">
                <a:solidFill>
                  <a:srgbClr val="FF0000"/>
                </a:solidFill>
                <a:latin typeface="微软雅黑" panose="020B0503020204020204" charset="-122"/>
                <a:ea typeface="微软雅黑" panose="020B0503020204020204" charset="-122"/>
              </a:rPr>
              <a:t>()); //</a:t>
            </a:r>
            <a:r>
              <a:rPr lang="zh-CN" altLang="zh-CN" sz="1800" b="0" dirty="0">
                <a:solidFill>
                  <a:srgbClr val="FF0000"/>
                </a:solidFill>
                <a:latin typeface="微软雅黑" panose="020B0503020204020204" charset="-122"/>
                <a:ea typeface="微软雅黑" panose="020B0503020204020204" charset="-122"/>
              </a:rPr>
              <a:t>告警框输出结果为</a:t>
            </a:r>
            <a:r>
              <a:rPr lang="en-US" altLang="zh-CN" sz="1800" b="0" dirty="0">
                <a:solidFill>
                  <a:srgbClr val="FF0000"/>
                </a:solidFill>
                <a:latin typeface="微软雅黑" panose="020B0503020204020204" charset="-122"/>
                <a:ea typeface="微软雅黑" panose="020B0503020204020204" charset="-122"/>
              </a:rPr>
              <a:t>12(</a:t>
            </a:r>
            <a:r>
              <a:rPr lang="zh-CN" altLang="zh-CN" sz="1800" b="0" dirty="0">
                <a:solidFill>
                  <a:srgbClr val="FF0000"/>
                </a:solidFill>
                <a:latin typeface="微软雅黑" panose="020B0503020204020204" charset="-122"/>
                <a:ea typeface="微软雅黑" panose="020B0503020204020204" charset="-122"/>
              </a:rPr>
              <a:t>默认的十进制</a:t>
            </a:r>
            <a:r>
              <a:rPr lang="en-US" altLang="zh-CN" sz="1800" b="0" dirty="0">
                <a:solidFill>
                  <a:srgbClr val="FF0000"/>
                </a:solidFill>
                <a:latin typeface="微软雅黑" panose="020B0503020204020204" charset="-122"/>
                <a:ea typeface="微软雅黑" panose="020B0503020204020204" charset="-122"/>
              </a:rPr>
              <a:t>)</a:t>
            </a:r>
            <a:endParaRPr lang="en-US" altLang="zh-CN" sz="1800" b="0" dirty="0">
              <a:solidFill>
                <a:srgbClr val="FF0000"/>
              </a:solidFill>
              <a:latin typeface="微软雅黑" panose="020B0503020204020204" charset="-122"/>
              <a:ea typeface="微软雅黑" panose="020B0503020204020204" charset="-122"/>
            </a:endParaRPr>
          </a:p>
          <a:p>
            <a:pPr lvl="0" latinLnBrk="1">
              <a:lnSpc>
                <a:spcPct val="110000"/>
              </a:lnSpc>
              <a:buClr>
                <a:srgbClr val="000000"/>
              </a:buClr>
            </a:pPr>
            <a:endParaRPr lang="en-US" altLang="zh-CN" sz="1800" b="0" dirty="0" smtClean="0">
              <a:solidFill>
                <a:srgbClr val="FF0000"/>
              </a:solidFill>
              <a:latin typeface="微软雅黑" panose="020B0503020204020204" charset="-122"/>
              <a:ea typeface="微软雅黑" panose="020B0503020204020204" charset="-122"/>
            </a:endParaRPr>
          </a:p>
          <a:p>
            <a:r>
              <a:rPr lang="en-US" altLang="zh-CN" b="0" dirty="0" smtClean="0">
                <a:latin typeface="微软雅黑" panose="020B0503020204020204" charset="-122"/>
                <a:ea typeface="微软雅黑" panose="020B0503020204020204" charset="-122"/>
              </a:rPr>
              <a:t>  </a:t>
            </a:r>
            <a:r>
              <a:rPr lang="en-US" altLang="zh-CN" b="0" dirty="0" smtClean="0">
                <a:latin typeface="微软雅黑" panose="020B0503020204020204" charset="-122"/>
                <a:ea typeface="微软雅黑" panose="020B0503020204020204" charset="-122"/>
              </a:rPr>
              <a:t>    </a:t>
            </a:r>
            <a:r>
              <a:rPr lang="zh-CN" altLang="zh-CN" b="0" dirty="0" smtClean="0">
                <a:latin typeface="微软雅黑" panose="020B0503020204020204" charset="-122"/>
                <a:ea typeface="微软雅黑" panose="020B0503020204020204" charset="-122"/>
              </a:rPr>
              <a:t>（</a:t>
            </a:r>
            <a:r>
              <a:rPr lang="da-DK" altLang="zh-CN" b="0" dirty="0">
                <a:latin typeface="微软雅黑" panose="020B0503020204020204" charset="-122"/>
                <a:ea typeface="微软雅黑" panose="020B0503020204020204" charset="-122"/>
              </a:rPr>
              <a:t>2</a:t>
            </a:r>
            <a:r>
              <a:rPr lang="zh-CN" altLang="zh-CN" b="0" dirty="0">
                <a:latin typeface="微软雅黑" panose="020B0503020204020204" charset="-122"/>
                <a:ea typeface="微软雅黑" panose="020B0503020204020204" charset="-122"/>
              </a:rPr>
              <a:t>）</a:t>
            </a:r>
            <a:r>
              <a:rPr lang="da-DK" altLang="zh-CN" b="0" dirty="0">
                <a:latin typeface="微软雅黑" panose="020B0503020204020204" charset="-122"/>
                <a:ea typeface="微软雅黑" panose="020B0503020204020204" charset="-122"/>
              </a:rPr>
              <a:t>toFixed(n)</a:t>
            </a:r>
            <a:r>
              <a:rPr lang="zh-CN" altLang="zh-CN" b="0" dirty="0">
                <a:latin typeface="微软雅黑" panose="020B0503020204020204" charset="-122"/>
                <a:ea typeface="微软雅黑" panose="020B0503020204020204" charset="-122"/>
              </a:rPr>
              <a:t>。将浮点数转换为固定小数点位数的数字。</a:t>
            </a:r>
            <a:r>
              <a:rPr lang="en-US" altLang="zh-CN" b="0" dirty="0">
                <a:latin typeface="微软雅黑" panose="020B0503020204020204" charset="-122"/>
                <a:ea typeface="微软雅黑" panose="020B0503020204020204" charset="-122"/>
              </a:rPr>
              <a:t>n</a:t>
            </a:r>
            <a:r>
              <a:rPr lang="zh-CN" altLang="zh-CN" b="0" dirty="0">
                <a:latin typeface="微软雅黑" panose="020B0503020204020204" charset="-122"/>
                <a:ea typeface="微软雅黑" panose="020B0503020204020204" charset="-122"/>
              </a:rPr>
              <a:t>是整数，设置小数的位数，如果省略了该参数，将用</a:t>
            </a:r>
            <a:r>
              <a:rPr lang="en-US" altLang="zh-CN" b="0" dirty="0">
                <a:latin typeface="微软雅黑" panose="020B0503020204020204" charset="-122"/>
                <a:ea typeface="微软雅黑" panose="020B0503020204020204" charset="-122"/>
              </a:rPr>
              <a:t>0</a:t>
            </a:r>
            <a:r>
              <a:rPr lang="zh-CN" altLang="zh-CN" b="0" dirty="0">
                <a:latin typeface="微软雅黑" panose="020B0503020204020204" charset="-122"/>
                <a:ea typeface="微软雅黑" panose="020B0503020204020204" charset="-122"/>
              </a:rPr>
              <a:t>代替</a:t>
            </a:r>
            <a:r>
              <a:rPr lang="zh-CN" altLang="zh-CN" b="0" dirty="0" smtClean="0">
                <a:latin typeface="微软雅黑" panose="020B0503020204020204" charset="-122"/>
                <a:ea typeface="微软雅黑" panose="020B0503020204020204" charset="-122"/>
              </a:rPr>
              <a:t>。</a:t>
            </a:r>
            <a:endParaRPr lang="en-US" altLang="zh-CN" b="0" dirty="0" smtClean="0">
              <a:latin typeface="微软雅黑" panose="020B0503020204020204" charset="-122"/>
              <a:ea typeface="微软雅黑" panose="020B0503020204020204" charset="-122"/>
            </a:endParaRPr>
          </a:p>
          <a:p>
            <a:r>
              <a:rPr lang="zh-CN" altLang="zh-CN" b="0" dirty="0" smtClean="0">
                <a:latin typeface="微软雅黑" panose="020B0503020204020204" charset="-122"/>
                <a:ea typeface="微软雅黑" panose="020B0503020204020204" charset="-122"/>
              </a:rPr>
              <a:t>例如</a:t>
            </a:r>
            <a:r>
              <a:rPr lang="zh-CN" altLang="zh-CN" b="0" dirty="0">
                <a:latin typeface="微软雅黑" panose="020B0503020204020204" charset="-122"/>
                <a:ea typeface="微软雅黑" panose="020B0503020204020204" charset="-122"/>
              </a:rPr>
              <a:t>：</a:t>
            </a:r>
            <a:endParaRPr lang="zh-CN" altLang="zh-CN" b="0" dirty="0">
              <a:latin typeface="微软雅黑" panose="020B0503020204020204" charset="-122"/>
              <a:ea typeface="微软雅黑" panose="020B0503020204020204" charset="-122"/>
            </a:endParaRPr>
          </a:p>
          <a:p>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err="1" smtClean="0">
                <a:solidFill>
                  <a:srgbClr val="FF0000"/>
                </a:solidFill>
                <a:latin typeface="微软雅黑" panose="020B0503020204020204" charset="-122"/>
                <a:ea typeface="微软雅黑" panose="020B0503020204020204" charset="-122"/>
              </a:rPr>
              <a:t>var</a:t>
            </a:r>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a:solidFill>
                  <a:srgbClr val="FF0000"/>
                </a:solidFill>
                <a:latin typeface="微软雅黑" panose="020B0503020204020204" charset="-122"/>
                <a:ea typeface="微软雅黑" panose="020B0503020204020204" charset="-122"/>
              </a:rPr>
              <a:t>a = 2016.1567;alert(</a:t>
            </a:r>
            <a:r>
              <a:rPr lang="en-US" altLang="zh-CN" sz="1800" b="0" dirty="0" err="1">
                <a:solidFill>
                  <a:srgbClr val="FF0000"/>
                </a:solidFill>
                <a:latin typeface="微软雅黑" panose="020B0503020204020204" charset="-122"/>
                <a:ea typeface="微软雅黑" panose="020B0503020204020204" charset="-122"/>
              </a:rPr>
              <a:t>a.toFixed</a:t>
            </a:r>
            <a:r>
              <a:rPr lang="en-US" altLang="zh-CN" sz="1800" b="0" dirty="0">
                <a:solidFill>
                  <a:srgbClr val="FF0000"/>
                </a:solidFill>
                <a:latin typeface="微软雅黑" panose="020B0503020204020204" charset="-122"/>
                <a:ea typeface="微软雅黑" panose="020B0503020204020204" charset="-122"/>
              </a:rPr>
              <a:t>(2)); //</a:t>
            </a:r>
            <a:r>
              <a:rPr lang="zh-CN" altLang="zh-CN" sz="1800" b="0" dirty="0">
                <a:solidFill>
                  <a:srgbClr val="FF0000"/>
                </a:solidFill>
                <a:latin typeface="微软雅黑" panose="020B0503020204020204" charset="-122"/>
                <a:ea typeface="微软雅黑" panose="020B0503020204020204" charset="-122"/>
              </a:rPr>
              <a:t>保</a:t>
            </a:r>
            <a:r>
              <a:rPr lang="zh-CN" altLang="zh-CN" sz="1800" b="0" dirty="0" smtClean="0">
                <a:solidFill>
                  <a:srgbClr val="FF0000"/>
                </a:solidFill>
                <a:latin typeface="微软雅黑" panose="020B0503020204020204" charset="-122"/>
                <a:ea typeface="微软雅黑" panose="020B0503020204020204" charset="-122"/>
              </a:rPr>
              <a:t>留</a:t>
            </a:r>
            <a:r>
              <a:rPr lang="en-US" altLang="zh-CN" sz="1800" b="0" dirty="0" smtClean="0">
                <a:solidFill>
                  <a:srgbClr val="FF0000"/>
                </a:solidFill>
                <a:latin typeface="微软雅黑" panose="020B0503020204020204" charset="-122"/>
                <a:ea typeface="微软雅黑" panose="020B0503020204020204" charset="-122"/>
              </a:rPr>
              <a:t>2</a:t>
            </a:r>
            <a:r>
              <a:rPr lang="zh-CN" altLang="zh-CN" sz="1800" b="0" dirty="0" smtClean="0">
                <a:solidFill>
                  <a:srgbClr val="FF0000"/>
                </a:solidFill>
                <a:latin typeface="微软雅黑" panose="020B0503020204020204" charset="-122"/>
                <a:ea typeface="微软雅黑" panose="020B0503020204020204" charset="-122"/>
              </a:rPr>
              <a:t>位</a:t>
            </a:r>
            <a:r>
              <a:rPr lang="zh-CN" altLang="zh-CN" sz="1800" b="0" dirty="0">
                <a:solidFill>
                  <a:srgbClr val="FF0000"/>
                </a:solidFill>
                <a:latin typeface="微软雅黑" panose="020B0503020204020204" charset="-122"/>
                <a:ea typeface="微软雅黑" panose="020B0503020204020204" charset="-122"/>
              </a:rPr>
              <a:t>小数</a:t>
            </a:r>
            <a:r>
              <a:rPr lang="zh-CN" altLang="zh-CN" sz="1800" b="0" dirty="0" smtClean="0">
                <a:solidFill>
                  <a:srgbClr val="FF0000"/>
                </a:solidFill>
                <a:latin typeface="微软雅黑" panose="020B0503020204020204" charset="-122"/>
                <a:ea typeface="微软雅黑" panose="020B0503020204020204" charset="-122"/>
              </a:rPr>
              <a:t>，结</a:t>
            </a:r>
            <a:r>
              <a:rPr lang="zh-CN" altLang="zh-CN" sz="1800" b="0" dirty="0">
                <a:solidFill>
                  <a:srgbClr val="FF0000"/>
                </a:solidFill>
                <a:latin typeface="微软雅黑" panose="020B0503020204020204" charset="-122"/>
                <a:ea typeface="微软雅黑" panose="020B0503020204020204" charset="-122"/>
              </a:rPr>
              <a:t>果为</a:t>
            </a:r>
            <a:r>
              <a:rPr lang="en-US" altLang="zh-CN" sz="1800" b="0" dirty="0" smtClean="0">
                <a:solidFill>
                  <a:srgbClr val="FF0000"/>
                </a:solidFill>
                <a:latin typeface="微软雅黑" panose="020B0503020204020204" charset="-122"/>
                <a:ea typeface="微软雅黑" panose="020B0503020204020204" charset="-122"/>
              </a:rPr>
              <a:t>2016.16</a:t>
            </a:r>
            <a:endParaRPr lang="en-US" altLang="zh-CN" sz="1800" b="0" dirty="0" smtClean="0">
              <a:solidFill>
                <a:srgbClr val="FF0000"/>
              </a:solidFill>
              <a:latin typeface="微软雅黑" panose="020B0503020204020204" charset="-122"/>
              <a:ea typeface="微软雅黑" panose="020B0503020204020204" charset="-122"/>
            </a:endParaRPr>
          </a:p>
          <a:p>
            <a:r>
              <a:rPr lang="en-US" altLang="zh-CN" sz="1800" b="0" dirty="0">
                <a:solidFill>
                  <a:srgbClr val="FF0000"/>
                </a:solidFill>
                <a:latin typeface="微软雅黑" panose="020B0503020204020204" charset="-122"/>
                <a:ea typeface="微软雅黑" panose="020B0503020204020204" charset="-122"/>
              </a:rPr>
              <a:t> </a:t>
            </a:r>
            <a:r>
              <a:rPr lang="en-US" altLang="zh-CN" sz="1800" b="0" dirty="0" smtClean="0">
                <a:solidFill>
                  <a:srgbClr val="FF0000"/>
                </a:solidFill>
                <a:latin typeface="微软雅黑" panose="020B0503020204020204" charset="-122"/>
                <a:ea typeface="微软雅黑" panose="020B0503020204020204" charset="-122"/>
              </a:rPr>
              <a:t>   alert(</a:t>
            </a:r>
            <a:r>
              <a:rPr lang="en-US" altLang="zh-CN" sz="1800" b="0" dirty="0" err="1" smtClean="0">
                <a:solidFill>
                  <a:srgbClr val="FF0000"/>
                </a:solidFill>
                <a:latin typeface="微软雅黑" panose="020B0503020204020204" charset="-122"/>
                <a:ea typeface="微软雅黑" panose="020B0503020204020204" charset="-122"/>
              </a:rPr>
              <a:t>a.toFixed</a:t>
            </a:r>
            <a:r>
              <a:rPr lang="en-US" altLang="zh-CN" sz="1800" b="0" dirty="0" smtClean="0">
                <a:solidFill>
                  <a:srgbClr val="FF0000"/>
                </a:solidFill>
                <a:latin typeface="微软雅黑" panose="020B0503020204020204" charset="-122"/>
                <a:ea typeface="微软雅黑" panose="020B0503020204020204" charset="-122"/>
              </a:rPr>
              <a:t> </a:t>
            </a:r>
            <a:r>
              <a:rPr lang="en-US" altLang="zh-CN" sz="1800" b="0" dirty="0">
                <a:solidFill>
                  <a:srgbClr val="FF0000"/>
                </a:solidFill>
                <a:latin typeface="微软雅黑" panose="020B0503020204020204" charset="-122"/>
                <a:ea typeface="微软雅黑" panose="020B0503020204020204" charset="-122"/>
              </a:rPr>
              <a:t>(5)); //</a:t>
            </a:r>
            <a:r>
              <a:rPr lang="zh-CN" altLang="zh-CN" sz="1800" b="0" dirty="0">
                <a:solidFill>
                  <a:srgbClr val="FF0000"/>
                </a:solidFill>
                <a:latin typeface="微软雅黑" panose="020B0503020204020204" charset="-122"/>
                <a:ea typeface="微软雅黑" panose="020B0503020204020204" charset="-122"/>
              </a:rPr>
              <a:t>保</a:t>
            </a:r>
            <a:r>
              <a:rPr lang="zh-CN" altLang="zh-CN" sz="1800" b="0" dirty="0" smtClean="0">
                <a:solidFill>
                  <a:srgbClr val="FF0000"/>
                </a:solidFill>
                <a:latin typeface="微软雅黑" panose="020B0503020204020204" charset="-122"/>
                <a:ea typeface="微软雅黑" panose="020B0503020204020204" charset="-122"/>
              </a:rPr>
              <a:t>留</a:t>
            </a:r>
            <a:r>
              <a:rPr lang="en-US" altLang="zh-CN" sz="1800" b="0" dirty="0" smtClean="0">
                <a:solidFill>
                  <a:srgbClr val="FF0000"/>
                </a:solidFill>
                <a:latin typeface="微软雅黑" panose="020B0503020204020204" charset="-122"/>
                <a:ea typeface="微软雅黑" panose="020B0503020204020204" charset="-122"/>
              </a:rPr>
              <a:t>5</a:t>
            </a:r>
            <a:r>
              <a:rPr lang="zh-CN" altLang="zh-CN" sz="1800" b="0" dirty="0" smtClean="0">
                <a:solidFill>
                  <a:srgbClr val="FF0000"/>
                </a:solidFill>
                <a:latin typeface="微软雅黑" panose="020B0503020204020204" charset="-122"/>
                <a:ea typeface="微软雅黑" panose="020B0503020204020204" charset="-122"/>
              </a:rPr>
              <a:t>位</a:t>
            </a:r>
            <a:r>
              <a:rPr lang="zh-CN" altLang="zh-CN" sz="1800" b="0" dirty="0">
                <a:solidFill>
                  <a:srgbClr val="FF0000"/>
                </a:solidFill>
                <a:latin typeface="微软雅黑" panose="020B0503020204020204" charset="-122"/>
                <a:ea typeface="微软雅黑" panose="020B0503020204020204" charset="-122"/>
              </a:rPr>
              <a:t>小数，告警框输出结果为</a:t>
            </a:r>
            <a:r>
              <a:rPr lang="en-US" altLang="zh-CN" sz="1800" b="0" dirty="0">
                <a:solidFill>
                  <a:srgbClr val="FF0000"/>
                </a:solidFill>
                <a:latin typeface="微软雅黑" panose="020B0503020204020204" charset="-122"/>
                <a:ea typeface="微软雅黑" panose="020B0503020204020204" charset="-122"/>
              </a:rPr>
              <a:t>2016.15670 </a:t>
            </a:r>
            <a:endParaRPr lang="zh-CN" altLang="en-US" sz="1800" b="0" dirty="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a:xfrm>
            <a:off x="304800" y="470296"/>
            <a:ext cx="7761287" cy="567929"/>
          </a:xfrm>
        </p:spPr>
        <p:txBody>
          <a:bodyPr/>
          <a:lstStyle/>
          <a:p>
            <a:r>
              <a:rPr lang="zh-CN" altLang="en-US" dirty="0" smtClean="0"/>
              <a:t>常用</a:t>
            </a:r>
            <a:r>
              <a:rPr lang="zh-CN" altLang="en-US" dirty="0"/>
              <a:t>系统函数</a:t>
            </a:r>
            <a:r>
              <a:rPr lang="en-US" altLang="zh-CN" dirty="0"/>
              <a:t>-</a:t>
            </a:r>
            <a:r>
              <a:rPr lang="zh-CN" altLang="zh-CN" dirty="0"/>
              <a:t>常用的对象函数</a:t>
            </a:r>
            <a:endParaRPr lang="zh-CN" altLang="zh-CN" dirty="0" smtClean="0"/>
          </a:p>
        </p:txBody>
      </p:sp>
      <p:sp>
        <p:nvSpPr>
          <p:cNvPr id="3" name="文本框 2"/>
          <p:cNvSpPr txBox="1"/>
          <p:nvPr/>
        </p:nvSpPr>
        <p:spPr>
          <a:xfrm>
            <a:off x="533400" y="1686581"/>
            <a:ext cx="8534400" cy="368300"/>
          </a:xfrm>
          <a:prstGeom prst="rect">
            <a:avLst/>
          </a:prstGeom>
          <a:noFill/>
        </p:spPr>
        <p:txBody>
          <a:bodyPr wrap="square" rtlCol="0" anchor="t">
            <a:spAutoFit/>
          </a:bodyPr>
          <a:lstStyle/>
          <a:p>
            <a:r>
              <a:rPr lang="zh-CN" altLang="zh-CN" b="0" dirty="0">
                <a:latin typeface="微软雅黑" panose="020B0503020204020204" charset="-122"/>
                <a:ea typeface="微软雅黑" panose="020B0503020204020204" charset="-122"/>
              </a:rPr>
              <a:t>（</a:t>
            </a:r>
            <a:r>
              <a:rPr lang="nb-NO" altLang="zh-CN" b="0" dirty="0">
                <a:latin typeface="微软雅黑" panose="020B0503020204020204" charset="-122"/>
                <a:ea typeface="微软雅黑" panose="020B0503020204020204" charset="-122"/>
              </a:rPr>
              <a:t>3</a:t>
            </a:r>
            <a:r>
              <a:rPr lang="zh-CN" altLang="zh-CN" b="0" dirty="0">
                <a:latin typeface="微软雅黑" panose="020B0503020204020204" charset="-122"/>
                <a:ea typeface="微软雅黑" panose="020B0503020204020204" charset="-122"/>
              </a:rPr>
              <a:t>）字符串查找和提取常用函数</a:t>
            </a:r>
            <a:endParaRPr lang="zh-CN" altLang="zh-CN" b="0" dirty="0">
              <a:latin typeface="微软雅黑" panose="020B0503020204020204" charset="-122"/>
              <a:ea typeface="微软雅黑" panose="020B0503020204020204" charset="-122"/>
            </a:endParaRPr>
          </a:p>
        </p:txBody>
      </p:sp>
      <p:graphicFrame>
        <p:nvGraphicFramePr>
          <p:cNvPr id="2" name="表格 1"/>
          <p:cNvGraphicFramePr>
            <a:graphicFrameLocks noGrp="1"/>
          </p:cNvGraphicFramePr>
          <p:nvPr>
            <p:custDataLst>
              <p:tags r:id="rId1"/>
            </p:custDataLst>
          </p:nvPr>
        </p:nvGraphicFramePr>
        <p:xfrm>
          <a:off x="523875" y="2162175"/>
          <a:ext cx="8147050" cy="1808480"/>
        </p:xfrm>
        <a:graphic>
          <a:graphicData uri="http://schemas.openxmlformats.org/drawingml/2006/table">
            <a:tbl>
              <a:tblPr firstRow="1" firstCol="1" lastRow="1" lastCol="1" bandRow="1" bandCol="1">
                <a:tableStyleId>{E8B1032C-EA38-4F05-BA0D-38AFFFC7BED3}</a:tableStyleId>
              </a:tblPr>
              <a:tblGrid>
                <a:gridCol w="3422650"/>
                <a:gridCol w="4724400"/>
              </a:tblGrid>
              <a:tr h="278765">
                <a:tc>
                  <a:txBody>
                    <a:bodyPr/>
                    <a:lstStyle/>
                    <a:p>
                      <a:pPr algn="ctr">
                        <a:lnSpc>
                          <a:spcPct val="100000"/>
                        </a:lnSpc>
                        <a:spcAft>
                          <a:spcPts val="0"/>
                        </a:spcAft>
                        <a:tabLst>
                          <a:tab pos="800100" algn="l"/>
                        </a:tabLst>
                      </a:pPr>
                      <a:r>
                        <a:rPr lang="zh-CN" sz="1400" dirty="0">
                          <a:latin typeface="微软雅黑" panose="020B0503020204020204" charset="-122"/>
                          <a:ea typeface="微软雅黑" panose="020B0503020204020204" charset="-122"/>
                        </a:rPr>
                        <a:t>方法</a:t>
                      </a:r>
                      <a:endParaRPr lang="zh-CN" sz="1400" dirty="0">
                        <a:solidFill>
                          <a:schemeClr val="tx1"/>
                        </a:solidFill>
                        <a:latin typeface="微软雅黑" panose="020B0503020204020204" charset="-122"/>
                        <a:ea typeface="微软雅黑" panose="020B0503020204020204" charset="-122"/>
                      </a:endParaRPr>
                    </a:p>
                  </a:txBody>
                  <a:tcPr marL="68580" marR="68580" marT="0" marB="0" anchor="ctr">
                    <a:solidFill>
                      <a:schemeClr val="bg1"/>
                    </a:solidFill>
                  </a:tcPr>
                </a:tc>
                <a:tc>
                  <a:txBody>
                    <a:bodyPr/>
                    <a:lstStyle/>
                    <a:p>
                      <a:pPr algn="ctr">
                        <a:lnSpc>
                          <a:spcPct val="100000"/>
                        </a:lnSpc>
                        <a:spcAft>
                          <a:spcPts val="0"/>
                        </a:spcAft>
                        <a:tabLst>
                          <a:tab pos="800100" algn="l"/>
                        </a:tabLst>
                      </a:pPr>
                      <a:r>
                        <a:rPr lang="zh-CN" sz="1400" dirty="0">
                          <a:latin typeface="微软雅黑" panose="020B0503020204020204" charset="-122"/>
                          <a:ea typeface="微软雅黑" panose="020B0503020204020204" charset="-122"/>
                        </a:rPr>
                        <a:t>说明</a:t>
                      </a:r>
                      <a:endParaRPr lang="zh-CN" sz="1400" dirty="0">
                        <a:solidFill>
                          <a:schemeClr val="tx1"/>
                        </a:solidFill>
                        <a:latin typeface="微软雅黑" panose="020B0503020204020204" charset="-122"/>
                        <a:ea typeface="微软雅黑" panose="020B0503020204020204" charset="-122"/>
                      </a:endParaRPr>
                    </a:p>
                  </a:txBody>
                  <a:tcPr marL="68580" marR="68580" marT="0" marB="0" anchor="ctr">
                    <a:solidFill>
                      <a:schemeClr val="bg1"/>
                    </a:solidFill>
                  </a:tcPr>
                </a:tc>
              </a:tr>
              <a:tr h="461645">
                <a:tc>
                  <a:txBody>
                    <a:bodyPr/>
                    <a:lstStyle/>
                    <a:p>
                      <a:pPr indent="114300" algn="just">
                        <a:lnSpc>
                          <a:spcPct val="100000"/>
                        </a:lnSpc>
                        <a:spcAft>
                          <a:spcPts val="0"/>
                        </a:spcAft>
                        <a:tabLst>
                          <a:tab pos="800100" algn="l"/>
                        </a:tabLst>
                      </a:pPr>
                      <a:r>
                        <a:rPr lang="en-US" sz="1400" dirty="0" err="1"/>
                        <a:t>indexOf</a:t>
                      </a:r>
                      <a:r>
                        <a:rPr lang="en-US" sz="1400" dirty="0"/>
                        <a:t>(</a:t>
                      </a:r>
                      <a:r>
                        <a:rPr lang="en-US" sz="1400" dirty="0" err="1"/>
                        <a:t>searchvalue,fromindex</a:t>
                      </a:r>
                      <a:r>
                        <a:rPr lang="en-US" sz="1400" dirty="0"/>
                        <a:t>)</a:t>
                      </a:r>
                      <a:endParaRPr lang="zh-CN" sz="1400" dirty="0">
                        <a:solidFill>
                          <a:schemeClr val="tx1"/>
                        </a:solidFill>
                      </a:endParaRPr>
                    </a:p>
                  </a:txBody>
                  <a:tcPr marL="68580" marR="68580" marT="0" marB="0" anchor="ctr">
                    <a:solidFill>
                      <a:schemeClr val="bg1"/>
                    </a:solidFill>
                  </a:tcPr>
                </a:tc>
                <a:tc>
                  <a:txBody>
                    <a:bodyPr/>
                    <a:lstStyle/>
                    <a:p>
                      <a:pPr indent="158750" algn="just">
                        <a:lnSpc>
                          <a:spcPct val="100000"/>
                        </a:lnSpc>
                        <a:spcAft>
                          <a:spcPts val="0"/>
                        </a:spcAft>
                      </a:pPr>
                      <a:r>
                        <a:rPr lang="en-US" altLang="zh-CN" sz="1200" dirty="0" smtClean="0">
                          <a:latin typeface="微软雅黑" panose="020B0503020204020204" charset="-122"/>
                          <a:ea typeface="微软雅黑" panose="020B0503020204020204" charset="-122"/>
                        </a:rPr>
                        <a:t>   </a:t>
                      </a:r>
                      <a:r>
                        <a:rPr lang="zh-CN" sz="1200" dirty="0" smtClean="0">
                          <a:latin typeface="微软雅黑" panose="020B0503020204020204" charset="-122"/>
                          <a:ea typeface="微软雅黑" panose="020B0503020204020204" charset="-122"/>
                        </a:rPr>
                        <a:t>从</a:t>
                      </a:r>
                      <a:r>
                        <a:rPr lang="zh-CN" sz="1200" dirty="0">
                          <a:latin typeface="微软雅黑" panose="020B0503020204020204" charset="-122"/>
                          <a:ea typeface="微软雅黑" panose="020B0503020204020204" charset="-122"/>
                        </a:rPr>
                        <a:t>前向后搜索字符串。返回某个指定的字符串值在字符串中首次出现的位置</a:t>
                      </a:r>
                      <a:r>
                        <a:rPr lang="en-US" sz="1200" dirty="0">
                          <a:latin typeface="微软雅黑" panose="020B0503020204020204" charset="-122"/>
                          <a:ea typeface="微软雅黑" panose="020B0503020204020204" charset="-122"/>
                        </a:rPr>
                        <a:t>,</a:t>
                      </a:r>
                      <a:r>
                        <a:rPr lang="zh-CN" sz="1200" dirty="0">
                          <a:latin typeface="微软雅黑" panose="020B0503020204020204" charset="-122"/>
                          <a:ea typeface="微软雅黑" panose="020B0503020204020204" charset="-122"/>
                        </a:rPr>
                        <a:t>如果没有发现，返回</a:t>
                      </a:r>
                      <a:r>
                        <a:rPr lang="en-US" sz="1200" dirty="0">
                          <a:latin typeface="微软雅黑" panose="020B0503020204020204" charset="-122"/>
                          <a:ea typeface="微软雅黑" panose="020B0503020204020204" charset="-122"/>
                        </a:rPr>
                        <a:t>-1</a:t>
                      </a:r>
                      <a:endParaRPr lang="zh-CN" sz="1200" dirty="0">
                        <a:solidFill>
                          <a:schemeClr val="tx1"/>
                        </a:solidFill>
                        <a:latin typeface="微软雅黑" panose="020B0503020204020204" charset="-122"/>
                        <a:ea typeface="微软雅黑" panose="020B0503020204020204" charset="-122"/>
                      </a:endParaRPr>
                    </a:p>
                  </a:txBody>
                  <a:tcPr marL="68580" marR="68580" marT="0" marB="0" anchor="ctr">
                    <a:solidFill>
                      <a:schemeClr val="bg1"/>
                    </a:solidFill>
                  </a:tcPr>
                </a:tc>
              </a:tr>
              <a:tr h="368935">
                <a:tc>
                  <a:txBody>
                    <a:bodyPr/>
                    <a:lstStyle/>
                    <a:p>
                      <a:pPr indent="114300" algn="just">
                        <a:lnSpc>
                          <a:spcPct val="100000"/>
                        </a:lnSpc>
                        <a:spcAft>
                          <a:spcPts val="0"/>
                        </a:spcAft>
                      </a:pPr>
                      <a:r>
                        <a:rPr lang="en-US" sz="1400" dirty="0" err="1"/>
                        <a:t>lastIndexOf</a:t>
                      </a:r>
                      <a:r>
                        <a:rPr lang="en-US" sz="1400" dirty="0"/>
                        <a:t>(</a:t>
                      </a:r>
                      <a:r>
                        <a:rPr lang="en-US" sz="1400" dirty="0" err="1"/>
                        <a:t>searchvalue,fromindex</a:t>
                      </a:r>
                      <a:r>
                        <a:rPr lang="en-US" sz="1400" dirty="0"/>
                        <a:t>)</a:t>
                      </a:r>
                      <a:endParaRPr lang="zh-CN" sz="1400" dirty="0">
                        <a:solidFill>
                          <a:schemeClr val="tx1"/>
                        </a:solidFill>
                      </a:endParaRPr>
                    </a:p>
                  </a:txBody>
                  <a:tcPr marL="68580" marR="68580" marT="0" marB="0" anchor="ctr">
                    <a:solidFill>
                      <a:schemeClr val="bg1"/>
                    </a:solidFill>
                  </a:tcPr>
                </a:tc>
                <a:tc>
                  <a:txBody>
                    <a:bodyPr/>
                    <a:lstStyle/>
                    <a:p>
                      <a:pPr indent="158750" algn="just">
                        <a:lnSpc>
                          <a:spcPct val="100000"/>
                        </a:lnSpc>
                        <a:spcAft>
                          <a:spcPts val="0"/>
                        </a:spcAft>
                      </a:pPr>
                      <a:r>
                        <a:rPr lang="en-US" altLang="zh-CN" sz="1200" dirty="0" smtClean="0">
                          <a:latin typeface="微软雅黑" panose="020B0503020204020204" charset="-122"/>
                          <a:ea typeface="微软雅黑" panose="020B0503020204020204" charset="-122"/>
                        </a:rPr>
                        <a:t>   </a:t>
                      </a:r>
                      <a:r>
                        <a:rPr lang="zh-CN" sz="1200" dirty="0" smtClean="0">
                          <a:latin typeface="微软雅黑" panose="020B0503020204020204" charset="-122"/>
                          <a:ea typeface="微软雅黑" panose="020B0503020204020204" charset="-122"/>
                        </a:rPr>
                        <a:t>从</a:t>
                      </a:r>
                      <a:r>
                        <a:rPr lang="zh-CN" sz="1200" dirty="0">
                          <a:latin typeface="微软雅黑" panose="020B0503020204020204" charset="-122"/>
                          <a:ea typeface="微软雅黑" panose="020B0503020204020204" charset="-122"/>
                        </a:rPr>
                        <a:t>后向前搜索字符串。返回一个指定的字符串值最后出现的位置，如果没有发现，返回</a:t>
                      </a:r>
                      <a:r>
                        <a:rPr lang="en-US" sz="1200" dirty="0">
                          <a:latin typeface="微软雅黑" panose="020B0503020204020204" charset="-122"/>
                          <a:ea typeface="微软雅黑" panose="020B0503020204020204" charset="-122"/>
                        </a:rPr>
                        <a:t>-1</a:t>
                      </a:r>
                      <a:endParaRPr lang="zh-CN" sz="1200" dirty="0">
                        <a:solidFill>
                          <a:schemeClr val="tx1"/>
                        </a:solidFill>
                        <a:latin typeface="微软雅黑" panose="020B0503020204020204" charset="-122"/>
                        <a:ea typeface="微软雅黑" panose="020B0503020204020204" charset="-122"/>
                      </a:endParaRPr>
                    </a:p>
                  </a:txBody>
                  <a:tcPr marL="68580" marR="68580" marT="0" marB="0" anchor="ctr">
                    <a:solidFill>
                      <a:schemeClr val="bg1"/>
                    </a:solidFill>
                  </a:tcPr>
                </a:tc>
              </a:tr>
              <a:tr h="337820">
                <a:tc>
                  <a:txBody>
                    <a:bodyPr/>
                    <a:lstStyle/>
                    <a:p>
                      <a:pPr indent="114300" algn="just">
                        <a:lnSpc>
                          <a:spcPct val="100000"/>
                        </a:lnSpc>
                        <a:spcAft>
                          <a:spcPts val="0"/>
                        </a:spcAft>
                        <a:tabLst>
                          <a:tab pos="800100" algn="l"/>
                        </a:tabLst>
                      </a:pPr>
                      <a:r>
                        <a:rPr lang="en-US" sz="1400" dirty="0" err="1"/>
                        <a:t>charAt</a:t>
                      </a:r>
                      <a:r>
                        <a:rPr lang="en-US" sz="1400" dirty="0"/>
                        <a:t>(index)</a:t>
                      </a:r>
                      <a:endParaRPr lang="zh-CN" sz="1400" dirty="0">
                        <a:solidFill>
                          <a:schemeClr val="tx1"/>
                        </a:solidFill>
                      </a:endParaRPr>
                    </a:p>
                  </a:txBody>
                  <a:tcPr marL="68580" marR="68580" marT="0" marB="0" anchor="ctr">
                    <a:lnB w="12700" cap="flat" cmpd="sng" algn="ctr">
                      <a:solidFill>
                        <a:schemeClr val="accent2"/>
                      </a:solidFill>
                      <a:prstDash val="solid"/>
                      <a:round/>
                      <a:headEnd type="none" w="med" len="med"/>
                      <a:tailEnd type="none" w="med" len="med"/>
                    </a:lnB>
                    <a:solidFill>
                      <a:schemeClr val="bg1"/>
                    </a:solidFill>
                  </a:tcPr>
                </a:tc>
                <a:tc>
                  <a:txBody>
                    <a:bodyPr/>
                    <a:lstStyle/>
                    <a:p>
                      <a:pPr indent="158750" algn="just">
                        <a:lnSpc>
                          <a:spcPct val="100000"/>
                        </a:lnSpc>
                        <a:spcAft>
                          <a:spcPts val="0"/>
                        </a:spcAft>
                      </a:pPr>
                      <a:r>
                        <a:rPr lang="zh-CN" sz="1200" dirty="0">
                          <a:latin typeface="微软雅黑" panose="020B0503020204020204" charset="-122"/>
                          <a:ea typeface="微软雅黑" panose="020B0503020204020204" charset="-122"/>
                        </a:rPr>
                        <a:t>返回在指定位置的字符</a:t>
                      </a:r>
                      <a:endParaRPr lang="zh-CN" sz="1200" dirty="0">
                        <a:solidFill>
                          <a:schemeClr val="tx1"/>
                        </a:solidFill>
                        <a:latin typeface="微软雅黑" panose="020B0503020204020204" charset="-122"/>
                        <a:ea typeface="微软雅黑" panose="020B0503020204020204" charset="-122"/>
                      </a:endParaRPr>
                    </a:p>
                  </a:txBody>
                  <a:tcPr marL="68580" marR="68580" marT="0" marB="0" anchor="ctr">
                    <a:lnB w="12700" cap="flat" cmpd="sng" algn="ctr">
                      <a:solidFill>
                        <a:schemeClr val="accent2"/>
                      </a:solidFill>
                      <a:prstDash val="solid"/>
                      <a:round/>
                      <a:headEnd type="none" w="med" len="med"/>
                      <a:tailEnd type="none" w="med" len="med"/>
                    </a:lnB>
                    <a:solidFill>
                      <a:schemeClr val="bg1"/>
                    </a:solidFill>
                  </a:tcPr>
                </a:tc>
              </a:tr>
              <a:tr h="361315">
                <a:tc>
                  <a:txBody>
                    <a:bodyPr/>
                    <a:lstStyle/>
                    <a:p>
                      <a:pPr indent="114300" algn="just">
                        <a:lnSpc>
                          <a:spcPct val="100000"/>
                        </a:lnSpc>
                        <a:spcAft>
                          <a:spcPts val="0"/>
                        </a:spcAft>
                      </a:pPr>
                      <a:r>
                        <a:rPr lang="en-US" sz="1400" dirty="0"/>
                        <a:t>substring(</a:t>
                      </a:r>
                      <a:r>
                        <a:rPr lang="en-US" sz="1400" dirty="0" err="1"/>
                        <a:t>start,stop</a:t>
                      </a:r>
                      <a:r>
                        <a:rPr lang="en-US" sz="1400" dirty="0"/>
                        <a:t>)</a:t>
                      </a:r>
                      <a:endParaRPr lang="zh-CN" sz="1400" dirty="0">
                        <a:solidFill>
                          <a:schemeClr val="tx1"/>
                        </a:solidFill>
                      </a:endParaRPr>
                    </a:p>
                  </a:txBody>
                  <a:tcPr marL="68580" marR="68580" marT="0" marB="0" anchor="ctr">
                    <a:lnT w="12700" cap="flat" cmpd="sng" algn="ctr">
                      <a:solidFill>
                        <a:schemeClr val="accent2"/>
                      </a:solidFill>
                      <a:prstDash val="solid"/>
                      <a:round/>
                      <a:headEnd type="none" w="med" len="med"/>
                      <a:tailEnd type="none" w="med" len="med"/>
                    </a:lnT>
                    <a:solidFill>
                      <a:schemeClr val="bg1"/>
                    </a:solidFill>
                  </a:tcPr>
                </a:tc>
                <a:tc>
                  <a:txBody>
                    <a:bodyPr/>
                    <a:lstStyle/>
                    <a:p>
                      <a:pPr indent="171450" algn="just">
                        <a:lnSpc>
                          <a:spcPct val="100000"/>
                        </a:lnSpc>
                        <a:spcAft>
                          <a:spcPts val="0"/>
                        </a:spcAft>
                      </a:pPr>
                      <a:r>
                        <a:rPr lang="zh-CN" sz="1200" dirty="0">
                          <a:latin typeface="微软雅黑" panose="020B0503020204020204" charset="-122"/>
                          <a:ea typeface="微软雅黑" panose="020B0503020204020204" charset="-122"/>
                        </a:rPr>
                        <a:t>用于提取字符串中介于两个指定下标之间的字符</a:t>
                      </a:r>
                      <a:endParaRPr lang="zh-CN" sz="1200" dirty="0">
                        <a:solidFill>
                          <a:schemeClr val="tx1"/>
                        </a:solidFill>
                        <a:latin typeface="微软雅黑" panose="020B0503020204020204" charset="-122"/>
                        <a:ea typeface="微软雅黑" panose="020B0503020204020204" charset="-122"/>
                      </a:endParaRPr>
                    </a:p>
                  </a:txBody>
                  <a:tcPr marL="68580" marR="68580" marT="0" marB="0" anchor="ctr">
                    <a:lnT w="12700" cap="flat" cmpd="sng" algn="ctr">
                      <a:solidFill>
                        <a:schemeClr val="accent2"/>
                      </a:solidFill>
                      <a:prstDash val="solid"/>
                      <a:round/>
                      <a:headEnd type="none" w="med" len="med"/>
                      <a:tailEnd type="none" w="med" len="med"/>
                    </a:lnT>
                    <a:solidFill>
                      <a:schemeClr val="bg1"/>
                    </a:solidFill>
                  </a:tcPr>
                </a:tc>
              </a:tr>
            </a:tbl>
          </a:graphicData>
        </a:graphic>
      </p:graphicFrame>
      <p:sp>
        <p:nvSpPr>
          <p:cNvPr id="6" name="矩形 5"/>
          <p:cNvSpPr/>
          <p:nvPr/>
        </p:nvSpPr>
        <p:spPr>
          <a:xfrm>
            <a:off x="533400" y="4312920"/>
            <a:ext cx="8534400" cy="1198880"/>
          </a:xfrm>
          <a:prstGeom prst="rect">
            <a:avLst/>
          </a:prstGeom>
        </p:spPr>
        <p:txBody>
          <a:bodyPr wrap="square">
            <a:spAutoFit/>
          </a:bodyPr>
          <a:lstStyle/>
          <a:p>
            <a:r>
              <a:rPr lang="en-US" altLang="zh-CN" sz="1800" dirty="0" err="1">
                <a:solidFill>
                  <a:srgbClr val="FF0000"/>
                </a:solidFill>
              </a:rPr>
              <a:t>var</a:t>
            </a:r>
            <a:r>
              <a:rPr lang="en-US" altLang="zh-CN" sz="1800" dirty="0">
                <a:solidFill>
                  <a:srgbClr val="FF0000"/>
                </a:solidFill>
              </a:rPr>
              <a:t> </a:t>
            </a:r>
            <a:r>
              <a:rPr lang="en-US" altLang="zh-CN" sz="1800" dirty="0" err="1">
                <a:solidFill>
                  <a:srgbClr val="FF0000"/>
                </a:solidFill>
              </a:rPr>
              <a:t>str</a:t>
            </a:r>
            <a:r>
              <a:rPr lang="en-US" altLang="zh-CN" sz="1800" dirty="0">
                <a:solidFill>
                  <a:srgbClr val="FF0000"/>
                </a:solidFill>
              </a:rPr>
              <a:t>="Welcome to you!";</a:t>
            </a:r>
            <a:endParaRPr lang="zh-CN" altLang="zh-CN" sz="1800" dirty="0">
              <a:solidFill>
                <a:srgbClr val="FF0000"/>
              </a:solidFill>
            </a:endParaRPr>
          </a:p>
          <a:p>
            <a:r>
              <a:rPr lang="en-US" altLang="zh-CN" sz="1800" dirty="0" err="1">
                <a:solidFill>
                  <a:srgbClr val="FF0000"/>
                </a:solidFill>
              </a:rPr>
              <a:t>var</a:t>
            </a:r>
            <a:r>
              <a:rPr lang="en-US" altLang="zh-CN" sz="1800" dirty="0">
                <a:solidFill>
                  <a:srgbClr val="FF0000"/>
                </a:solidFill>
              </a:rPr>
              <a:t> </a:t>
            </a:r>
            <a:r>
              <a:rPr lang="en-US" altLang="zh-CN" sz="1800" dirty="0" err="1">
                <a:solidFill>
                  <a:srgbClr val="FF0000"/>
                </a:solidFill>
              </a:rPr>
              <a:t>substr</a:t>
            </a:r>
            <a:r>
              <a:rPr lang="en-US" altLang="zh-CN" sz="1800" dirty="0">
                <a:solidFill>
                  <a:srgbClr val="FF0000"/>
                </a:solidFill>
              </a:rPr>
              <a:t>=</a:t>
            </a:r>
            <a:r>
              <a:rPr lang="en-US" altLang="zh-CN" sz="1800" dirty="0" err="1">
                <a:solidFill>
                  <a:srgbClr val="FF0000"/>
                </a:solidFill>
              </a:rPr>
              <a:t>str.substring</a:t>
            </a:r>
            <a:r>
              <a:rPr lang="en-US" altLang="zh-CN" sz="1800" dirty="0">
                <a:solidFill>
                  <a:srgbClr val="FF0000"/>
                </a:solidFill>
              </a:rPr>
              <a:t>(3,6); //</a:t>
            </a:r>
            <a:r>
              <a:rPr lang="zh-CN" altLang="zh-CN" sz="1800" dirty="0">
                <a:solidFill>
                  <a:schemeClr val="accent2"/>
                </a:solidFill>
              </a:rPr>
              <a:t>从第</a:t>
            </a:r>
            <a:r>
              <a:rPr lang="en-US" altLang="zh-CN" sz="1800" dirty="0">
                <a:solidFill>
                  <a:schemeClr val="accent2"/>
                </a:solidFill>
              </a:rPr>
              <a:t>0</a:t>
            </a:r>
            <a:r>
              <a:rPr lang="zh-CN" altLang="zh-CN" sz="1800" dirty="0">
                <a:solidFill>
                  <a:schemeClr val="accent2"/>
                </a:solidFill>
              </a:rPr>
              <a:t>个字</a:t>
            </a:r>
            <a:r>
              <a:rPr lang="zh-CN" altLang="zh-CN" sz="1800" dirty="0" smtClean="0">
                <a:solidFill>
                  <a:schemeClr val="accent2"/>
                </a:solidFill>
              </a:rPr>
              <a:t>符</a:t>
            </a:r>
            <a:r>
              <a:rPr lang="zh-CN" altLang="en-US" sz="1800" dirty="0" smtClean="0">
                <a:solidFill>
                  <a:schemeClr val="accent2"/>
                </a:solidFill>
              </a:rPr>
              <a:t>起</a:t>
            </a:r>
            <a:r>
              <a:rPr lang="zh-CN" altLang="zh-CN" sz="1800" dirty="0" smtClean="0">
                <a:solidFill>
                  <a:schemeClr val="accent2"/>
                </a:solidFill>
              </a:rPr>
              <a:t>，</a:t>
            </a:r>
            <a:r>
              <a:rPr lang="zh-CN" altLang="zh-CN" sz="1800" dirty="0">
                <a:solidFill>
                  <a:schemeClr val="accent2"/>
                </a:solidFill>
              </a:rPr>
              <a:t>第</a:t>
            </a:r>
            <a:r>
              <a:rPr lang="en-US" altLang="zh-CN" sz="1800" dirty="0">
                <a:solidFill>
                  <a:schemeClr val="accent2"/>
                </a:solidFill>
              </a:rPr>
              <a:t>3</a:t>
            </a:r>
            <a:r>
              <a:rPr lang="zh-CN" altLang="zh-CN" sz="1800" dirty="0" smtClean="0">
                <a:solidFill>
                  <a:schemeClr val="accent2"/>
                </a:solidFill>
              </a:rPr>
              <a:t>个</a:t>
            </a:r>
            <a:r>
              <a:rPr lang="en-US" altLang="zh-CN" sz="1800" dirty="0" smtClean="0">
                <a:solidFill>
                  <a:schemeClr val="accent2"/>
                </a:solidFill>
              </a:rPr>
              <a:t>-6</a:t>
            </a:r>
            <a:r>
              <a:rPr lang="zh-CN" altLang="zh-CN" sz="1800" dirty="0">
                <a:solidFill>
                  <a:schemeClr val="accent2"/>
                </a:solidFill>
              </a:rPr>
              <a:t>个之间字符</a:t>
            </a:r>
            <a:r>
              <a:rPr lang="zh-CN" altLang="zh-CN" sz="1800" dirty="0" smtClean="0">
                <a:solidFill>
                  <a:schemeClr val="accent2"/>
                </a:solidFill>
              </a:rPr>
              <a:t>为</a:t>
            </a:r>
            <a:r>
              <a:rPr lang="en-US" altLang="zh-CN" sz="1800" dirty="0" smtClean="0">
                <a:solidFill>
                  <a:schemeClr val="accent2"/>
                </a:solidFill>
              </a:rPr>
              <a:t>"com</a:t>
            </a:r>
            <a:r>
              <a:rPr lang="en-US" altLang="zh-CN" sz="1800" dirty="0">
                <a:solidFill>
                  <a:schemeClr val="accent2"/>
                </a:solidFill>
              </a:rPr>
              <a:t>"</a:t>
            </a:r>
            <a:endParaRPr lang="zh-CN" altLang="zh-CN" sz="1800" dirty="0">
              <a:solidFill>
                <a:schemeClr val="accent2"/>
              </a:solidFill>
            </a:endParaRPr>
          </a:p>
          <a:p>
            <a:r>
              <a:rPr lang="en-US" altLang="zh-CN" sz="1800" dirty="0" err="1">
                <a:solidFill>
                  <a:srgbClr val="FF0000"/>
                </a:solidFill>
              </a:rPr>
              <a:t>var</a:t>
            </a:r>
            <a:r>
              <a:rPr lang="en-US" altLang="zh-CN" sz="1800" dirty="0">
                <a:solidFill>
                  <a:srgbClr val="FF0000"/>
                </a:solidFill>
              </a:rPr>
              <a:t> </a:t>
            </a:r>
            <a:r>
              <a:rPr lang="en-US" altLang="zh-CN" sz="1800" dirty="0" err="1">
                <a:solidFill>
                  <a:srgbClr val="FF0000"/>
                </a:solidFill>
              </a:rPr>
              <a:t>somestr</a:t>
            </a:r>
            <a:r>
              <a:rPr lang="en-US" altLang="zh-CN" sz="1800" dirty="0">
                <a:solidFill>
                  <a:srgbClr val="FF0000"/>
                </a:solidFill>
              </a:rPr>
              <a:t>=</a:t>
            </a:r>
            <a:r>
              <a:rPr lang="en-US" altLang="zh-CN" sz="1800" dirty="0" err="1">
                <a:solidFill>
                  <a:srgbClr val="FF0000"/>
                </a:solidFill>
              </a:rPr>
              <a:t>str.charAt</a:t>
            </a:r>
            <a:r>
              <a:rPr lang="en-US" altLang="zh-CN" sz="1800" dirty="0">
                <a:solidFill>
                  <a:srgbClr val="FF0000"/>
                </a:solidFill>
              </a:rPr>
              <a:t>(4);    //</a:t>
            </a:r>
            <a:r>
              <a:rPr lang="zh-CN" altLang="zh-CN" sz="1800" dirty="0">
                <a:solidFill>
                  <a:schemeClr val="accent2"/>
                </a:solidFill>
              </a:rPr>
              <a:t>从第</a:t>
            </a:r>
            <a:r>
              <a:rPr lang="en-US" altLang="zh-CN" sz="1800" dirty="0">
                <a:solidFill>
                  <a:schemeClr val="accent2"/>
                </a:solidFill>
              </a:rPr>
              <a:t>0</a:t>
            </a:r>
            <a:r>
              <a:rPr lang="zh-CN" altLang="zh-CN" sz="1800" dirty="0">
                <a:solidFill>
                  <a:schemeClr val="accent2"/>
                </a:solidFill>
              </a:rPr>
              <a:t>个字符开始数，取第</a:t>
            </a:r>
            <a:r>
              <a:rPr lang="en-US" altLang="zh-CN" sz="1800" dirty="0">
                <a:solidFill>
                  <a:schemeClr val="accent2"/>
                </a:solidFill>
              </a:rPr>
              <a:t>4</a:t>
            </a:r>
            <a:r>
              <a:rPr lang="zh-CN" altLang="zh-CN" sz="1800" dirty="0">
                <a:solidFill>
                  <a:schemeClr val="accent2"/>
                </a:solidFill>
              </a:rPr>
              <a:t>个字符结果</a:t>
            </a:r>
            <a:r>
              <a:rPr lang="zh-CN" altLang="zh-CN" sz="1800" dirty="0" smtClean="0">
                <a:solidFill>
                  <a:schemeClr val="accent2"/>
                </a:solidFill>
              </a:rPr>
              <a:t>是</a:t>
            </a:r>
            <a:r>
              <a:rPr lang="en-US" altLang="zh-CN" sz="1800" dirty="0" smtClean="0">
                <a:solidFill>
                  <a:schemeClr val="accent2"/>
                </a:solidFill>
              </a:rPr>
              <a:t>"</a:t>
            </a:r>
            <a:r>
              <a:rPr lang="en-US" altLang="zh-CN" sz="1800" dirty="0" smtClean="0">
                <a:solidFill>
                  <a:schemeClr val="accent2"/>
                </a:solidFill>
              </a:rPr>
              <a:t>o"</a:t>
            </a:r>
            <a:endParaRPr lang="en-US" altLang="zh-CN" sz="1800" dirty="0" smtClean="0">
              <a:solidFill>
                <a:schemeClr val="accent2"/>
              </a:solidFill>
            </a:endParaRPr>
          </a:p>
          <a:p>
            <a:r>
              <a:rPr lang="zh-CN" altLang="en-US" sz="1800" dirty="0" smtClean="0">
                <a:solidFill>
                  <a:srgbClr val="FF0000"/>
                </a:solidFill>
              </a:rPr>
              <a:t>   </a:t>
            </a:r>
            <a:r>
              <a:rPr lang="zh-CN" altLang="en-US" sz="1800" dirty="0" smtClean="0">
                <a:solidFill>
                  <a:srgbClr val="FF0000"/>
                </a:solidFill>
                <a:latin typeface="+mj-ea"/>
                <a:ea typeface="+mj-ea"/>
              </a:rPr>
              <a:t>其它参照案例</a:t>
            </a:r>
            <a:r>
              <a:rPr lang="nl-NL" altLang="zh-CN" sz="1800" dirty="0">
                <a:solidFill>
                  <a:srgbClr val="FF0000"/>
                </a:solidFill>
                <a:latin typeface="+mj-ea"/>
                <a:ea typeface="+mj-ea"/>
              </a:rPr>
              <a:t>edu_14_6_7.html</a:t>
            </a:r>
            <a:endParaRPr lang="zh-CN" altLang="zh-CN" sz="1800" dirty="0">
              <a:solidFill>
                <a:srgbClr val="FF0000"/>
              </a:solidFill>
              <a:latin typeface="+mj-ea"/>
              <a:ea typeface="+mj-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r>
              <a:rPr lang="zh-CN" altLang="en-US" dirty="0" smtClean="0"/>
              <a:t>自定义函数</a:t>
            </a:r>
            <a:endParaRPr lang="zh-CN" altLang="en-US" dirty="0" smtClean="0"/>
          </a:p>
        </p:txBody>
      </p:sp>
      <p:sp>
        <p:nvSpPr>
          <p:cNvPr id="80898" name="Rectangle 3"/>
          <p:cNvSpPr>
            <a:spLocks noGrp="1" noChangeArrowheads="1"/>
          </p:cNvSpPr>
          <p:nvPr>
            <p:ph idx="1"/>
          </p:nvPr>
        </p:nvSpPr>
        <p:spPr>
          <a:xfrm>
            <a:off x="533400" y="1665446"/>
            <a:ext cx="8509000" cy="3820954"/>
          </a:xfrm>
        </p:spPr>
        <p:txBody>
          <a:bodyPr>
            <a:normAutofit/>
          </a:bodyPr>
          <a:lstStyle/>
          <a:p>
            <a:pPr lvl="0" latinLnBrk="1">
              <a:spcBef>
                <a:spcPts val="600"/>
              </a:spcBef>
              <a:spcAft>
                <a:spcPts val="0"/>
              </a:spcAft>
              <a:buClr>
                <a:srgbClr val="000000"/>
              </a:buClr>
              <a:buNone/>
            </a:pPr>
            <a:r>
              <a:rPr lang="zh-CN" altLang="en-US" sz="1600" dirty="0">
                <a:solidFill>
                  <a:schemeClr val="tx1"/>
                </a:solidFill>
                <a:sym typeface="+mn-ea"/>
              </a:rPr>
              <a:t>基本语法：</a:t>
            </a:r>
            <a:endParaRPr lang="zh-CN" altLang="en-US" sz="1600" dirty="0">
              <a:solidFill>
                <a:schemeClr val="tx1"/>
              </a:solidFill>
              <a:sym typeface="+mn-ea"/>
            </a:endParaRPr>
          </a:p>
          <a:p>
            <a:pPr marL="0" lvl="0" indent="0" latinLnBrk="1">
              <a:spcBef>
                <a:spcPts val="600"/>
              </a:spcBef>
              <a:spcAft>
                <a:spcPts val="0"/>
              </a:spcAft>
              <a:buClr>
                <a:srgbClr val="000000"/>
              </a:buClr>
              <a:buNone/>
            </a:pPr>
            <a:r>
              <a:rPr lang="en-US" altLang="zh-CN" sz="1600" dirty="0">
                <a:solidFill>
                  <a:srgbClr val="FF0000"/>
                </a:solidFill>
              </a:rPr>
              <a:t> </a:t>
            </a:r>
            <a:r>
              <a:rPr lang="en-US" altLang="zh-CN" sz="1600" dirty="0" smtClean="0">
                <a:solidFill>
                  <a:srgbClr val="FF0000"/>
                </a:solidFill>
              </a:rPr>
              <a:t>   function </a:t>
            </a:r>
            <a:r>
              <a:rPr lang="en-US" altLang="zh-CN" sz="1600" dirty="0" err="1" smtClean="0">
                <a:solidFill>
                  <a:srgbClr val="FF0000"/>
                </a:solidFill>
              </a:rPr>
              <a:t>functionname</a:t>
            </a:r>
            <a:r>
              <a:rPr lang="en-US" altLang="zh-CN" sz="1600" dirty="0" smtClean="0">
                <a:solidFill>
                  <a:srgbClr val="FF0000"/>
                </a:solidFill>
              </a:rPr>
              <a:t>(argument1,argument2</a:t>
            </a:r>
            <a:r>
              <a:rPr lang="en-US" altLang="zh-CN" sz="1600" dirty="0">
                <a:solidFill>
                  <a:srgbClr val="FF0000"/>
                </a:solidFill>
              </a:rPr>
              <a:t>,..., </a:t>
            </a:r>
            <a:r>
              <a:rPr lang="en-US" altLang="zh-CN" sz="1600" dirty="0" err="1">
                <a:solidFill>
                  <a:srgbClr val="FF0000"/>
                </a:solidFill>
              </a:rPr>
              <a:t>argumentn</a:t>
            </a:r>
            <a:r>
              <a:rPr lang="en-US" altLang="zh-CN" sz="1600" dirty="0" smtClean="0">
                <a:solidFill>
                  <a:srgbClr val="FF0000"/>
                </a:solidFill>
              </a:rPr>
              <a:t>){</a:t>
            </a:r>
            <a:r>
              <a:rPr lang="zh-CN" altLang="en-US" sz="1600" dirty="0" smtClean="0">
                <a:solidFill>
                  <a:srgbClr val="FF0000"/>
                </a:solidFill>
              </a:rPr>
              <a:t>函数体；</a:t>
            </a:r>
            <a:r>
              <a:rPr lang="en-US" altLang="zh-CN" sz="1600" dirty="0" smtClean="0">
                <a:solidFill>
                  <a:srgbClr val="FF0000"/>
                </a:solidFill>
              </a:rPr>
              <a:t>}</a:t>
            </a:r>
            <a:endParaRPr lang="en-US" altLang="zh-CN" sz="1600" dirty="0" smtClean="0">
              <a:solidFill>
                <a:srgbClr val="FF0000"/>
              </a:solidFill>
            </a:endParaRPr>
          </a:p>
          <a:p>
            <a:pPr marL="0" lvl="0" indent="0" latinLnBrk="1">
              <a:spcBef>
                <a:spcPts val="600"/>
              </a:spcBef>
              <a:spcAft>
                <a:spcPts val="0"/>
              </a:spcAft>
              <a:buClr>
                <a:srgbClr val="000000"/>
              </a:buClr>
              <a:buNone/>
            </a:pPr>
            <a:r>
              <a:rPr lang="zh-CN" altLang="en-US" sz="1600" dirty="0" smtClean="0">
                <a:solidFill>
                  <a:schemeClr val="tx1"/>
                </a:solidFill>
                <a:sym typeface="+mn-ea"/>
              </a:rPr>
              <a:t>语法</a:t>
            </a:r>
            <a:r>
              <a:rPr lang="zh-CN" altLang="en-US" sz="1600" dirty="0">
                <a:solidFill>
                  <a:schemeClr val="tx1"/>
                </a:solidFill>
                <a:sym typeface="+mn-ea"/>
              </a:rPr>
              <a:t>说明：</a:t>
            </a:r>
            <a:endParaRPr lang="zh-CN" altLang="en-US" sz="1600" dirty="0">
              <a:solidFill>
                <a:schemeClr val="tx1"/>
              </a:solidFill>
              <a:sym typeface="+mn-ea"/>
            </a:endParaRPr>
          </a:p>
          <a:p>
            <a:pPr marL="541655" lvl="0">
              <a:spcBef>
                <a:spcPts val="600"/>
              </a:spcBef>
              <a:spcAft>
                <a:spcPts val="0"/>
              </a:spcAft>
            </a:pPr>
            <a:r>
              <a:rPr lang="zh-CN" altLang="zh-CN" sz="1600" dirty="0"/>
              <a:t>函数就是包裹在花括号中的代码块，使用关键词</a:t>
            </a:r>
            <a:r>
              <a:rPr lang="en-US" altLang="zh-CN" sz="1600" dirty="0"/>
              <a:t>function</a:t>
            </a:r>
            <a:r>
              <a:rPr lang="zh-CN" altLang="zh-CN" sz="1600" dirty="0"/>
              <a:t>来定义。当调用该函数时，会执行函数内的代码。</a:t>
            </a:r>
            <a:endParaRPr lang="zh-CN" altLang="zh-CN" sz="1600" dirty="0"/>
          </a:p>
          <a:p>
            <a:pPr marL="541655" lvl="0">
              <a:spcBef>
                <a:spcPts val="600"/>
              </a:spcBef>
              <a:spcAft>
                <a:spcPts val="0"/>
              </a:spcAft>
            </a:pPr>
            <a:r>
              <a:rPr lang="zh-CN" altLang="zh-CN" sz="1600" dirty="0"/>
              <a:t>在调用函数时，可以向其传递值，这些值被称为参数。这些参数可以在函数中使用。可以发送任意多的参数，参数之间用由逗号分隔。也可以没有参数，但括号不能省略，</a:t>
            </a:r>
            <a:r>
              <a:rPr lang="zh-CN" altLang="zh-CN" sz="1600" dirty="0">
                <a:solidFill>
                  <a:srgbClr val="FF0000"/>
                </a:solidFill>
              </a:rPr>
              <a:t>参数类型不需要给定</a:t>
            </a:r>
            <a:r>
              <a:rPr lang="zh-CN" altLang="zh-CN" sz="1600" dirty="0" smtClean="0"/>
              <a:t>。</a:t>
            </a:r>
            <a:endParaRPr lang="zh-CN" altLang="zh-CN" sz="1600" dirty="0" smtClean="0"/>
          </a:p>
          <a:p>
            <a:pPr marL="541655" lvl="0">
              <a:spcBef>
                <a:spcPts val="600"/>
              </a:spcBef>
              <a:spcAft>
                <a:spcPts val="0"/>
              </a:spcAft>
            </a:pPr>
            <a:r>
              <a:rPr lang="zh-CN" altLang="zh-CN" sz="1600" dirty="0"/>
              <a:t>函数如果有返回值，使用return语句返回，如果没有return语句，函数将返回一个undefined值；</a:t>
            </a:r>
            <a:endParaRPr lang="zh-CN" altLang="zh-CN"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ChangeArrowheads="1"/>
          </p:cNvSpPr>
          <p:nvPr/>
        </p:nvSpPr>
        <p:spPr bwMode="auto">
          <a:xfrm>
            <a:off x="384810" y="448706"/>
            <a:ext cx="7761288" cy="567929"/>
          </a:xfrm>
          <a:prstGeom prst="rect">
            <a:avLst/>
          </a:prstGeom>
          <a:noFill/>
          <a:ln w="12700">
            <a:noFill/>
            <a:miter lim="800000"/>
          </a:ln>
        </p:spPr>
        <p:txBody>
          <a:bodyPr lIns="90488" tIns="44450" rIns="90488" bIns="44450" anchor="ctr"/>
          <a:lstStyle/>
          <a:p>
            <a:pPr algn="l" defTabSz="463550" eaLnBrk="0" hangingPunct="0"/>
            <a:r>
              <a:rPr lang="en-US" altLang="zh-CN" b="1" dirty="0">
                <a:solidFill>
                  <a:schemeClr val="tx1"/>
                </a:solidFill>
                <a:latin typeface="+mj-lt"/>
                <a:ea typeface="微软雅黑" panose="020B0503020204020204" charset="-122"/>
                <a:cs typeface="+mj-lt"/>
              </a:rPr>
              <a:t>JavaScript</a:t>
            </a:r>
            <a:r>
              <a:rPr lang="zh-CN" altLang="en-US" b="1" dirty="0">
                <a:solidFill>
                  <a:schemeClr val="tx1"/>
                </a:solidFill>
                <a:latin typeface="微软雅黑" panose="020B0503020204020204" charset="-122"/>
                <a:ea typeface="微软雅黑" panose="020B0503020204020204" charset="-122"/>
              </a:rPr>
              <a:t>放置</a:t>
            </a:r>
            <a:r>
              <a:rPr lang="en-US" altLang="zh-CN" b="1" dirty="0">
                <a:solidFill>
                  <a:schemeClr val="tx1"/>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主体</a:t>
            </a:r>
            <a:endParaRPr lang="zh-CN" altLang="en-US" b="1" dirty="0">
              <a:solidFill>
                <a:schemeClr val="tx1"/>
              </a:solidFill>
              <a:latin typeface="微软雅黑" panose="020B0503020204020204" charset="-122"/>
              <a:ea typeface="微软雅黑" panose="020B0503020204020204" charset="-122"/>
            </a:endParaRPr>
          </a:p>
        </p:txBody>
      </p:sp>
      <p:sp>
        <p:nvSpPr>
          <p:cNvPr id="20485" name="Rectangle 5"/>
          <p:cNvSpPr>
            <a:spLocks noChangeArrowheads="1"/>
          </p:cNvSpPr>
          <p:nvPr/>
        </p:nvSpPr>
        <p:spPr bwMode="auto">
          <a:xfrm>
            <a:off x="971550" y="1364615"/>
            <a:ext cx="7200900" cy="2861310"/>
          </a:xfrm>
          <a:prstGeom prst="rect">
            <a:avLst/>
          </a:prstGeom>
          <a:noFill/>
          <a:ln w="9525">
            <a:noFill/>
            <a:miter lim="800000"/>
          </a:ln>
        </p:spPr>
        <p:txBody>
          <a:bodyPr wrap="square">
            <a:spAutoFit/>
          </a:bodyPr>
          <a:lstStyle/>
          <a:p>
            <a:pPr>
              <a:lnSpc>
                <a:spcPct val="100000"/>
              </a:lnSpc>
            </a:pPr>
            <a:r>
              <a:rPr lang="en-US" altLang="zh-CN" dirty="0" smtClean="0"/>
              <a:t>&lt;html&gt;</a:t>
            </a:r>
            <a:endParaRPr lang="en-US" altLang="zh-CN" dirty="0" smtClean="0"/>
          </a:p>
          <a:p>
            <a:pPr>
              <a:lnSpc>
                <a:spcPct val="100000"/>
              </a:lnSpc>
            </a:pPr>
            <a:r>
              <a:rPr lang="en-US" altLang="zh-CN" dirty="0" smtClean="0"/>
              <a:t>  &lt;head&gt;</a:t>
            </a:r>
            <a:endParaRPr lang="en-US" altLang="zh-CN" dirty="0" smtClean="0"/>
          </a:p>
          <a:p>
            <a:pPr>
              <a:lnSpc>
                <a:spcPct val="100000"/>
              </a:lnSpc>
            </a:pPr>
            <a:r>
              <a:rPr lang="en-US" altLang="zh-CN" dirty="0" smtClean="0"/>
              <a:t>  &lt;title&gt;</a:t>
            </a:r>
            <a:r>
              <a:rPr lang="zh-CN" altLang="en-US" dirty="0" smtClean="0"/>
              <a:t>主体部分</a:t>
            </a:r>
            <a:r>
              <a:rPr lang="en-US" altLang="zh-CN" dirty="0" smtClean="0"/>
              <a:t>JavaScript&lt;/title&gt;</a:t>
            </a:r>
            <a:endParaRPr lang="en-US" altLang="zh-CN" dirty="0" smtClean="0">
              <a:solidFill>
                <a:srgbClr val="FF0000"/>
              </a:solidFill>
            </a:endParaRPr>
          </a:p>
          <a:p>
            <a:pPr>
              <a:lnSpc>
                <a:spcPct val="100000"/>
              </a:lnSpc>
            </a:pPr>
            <a:r>
              <a:rPr lang="en-US" altLang="zh-CN" dirty="0" smtClean="0"/>
              <a:t>  &lt;/head&gt;</a:t>
            </a:r>
            <a:endParaRPr lang="en-US" altLang="zh-CN" dirty="0" smtClean="0"/>
          </a:p>
          <a:p>
            <a:pPr>
              <a:lnSpc>
                <a:spcPct val="100000"/>
              </a:lnSpc>
            </a:pPr>
            <a:r>
              <a:rPr lang="en-US" altLang="zh-CN" dirty="0" smtClean="0"/>
              <a:t>&lt;body&gt;</a:t>
            </a:r>
            <a:endParaRPr lang="en-US" altLang="zh-CN" dirty="0" smtClean="0"/>
          </a:p>
          <a:p>
            <a:pPr>
              <a:lnSpc>
                <a:spcPct val="100000"/>
              </a:lnSpc>
            </a:pPr>
            <a:r>
              <a:rPr lang="en-US" altLang="zh-CN" dirty="0" smtClean="0">
                <a:solidFill>
                  <a:srgbClr val="FF0000"/>
                </a:solidFill>
              </a:rPr>
              <a:t>  &lt;script type="text/</a:t>
            </a:r>
            <a:r>
              <a:rPr lang="en-US" altLang="zh-CN" dirty="0" err="1" smtClean="0">
                <a:solidFill>
                  <a:srgbClr val="FF0000"/>
                </a:solidFill>
              </a:rPr>
              <a:t>javascript</a:t>
            </a:r>
            <a:r>
              <a:rPr lang="en-US" altLang="zh-CN" dirty="0" smtClean="0">
                <a:solidFill>
                  <a:srgbClr val="FF0000"/>
                </a:solidFill>
              </a:rPr>
              <a:t>" &gt;</a:t>
            </a:r>
            <a:endParaRPr lang="en-US" altLang="zh-CN" dirty="0" smtClean="0">
              <a:solidFill>
                <a:srgbClr val="FF0000"/>
              </a:solidFill>
            </a:endParaRPr>
          </a:p>
          <a:p>
            <a:pPr>
              <a:lnSpc>
                <a:spcPct val="100000"/>
              </a:lnSpc>
            </a:pPr>
            <a:r>
              <a:rPr lang="en-US" altLang="zh-CN" dirty="0" smtClean="0">
                <a:solidFill>
                  <a:srgbClr val="FF0000"/>
                </a:solidFill>
              </a:rPr>
              <a:t>    alert(“JS</a:t>
            </a:r>
            <a:r>
              <a:rPr lang="zh-CN" altLang="en-US" dirty="0" smtClean="0">
                <a:solidFill>
                  <a:srgbClr val="FF0000"/>
                </a:solidFill>
              </a:rPr>
              <a:t>放置在主体中，直接运行！</a:t>
            </a:r>
            <a:r>
              <a:rPr lang="en-US" altLang="zh-CN" dirty="0" smtClean="0">
                <a:solidFill>
                  <a:srgbClr val="FF0000"/>
                </a:solidFill>
              </a:rPr>
              <a:t>”);</a:t>
            </a:r>
            <a:endParaRPr lang="en-US" altLang="zh-CN" dirty="0" smtClean="0">
              <a:solidFill>
                <a:srgbClr val="FF0000"/>
              </a:solidFill>
            </a:endParaRPr>
          </a:p>
          <a:p>
            <a:pPr>
              <a:lnSpc>
                <a:spcPct val="100000"/>
              </a:lnSpc>
            </a:pPr>
            <a:r>
              <a:rPr lang="en-US" altLang="zh-CN" dirty="0" smtClean="0">
                <a:solidFill>
                  <a:srgbClr val="FF0000"/>
                </a:solidFill>
              </a:rPr>
              <a:t>  &lt;/script&gt;</a:t>
            </a:r>
            <a:endParaRPr lang="en-US" altLang="zh-CN" dirty="0" smtClean="0"/>
          </a:p>
          <a:p>
            <a:pPr>
              <a:lnSpc>
                <a:spcPct val="100000"/>
              </a:lnSpc>
            </a:pPr>
            <a:r>
              <a:rPr lang="en-US" altLang="zh-CN" dirty="0" smtClean="0"/>
              <a:t>&lt;/body&gt;</a:t>
            </a:r>
            <a:endParaRPr lang="en-US" altLang="zh-CN" dirty="0" smtClean="0"/>
          </a:p>
          <a:p>
            <a:pPr>
              <a:lnSpc>
                <a:spcPct val="100000"/>
              </a:lnSpc>
            </a:pPr>
            <a:r>
              <a:rPr lang="en-US" altLang="zh-CN" dirty="0" smtClean="0"/>
              <a:t>&lt;/html&gt;</a:t>
            </a:r>
            <a:endParaRPr lang="en-US" altLang="zh-CN" dirty="0" smtClean="0"/>
          </a:p>
        </p:txBody>
      </p:sp>
      <p:sp>
        <p:nvSpPr>
          <p:cNvPr id="20486" name="Rectangle 6"/>
          <p:cNvSpPr>
            <a:spLocks noChangeArrowheads="1"/>
          </p:cNvSpPr>
          <p:nvPr/>
        </p:nvSpPr>
        <p:spPr bwMode="auto">
          <a:xfrm>
            <a:off x="737235" y="4326255"/>
            <a:ext cx="7660005" cy="645160"/>
          </a:xfrm>
          <a:prstGeom prst="rect">
            <a:avLst/>
          </a:prstGeom>
          <a:noFill/>
          <a:ln w="9525">
            <a:solidFill>
              <a:srgbClr val="0000FF"/>
            </a:solidFill>
            <a:miter lim="800000"/>
          </a:ln>
        </p:spPr>
        <p:txBody>
          <a:bodyPr wrap="square">
            <a:spAutoFit/>
          </a:bodyPr>
          <a:lstStyle/>
          <a:p>
            <a:r>
              <a:rPr lang="zh-CN" altLang="en-US" dirty="0">
                <a:latin typeface="微软雅黑" panose="020B0503020204020204" charset="-122"/>
                <a:ea typeface="微软雅黑" panose="020B0503020204020204" charset="-122"/>
              </a:rPr>
              <a:t>注：</a:t>
            </a:r>
            <a:r>
              <a:rPr lang="en-US" altLang="zh-CN" dirty="0">
                <a:latin typeface="微软雅黑" panose="020B0503020204020204" charset="-122"/>
                <a:ea typeface="微软雅黑" panose="020B0503020204020204" charset="-122"/>
              </a:rPr>
              <a:t>JS</a:t>
            </a:r>
            <a:r>
              <a:rPr lang="zh-CN" altLang="en-US" dirty="0">
                <a:latin typeface="微软雅黑" panose="020B0503020204020204" charset="-122"/>
                <a:ea typeface="微软雅黑" panose="020B0503020204020204" charset="-122"/>
              </a:rPr>
              <a:t>脚本插入在主体时，</a:t>
            </a:r>
            <a:r>
              <a:rPr lang="en-US" altLang="zh-CN" dirty="0">
                <a:latin typeface="微软雅黑" panose="020B0503020204020204" charset="-122"/>
                <a:ea typeface="微软雅黑" panose="020B0503020204020204" charset="-122"/>
              </a:rPr>
              <a:t>JavaScript</a:t>
            </a:r>
            <a:r>
              <a:rPr lang="zh-CN" altLang="en-US" dirty="0">
                <a:latin typeface="微软雅黑" panose="020B0503020204020204" charset="-122"/>
                <a:ea typeface="微软雅黑" panose="020B0503020204020204" charset="-122"/>
              </a:rPr>
              <a:t>语句能够被立即执行。</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也可以定义成函数，但必须引用才能执行。</a:t>
            </a:r>
            <a:endParaRPr lang="zh-CN" altLang="en-US" dirty="0">
              <a:latin typeface="微软雅黑" panose="020B0503020204020204" charset="-122"/>
              <a:ea typeface="微软雅黑" panose="020B0503020204020204" charset="-122"/>
            </a:endParaRPr>
          </a:p>
        </p:txBody>
      </p:sp>
      <p:graphicFrame>
        <p:nvGraphicFramePr>
          <p:cNvPr id="2" name="对象 1">
            <a:hlinkClick r:id="" action="ppaction://ole?verb="/>
          </p:cNvPr>
          <p:cNvGraphicFramePr>
            <a:graphicFrameLocks noChangeAspect="1"/>
          </p:cNvGraphicFramePr>
          <p:nvPr/>
        </p:nvGraphicFramePr>
        <p:xfrm>
          <a:off x="3478530" y="5730875"/>
          <a:ext cx="1266825" cy="542925"/>
        </p:xfrm>
        <a:graphic>
          <a:graphicData uri="http://schemas.openxmlformats.org/presentationml/2006/ole">
            <mc:AlternateContent xmlns:mc="http://schemas.openxmlformats.org/markup-compatibility/2006">
              <mc:Choice xmlns:v="urn:schemas-microsoft-com:vml" Requires="v">
                <p:oleObj spid="_x0000_s2049" name="" r:id="rId1" imgW="1266825" imgH="542925" progId="Package">
                  <p:embed/>
                </p:oleObj>
              </mc:Choice>
              <mc:Fallback>
                <p:oleObj name="" r:id="rId1" imgW="1266825" imgH="542925" progId="Package">
                  <p:embed/>
                  <p:pic>
                    <p:nvPicPr>
                      <p:cNvPr id="0" name="图片 2048"/>
                      <p:cNvPicPr/>
                      <p:nvPr/>
                    </p:nvPicPr>
                    <p:blipFill>
                      <a:blip r:embed="rId2"/>
                      <a:stretch>
                        <a:fillRect/>
                      </a:stretch>
                    </p:blipFill>
                    <p:spPr>
                      <a:xfrm>
                        <a:off x="3478530" y="5730875"/>
                        <a:ext cx="1266825" cy="5429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1676400"/>
            <a:ext cx="8153400" cy="2749550"/>
          </a:xfrm>
          <a:prstGeom prst="rect">
            <a:avLst/>
          </a:prstGeom>
          <a:noFill/>
        </p:spPr>
        <p:txBody>
          <a:bodyPr wrap="square" rtlCol="0" anchor="t">
            <a:spAutoFit/>
          </a:bodyPr>
          <a:lstStyle/>
          <a:p>
            <a:pPr marL="358775" indent="0">
              <a:buClr>
                <a:schemeClr val="accent2"/>
              </a:buClr>
              <a:buFont typeface="Wingdings" panose="05000000000000000000" pitchFamily="2" charset="2"/>
              <a:buNone/>
            </a:pPr>
            <a:r>
              <a:rPr lang="zh-CN" altLang="zh-CN" dirty="0">
                <a:latin typeface="+mj-ea"/>
                <a:ea typeface="+mj-ea"/>
              </a:rPr>
              <a:t>函数体必须写在“</a:t>
            </a:r>
            <a:r>
              <a:rPr lang="en-US" altLang="zh-CN" dirty="0">
                <a:latin typeface="+mj-ea"/>
                <a:ea typeface="+mj-ea"/>
              </a:rPr>
              <a:t>{</a:t>
            </a:r>
            <a:r>
              <a:rPr lang="zh-CN" altLang="zh-CN" dirty="0">
                <a:latin typeface="+mj-ea"/>
                <a:ea typeface="+mj-ea"/>
              </a:rPr>
              <a:t>”和“</a:t>
            </a:r>
            <a:r>
              <a:rPr lang="en-US" altLang="zh-CN" dirty="0">
                <a:latin typeface="+mj-ea"/>
                <a:ea typeface="+mj-ea"/>
              </a:rPr>
              <a:t>}</a:t>
            </a:r>
            <a:r>
              <a:rPr lang="zh-CN" altLang="zh-CN" dirty="0">
                <a:latin typeface="+mj-ea"/>
                <a:ea typeface="+mj-ea"/>
              </a:rPr>
              <a:t>”内，“</a:t>
            </a:r>
            <a:r>
              <a:rPr lang="en-US" altLang="zh-CN" dirty="0">
                <a:latin typeface="+mj-ea"/>
                <a:ea typeface="+mj-ea"/>
              </a:rPr>
              <a:t>{</a:t>
            </a:r>
            <a:r>
              <a:rPr lang="zh-CN" altLang="zh-CN" dirty="0">
                <a:latin typeface="+mj-ea"/>
                <a:ea typeface="+mj-ea"/>
              </a:rPr>
              <a:t>”、“</a:t>
            </a:r>
            <a:r>
              <a:rPr lang="en-US" altLang="zh-CN" dirty="0">
                <a:latin typeface="+mj-ea"/>
                <a:ea typeface="+mj-ea"/>
              </a:rPr>
              <a:t>}</a:t>
            </a:r>
            <a:r>
              <a:rPr lang="zh-CN" altLang="zh-CN" dirty="0">
                <a:latin typeface="+mj-ea"/>
                <a:ea typeface="+mj-ea"/>
              </a:rPr>
              <a:t>”定义了函数的开始和结束</a:t>
            </a:r>
            <a:endParaRPr lang="zh-CN" altLang="zh-CN" dirty="0">
              <a:latin typeface="+mj-ea"/>
              <a:ea typeface="+mj-ea"/>
            </a:endParaRPr>
          </a:p>
          <a:p>
            <a:pPr marL="358775" indent="0">
              <a:buClr>
                <a:schemeClr val="accent2"/>
              </a:buClr>
              <a:buFont typeface="Wingdings" panose="05000000000000000000" pitchFamily="2" charset="2"/>
              <a:buNone/>
            </a:pPr>
            <a:endParaRPr lang="zh-CN" altLang="zh-CN" dirty="0" smtClean="0">
              <a:latin typeface="+mj-ea"/>
              <a:ea typeface="+mj-ea"/>
            </a:endParaRPr>
          </a:p>
          <a:p>
            <a:pPr marL="358775" indent="0">
              <a:buClr>
                <a:schemeClr val="accent2"/>
              </a:buClr>
              <a:buFont typeface="Wingdings" panose="05000000000000000000" pitchFamily="2" charset="2"/>
              <a:buNone/>
            </a:pPr>
            <a:r>
              <a:rPr lang="en-US" altLang="zh-CN" dirty="0" smtClean="0">
                <a:latin typeface="+mj-ea"/>
                <a:ea typeface="+mj-ea"/>
              </a:rPr>
              <a:t>JavaScript</a:t>
            </a:r>
            <a:r>
              <a:rPr lang="zh-CN" altLang="zh-CN" dirty="0">
                <a:latin typeface="+mj-ea"/>
                <a:ea typeface="+mj-ea"/>
              </a:rPr>
              <a:t>中区分字母大小写，因此“</a:t>
            </a:r>
            <a:r>
              <a:rPr lang="en-US" altLang="zh-CN" dirty="0">
                <a:latin typeface="+mj-ea"/>
                <a:ea typeface="+mj-ea"/>
              </a:rPr>
              <a:t>function</a:t>
            </a:r>
            <a:r>
              <a:rPr lang="zh-CN" altLang="zh-CN" dirty="0">
                <a:latin typeface="+mj-ea"/>
                <a:ea typeface="+mj-ea"/>
              </a:rPr>
              <a:t>”这个词必须是全部字母小写的，否则程序就会出错。另外需要注意的是，必须使用大小写完全相同的函数名来调用函数</a:t>
            </a:r>
            <a:r>
              <a:rPr lang="zh-CN" altLang="zh-CN" dirty="0" smtClean="0">
                <a:latin typeface="+mj-ea"/>
                <a:ea typeface="+mj-ea"/>
              </a:rPr>
              <a:t>。</a:t>
            </a:r>
            <a:r>
              <a:rPr lang="zh-CN" altLang="en-US" dirty="0" smtClean="0">
                <a:solidFill>
                  <a:schemeClr val="tx1"/>
                </a:solidFill>
                <a:latin typeface="黑体" panose="02010609060101010101" charset="-122"/>
                <a:ea typeface="黑体" panose="02010609060101010101" charset="-122"/>
                <a:cs typeface="+mn-ea"/>
                <a:sym typeface="+mn-ea"/>
              </a:rPr>
              <a:t>例</a:t>
            </a:r>
            <a:r>
              <a:rPr lang="zh-CN" altLang="en-US" dirty="0" smtClean="0">
                <a:latin typeface="黑体" panose="02010609060101010101" charset="-122"/>
                <a:ea typeface="黑体" panose="02010609060101010101" charset="-122"/>
                <a:cs typeface="+mn-ea"/>
                <a:sym typeface="+mn-ea"/>
              </a:rPr>
              <a:t>如</a:t>
            </a:r>
            <a:r>
              <a:rPr lang="en-US" altLang="zh-CN" dirty="0" smtClean="0">
                <a:solidFill>
                  <a:schemeClr val="tx1"/>
                </a:solidFill>
                <a:latin typeface="黑体" panose="02010609060101010101" charset="-122"/>
                <a:ea typeface="黑体" panose="02010609060101010101" charset="-122"/>
                <a:cs typeface="+mn-ea"/>
                <a:sym typeface="+mn-ea"/>
              </a:rPr>
              <a:t>:</a:t>
            </a:r>
            <a:endParaRPr lang="en-US" altLang="zh-CN" dirty="0" smtClean="0">
              <a:solidFill>
                <a:schemeClr val="tx1"/>
              </a:solidFill>
              <a:latin typeface="黑体" panose="02010609060101010101" charset="-122"/>
              <a:ea typeface="黑体" panose="02010609060101010101" charset="-122"/>
              <a:cs typeface="+mn-ea"/>
              <a:sym typeface="+mn-ea"/>
            </a:endParaRPr>
          </a:p>
          <a:p>
            <a:pPr marL="514350" lvl="0" indent="-155575">
              <a:buClr>
                <a:schemeClr val="accent2"/>
              </a:buClr>
            </a:pPr>
            <a:r>
              <a:rPr lang="en-US" altLang="zh-CN" dirty="0" smtClean="0">
                <a:latin typeface="黑体" panose="02010609060101010101" charset="-122"/>
                <a:ea typeface="黑体" panose="02010609060101010101" charset="-122"/>
                <a:cs typeface="+mn-ea"/>
                <a:sym typeface="+mn-ea"/>
              </a:rPr>
              <a:t> </a:t>
            </a:r>
            <a:r>
              <a:rPr lang="en-US" altLang="zh-CN" dirty="0" smtClean="0">
                <a:latin typeface="黑体" panose="02010609060101010101" charset="-122"/>
                <a:ea typeface="黑体" panose="02010609060101010101" charset="-122"/>
                <a:cs typeface="+mn-ea"/>
                <a:sym typeface="+mn-ea"/>
              </a:rPr>
              <a:t>  </a:t>
            </a:r>
            <a:r>
              <a:rPr lang="en-US" altLang="zh-CN" sz="1800" dirty="0" smtClean="0">
                <a:solidFill>
                  <a:srgbClr val="FF0000"/>
                </a:solidFill>
                <a:latin typeface="黑体" panose="02010609060101010101" charset="-122"/>
                <a:ea typeface="黑体" panose="02010609060101010101" charset="-122"/>
                <a:cs typeface="+mn-ea"/>
                <a:sym typeface="+mn-ea"/>
              </a:rPr>
              <a:t>function </a:t>
            </a:r>
            <a:r>
              <a:rPr lang="en-US" altLang="zh-CN" sz="1800" dirty="0">
                <a:solidFill>
                  <a:srgbClr val="FF0000"/>
                </a:solidFill>
                <a:latin typeface="黑体" panose="02010609060101010101" charset="-122"/>
                <a:ea typeface="黑体" panose="02010609060101010101" charset="-122"/>
                <a:cs typeface="+mn-ea"/>
                <a:sym typeface="+mn-ea"/>
              </a:rPr>
              <a:t>sum(x,y){return x*y;}</a:t>
            </a:r>
            <a:endParaRPr lang="en-US" altLang="zh-CN" sz="1800" dirty="0">
              <a:solidFill>
                <a:srgbClr val="FF0000"/>
              </a:solidFill>
              <a:latin typeface="黑体" panose="02010609060101010101" charset="-122"/>
              <a:ea typeface="黑体" panose="02010609060101010101" charset="-122"/>
              <a:cs typeface="+mn-ea"/>
              <a:sym typeface="+mn-ea"/>
            </a:endParaRPr>
          </a:p>
          <a:p>
            <a:pPr marL="0" indent="696595" algn="l" defTabSz="914400">
              <a:spcBef>
                <a:spcPct val="20000"/>
              </a:spcBef>
              <a:buClr>
                <a:srgbClr val="202AAE"/>
              </a:buClr>
              <a:buSzPct val="80000"/>
              <a:buFont typeface="+mj-ea"/>
              <a:buNone/>
            </a:pPr>
            <a:r>
              <a:rPr lang="en-US" altLang="zh-CN" sz="1800" dirty="0" smtClean="0">
                <a:solidFill>
                  <a:srgbClr val="FF0000"/>
                </a:solidFill>
                <a:latin typeface="黑体" panose="02010609060101010101" charset="-122"/>
                <a:ea typeface="黑体" panose="02010609060101010101" charset="-122"/>
                <a:cs typeface="+mn-ea"/>
                <a:sym typeface="+mn-ea"/>
              </a:rPr>
              <a:t> function </a:t>
            </a:r>
            <a:r>
              <a:rPr lang="en-US" altLang="zh-CN" sz="1800" dirty="0" err="1">
                <a:solidFill>
                  <a:srgbClr val="FF0000"/>
                </a:solidFill>
                <a:latin typeface="黑体" panose="02010609060101010101" charset="-122"/>
                <a:ea typeface="黑体" panose="02010609060101010101" charset="-122"/>
                <a:cs typeface="+mn-ea"/>
                <a:sym typeface="+mn-ea"/>
              </a:rPr>
              <a:t>showMessage</a:t>
            </a:r>
            <a:r>
              <a:rPr lang="en-US" altLang="zh-CN" sz="1800" dirty="0">
                <a:solidFill>
                  <a:srgbClr val="FF0000"/>
                </a:solidFill>
                <a:latin typeface="黑体" panose="02010609060101010101" charset="-122"/>
                <a:ea typeface="黑体" panose="02010609060101010101" charset="-122"/>
                <a:cs typeface="+mn-ea"/>
                <a:sym typeface="+mn-ea"/>
              </a:rPr>
              <a:t>(mess</a:t>
            </a:r>
            <a:r>
              <a:rPr lang="en-US" altLang="zh-CN" sz="1800" dirty="0" smtClean="0">
                <a:solidFill>
                  <a:srgbClr val="FF0000"/>
                </a:solidFill>
                <a:latin typeface="黑体" panose="02010609060101010101" charset="-122"/>
                <a:ea typeface="黑体" panose="02010609060101010101" charset="-122"/>
                <a:cs typeface="+mn-ea"/>
                <a:sym typeface="+mn-ea"/>
              </a:rPr>
              <a:t>){</a:t>
            </a:r>
            <a:endParaRPr lang="en-US" altLang="zh-CN" sz="1800" dirty="0" smtClean="0">
              <a:solidFill>
                <a:srgbClr val="FF0000"/>
              </a:solidFill>
              <a:latin typeface="黑体" panose="02010609060101010101" charset="-122"/>
              <a:ea typeface="黑体" panose="02010609060101010101" charset="-122"/>
              <a:cs typeface="+mn-ea"/>
              <a:sym typeface="+mn-ea"/>
            </a:endParaRPr>
          </a:p>
          <a:p>
            <a:pPr marL="0" indent="696595" algn="l" defTabSz="914400">
              <a:spcBef>
                <a:spcPct val="20000"/>
              </a:spcBef>
              <a:buClr>
                <a:srgbClr val="202AAE"/>
              </a:buClr>
              <a:buSzPct val="80000"/>
              <a:buFont typeface="+mj-ea"/>
              <a:buNone/>
            </a:pPr>
            <a:r>
              <a:rPr lang="en-US" altLang="zh-CN" sz="1800" dirty="0" smtClean="0">
                <a:solidFill>
                  <a:srgbClr val="FF0000"/>
                </a:solidFill>
                <a:latin typeface="黑体" panose="02010609060101010101" charset="-122"/>
                <a:ea typeface="黑体" panose="02010609060101010101" charset="-122"/>
                <a:cs typeface="+mn-ea"/>
                <a:sym typeface="+mn-ea"/>
              </a:rPr>
              <a:t>   alert(mess);</a:t>
            </a:r>
            <a:endParaRPr lang="en-US" altLang="zh-CN" sz="1800" dirty="0" smtClean="0">
              <a:solidFill>
                <a:srgbClr val="FF0000"/>
              </a:solidFill>
              <a:latin typeface="黑体" panose="02010609060101010101" charset="-122"/>
              <a:ea typeface="黑体" panose="02010609060101010101" charset="-122"/>
              <a:cs typeface="+mn-ea"/>
              <a:sym typeface="+mn-ea"/>
            </a:endParaRPr>
          </a:p>
          <a:p>
            <a:pPr marL="0" indent="696595" algn="l" defTabSz="914400">
              <a:spcBef>
                <a:spcPct val="20000"/>
              </a:spcBef>
              <a:buClr>
                <a:srgbClr val="202AAE"/>
              </a:buClr>
              <a:buSzPct val="80000"/>
              <a:buFont typeface="+mj-ea"/>
              <a:buNone/>
            </a:pPr>
            <a:r>
              <a:rPr lang="en-US" altLang="zh-CN" sz="1800" dirty="0" smtClean="0">
                <a:solidFill>
                  <a:srgbClr val="FF0000"/>
                </a:solidFill>
                <a:latin typeface="黑体" panose="02010609060101010101" charset="-122"/>
                <a:ea typeface="黑体" panose="02010609060101010101" charset="-122"/>
                <a:cs typeface="+mn-ea"/>
                <a:sym typeface="+mn-ea"/>
              </a:rPr>
              <a:t>}</a:t>
            </a:r>
            <a:endParaRPr lang="en-US" altLang="zh-CN" sz="1800" dirty="0">
              <a:solidFill>
                <a:srgbClr val="FF0000"/>
              </a:solidFill>
              <a:latin typeface="黑体" panose="02010609060101010101" charset="-122"/>
              <a:ea typeface="黑体" panose="02010609060101010101" charset="-122"/>
              <a:cs typeface="+mn-ea"/>
              <a:sym typeface="+mn-ea"/>
            </a:endParaRPr>
          </a:p>
        </p:txBody>
      </p:sp>
      <p:sp>
        <p:nvSpPr>
          <p:cNvPr id="80897" name="Rectangle 2"/>
          <p:cNvSpPr>
            <a:spLocks noGrp="1" noChangeArrowheads="1"/>
          </p:cNvSpPr>
          <p:nvPr>
            <p:ph type="title" idx="4294967295"/>
          </p:nvPr>
        </p:nvSpPr>
        <p:spPr>
          <a:xfrm>
            <a:off x="533083" y="542925"/>
            <a:ext cx="7761287" cy="567929"/>
          </a:xfrm>
        </p:spPr>
        <p:txBody>
          <a:bodyPr/>
          <a:lstStyle/>
          <a:p>
            <a:r>
              <a:rPr lang="zh-CN" altLang="en-US" dirty="0" smtClean="0"/>
              <a:t>自定义函数</a:t>
            </a:r>
            <a:endParaRPr lang="zh-CN" altLang="en-US"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idx="1"/>
          </p:nvPr>
        </p:nvSpPr>
        <p:spPr>
          <a:xfrm>
            <a:off x="342900" y="1329690"/>
            <a:ext cx="8361680" cy="3794760"/>
          </a:xfrm>
        </p:spPr>
        <p:txBody>
          <a:bodyPr>
            <a:noAutofit/>
          </a:bodyPr>
          <a:lstStyle/>
          <a:p>
            <a:pPr marL="0" indent="0">
              <a:lnSpc>
                <a:spcPct val="100000"/>
              </a:lnSpc>
              <a:spcBef>
                <a:spcPts val="0"/>
              </a:spcBef>
              <a:spcAft>
                <a:spcPts val="0"/>
              </a:spcAft>
              <a:buNone/>
            </a:pPr>
            <a:r>
              <a:rPr lang="zh-CN" altLang="en-US" sz="1600" dirty="0"/>
              <a:t>&lt;html&gt;</a:t>
            </a:r>
            <a:endParaRPr lang="zh-CN" altLang="en-US" sz="1600" dirty="0"/>
          </a:p>
          <a:p>
            <a:pPr marL="0" indent="0">
              <a:lnSpc>
                <a:spcPct val="100000"/>
              </a:lnSpc>
              <a:spcBef>
                <a:spcPts val="0"/>
              </a:spcBef>
              <a:spcAft>
                <a:spcPts val="0"/>
              </a:spcAft>
              <a:buNone/>
            </a:pPr>
            <a:r>
              <a:rPr lang="zh-CN" altLang="en-US" sz="1600" dirty="0"/>
              <a:t>  &lt;head&gt;</a:t>
            </a:r>
            <a:endParaRPr lang="zh-CN" altLang="en-US" sz="1600" dirty="0"/>
          </a:p>
          <a:p>
            <a:pPr marL="0" indent="0">
              <a:lnSpc>
                <a:spcPct val="100000"/>
              </a:lnSpc>
              <a:spcBef>
                <a:spcPts val="0"/>
              </a:spcBef>
              <a:spcAft>
                <a:spcPts val="0"/>
              </a:spcAft>
              <a:buNone/>
            </a:pPr>
            <a:r>
              <a:rPr lang="zh-CN" altLang="en-US" sz="1600" dirty="0"/>
              <a:t>    &lt;title&gt;自定义函数的应用&lt;/title&gt;</a:t>
            </a:r>
            <a:endParaRPr lang="zh-CN" altLang="en-US" sz="1600" dirty="0"/>
          </a:p>
          <a:p>
            <a:pPr marL="0" indent="0">
              <a:lnSpc>
                <a:spcPct val="100000"/>
              </a:lnSpc>
              <a:spcBef>
                <a:spcPts val="0"/>
              </a:spcBef>
              <a:spcAft>
                <a:spcPts val="0"/>
              </a:spcAft>
              <a:buNone/>
            </a:pPr>
            <a:r>
              <a:rPr lang="zh-CN" altLang="en-US" sz="1600" dirty="0"/>
              <a:t>    &lt;script type="text/javascript"&gt;</a:t>
            </a:r>
            <a:endParaRPr lang="zh-CN" altLang="en-US" sz="1600" dirty="0"/>
          </a:p>
          <a:p>
            <a:pPr marL="0" indent="0">
              <a:lnSpc>
                <a:spcPct val="100000"/>
              </a:lnSpc>
              <a:spcBef>
                <a:spcPts val="0"/>
              </a:spcBef>
              <a:spcAft>
                <a:spcPts val="0"/>
              </a:spcAft>
              <a:buNone/>
            </a:pPr>
            <a:r>
              <a:rPr lang="zh-CN" altLang="en-US" sz="1600" dirty="0">
                <a:solidFill>
                  <a:srgbClr val="FF0000"/>
                </a:solidFill>
              </a:rPr>
              <a:t>      function area(a,b,c</a:t>
            </a:r>
            <a:r>
              <a:rPr lang="zh-CN" altLang="en-US" sz="1600" dirty="0" smtClean="0">
                <a:solidFill>
                  <a:srgbClr val="FF0000"/>
                </a:solidFill>
              </a:rPr>
              <a:t>)</a:t>
            </a:r>
            <a:r>
              <a:rPr lang="zh-CN" altLang="en-US" sz="1600" dirty="0" smtClean="0">
                <a:solidFill>
                  <a:srgbClr val="FF0000"/>
                </a:solidFill>
                <a:sym typeface="+mn-ea"/>
              </a:rPr>
              <a:t>{</a:t>
            </a:r>
            <a:r>
              <a:rPr lang="zh-CN" altLang="en-US" sz="1600" dirty="0" smtClean="0">
                <a:solidFill>
                  <a:srgbClr val="FF0000"/>
                </a:solidFill>
              </a:rPr>
              <a:t> </a:t>
            </a:r>
            <a:endParaRPr lang="zh-CN" altLang="en-US" sz="1600" dirty="0" smtClean="0">
              <a:solidFill>
                <a:srgbClr val="FF0000"/>
              </a:solidFill>
            </a:endParaRPr>
          </a:p>
          <a:p>
            <a:pPr marL="0" indent="0">
              <a:lnSpc>
                <a:spcPct val="100000"/>
              </a:lnSpc>
              <a:spcBef>
                <a:spcPts val="0"/>
              </a:spcBef>
              <a:spcAft>
                <a:spcPts val="0"/>
              </a:spcAft>
              <a:buNone/>
            </a:pPr>
            <a:r>
              <a:rPr lang="zh-CN" altLang="en-US" sz="1600" dirty="0" smtClean="0">
                <a:solidFill>
                  <a:srgbClr val="FF0000"/>
                </a:solidFill>
              </a:rPr>
              <a:t>        s</a:t>
            </a:r>
            <a:r>
              <a:rPr lang="zh-CN" altLang="en-US" sz="1600" dirty="0">
                <a:solidFill>
                  <a:srgbClr val="FF0000"/>
                </a:solidFill>
              </a:rPr>
              <a:t>=(parseInt(a.value)+parseInt(b.value))/2*c.value;</a:t>
            </a:r>
            <a:endParaRPr lang="zh-CN" altLang="en-US" sz="1600" dirty="0">
              <a:solidFill>
                <a:srgbClr val="FF0000"/>
              </a:solidFill>
            </a:endParaRPr>
          </a:p>
          <a:p>
            <a:pPr marL="0" indent="0">
              <a:lnSpc>
                <a:spcPct val="100000"/>
              </a:lnSpc>
              <a:spcBef>
                <a:spcPts val="0"/>
              </a:spcBef>
              <a:spcAft>
                <a:spcPts val="0"/>
              </a:spcAft>
              <a:buNone/>
            </a:pPr>
            <a:r>
              <a:rPr lang="zh-CN" altLang="en-US" sz="1600" dirty="0">
                <a:solidFill>
                  <a:srgbClr val="FF0000"/>
                </a:solidFill>
              </a:rPr>
              <a:t>        alert("梯形的面积为"+s);</a:t>
            </a:r>
            <a:endParaRPr lang="zh-CN" altLang="en-US" sz="1600" dirty="0">
              <a:solidFill>
                <a:srgbClr val="FF0000"/>
              </a:solidFill>
            </a:endParaRPr>
          </a:p>
          <a:p>
            <a:pPr marL="0" indent="0">
              <a:lnSpc>
                <a:spcPct val="100000"/>
              </a:lnSpc>
              <a:spcBef>
                <a:spcPts val="0"/>
              </a:spcBef>
              <a:spcAft>
                <a:spcPts val="0"/>
              </a:spcAft>
              <a:buNone/>
            </a:pPr>
            <a:r>
              <a:rPr lang="zh-CN" altLang="en-US" sz="1600" dirty="0">
                <a:solidFill>
                  <a:srgbClr val="FF0000"/>
                </a:solidFill>
              </a:rPr>
              <a:t>      }</a:t>
            </a:r>
            <a:endParaRPr lang="zh-CN" altLang="en-US" sz="1600" dirty="0">
              <a:solidFill>
                <a:srgbClr val="FF0000"/>
              </a:solidFill>
            </a:endParaRPr>
          </a:p>
          <a:p>
            <a:pPr marL="0" indent="0">
              <a:lnSpc>
                <a:spcPct val="100000"/>
              </a:lnSpc>
              <a:spcBef>
                <a:spcPts val="0"/>
              </a:spcBef>
              <a:spcAft>
                <a:spcPts val="0"/>
              </a:spcAft>
              <a:buNone/>
            </a:pPr>
            <a:r>
              <a:rPr lang="zh-CN" altLang="en-US" sz="1600" dirty="0"/>
              <a:t>    &lt;/script&gt;</a:t>
            </a:r>
            <a:endParaRPr lang="zh-CN" altLang="en-US" sz="1600" dirty="0"/>
          </a:p>
          <a:p>
            <a:pPr marL="0" indent="0">
              <a:lnSpc>
                <a:spcPct val="100000"/>
              </a:lnSpc>
              <a:spcBef>
                <a:spcPts val="0"/>
              </a:spcBef>
              <a:spcAft>
                <a:spcPts val="0"/>
              </a:spcAft>
              <a:buNone/>
            </a:pPr>
            <a:r>
              <a:rPr lang="zh-CN" altLang="en-US" sz="1600" dirty="0"/>
              <a:t>  &lt;/head</a:t>
            </a:r>
            <a:r>
              <a:rPr lang="zh-CN" altLang="en-US" sz="1600" dirty="0" smtClean="0"/>
              <a:t>&gt;</a:t>
            </a:r>
            <a:endParaRPr lang="en-US" altLang="zh-CN" sz="1600" dirty="0" smtClean="0"/>
          </a:p>
          <a:p>
            <a:pPr marL="0" indent="0">
              <a:lnSpc>
                <a:spcPct val="100000"/>
              </a:lnSpc>
              <a:spcBef>
                <a:spcPts val="0"/>
              </a:spcBef>
              <a:spcAft>
                <a:spcPts val="0"/>
              </a:spcAft>
              <a:buNone/>
            </a:pPr>
            <a:r>
              <a:rPr lang="zh-CN" altLang="en-US" sz="1600" dirty="0">
                <a:sym typeface="+mn-ea"/>
              </a:rPr>
              <a:t>  &lt;body</a:t>
            </a:r>
            <a:r>
              <a:rPr lang="zh-CN" altLang="en-US" sz="1600" dirty="0" smtClean="0">
                <a:sym typeface="+mn-ea"/>
              </a:rPr>
              <a:t>&gt;</a:t>
            </a:r>
            <a:endParaRPr lang="zh-CN" altLang="en-US" sz="1600" dirty="0" smtClean="0">
              <a:sym typeface="+mn-ea"/>
            </a:endParaRPr>
          </a:p>
          <a:p>
            <a:pPr marL="0" indent="0">
              <a:lnSpc>
                <a:spcPct val="100000"/>
              </a:lnSpc>
              <a:spcBef>
                <a:spcPts val="0"/>
              </a:spcBef>
              <a:spcAft>
                <a:spcPts val="0"/>
              </a:spcAft>
              <a:buNone/>
            </a:pPr>
            <a:r>
              <a:rPr lang="zh-CN" altLang="en-US" sz="1600" dirty="0" smtClean="0">
                <a:sym typeface="+mn-ea"/>
              </a:rPr>
              <a:t>    &lt;</a:t>
            </a:r>
            <a:r>
              <a:rPr lang="zh-CN" altLang="en-US" sz="1600" dirty="0">
                <a:sym typeface="+mn-ea"/>
              </a:rPr>
              <a:t>form&gt;</a:t>
            </a:r>
            <a:endParaRPr lang="zh-CN" altLang="en-US" sz="1600" dirty="0"/>
          </a:p>
          <a:p>
            <a:pPr>
              <a:lnSpc>
                <a:spcPct val="100000"/>
              </a:lnSpc>
              <a:spcBef>
                <a:spcPts val="0"/>
              </a:spcBef>
              <a:spcAft>
                <a:spcPts val="0"/>
              </a:spcAft>
              <a:buNone/>
            </a:pPr>
            <a:r>
              <a:rPr lang="zh-CN" altLang="en-US" sz="1600" dirty="0" smtClean="0">
                <a:latin typeface="+mn-lt"/>
                <a:ea typeface="+mn-ea"/>
                <a:sym typeface="+mn-ea"/>
              </a:rPr>
              <a:t>     上</a:t>
            </a:r>
            <a:r>
              <a:rPr lang="zh-CN" altLang="en-US" sz="1600" dirty="0">
                <a:latin typeface="+mn-lt"/>
                <a:ea typeface="+mn-ea"/>
                <a:sym typeface="+mn-ea"/>
              </a:rPr>
              <a:t>底:&lt;input type="text" name="a"&gt;&lt;br/&gt;</a:t>
            </a:r>
            <a:endParaRPr lang="zh-CN" altLang="en-US" sz="1600" dirty="0"/>
          </a:p>
          <a:p>
            <a:pPr>
              <a:lnSpc>
                <a:spcPct val="100000"/>
              </a:lnSpc>
              <a:spcBef>
                <a:spcPts val="0"/>
              </a:spcBef>
              <a:spcAft>
                <a:spcPts val="0"/>
              </a:spcAft>
              <a:buNone/>
            </a:pPr>
            <a:r>
              <a:rPr lang="zh-CN" altLang="en-US" sz="1600" dirty="0" smtClean="0">
                <a:latin typeface="+mn-lt"/>
                <a:ea typeface="+mn-ea"/>
                <a:sym typeface="+mn-ea"/>
              </a:rPr>
              <a:t>     下</a:t>
            </a:r>
            <a:r>
              <a:rPr lang="zh-CN" altLang="en-US" sz="1600" dirty="0">
                <a:latin typeface="+mn-lt"/>
                <a:ea typeface="+mn-ea"/>
                <a:sym typeface="+mn-ea"/>
              </a:rPr>
              <a:t>底:&lt;input type="text" name="b"&gt;&lt;br/&gt;</a:t>
            </a:r>
            <a:endParaRPr lang="zh-CN" altLang="en-US" sz="1600" dirty="0"/>
          </a:p>
          <a:p>
            <a:pPr>
              <a:lnSpc>
                <a:spcPct val="100000"/>
              </a:lnSpc>
              <a:spcBef>
                <a:spcPts val="0"/>
              </a:spcBef>
              <a:spcAft>
                <a:spcPts val="0"/>
              </a:spcAft>
              <a:buNone/>
            </a:pPr>
            <a:r>
              <a:rPr lang="zh-CN" altLang="en-US" sz="1600" dirty="0" smtClean="0">
                <a:latin typeface="+mn-lt"/>
                <a:ea typeface="+mn-ea"/>
                <a:sym typeface="+mn-ea"/>
              </a:rPr>
              <a:t>     高</a:t>
            </a:r>
            <a:r>
              <a:rPr lang="zh-CN" altLang="en-US" sz="1600" dirty="0">
                <a:latin typeface="+mn-lt"/>
                <a:ea typeface="+mn-ea"/>
                <a:sym typeface="+mn-ea"/>
              </a:rPr>
              <a:t>度:&lt;input type="text" name="c"&gt;&lt;br/&gt;</a:t>
            </a:r>
            <a:endParaRPr lang="zh-CN" altLang="en-US" sz="1600" dirty="0"/>
          </a:p>
          <a:p>
            <a:pPr marL="0" indent="0">
              <a:lnSpc>
                <a:spcPct val="100000"/>
              </a:lnSpc>
              <a:spcBef>
                <a:spcPts val="0"/>
              </a:spcBef>
              <a:spcAft>
                <a:spcPts val="0"/>
              </a:spcAft>
              <a:buNone/>
            </a:pPr>
            <a:r>
              <a:rPr lang="zh-CN" altLang="en-US" sz="1600" dirty="0">
                <a:solidFill>
                  <a:srgbClr val="FF0000"/>
                </a:solidFill>
                <a:latin typeface="+mn-lt"/>
                <a:ea typeface="+mn-ea"/>
                <a:sym typeface="+mn-ea"/>
              </a:rPr>
              <a:t>     &lt;input type="button" onclick="area(a,b,c)" value="求面积"&gt;&lt;br/&gt;</a:t>
            </a:r>
            <a:endParaRPr lang="zh-CN" altLang="en-US" sz="1600" dirty="0"/>
          </a:p>
          <a:p>
            <a:pPr>
              <a:lnSpc>
                <a:spcPct val="100000"/>
              </a:lnSpc>
              <a:spcBef>
                <a:spcPts val="0"/>
              </a:spcBef>
              <a:spcAft>
                <a:spcPts val="0"/>
              </a:spcAft>
              <a:buNone/>
            </a:pPr>
            <a:r>
              <a:rPr lang="zh-CN" altLang="en-US" sz="1600" dirty="0">
                <a:latin typeface="+mn-lt"/>
                <a:ea typeface="+mn-ea"/>
                <a:sym typeface="+mn-ea"/>
              </a:rPr>
              <a:t>    &lt;/form&gt;</a:t>
            </a:r>
            <a:endParaRPr lang="zh-CN" altLang="en-US" sz="1600" dirty="0"/>
          </a:p>
          <a:p>
            <a:pPr>
              <a:lnSpc>
                <a:spcPct val="100000"/>
              </a:lnSpc>
              <a:spcBef>
                <a:spcPts val="0"/>
              </a:spcBef>
              <a:spcAft>
                <a:spcPts val="0"/>
              </a:spcAft>
              <a:buNone/>
            </a:pPr>
            <a:r>
              <a:rPr lang="zh-CN" altLang="en-US" sz="1600" dirty="0">
                <a:latin typeface="+mn-lt"/>
                <a:ea typeface="+mn-ea"/>
                <a:sym typeface="+mn-ea"/>
              </a:rPr>
              <a:t>  &lt;/body&gt;</a:t>
            </a:r>
            <a:endParaRPr lang="zh-CN" altLang="en-US" sz="1600" dirty="0"/>
          </a:p>
          <a:p>
            <a:pPr>
              <a:lnSpc>
                <a:spcPct val="100000"/>
              </a:lnSpc>
              <a:spcBef>
                <a:spcPts val="0"/>
              </a:spcBef>
              <a:spcAft>
                <a:spcPts val="0"/>
              </a:spcAft>
              <a:buNone/>
            </a:pPr>
            <a:r>
              <a:rPr lang="zh-CN" altLang="en-US" sz="1600" dirty="0">
                <a:latin typeface="+mn-lt"/>
                <a:ea typeface="+mn-ea"/>
                <a:sym typeface="+mn-ea"/>
              </a:rPr>
              <a:t>&lt;/html&gt;</a:t>
            </a:r>
            <a:endParaRPr lang="zh-CN" altLang="en-US" sz="1600" dirty="0"/>
          </a:p>
          <a:p>
            <a:pPr marL="342900" indent="-342900">
              <a:lnSpc>
                <a:spcPct val="100000"/>
              </a:lnSpc>
              <a:spcBef>
                <a:spcPts val="0"/>
              </a:spcBef>
              <a:spcAft>
                <a:spcPts val="0"/>
              </a:spcAft>
              <a:buNone/>
            </a:pPr>
            <a:endParaRPr lang="zh-CN" altLang="en-US" sz="1600" dirty="0"/>
          </a:p>
        </p:txBody>
      </p:sp>
      <p:sp>
        <p:nvSpPr>
          <p:cNvPr id="3" name="Rectangle 2"/>
          <p:cNvSpPr>
            <a:spLocks noGrp="1" noChangeArrowheads="1"/>
          </p:cNvSpPr>
          <p:nvPr/>
        </p:nvSpPr>
        <p:spPr>
          <a:xfrm>
            <a:off x="342900" y="460771"/>
            <a:ext cx="7761288" cy="567929"/>
          </a:xfrm>
          <a:prstGeom prst="rect">
            <a:avLst/>
          </a:prstGeom>
          <a:noFill/>
          <a:ln w="12700">
            <a:noFill/>
            <a:miter lim="800000"/>
          </a:ln>
        </p:spPr>
        <p:txBody>
          <a:bodyPr vert="horz" wrap="square" lIns="90488" tIns="44450" rIns="90488" bIns="44450" numCol="1" anchor="ctr" anchorCtr="0" compatLnSpc="1"/>
          <a:lstStyle>
            <a:lvl1pPr algn="ctr" defTabSz="463550" rtl="0" eaLnBrk="0" fontAlgn="base" hangingPunct="0">
              <a:spcBef>
                <a:spcPct val="0"/>
              </a:spcBef>
              <a:spcAft>
                <a:spcPct val="0"/>
              </a:spcAft>
              <a:defRPr sz="3200" b="1">
                <a:solidFill>
                  <a:srgbClr val="000066"/>
                </a:solidFill>
                <a:latin typeface="+mj-lt"/>
                <a:ea typeface="+mj-ea"/>
                <a:cs typeface="+mj-cs"/>
              </a:defRPr>
            </a:lvl1pPr>
            <a:lvl2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2pPr>
            <a:lvl3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3pPr>
            <a:lvl4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4pPr>
            <a:lvl5pPr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5pPr>
            <a:lvl6pPr marL="4572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6pPr>
            <a:lvl7pPr marL="9144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7pPr>
            <a:lvl8pPr marL="13716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8pPr>
            <a:lvl9pPr marL="1828800" algn="ctr" defTabSz="463550" rtl="0" eaLnBrk="0" fontAlgn="base" hangingPunct="0">
              <a:spcBef>
                <a:spcPct val="0"/>
              </a:spcBef>
              <a:spcAft>
                <a:spcPct val="0"/>
              </a:spcAft>
              <a:defRPr sz="3200" b="1">
                <a:solidFill>
                  <a:srgbClr val="000066"/>
                </a:solidFill>
                <a:latin typeface="黑体" panose="02010609060101010101" charset="-122"/>
                <a:ea typeface="黑体" panose="02010609060101010101" charset="-122"/>
              </a:defRPr>
            </a:lvl9pPr>
          </a:lstStyle>
          <a:p>
            <a:pPr algn="l"/>
            <a:r>
              <a:rPr lang="zh-CN" altLang="en-US" sz="1800" dirty="0" smtClean="0">
                <a:solidFill>
                  <a:schemeClr val="tx1"/>
                </a:solidFill>
                <a:latin typeface="微软雅黑" panose="020B0503020204020204" charset="-122"/>
                <a:ea typeface="微软雅黑" panose="020B0503020204020204" charset="-122"/>
              </a:rPr>
              <a:t>自定义函数</a:t>
            </a:r>
            <a:endParaRPr lang="zh-CN" altLang="en-US" sz="1800" dirty="0" smtClean="0">
              <a:solidFill>
                <a:schemeClr val="tx1"/>
              </a:solidFill>
              <a:latin typeface="微软雅黑" panose="020B0503020204020204" charset="-122"/>
              <a:ea typeface="微软雅黑" panose="020B0503020204020204" charset="-122"/>
            </a:endParaRPr>
          </a:p>
        </p:txBody>
      </p:sp>
      <p:pic>
        <p:nvPicPr>
          <p:cNvPr id="71682" name="Picture 2"/>
          <p:cNvPicPr>
            <a:picLocks noChangeAspect="1" noChangeArrowheads="1"/>
          </p:cNvPicPr>
          <p:nvPr/>
        </p:nvPicPr>
        <p:blipFill>
          <a:blip r:embed="rId1" cstate="print"/>
          <a:srcRect t="35054"/>
          <a:stretch>
            <a:fillRect/>
          </a:stretch>
        </p:blipFill>
        <p:spPr bwMode="auto">
          <a:xfrm>
            <a:off x="3672205" y="3013075"/>
            <a:ext cx="5368925" cy="12179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r>
              <a:rPr lang="zh-CN" altLang="zh-CN" dirty="0" smtClean="0"/>
              <a:t>带</a:t>
            </a:r>
            <a:r>
              <a:rPr lang="zh-CN" altLang="zh-CN" dirty="0"/>
              <a:t>参数返回的</a:t>
            </a:r>
            <a:r>
              <a:rPr lang="en-US" altLang="zh-CN" dirty="0"/>
              <a:t>return</a:t>
            </a:r>
            <a:r>
              <a:rPr lang="zh-CN" altLang="zh-CN" dirty="0"/>
              <a:t>语句</a:t>
            </a:r>
            <a:endParaRPr lang="zh-CN" altLang="en-US" dirty="0" smtClean="0"/>
          </a:p>
        </p:txBody>
      </p:sp>
      <p:sp>
        <p:nvSpPr>
          <p:cNvPr id="2" name="文本占位符 1"/>
          <p:cNvSpPr>
            <a:spLocks noGrp="1"/>
          </p:cNvSpPr>
          <p:nvPr>
            <p:ph idx="1"/>
          </p:nvPr>
        </p:nvSpPr>
        <p:spPr>
          <a:xfrm>
            <a:off x="533400" y="1714500"/>
            <a:ext cx="8305165" cy="3771900"/>
          </a:xfrm>
        </p:spPr>
        <p:txBody>
          <a:bodyPr/>
          <a:lstStyle/>
          <a:p>
            <a:pPr marL="0" indent="0">
              <a:lnSpc>
                <a:spcPts val="1600"/>
              </a:lnSpc>
              <a:spcBef>
                <a:spcPts val="0"/>
              </a:spcBef>
              <a:spcAft>
                <a:spcPts val="0"/>
              </a:spcAft>
              <a:buNone/>
            </a:pPr>
            <a:r>
              <a:rPr lang="zh-CN" altLang="en-US" sz="1800" dirty="0"/>
              <a:t>&lt;head&gt;</a:t>
            </a:r>
            <a:endParaRPr lang="zh-CN" altLang="en-US" sz="1800" dirty="0"/>
          </a:p>
          <a:p>
            <a:pPr marL="0" indent="0">
              <a:lnSpc>
                <a:spcPts val="1600"/>
              </a:lnSpc>
              <a:spcBef>
                <a:spcPts val="0"/>
              </a:spcBef>
              <a:spcAft>
                <a:spcPts val="0"/>
              </a:spcAft>
              <a:buNone/>
            </a:pPr>
            <a:r>
              <a:rPr lang="zh-CN" altLang="en-US" sz="1800" dirty="0"/>
              <a:t>  &lt;title&gt;return语句返回计算结果&lt;/title&gt;</a:t>
            </a:r>
            <a:endParaRPr lang="zh-CN" altLang="en-US" sz="1800" dirty="0"/>
          </a:p>
          <a:p>
            <a:pPr marL="0" indent="0">
              <a:lnSpc>
                <a:spcPts val="1600"/>
              </a:lnSpc>
              <a:spcBef>
                <a:spcPts val="0"/>
              </a:spcBef>
              <a:spcAft>
                <a:spcPts val="0"/>
              </a:spcAft>
              <a:buNone/>
            </a:pPr>
            <a:r>
              <a:rPr lang="zh-CN" altLang="en-US" sz="1800" dirty="0"/>
              <a:t>  &lt;script type="text/javascript"&gt;</a:t>
            </a:r>
            <a:endParaRPr lang="zh-CN" altLang="en-US" sz="1800" dirty="0"/>
          </a:p>
          <a:p>
            <a:pPr marL="0" indent="0">
              <a:lnSpc>
                <a:spcPts val="1600"/>
              </a:lnSpc>
              <a:spcBef>
                <a:spcPts val="0"/>
              </a:spcBef>
              <a:spcAft>
                <a:spcPts val="0"/>
              </a:spcAft>
              <a:buNone/>
            </a:pPr>
            <a:r>
              <a:rPr lang="zh-CN" altLang="en-US" sz="1800" dirty="0" smtClean="0">
                <a:solidFill>
                  <a:srgbClr val="FF0000"/>
                </a:solidFill>
              </a:rPr>
              <a:t>     function </a:t>
            </a:r>
            <a:r>
              <a:rPr lang="zh-CN" altLang="en-US" sz="1800" dirty="0">
                <a:solidFill>
                  <a:srgbClr val="FF0000"/>
                </a:solidFill>
              </a:rPr>
              <a:t>plus(a,b,c</a:t>
            </a:r>
            <a:r>
              <a:rPr lang="zh-CN" altLang="en-US" sz="1800" dirty="0" smtClean="0">
                <a:solidFill>
                  <a:srgbClr val="FF0000"/>
                </a:solidFill>
              </a:rPr>
              <a:t>)</a:t>
            </a:r>
            <a:r>
              <a:rPr lang="zh-CN" altLang="en-US" sz="1800" dirty="0" smtClean="0">
                <a:solidFill>
                  <a:srgbClr val="FF0000"/>
                </a:solidFill>
                <a:sym typeface="+mn-ea"/>
              </a:rPr>
              <a:t>{</a:t>
            </a:r>
            <a:endParaRPr lang="en-US" altLang="zh-CN" sz="1800" dirty="0" smtClean="0">
              <a:solidFill>
                <a:srgbClr val="FF0000"/>
              </a:solidFill>
              <a:sym typeface="+mn-ea"/>
            </a:endParaRPr>
          </a:p>
          <a:p>
            <a:pPr marL="0" indent="0">
              <a:lnSpc>
                <a:spcPts val="1600"/>
              </a:lnSpc>
              <a:spcBef>
                <a:spcPts val="0"/>
              </a:spcBef>
              <a:spcAft>
                <a:spcPts val="0"/>
              </a:spcAft>
              <a:buNone/>
            </a:pPr>
            <a:r>
              <a:rPr lang="en-US" altLang="zh-CN" sz="1800" dirty="0">
                <a:solidFill>
                  <a:srgbClr val="FF0000"/>
                </a:solidFill>
                <a:sym typeface="+mn-ea"/>
              </a:rPr>
              <a:t> </a:t>
            </a:r>
            <a:r>
              <a:rPr lang="en-US" altLang="zh-CN" sz="1800" dirty="0" smtClean="0">
                <a:solidFill>
                  <a:srgbClr val="FF0000"/>
                </a:solidFill>
                <a:sym typeface="+mn-ea"/>
              </a:rPr>
              <a:t>        </a:t>
            </a:r>
            <a:r>
              <a:rPr lang="zh-CN" altLang="en-US" sz="1800" dirty="0" smtClean="0">
                <a:solidFill>
                  <a:srgbClr val="FF0000"/>
                </a:solidFill>
              </a:rPr>
              <a:t>return </a:t>
            </a:r>
            <a:r>
              <a:rPr lang="zh-CN" altLang="en-US" sz="1800" dirty="0">
                <a:solidFill>
                  <a:srgbClr val="FF0000"/>
                </a:solidFill>
              </a:rPr>
              <a:t>a+b+c;  //返回累加</a:t>
            </a:r>
            <a:r>
              <a:rPr lang="zh-CN" altLang="en-US" sz="1800" dirty="0" smtClean="0">
                <a:solidFill>
                  <a:srgbClr val="FF0000"/>
                </a:solidFill>
              </a:rPr>
              <a:t>和</a:t>
            </a:r>
            <a:endParaRPr lang="en-US" altLang="zh-CN" sz="1800" dirty="0" smtClean="0">
              <a:solidFill>
                <a:srgbClr val="FF0000"/>
              </a:solidFill>
            </a:endParaRPr>
          </a:p>
          <a:p>
            <a:pPr marL="0" indent="0">
              <a:lnSpc>
                <a:spcPts val="1600"/>
              </a:lnSpc>
              <a:spcBef>
                <a:spcPts val="0"/>
              </a:spcBef>
              <a:spcAft>
                <a:spcPts val="0"/>
              </a:spcAft>
              <a:buNone/>
            </a:pPr>
            <a:r>
              <a:rPr lang="en-US" altLang="zh-CN" sz="1800" dirty="0">
                <a:solidFill>
                  <a:srgbClr val="FF0000"/>
                </a:solidFill>
                <a:sym typeface="+mn-ea"/>
              </a:rPr>
              <a:t> </a:t>
            </a:r>
            <a:r>
              <a:rPr lang="en-US" altLang="zh-CN" sz="1800" dirty="0" smtClean="0">
                <a:solidFill>
                  <a:srgbClr val="FF0000"/>
                </a:solidFill>
                <a:sym typeface="+mn-ea"/>
              </a:rPr>
              <a:t>    </a:t>
            </a:r>
            <a:r>
              <a:rPr lang="zh-CN" altLang="en-US" sz="1800" dirty="0" smtClean="0">
                <a:solidFill>
                  <a:srgbClr val="FF0000"/>
                </a:solidFill>
                <a:sym typeface="+mn-ea"/>
              </a:rPr>
              <a:t>}</a:t>
            </a:r>
            <a:endParaRPr lang="zh-CN" altLang="en-US" sz="1800" dirty="0">
              <a:solidFill>
                <a:srgbClr val="FF0000"/>
              </a:solidFill>
              <a:sym typeface="+mn-ea"/>
            </a:endParaRPr>
          </a:p>
          <a:p>
            <a:pPr marL="0" indent="0">
              <a:lnSpc>
                <a:spcPts val="1600"/>
              </a:lnSpc>
              <a:spcBef>
                <a:spcPts val="0"/>
              </a:spcBef>
              <a:spcAft>
                <a:spcPts val="0"/>
              </a:spcAft>
              <a:buNone/>
            </a:pPr>
            <a:r>
              <a:rPr lang="zh-CN" altLang="en-US" sz="1800" dirty="0"/>
              <a:t>   &lt;/script&gt;</a:t>
            </a:r>
            <a:endParaRPr lang="zh-CN" altLang="en-US" sz="1800" dirty="0"/>
          </a:p>
          <a:p>
            <a:pPr lvl="0">
              <a:lnSpc>
                <a:spcPts val="1600"/>
              </a:lnSpc>
              <a:spcBef>
                <a:spcPts val="0"/>
              </a:spcBef>
              <a:spcAft>
                <a:spcPts val="0"/>
              </a:spcAft>
              <a:buNone/>
            </a:pPr>
            <a:r>
              <a:rPr lang="zh-CN" altLang="en-US" sz="1800" dirty="0"/>
              <a:t>&lt;/head</a:t>
            </a:r>
            <a:r>
              <a:rPr lang="zh-CN" altLang="en-US" sz="1800" dirty="0" smtClean="0"/>
              <a:t>&gt;</a:t>
            </a:r>
            <a:endParaRPr lang="en-US" altLang="zh-CN" sz="1800" dirty="0" smtClean="0"/>
          </a:p>
          <a:p>
            <a:pPr lvl="0">
              <a:lnSpc>
                <a:spcPts val="1600"/>
              </a:lnSpc>
              <a:spcBef>
                <a:spcPts val="0"/>
              </a:spcBef>
              <a:spcAft>
                <a:spcPts val="0"/>
              </a:spcAft>
              <a:buNone/>
            </a:pPr>
            <a:r>
              <a:rPr lang="zh-CN" altLang="en-US" sz="1800" dirty="0" smtClean="0">
                <a:solidFill>
                  <a:srgbClr val="000000"/>
                </a:solidFill>
                <a:latin typeface="Arial" panose="020B0604020202020204"/>
                <a:ea typeface="+mn-ea"/>
              </a:rPr>
              <a:t>&lt;</a:t>
            </a:r>
            <a:r>
              <a:rPr lang="zh-CN" altLang="en-US" sz="1800" dirty="0">
                <a:solidFill>
                  <a:srgbClr val="000000"/>
                </a:solidFill>
                <a:latin typeface="Arial" panose="020B0604020202020204"/>
                <a:ea typeface="+mn-ea"/>
              </a:rPr>
              <a:t>body&gt;</a:t>
            </a:r>
            <a:endParaRPr lang="zh-CN" altLang="en-US" sz="1800" dirty="0">
              <a:solidFill>
                <a:srgbClr val="000000"/>
              </a:solidFill>
              <a:latin typeface="Arial" panose="020B0604020202020204"/>
              <a:ea typeface="+mn-ea"/>
            </a:endParaRPr>
          </a:p>
          <a:p>
            <a:pPr lvl="0">
              <a:lnSpc>
                <a:spcPts val="1600"/>
              </a:lnSpc>
              <a:spcBef>
                <a:spcPts val="0"/>
              </a:spcBef>
              <a:spcAft>
                <a:spcPts val="0"/>
              </a:spcAft>
              <a:buNone/>
            </a:pPr>
            <a:r>
              <a:rPr lang="zh-CN" altLang="en-US" sz="1800" dirty="0">
                <a:solidFill>
                  <a:srgbClr val="000000"/>
                </a:solidFill>
                <a:latin typeface="Arial" panose="020B0604020202020204"/>
                <a:ea typeface="+mn-ea"/>
              </a:rPr>
              <a:t>  &lt;script type="text/javascript"&gt;</a:t>
            </a:r>
            <a:endParaRPr lang="zh-CN" altLang="en-US" sz="1800" dirty="0">
              <a:solidFill>
                <a:srgbClr val="000000"/>
              </a:solidFill>
              <a:latin typeface="Arial" panose="020B0604020202020204"/>
              <a:ea typeface="+mn-ea"/>
            </a:endParaRPr>
          </a:p>
          <a:p>
            <a:pPr lvl="0">
              <a:lnSpc>
                <a:spcPts val="1600"/>
              </a:lnSpc>
              <a:spcBef>
                <a:spcPts val="0"/>
              </a:spcBef>
              <a:spcAft>
                <a:spcPts val="0"/>
              </a:spcAft>
              <a:buNone/>
            </a:pPr>
            <a:r>
              <a:rPr lang="zh-CN" altLang="en-US" sz="1800" dirty="0">
                <a:solidFill>
                  <a:srgbClr val="000000"/>
                </a:solidFill>
                <a:latin typeface="Arial" panose="020B0604020202020204"/>
                <a:ea typeface="+mn-ea"/>
              </a:rPr>
              <a:t>   document.write("3+4+5结果为："+</a:t>
            </a:r>
            <a:r>
              <a:rPr lang="zh-CN" altLang="en-US" sz="1800" dirty="0">
                <a:solidFill>
                  <a:srgbClr val="FF0000"/>
                </a:solidFill>
                <a:latin typeface="Arial" panose="020B0604020202020204"/>
                <a:ea typeface="+mn-ea"/>
              </a:rPr>
              <a:t>plus(3,4,5)</a:t>
            </a:r>
            <a:r>
              <a:rPr lang="zh-CN" altLang="en-US" sz="1800" dirty="0">
                <a:solidFill>
                  <a:srgbClr val="000000"/>
                </a:solidFill>
                <a:latin typeface="Arial" panose="020B0604020202020204"/>
                <a:ea typeface="+mn-ea"/>
              </a:rPr>
              <a:t>);</a:t>
            </a:r>
            <a:endParaRPr lang="zh-CN" altLang="en-US" sz="1800" dirty="0">
              <a:solidFill>
                <a:srgbClr val="000000"/>
              </a:solidFill>
              <a:latin typeface="Arial" panose="020B0604020202020204"/>
              <a:ea typeface="+mn-ea"/>
            </a:endParaRPr>
          </a:p>
          <a:p>
            <a:pPr lvl="0">
              <a:lnSpc>
                <a:spcPts val="1600"/>
              </a:lnSpc>
              <a:spcBef>
                <a:spcPts val="0"/>
              </a:spcBef>
              <a:spcAft>
                <a:spcPts val="0"/>
              </a:spcAft>
              <a:buNone/>
            </a:pPr>
            <a:r>
              <a:rPr lang="zh-CN" altLang="en-US" sz="1800" dirty="0">
                <a:solidFill>
                  <a:srgbClr val="000000"/>
                </a:solidFill>
                <a:latin typeface="Arial" panose="020B0604020202020204"/>
                <a:ea typeface="+mn-ea"/>
              </a:rPr>
              <a:t>  &lt;/script&gt;</a:t>
            </a:r>
            <a:endParaRPr lang="zh-CN" altLang="en-US" sz="1800" dirty="0">
              <a:solidFill>
                <a:srgbClr val="000000"/>
              </a:solidFill>
              <a:latin typeface="Arial" panose="020B0604020202020204"/>
              <a:ea typeface="+mn-ea"/>
            </a:endParaRPr>
          </a:p>
          <a:p>
            <a:pPr lvl="0">
              <a:lnSpc>
                <a:spcPts val="1600"/>
              </a:lnSpc>
              <a:spcBef>
                <a:spcPts val="0"/>
              </a:spcBef>
              <a:spcAft>
                <a:spcPts val="0"/>
              </a:spcAft>
              <a:buNone/>
            </a:pPr>
            <a:r>
              <a:rPr lang="zh-CN" altLang="en-US" sz="1800" dirty="0">
                <a:solidFill>
                  <a:srgbClr val="000000"/>
                </a:solidFill>
                <a:latin typeface="Arial" panose="020B0604020202020204"/>
                <a:ea typeface="+mn-ea"/>
              </a:rPr>
              <a:t>&lt;/body&gt;</a:t>
            </a:r>
            <a:endParaRPr lang="zh-CN" altLang="en-US" sz="1800" dirty="0">
              <a:solidFill>
                <a:srgbClr val="000000"/>
              </a:solidFill>
              <a:latin typeface="Arial" panose="020B0604020202020204"/>
              <a:ea typeface="+mn-ea"/>
            </a:endParaRPr>
          </a:p>
          <a:p>
            <a:pPr marL="0" indent="0">
              <a:lnSpc>
                <a:spcPct val="80000"/>
              </a:lnSpc>
              <a:buNone/>
            </a:pPr>
            <a:endParaRPr lang="zh-CN" altLang="en-US" sz="1400" dirty="0"/>
          </a:p>
        </p:txBody>
      </p:sp>
      <p:pic>
        <p:nvPicPr>
          <p:cNvPr id="72706" name="Picture 2"/>
          <p:cNvPicPr>
            <a:picLocks noChangeAspect="1" noChangeArrowheads="1"/>
          </p:cNvPicPr>
          <p:nvPr/>
        </p:nvPicPr>
        <p:blipFill>
          <a:blip r:embed="rId1" cstate="print"/>
          <a:srcRect t="34662"/>
          <a:stretch>
            <a:fillRect/>
          </a:stretch>
        </p:blipFill>
        <p:spPr bwMode="auto">
          <a:xfrm>
            <a:off x="2332355" y="4345940"/>
            <a:ext cx="503872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r>
              <a:rPr lang="zh-CN" altLang="en-US" dirty="0" smtClean="0"/>
              <a:t>函数变量的作用域</a:t>
            </a:r>
            <a:endParaRPr lang="zh-CN" altLang="en-US" dirty="0" smtClean="0"/>
          </a:p>
        </p:txBody>
      </p:sp>
      <p:sp>
        <p:nvSpPr>
          <p:cNvPr id="83970" name="Rectangle 3"/>
          <p:cNvSpPr>
            <a:spLocks noGrp="1" noChangeArrowheads="1"/>
          </p:cNvSpPr>
          <p:nvPr>
            <p:ph idx="1"/>
          </p:nvPr>
        </p:nvSpPr>
        <p:spPr>
          <a:xfrm>
            <a:off x="533400" y="1676401"/>
            <a:ext cx="8509000" cy="3810000"/>
          </a:xfrm>
        </p:spPr>
        <p:txBody>
          <a:bodyPr>
            <a:normAutofit/>
          </a:bodyPr>
          <a:lstStyle/>
          <a:p>
            <a:pPr marL="0" indent="0">
              <a:spcBef>
                <a:spcPts val="0"/>
              </a:spcBef>
              <a:spcAft>
                <a:spcPts val="0"/>
              </a:spcAft>
              <a:buNone/>
            </a:pPr>
            <a:r>
              <a:rPr lang="zh-CN" altLang="en-US" sz="1780" dirty="0" smtClean="0">
                <a:solidFill>
                  <a:srgbClr val="FF0000"/>
                </a:solidFill>
              </a:rPr>
              <a:t>变量分为局部变量和全局变量</a:t>
            </a:r>
            <a:r>
              <a:rPr lang="zh-CN" altLang="en-US" sz="1780" dirty="0" smtClean="0"/>
              <a:t>。</a:t>
            </a:r>
            <a:endParaRPr lang="zh-CN" altLang="en-US" sz="1780" dirty="0" smtClean="0"/>
          </a:p>
          <a:p>
            <a:pPr marL="0" indent="541655">
              <a:spcBef>
                <a:spcPts val="0"/>
              </a:spcBef>
              <a:spcAft>
                <a:spcPts val="0"/>
              </a:spcAft>
            </a:pPr>
            <a:r>
              <a:rPr lang="zh-CN" altLang="en-US" sz="1780" dirty="0" smtClean="0">
                <a:solidFill>
                  <a:srgbClr val="FF0000"/>
                </a:solidFill>
              </a:rPr>
              <a:t>局部变量</a:t>
            </a:r>
            <a:r>
              <a:rPr lang="zh-CN" altLang="en-US" sz="1780" dirty="0" smtClean="0"/>
              <a:t>是指在函数内部声明的变量，只在一段程序中起作用的变量；</a:t>
            </a:r>
            <a:r>
              <a:rPr lang="zh-CN" altLang="en-US" sz="1780" dirty="0" smtClean="0">
                <a:solidFill>
                  <a:srgbClr val="FF0000"/>
                </a:solidFill>
              </a:rPr>
              <a:t>全局变量</a:t>
            </a:r>
            <a:r>
              <a:rPr lang="zh-CN" altLang="en-US" sz="1780" dirty="0" smtClean="0"/>
              <a:t>是指在函数之外声明的变量，在整个</a:t>
            </a:r>
            <a:r>
              <a:rPr lang="en-US" altLang="zh-CN" sz="1780" dirty="0" smtClean="0"/>
              <a:t>JavaScript</a:t>
            </a:r>
            <a:r>
              <a:rPr lang="zh-CN" altLang="en-US" sz="1780" dirty="0" smtClean="0"/>
              <a:t>代码中都可起作用的变量，全局变量的生命周期从声明开始，在页面关闭时结束。</a:t>
            </a:r>
            <a:endParaRPr lang="zh-CN" altLang="en-US" sz="1780" dirty="0" smtClean="0"/>
          </a:p>
          <a:p>
            <a:pPr marL="0" indent="541655">
              <a:spcBef>
                <a:spcPts val="0"/>
              </a:spcBef>
              <a:spcAft>
                <a:spcPts val="0"/>
              </a:spcAft>
            </a:pPr>
            <a:r>
              <a:rPr lang="zh-CN" altLang="en-US" sz="1780" dirty="0" smtClean="0"/>
              <a:t>局部变量和全局变量可以重名。即在函数体外声明了一个变量，在函数体内再声明一个同名的变量。在函数体内部，局部变量的优先级高于全局变量，即在函数体内，同名的全局变量被隐藏了。</a:t>
            </a:r>
            <a:endParaRPr lang="zh-CN" altLang="en-US" sz="1780" dirty="0" smtClean="0"/>
          </a:p>
          <a:p>
            <a:pPr marL="0" indent="541655">
              <a:spcBef>
                <a:spcPts val="0"/>
              </a:spcBef>
              <a:spcAft>
                <a:spcPts val="0"/>
              </a:spcAft>
            </a:pPr>
            <a:r>
              <a:rPr lang="zh-CN" altLang="en-US" sz="1780" dirty="0" smtClean="0"/>
              <a:t>需要注意到是：专用于函数体内部的变量一定要用</a:t>
            </a:r>
            <a:r>
              <a:rPr lang="en-US" altLang="zh-CN" sz="1780" dirty="0" err="1" smtClean="0">
                <a:solidFill>
                  <a:srgbClr val="FF0000"/>
                </a:solidFill>
              </a:rPr>
              <a:t>var</a:t>
            </a:r>
            <a:r>
              <a:rPr lang="zh-CN" altLang="en-US" sz="1780" dirty="0" smtClean="0">
                <a:solidFill>
                  <a:srgbClr val="FF0000"/>
                </a:solidFill>
              </a:rPr>
              <a:t>关键字声明</a:t>
            </a:r>
            <a:r>
              <a:rPr lang="zh-CN" altLang="en-US" sz="1780" dirty="0" smtClean="0"/>
              <a:t>，否则该变量将被定义成全局变量，</a:t>
            </a:r>
            <a:r>
              <a:rPr lang="zh-CN" altLang="en-US" sz="1780" b="1" dirty="0" smtClean="0">
                <a:solidFill>
                  <a:srgbClr val="FF0000"/>
                </a:solidFill>
              </a:rPr>
              <a:t>如果函数体外部有同名的变量，可能导致该全局变量被修改。</a:t>
            </a:r>
            <a:endParaRPr lang="zh-CN" altLang="en-US" sz="1780" b="1" dirty="0" smtClean="0">
              <a:solidFill>
                <a:srgbClr val="FF0000"/>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函数变量的作用域案例</a:t>
            </a:r>
            <a:endParaRPr lang="en-US" altLang="zh-CN" dirty="0" smtClean="0">
              <a:sym typeface="+mn-ea"/>
            </a:endParaRPr>
          </a:p>
        </p:txBody>
      </p:sp>
      <p:sp>
        <p:nvSpPr>
          <p:cNvPr id="3" name="文本占位符 2"/>
          <p:cNvSpPr>
            <a:spLocks noGrp="1"/>
          </p:cNvSpPr>
          <p:nvPr>
            <p:ph idx="1"/>
          </p:nvPr>
        </p:nvSpPr>
        <p:spPr>
          <a:xfrm>
            <a:off x="385445" y="1176020"/>
            <a:ext cx="7913370" cy="3868420"/>
          </a:xfrm>
        </p:spPr>
        <p:txBody>
          <a:bodyPr>
            <a:normAutofit lnSpcReduction="10000"/>
          </a:bodyPr>
          <a:lstStyle/>
          <a:p>
            <a:pPr marL="228600" indent="-228600">
              <a:lnSpc>
                <a:spcPct val="100000"/>
              </a:lnSpc>
              <a:spcBef>
                <a:spcPts val="0"/>
              </a:spcBef>
              <a:spcAft>
                <a:spcPts val="0"/>
              </a:spcAft>
              <a:buNone/>
            </a:pPr>
            <a:r>
              <a:rPr lang="zh-CN" altLang="en-US" sz="1800" dirty="0"/>
              <a:t>&lt;script type="text/javascript"&gt;</a:t>
            </a:r>
            <a:endParaRPr lang="zh-CN" altLang="en-US" sz="1800" dirty="0"/>
          </a:p>
          <a:p>
            <a:pPr marL="228600" indent="-228600">
              <a:lnSpc>
                <a:spcPct val="100000"/>
              </a:lnSpc>
              <a:spcBef>
                <a:spcPts val="0"/>
              </a:spcBef>
              <a:spcAft>
                <a:spcPts val="0"/>
              </a:spcAft>
              <a:buNone/>
            </a:pPr>
            <a:r>
              <a:rPr lang="zh-CN" altLang="en-US" sz="1800" dirty="0"/>
              <a:t>  </a:t>
            </a:r>
            <a:r>
              <a:rPr lang="zh-CN" altLang="en-US" sz="1800" dirty="0">
                <a:solidFill>
                  <a:srgbClr val="FF0000"/>
                </a:solidFill>
              </a:rPr>
              <a:t>var test1 = 100;</a:t>
            </a:r>
            <a:endParaRPr lang="zh-CN" altLang="en-US" sz="1800" dirty="0">
              <a:solidFill>
                <a:srgbClr val="FF0000"/>
              </a:solidFill>
            </a:endParaRPr>
          </a:p>
          <a:p>
            <a:pPr marL="228600" indent="-228600">
              <a:lnSpc>
                <a:spcPct val="100000"/>
              </a:lnSpc>
              <a:spcBef>
                <a:spcPts val="0"/>
              </a:spcBef>
              <a:spcAft>
                <a:spcPts val="0"/>
              </a:spcAft>
              <a:buNone/>
            </a:pPr>
            <a:r>
              <a:rPr lang="zh-CN" altLang="en-US" sz="1800" dirty="0">
                <a:solidFill>
                  <a:srgbClr val="FF0000"/>
                </a:solidFill>
              </a:rPr>
              <a:t>  var test2 = 100;</a:t>
            </a:r>
            <a:endParaRPr lang="zh-CN" altLang="en-US" sz="1800" dirty="0">
              <a:solidFill>
                <a:srgbClr val="FF0000"/>
              </a:solidFill>
            </a:endParaRPr>
          </a:p>
          <a:p>
            <a:pPr marL="228600" indent="-228600">
              <a:lnSpc>
                <a:spcPct val="100000"/>
              </a:lnSpc>
              <a:spcBef>
                <a:spcPts val="0"/>
              </a:spcBef>
              <a:spcAft>
                <a:spcPts val="0"/>
              </a:spcAft>
              <a:buNone/>
            </a:pPr>
            <a:r>
              <a:rPr lang="zh-CN" altLang="en-US" sz="1800" dirty="0"/>
              <a:t>  function checkScope( )</a:t>
            </a:r>
            <a:r>
              <a:rPr lang="zh-CN" altLang="en-US" sz="1800" dirty="0">
                <a:sym typeface="+mn-ea"/>
              </a:rPr>
              <a:t>{</a:t>
            </a:r>
            <a:endParaRPr lang="zh-CN" altLang="en-US" sz="1800" dirty="0">
              <a:sym typeface="+mn-ea"/>
            </a:endParaRPr>
          </a:p>
          <a:p>
            <a:pPr marL="228600" indent="-228600">
              <a:lnSpc>
                <a:spcPct val="100000"/>
              </a:lnSpc>
              <a:spcBef>
                <a:spcPts val="0"/>
              </a:spcBef>
              <a:spcAft>
                <a:spcPts val="0"/>
              </a:spcAft>
              <a:buNone/>
            </a:pPr>
            <a:r>
              <a:rPr lang="zh-CN" altLang="en-US" sz="1800" dirty="0"/>
              <a:t>    var test1 = 200; </a:t>
            </a:r>
            <a:r>
              <a:rPr lang="en-US" altLang="zh-CN" sz="1800" dirty="0"/>
              <a:t>//</a:t>
            </a:r>
            <a:r>
              <a:rPr lang="zh-CN" altLang="zh-CN" sz="1800" dirty="0">
                <a:ea typeface="宋体" panose="02010600030101010101" pitchFamily="2" charset="-122"/>
              </a:rPr>
              <a:t>同名局部变量</a:t>
            </a:r>
            <a:endParaRPr lang="zh-CN" altLang="zh-CN" sz="1800" dirty="0">
              <a:ea typeface="宋体" panose="02010600030101010101" pitchFamily="2" charset="-122"/>
            </a:endParaRPr>
          </a:p>
          <a:p>
            <a:pPr marL="228600" indent="-228600">
              <a:lnSpc>
                <a:spcPct val="100000"/>
              </a:lnSpc>
              <a:spcBef>
                <a:spcPts val="0"/>
              </a:spcBef>
              <a:spcAft>
                <a:spcPts val="0"/>
              </a:spcAft>
              <a:buNone/>
            </a:pPr>
            <a:r>
              <a:rPr lang="zh-CN" altLang="en-US" sz="1800" dirty="0"/>
              <a:t>    </a:t>
            </a:r>
            <a:r>
              <a:rPr lang="zh-CN" altLang="en-US" sz="1800" dirty="0">
                <a:solidFill>
                  <a:srgbClr val="FF0000"/>
                </a:solidFill>
              </a:rPr>
              <a:t>test2 = 200;</a:t>
            </a:r>
            <a:endParaRPr lang="zh-CN" altLang="en-US" sz="1800" dirty="0">
              <a:solidFill>
                <a:srgbClr val="FF0000"/>
              </a:solidFill>
            </a:endParaRPr>
          </a:p>
          <a:p>
            <a:pPr marL="228600" indent="-228600">
              <a:lnSpc>
                <a:spcPct val="100000"/>
              </a:lnSpc>
              <a:spcBef>
                <a:spcPts val="0"/>
              </a:spcBef>
              <a:spcAft>
                <a:spcPts val="0"/>
              </a:spcAft>
              <a:buNone/>
            </a:pPr>
            <a:r>
              <a:rPr lang="zh-CN" altLang="en-US" sz="1800" dirty="0">
                <a:sym typeface="+mn-ea"/>
              </a:rPr>
              <a:t>    document.write("局部变量test1的值为"+test1);</a:t>
            </a:r>
            <a:endParaRPr lang="zh-CN" altLang="en-US" sz="1800" dirty="0">
              <a:latin typeface="+mn-lt"/>
              <a:ea typeface="+mn-ea"/>
              <a:sym typeface="+mn-ea"/>
            </a:endParaRPr>
          </a:p>
          <a:p>
            <a:pPr marL="342900" indent="-342900">
              <a:lnSpc>
                <a:spcPct val="100000"/>
              </a:lnSpc>
              <a:spcBef>
                <a:spcPts val="0"/>
              </a:spcBef>
              <a:spcAft>
                <a:spcPts val="0"/>
              </a:spcAft>
              <a:buClr>
                <a:srgbClr val="FF0000"/>
              </a:buClr>
              <a:buNone/>
            </a:pPr>
            <a:r>
              <a:rPr lang="zh-CN" altLang="en-US" sz="1800" dirty="0">
                <a:latin typeface="Verdana" panose="020B0604030504040204" pitchFamily="34" charset="0"/>
                <a:ea typeface="+mn-ea"/>
                <a:cs typeface="Verdana" panose="020B0604030504040204" pitchFamily="34" charset="0"/>
                <a:sym typeface="+mn-ea"/>
              </a:rPr>
              <a:t>   document.write("&lt;br/&gt;");</a:t>
            </a:r>
            <a:endParaRPr lang="zh-CN" altLang="en-US" sz="1800" dirty="0">
              <a:latin typeface="Verdana" panose="020B0604030504040204" pitchFamily="34" charset="0"/>
              <a:ea typeface="+mn-ea"/>
              <a:cs typeface="Verdana" panose="020B0604030504040204" pitchFamily="34" charset="0"/>
              <a:sym typeface="+mn-ea"/>
            </a:endParaRPr>
          </a:p>
          <a:p>
            <a:pPr marL="342900" indent="-342900">
              <a:lnSpc>
                <a:spcPct val="100000"/>
              </a:lnSpc>
              <a:spcBef>
                <a:spcPts val="0"/>
              </a:spcBef>
              <a:spcAft>
                <a:spcPts val="0"/>
              </a:spcAft>
              <a:buClr>
                <a:srgbClr val="FF0000"/>
              </a:buClr>
              <a:buNone/>
            </a:pPr>
            <a:r>
              <a:rPr lang="zh-CN" altLang="en-US" sz="1800" dirty="0">
                <a:latin typeface="Verdana" panose="020B0604030504040204" pitchFamily="34" charset="0"/>
                <a:ea typeface="+mn-ea"/>
                <a:cs typeface="Verdana" panose="020B0604030504040204" pitchFamily="34" charset="0"/>
                <a:sym typeface="+mn-ea"/>
              </a:rPr>
              <a:t>  }</a:t>
            </a:r>
            <a:endParaRPr lang="zh-CN" altLang="en-US" sz="1800" dirty="0">
              <a:latin typeface="Verdana" panose="020B0604030504040204" pitchFamily="34" charset="0"/>
              <a:ea typeface="+mn-ea"/>
              <a:cs typeface="Verdana" panose="020B0604030504040204" pitchFamily="34" charset="0"/>
              <a:sym typeface="+mn-ea"/>
            </a:endParaRPr>
          </a:p>
          <a:p>
            <a:pPr marL="342900" indent="-342900">
              <a:lnSpc>
                <a:spcPct val="100000"/>
              </a:lnSpc>
              <a:spcBef>
                <a:spcPts val="0"/>
              </a:spcBef>
              <a:spcAft>
                <a:spcPts val="0"/>
              </a:spcAft>
              <a:buClr>
                <a:srgbClr val="FF0000"/>
              </a:buClr>
              <a:buNone/>
            </a:pPr>
            <a:r>
              <a:rPr lang="zh-CN" altLang="en-US" sz="1800" dirty="0">
                <a:latin typeface="Verdana" panose="020B0604030504040204" pitchFamily="34" charset="0"/>
                <a:ea typeface="+mn-ea"/>
                <a:cs typeface="Verdana" panose="020B0604030504040204" pitchFamily="34" charset="0"/>
                <a:sym typeface="+mn-ea"/>
              </a:rPr>
              <a:t>  checkScope( );</a:t>
            </a:r>
            <a:endParaRPr lang="zh-CN" altLang="en-US" sz="1800" dirty="0">
              <a:latin typeface="Verdana" panose="020B0604030504040204" pitchFamily="34" charset="0"/>
              <a:ea typeface="+mn-ea"/>
              <a:cs typeface="Verdana" panose="020B0604030504040204" pitchFamily="34" charset="0"/>
              <a:sym typeface="+mn-ea"/>
            </a:endParaRPr>
          </a:p>
          <a:p>
            <a:pPr marL="342900" indent="-342900">
              <a:lnSpc>
                <a:spcPct val="100000"/>
              </a:lnSpc>
              <a:spcBef>
                <a:spcPts val="0"/>
              </a:spcBef>
              <a:spcAft>
                <a:spcPts val="0"/>
              </a:spcAft>
              <a:buClr>
                <a:srgbClr val="FF0000"/>
              </a:buClr>
              <a:buNone/>
            </a:pPr>
            <a:r>
              <a:rPr lang="zh-CN" altLang="en-US" sz="1800" dirty="0">
                <a:latin typeface="Verdana" panose="020B0604030504040204" pitchFamily="34" charset="0"/>
                <a:ea typeface="+mn-ea"/>
                <a:cs typeface="Verdana" panose="020B0604030504040204" pitchFamily="34" charset="0"/>
                <a:sym typeface="+mn-ea"/>
              </a:rPr>
              <a:t>  document.write("全局变量test1的值为"+test1);</a:t>
            </a:r>
            <a:endParaRPr lang="zh-CN" altLang="en-US" sz="1800" dirty="0">
              <a:latin typeface="Verdana" panose="020B0604030504040204" pitchFamily="34" charset="0"/>
              <a:ea typeface="+mn-ea"/>
              <a:cs typeface="Verdana" panose="020B0604030504040204" pitchFamily="34" charset="0"/>
              <a:sym typeface="+mn-ea"/>
            </a:endParaRPr>
          </a:p>
          <a:p>
            <a:pPr marL="342900" indent="-342900">
              <a:lnSpc>
                <a:spcPct val="100000"/>
              </a:lnSpc>
              <a:spcBef>
                <a:spcPts val="0"/>
              </a:spcBef>
              <a:spcAft>
                <a:spcPts val="0"/>
              </a:spcAft>
              <a:buClr>
                <a:srgbClr val="FF0000"/>
              </a:buClr>
              <a:buNone/>
            </a:pPr>
            <a:r>
              <a:rPr lang="zh-CN" altLang="en-US" sz="1800" dirty="0">
                <a:latin typeface="Verdana" panose="020B0604030504040204" pitchFamily="34" charset="0"/>
                <a:ea typeface="+mn-ea"/>
                <a:cs typeface="Verdana" panose="020B0604030504040204" pitchFamily="34" charset="0"/>
                <a:sym typeface="+mn-ea"/>
              </a:rPr>
              <a:t>  document.write("&lt;br/&gt;");</a:t>
            </a:r>
            <a:endParaRPr lang="zh-CN" altLang="en-US" sz="1800" dirty="0">
              <a:latin typeface="Verdana" panose="020B0604030504040204" pitchFamily="34" charset="0"/>
              <a:ea typeface="+mn-ea"/>
              <a:cs typeface="Verdana" panose="020B0604030504040204" pitchFamily="34" charset="0"/>
              <a:sym typeface="+mn-ea"/>
            </a:endParaRPr>
          </a:p>
          <a:p>
            <a:pPr marL="342900" indent="-342900">
              <a:lnSpc>
                <a:spcPct val="100000"/>
              </a:lnSpc>
              <a:spcBef>
                <a:spcPts val="0"/>
              </a:spcBef>
              <a:spcAft>
                <a:spcPts val="0"/>
              </a:spcAft>
              <a:buClr>
                <a:srgbClr val="FF0000"/>
              </a:buClr>
              <a:buNone/>
            </a:pPr>
            <a:r>
              <a:rPr lang="zh-CN" altLang="en-US" sz="1800" dirty="0">
                <a:latin typeface="Verdana" panose="020B0604030504040204" pitchFamily="34" charset="0"/>
                <a:ea typeface="+mn-ea"/>
                <a:cs typeface="Verdana" panose="020B0604030504040204" pitchFamily="34" charset="0"/>
                <a:sym typeface="+mn-ea"/>
              </a:rPr>
              <a:t>  document.write("全局变量test2的值为"+test2);</a:t>
            </a:r>
            <a:endParaRPr lang="zh-CN" altLang="en-US" sz="1800" dirty="0">
              <a:latin typeface="Verdana" panose="020B0604030504040204" pitchFamily="34" charset="0"/>
              <a:ea typeface="+mn-ea"/>
              <a:cs typeface="Verdana" panose="020B0604030504040204" pitchFamily="34" charset="0"/>
              <a:sym typeface="+mn-ea"/>
            </a:endParaRPr>
          </a:p>
          <a:p>
            <a:pPr marL="342900" indent="-342900">
              <a:lnSpc>
                <a:spcPct val="100000"/>
              </a:lnSpc>
              <a:spcBef>
                <a:spcPts val="0"/>
              </a:spcBef>
              <a:spcAft>
                <a:spcPts val="0"/>
              </a:spcAft>
              <a:buClr>
                <a:srgbClr val="FF0000"/>
              </a:buClr>
              <a:buNone/>
            </a:pPr>
            <a:r>
              <a:rPr lang="zh-CN" altLang="en-US" sz="1800" dirty="0">
                <a:latin typeface="Verdana" panose="020B0604030504040204" pitchFamily="34" charset="0"/>
                <a:ea typeface="+mn-ea"/>
                <a:cs typeface="Verdana" panose="020B0604030504040204" pitchFamily="34" charset="0"/>
                <a:sym typeface="+mn-ea"/>
              </a:rPr>
              <a:t>&lt;/script&gt;</a:t>
            </a:r>
            <a:endParaRPr lang="zh-CN" altLang="en-US" sz="1800" dirty="0">
              <a:latin typeface="Verdana" panose="020B0604030504040204" pitchFamily="34" charset="0"/>
              <a:ea typeface="+mn-ea"/>
              <a:cs typeface="Verdana" panose="020B0604030504040204" pitchFamily="34" charset="0"/>
              <a:sym typeface="+mn-ea"/>
            </a:endParaRPr>
          </a:p>
          <a:p>
            <a:pPr marL="342900" indent="-342900">
              <a:lnSpc>
                <a:spcPct val="100000"/>
              </a:lnSpc>
              <a:spcBef>
                <a:spcPts val="0"/>
              </a:spcBef>
              <a:spcAft>
                <a:spcPts val="0"/>
              </a:spcAft>
              <a:buClr>
                <a:srgbClr val="FF0000"/>
              </a:buClr>
              <a:buNone/>
            </a:pPr>
            <a:endParaRPr lang="zh-CN" altLang="en-US" sz="1600" dirty="0">
              <a:latin typeface="Verdana" panose="020B0604030504040204" pitchFamily="34" charset="0"/>
              <a:ea typeface="+mn-ea"/>
              <a:cs typeface="Verdana" panose="020B0604030504040204" pitchFamily="34" charset="0"/>
              <a:sym typeface="+mn-ea"/>
            </a:endParaRPr>
          </a:p>
          <a:p>
            <a:pPr marL="228600" indent="-228600">
              <a:lnSpc>
                <a:spcPct val="100000"/>
              </a:lnSpc>
              <a:spcBef>
                <a:spcPts val="0"/>
              </a:spcBef>
              <a:spcAft>
                <a:spcPts val="0"/>
              </a:spcAft>
              <a:buNone/>
            </a:pPr>
            <a:endParaRPr lang="zh-CN" altLang="en-US" sz="1600" dirty="0">
              <a:solidFill>
                <a:srgbClr val="FF0000"/>
              </a:solidFill>
            </a:endParaRPr>
          </a:p>
          <a:p>
            <a:pPr marL="228600" indent="-228600">
              <a:lnSpc>
                <a:spcPct val="100000"/>
              </a:lnSpc>
              <a:buAutoNum type="arabicPeriod"/>
            </a:pPr>
            <a:endParaRPr lang="zh-CN" altLang="en-US" sz="1600" dirty="0">
              <a:solidFill>
                <a:srgbClr val="FF0000"/>
              </a:solidFill>
            </a:endParaRPr>
          </a:p>
        </p:txBody>
      </p:sp>
      <p:pic>
        <p:nvPicPr>
          <p:cNvPr id="73730" name="Picture 2"/>
          <p:cNvPicPr>
            <a:picLocks noChangeAspect="1" noChangeArrowheads="1"/>
          </p:cNvPicPr>
          <p:nvPr/>
        </p:nvPicPr>
        <p:blipFill>
          <a:blip r:embed="rId1" cstate="print"/>
          <a:srcRect t="30000"/>
          <a:stretch>
            <a:fillRect/>
          </a:stretch>
        </p:blipFill>
        <p:spPr bwMode="auto">
          <a:xfrm>
            <a:off x="4531360" y="4620895"/>
            <a:ext cx="4612640" cy="1990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ECMASCIPT</a:t>
            </a:r>
            <a:r>
              <a:t>、</a:t>
            </a:r>
            <a:r>
              <a:rPr lang="en-US" altLang="zh-CN"/>
              <a:t>DOM</a:t>
            </a:r>
            <a:r>
              <a:rPr lang="zh-CN" altLang="en-US"/>
              <a:t>和</a:t>
            </a:r>
            <a:r>
              <a:rPr lang="en-US" altLang="zh-CN"/>
              <a:t>BOM</a:t>
            </a:r>
            <a:endParaRPr lang="en-US" altLang="zh-CN"/>
          </a:p>
        </p:txBody>
      </p:sp>
      <p:sp>
        <p:nvSpPr>
          <p:cNvPr id="3" name="内容占位符 2"/>
          <p:cNvSpPr>
            <a:spLocks noGrp="1"/>
          </p:cNvSpPr>
          <p:nvPr>
            <p:ph idx="1"/>
          </p:nvPr>
        </p:nvSpPr>
        <p:spPr/>
        <p:txBody>
          <a:bodyPr>
            <a:normAutofit fontScale="90000"/>
          </a:bodyPr>
          <a:p>
            <a:r>
              <a:rPr lang="en-US" altLang="zh-CN" sz="1800"/>
              <a:t>JavaScript</a:t>
            </a:r>
            <a:r>
              <a:rPr lang="zh-CN" altLang="en-US" sz="1800"/>
              <a:t>由三个部分组成</a:t>
            </a:r>
            <a:endParaRPr lang="zh-CN" altLang="en-US" sz="1800"/>
          </a:p>
          <a:p>
            <a:pPr lvl="1"/>
            <a:r>
              <a:rPr lang="zh-CN" altLang="en-US" sz="1800"/>
              <a:t>核心</a:t>
            </a:r>
            <a:r>
              <a:rPr lang="en-US" altLang="zh-CN" sz="1800"/>
              <a:t>ECMAScript</a:t>
            </a:r>
            <a:endParaRPr lang="en-US" altLang="zh-CN" sz="1800"/>
          </a:p>
          <a:p>
            <a:pPr lvl="2"/>
            <a:r>
              <a:rPr sz="1800"/>
              <a:t>标准：语言定义</a:t>
            </a:r>
            <a:endParaRPr lang="en-US" altLang="zh-CN" sz="1800"/>
          </a:p>
          <a:p>
            <a:pPr lvl="2"/>
            <a:endParaRPr lang="en-US" altLang="zh-CN" sz="1800"/>
          </a:p>
          <a:p>
            <a:pPr lvl="2"/>
            <a:r>
              <a:rPr lang="en-US" altLang="zh-CN" sz="1800"/>
              <a:t>ES2009/ES5</a:t>
            </a:r>
            <a:r>
              <a:rPr sz="1800"/>
              <a:t>，</a:t>
            </a:r>
            <a:r>
              <a:rPr lang="en-US" altLang="zh-CN" sz="1800"/>
              <a:t>ES2015</a:t>
            </a:r>
            <a:r>
              <a:rPr lang="en-US" altLang="zh-CN" sz="1800" b="1">
                <a:solidFill>
                  <a:srgbClr val="FF0000"/>
                </a:solidFill>
              </a:rPr>
              <a:t>/ES6</a:t>
            </a:r>
            <a:r>
              <a:rPr sz="1800"/>
              <a:t>，年度更新，</a:t>
            </a:r>
            <a:r>
              <a:rPr lang="en-US" altLang="zh-CN" sz="1800"/>
              <a:t>ES2023</a:t>
            </a:r>
            <a:r>
              <a:rPr sz="1800"/>
              <a:t>又称</a:t>
            </a:r>
            <a:r>
              <a:rPr lang="en-US" altLang="zh-CN" sz="1800"/>
              <a:t>ES14</a:t>
            </a:r>
            <a:endParaRPr lang="en-US" altLang="zh-CN" sz="1800"/>
          </a:p>
          <a:p>
            <a:pPr lvl="2"/>
            <a:r>
              <a:rPr lang="en-US" altLang="zh-CN" sz="1800"/>
              <a:t>ES2024/ES15</a:t>
            </a:r>
            <a:r>
              <a:rPr sz="1800"/>
              <a:t>（https://tc39.es/ecma262/2024/）</a:t>
            </a:r>
            <a:endParaRPr sz="1800"/>
          </a:p>
          <a:p>
            <a:pPr lvl="2"/>
            <a:r>
              <a:rPr lang="en-US" altLang="zh-CN" sz="1800"/>
              <a:t>ES2025</a:t>
            </a:r>
            <a:r>
              <a:rPr sz="1800"/>
              <a:t>草案启动</a:t>
            </a:r>
            <a:endParaRPr lang="en-US" altLang="zh-CN" sz="1800"/>
          </a:p>
          <a:p>
            <a:pPr lvl="3"/>
            <a:r>
              <a:rPr sz="1800"/>
              <a:t>郭纾宇，谷歌，</a:t>
            </a:r>
            <a:r>
              <a:rPr lang="en-US" altLang="zh-CN" sz="1800"/>
              <a:t>V8</a:t>
            </a:r>
            <a:r>
              <a:rPr sz="1800"/>
              <a:t>引擎</a:t>
            </a:r>
            <a:endParaRPr sz="1800"/>
          </a:p>
          <a:p>
            <a:pPr lvl="3"/>
            <a:r>
              <a:rPr sz="1800"/>
              <a:t>https://github.com/tc39/ecma262，</a:t>
            </a:r>
            <a:r>
              <a:rPr lang="en-US" altLang="zh-CN" sz="1800"/>
              <a:t>PR</a:t>
            </a:r>
            <a:endParaRPr sz="1800"/>
          </a:p>
          <a:p>
            <a:pPr lvl="2"/>
            <a:r>
              <a:rPr sz="1800"/>
              <a:t>实现：</a:t>
            </a:r>
            <a:r>
              <a:rPr lang="en-US" altLang="zh-CN" sz="1800"/>
              <a:t>JavaScript</a:t>
            </a:r>
            <a:r>
              <a:rPr sz="1800"/>
              <a:t>和</a:t>
            </a:r>
            <a:r>
              <a:rPr lang="en-US" altLang="zh-CN" sz="1800"/>
              <a:t>JScript</a:t>
            </a:r>
            <a:r>
              <a:rPr sz="1800"/>
              <a:t>（微软、</a:t>
            </a:r>
            <a:r>
              <a:rPr lang="en-US" altLang="zh-CN" sz="1800"/>
              <a:t>IE</a:t>
            </a:r>
            <a:r>
              <a:rPr sz="1800"/>
              <a:t>、被废弃）</a:t>
            </a:r>
            <a:endParaRPr lang="zh-CN" altLang="en-US" sz="1800"/>
          </a:p>
          <a:p>
            <a:pPr lvl="1"/>
            <a:r>
              <a:rPr lang="zh-CN" altLang="en-US" sz="1800"/>
              <a:t>文档对象模型</a:t>
            </a:r>
            <a:r>
              <a:rPr lang="en-US" altLang="zh-CN" sz="1800"/>
              <a:t>DOM</a:t>
            </a:r>
            <a:r>
              <a:rPr sz="1800"/>
              <a:t>，访问和操作 HTML 页面内容</a:t>
            </a:r>
            <a:endParaRPr sz="1800"/>
          </a:p>
          <a:p>
            <a:pPr lvl="1"/>
            <a:r>
              <a:rPr lang="zh-CN" altLang="en-US" sz="1800"/>
              <a:t>浏览器对象模型</a:t>
            </a:r>
            <a:r>
              <a:rPr lang="en-US" altLang="zh-CN" sz="1800"/>
              <a:t>BOM</a:t>
            </a:r>
            <a:r>
              <a:rPr sz="1800"/>
              <a:t>，访问和操作浏览器窗口</a:t>
            </a:r>
            <a:endParaRPr sz="1800"/>
          </a:p>
        </p:txBody>
      </p:sp>
      <p:graphicFrame>
        <p:nvGraphicFramePr>
          <p:cNvPr id="7" name="对象 6">
            <a:hlinkClick r:id="" action="ppaction://ole?verb="/>
          </p:cNvPr>
          <p:cNvGraphicFramePr>
            <a:graphicFrameLocks noChangeAspect="1"/>
          </p:cNvGraphicFramePr>
          <p:nvPr/>
        </p:nvGraphicFramePr>
        <p:xfrm>
          <a:off x="8176260" y="6118225"/>
          <a:ext cx="626745" cy="614680"/>
        </p:xfrm>
        <a:graphic>
          <a:graphicData uri="http://schemas.openxmlformats.org/presentationml/2006/ole">
            <mc:AlternateContent xmlns:mc="http://schemas.openxmlformats.org/markup-compatibility/2006">
              <mc:Choice xmlns:v="urn:schemas-microsoft-com:vml" Requires="v">
                <p:oleObj spid="_x0000_s1028" name="" showAsIcon="1" r:id="rId1" imgW="971550" imgH="952500" progId="Package">
                  <p:embed/>
                </p:oleObj>
              </mc:Choice>
              <mc:Fallback>
                <p:oleObj name="" showAsIcon="1" r:id="rId1" imgW="971550" imgH="952500" progId="Package">
                  <p:embed/>
                  <p:pic>
                    <p:nvPicPr>
                      <p:cNvPr id="0" name="图片 1027"/>
                      <p:cNvPicPr/>
                      <p:nvPr/>
                    </p:nvPicPr>
                    <p:blipFill>
                      <a:blip r:embed="rId2"/>
                      <a:stretch>
                        <a:fillRect/>
                      </a:stretch>
                    </p:blipFill>
                    <p:spPr>
                      <a:xfrm>
                        <a:off x="8176260" y="6118225"/>
                        <a:ext cx="626745" cy="614680"/>
                      </a:xfrm>
                      <a:prstGeom prst="rect">
                        <a:avLst/>
                      </a:prstGeom>
                    </p:spPr>
                  </p:pic>
                </p:oleObj>
              </mc:Fallback>
            </mc:AlternateContent>
          </a:graphicData>
        </a:graphic>
      </p:graphicFrame>
      <p:pic>
        <p:nvPicPr>
          <p:cNvPr id="4" name="图片 3"/>
          <p:cNvPicPr>
            <a:picLocks noChangeAspect="1"/>
          </p:cNvPicPr>
          <p:nvPr>
            <p:custDataLst>
              <p:tags r:id="rId3"/>
            </p:custDataLst>
          </p:nvPr>
        </p:nvPicPr>
        <p:blipFill>
          <a:blip r:embed="rId4"/>
          <a:stretch>
            <a:fillRect/>
          </a:stretch>
        </p:blipFill>
        <p:spPr>
          <a:xfrm>
            <a:off x="4521200" y="3594100"/>
            <a:ext cx="3726815" cy="1003935"/>
          </a:xfrm>
          <a:prstGeom prst="rect">
            <a:avLst/>
          </a:prstGeom>
        </p:spPr>
      </p:pic>
      <p:graphicFrame>
        <p:nvGraphicFramePr>
          <p:cNvPr id="6" name="对象 5">
            <a:hlinkClick r:id="" action="ppaction://ole?verb="/>
          </p:cNvPr>
          <p:cNvGraphicFramePr>
            <a:graphicFrameLocks noChangeAspect="1"/>
          </p:cNvGraphicFramePr>
          <p:nvPr/>
        </p:nvGraphicFramePr>
        <p:xfrm>
          <a:off x="3773170" y="1899920"/>
          <a:ext cx="3513455" cy="680085"/>
        </p:xfrm>
        <a:graphic>
          <a:graphicData uri="http://schemas.openxmlformats.org/presentationml/2006/ole">
            <mc:AlternateContent xmlns:mc="http://schemas.openxmlformats.org/markup-compatibility/2006">
              <mc:Choice xmlns:v="urn:schemas-microsoft-com:vml" Requires="v">
                <p:oleObj spid="_x0000_s1025" name="" r:id="rId5" imgW="3599180" imgH="696595" progId="Package">
                  <p:embed/>
                </p:oleObj>
              </mc:Choice>
              <mc:Fallback>
                <p:oleObj name="" r:id="rId5" imgW="3599180" imgH="696595" progId="Package">
                  <p:embed/>
                  <p:pic>
                    <p:nvPicPr>
                      <p:cNvPr id="0" name="图片 1024"/>
                      <p:cNvPicPr/>
                      <p:nvPr/>
                    </p:nvPicPr>
                    <p:blipFill>
                      <a:blip r:embed="rId6"/>
                      <a:stretch>
                        <a:fillRect/>
                      </a:stretch>
                    </p:blipFill>
                    <p:spPr>
                      <a:xfrm>
                        <a:off x="3773170" y="1899920"/>
                        <a:ext cx="3513455" cy="680085"/>
                      </a:xfrm>
                      <a:prstGeom prst="rect">
                        <a:avLst/>
                      </a:prstGeom>
                    </p:spPr>
                  </p:pic>
                </p:oleObj>
              </mc:Fallback>
            </mc:AlternateContent>
          </a:graphicData>
        </a:graphic>
      </p:graphicFrame>
    </p:spTree>
    <p:custDataLst>
      <p:tags r:id="rId7"/>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zh-CN" altLang="en-US" dirty="0" smtClean="0"/>
              <a:t>常用</a:t>
            </a:r>
            <a:r>
              <a:rPr lang="zh-CN" altLang="en-US" dirty="0"/>
              <a:t>对象</a:t>
            </a:r>
            <a:endParaRPr lang="zh-CN" altLang="en-US" dirty="0"/>
          </a:p>
        </p:txBody>
      </p:sp>
      <p:sp>
        <p:nvSpPr>
          <p:cNvPr id="131075" name="Rectangle 3"/>
          <p:cNvSpPr>
            <a:spLocks noGrp="1" noChangeArrowheads="1"/>
          </p:cNvSpPr>
          <p:nvPr>
            <p:ph idx="1"/>
          </p:nvPr>
        </p:nvSpPr>
        <p:spPr>
          <a:xfrm>
            <a:off x="533400" y="1668145"/>
            <a:ext cx="7926070" cy="3792220"/>
          </a:xfrm>
        </p:spPr>
        <p:txBody>
          <a:bodyPr/>
          <a:lstStyle/>
          <a:p>
            <a:pPr marL="0" indent="0">
              <a:lnSpc>
                <a:spcPct val="100000"/>
              </a:lnSpc>
              <a:buNone/>
            </a:pPr>
            <a:r>
              <a:rPr lang="en-US" altLang="zh-CN" sz="1600" dirty="0" smtClean="0"/>
              <a:t>JavaScript</a:t>
            </a:r>
            <a:r>
              <a:rPr lang="zh-CN" altLang="en-US" sz="1600" dirty="0" smtClean="0"/>
              <a:t>的对象类型（</a:t>
            </a:r>
            <a:r>
              <a:rPr lang="en-US" altLang="zh-CN" sz="1600" dirty="0" smtClean="0"/>
              <a:t>4</a:t>
            </a:r>
            <a:r>
              <a:rPr lang="zh-CN" altLang="en-US" sz="1600" dirty="0" smtClean="0"/>
              <a:t>类）：原生对象、内置对象、宿主对象、自定义对象。</a:t>
            </a:r>
            <a:endParaRPr lang="zh-CN" altLang="en-US" sz="1600" dirty="0" smtClean="0"/>
          </a:p>
          <a:p>
            <a:pPr marL="0" indent="0">
              <a:lnSpc>
                <a:spcPct val="100000"/>
              </a:lnSpc>
              <a:buNone/>
            </a:pPr>
            <a:endParaRPr lang="en-US" altLang="zh-CN" sz="1600" dirty="0" smtClean="0"/>
          </a:p>
          <a:p>
            <a:pPr marL="0" indent="0">
              <a:lnSpc>
                <a:spcPct val="100000"/>
              </a:lnSpc>
              <a:buNone/>
            </a:pPr>
            <a:r>
              <a:rPr lang="en-US" altLang="zh-CN" sz="1600" dirty="0" smtClean="0"/>
              <a:t>       (1)</a:t>
            </a:r>
            <a:r>
              <a:rPr lang="zh-CN" altLang="zh-CN" sz="1600" dirty="0" smtClean="0"/>
              <a:t>原生</a:t>
            </a:r>
            <a:r>
              <a:rPr lang="zh-CN" altLang="zh-CN" sz="1600" dirty="0"/>
              <a:t>对象</a:t>
            </a:r>
            <a:r>
              <a:rPr lang="en-US" altLang="zh-CN" sz="1600" dirty="0"/>
              <a:t>(native object)</a:t>
            </a:r>
            <a:r>
              <a:rPr lang="zh-CN" altLang="zh-CN" sz="1600" dirty="0"/>
              <a:t>，</a:t>
            </a:r>
            <a:r>
              <a:rPr lang="en-US" altLang="zh-CN" sz="1600" dirty="0"/>
              <a:t>ECMA-262</a:t>
            </a:r>
            <a:r>
              <a:rPr lang="zh-CN" altLang="zh-CN" sz="1600" dirty="0"/>
              <a:t>定义为“独立于宿主环境的</a:t>
            </a:r>
            <a:r>
              <a:rPr lang="en-US" altLang="zh-CN" sz="1600" dirty="0" err="1"/>
              <a:t>ECMAScript</a:t>
            </a:r>
            <a:r>
              <a:rPr lang="zh-CN" altLang="zh-CN" sz="1600" dirty="0"/>
              <a:t>实现提供的对象”。换句话说，本地对象就是</a:t>
            </a:r>
            <a:r>
              <a:rPr lang="en-US" altLang="zh-CN" sz="1600" dirty="0"/>
              <a:t>ECMA-262</a:t>
            </a:r>
            <a:r>
              <a:rPr lang="zh-CN" altLang="zh-CN" sz="1600" dirty="0"/>
              <a:t>定义的类（</a:t>
            </a:r>
            <a:r>
              <a:rPr lang="zh-CN" altLang="zh-CN" sz="1600" dirty="0">
                <a:solidFill>
                  <a:srgbClr val="FF0000"/>
                </a:solidFill>
              </a:rPr>
              <a:t>引用类型</a:t>
            </a:r>
            <a:r>
              <a:rPr lang="zh-CN" altLang="zh-CN" sz="1600" dirty="0"/>
              <a:t>）</a:t>
            </a:r>
            <a:r>
              <a:rPr lang="zh-CN" altLang="zh-CN" sz="1600" dirty="0" smtClean="0"/>
              <a:t>。</a:t>
            </a:r>
            <a:endParaRPr lang="en-US" altLang="zh-CN" sz="1600" dirty="0" smtClean="0"/>
          </a:p>
          <a:p>
            <a:pPr marL="0" indent="0">
              <a:lnSpc>
                <a:spcPct val="100000"/>
              </a:lnSpc>
              <a:buNone/>
            </a:pPr>
            <a:r>
              <a:rPr lang="en-US" altLang="zh-CN" sz="1600" dirty="0"/>
              <a:t> </a:t>
            </a:r>
            <a:r>
              <a:rPr lang="en-US" altLang="zh-CN" sz="1600" dirty="0" smtClean="0"/>
              <a:t>      </a:t>
            </a:r>
            <a:r>
              <a:rPr lang="zh-CN" altLang="zh-CN" sz="1600" dirty="0" smtClean="0"/>
              <a:t>它们</a:t>
            </a:r>
            <a:r>
              <a:rPr lang="zh-CN" altLang="zh-CN" sz="1600" dirty="0"/>
              <a:t>包括：</a:t>
            </a:r>
            <a:r>
              <a:rPr lang="en-US" altLang="zh-CN" sz="1600" dirty="0"/>
              <a:t>Object</a:t>
            </a:r>
            <a:r>
              <a:rPr lang="zh-CN" altLang="zh-CN" sz="1600" dirty="0"/>
              <a:t>、</a:t>
            </a:r>
            <a:r>
              <a:rPr lang="en-US" altLang="zh-CN" sz="1600" dirty="0"/>
              <a:t>Function</a:t>
            </a:r>
            <a:r>
              <a:rPr lang="zh-CN" altLang="zh-CN" sz="1600" dirty="0"/>
              <a:t>、</a:t>
            </a:r>
            <a:r>
              <a:rPr lang="en-US" altLang="zh-CN" sz="1600" dirty="0"/>
              <a:t>Array</a:t>
            </a:r>
            <a:r>
              <a:rPr lang="zh-CN" altLang="zh-CN" sz="1600" dirty="0"/>
              <a:t>、</a:t>
            </a:r>
            <a:r>
              <a:rPr lang="en-US" altLang="zh-CN" sz="1600" dirty="0"/>
              <a:t>String</a:t>
            </a:r>
            <a:r>
              <a:rPr lang="zh-CN" altLang="zh-CN" sz="1600" dirty="0"/>
              <a:t>、</a:t>
            </a:r>
            <a:r>
              <a:rPr lang="en-US" altLang="zh-CN" sz="1600" dirty="0"/>
              <a:t>Boolean</a:t>
            </a:r>
            <a:r>
              <a:rPr lang="zh-CN" altLang="zh-CN" sz="1600" dirty="0"/>
              <a:t>、</a:t>
            </a:r>
            <a:r>
              <a:rPr lang="en-US" altLang="zh-CN" sz="1600" dirty="0"/>
              <a:t>Number</a:t>
            </a:r>
            <a:r>
              <a:rPr lang="zh-CN" altLang="zh-CN" sz="1600" dirty="0"/>
              <a:t>、</a:t>
            </a:r>
            <a:r>
              <a:rPr lang="en-US" altLang="zh-CN" sz="1600" dirty="0"/>
              <a:t>Date</a:t>
            </a:r>
            <a:r>
              <a:rPr lang="zh-CN" altLang="zh-CN" sz="1600" dirty="0"/>
              <a:t>、</a:t>
            </a:r>
            <a:r>
              <a:rPr lang="en-US" altLang="zh-CN" sz="1600" dirty="0" err="1"/>
              <a:t>RegExp</a:t>
            </a:r>
            <a:r>
              <a:rPr lang="zh-CN" altLang="zh-CN" sz="1600" dirty="0"/>
              <a:t>、</a:t>
            </a:r>
            <a:r>
              <a:rPr lang="en-US" altLang="zh-CN" sz="1600" dirty="0"/>
              <a:t>Error</a:t>
            </a:r>
            <a:r>
              <a:rPr lang="zh-CN" altLang="zh-CN" sz="1600" dirty="0"/>
              <a:t>、</a:t>
            </a:r>
            <a:r>
              <a:rPr lang="en-US" altLang="zh-CN" sz="1600" dirty="0" err="1"/>
              <a:t>EvalError</a:t>
            </a:r>
            <a:r>
              <a:rPr lang="zh-CN" altLang="zh-CN" sz="1600" dirty="0"/>
              <a:t>、</a:t>
            </a:r>
            <a:r>
              <a:rPr lang="en-US" altLang="zh-CN" sz="1600" dirty="0" err="1"/>
              <a:t>RangeError</a:t>
            </a:r>
            <a:r>
              <a:rPr lang="zh-CN" altLang="zh-CN" sz="1600" dirty="0"/>
              <a:t>、</a:t>
            </a:r>
            <a:r>
              <a:rPr lang="en-US" altLang="zh-CN" sz="1600" dirty="0" err="1"/>
              <a:t>ReferenceError</a:t>
            </a:r>
            <a:r>
              <a:rPr lang="zh-CN" altLang="zh-CN" sz="1600" dirty="0"/>
              <a:t>、</a:t>
            </a:r>
            <a:r>
              <a:rPr lang="en-US" altLang="zh-CN" sz="1600" dirty="0" err="1"/>
              <a:t>SyntaxErro</a:t>
            </a:r>
            <a:r>
              <a:rPr lang="zh-CN" altLang="zh-CN" sz="1600" dirty="0"/>
              <a:t>、</a:t>
            </a:r>
            <a:r>
              <a:rPr lang="en-US" altLang="zh-CN" sz="1600" dirty="0" err="1"/>
              <a:t>TypeError</a:t>
            </a:r>
            <a:r>
              <a:rPr lang="zh-CN" altLang="zh-CN" sz="1600" dirty="0"/>
              <a:t>、</a:t>
            </a:r>
            <a:r>
              <a:rPr lang="en-US" altLang="zh-CN" sz="1600" dirty="0" err="1"/>
              <a:t>URIError</a:t>
            </a:r>
            <a:r>
              <a:rPr lang="zh-CN" altLang="zh-CN" sz="1600" dirty="0"/>
              <a:t>等。</a:t>
            </a:r>
            <a:endParaRPr lang="zh-CN" altLang="zh-CN" sz="1600" dirty="0"/>
          </a:p>
          <a:p>
            <a:pPr marL="0" indent="0">
              <a:lnSpc>
                <a:spcPct val="100000"/>
              </a:lnSpc>
              <a:buNone/>
            </a:pPr>
            <a:r>
              <a:rPr lang="zh-CN" altLang="zh-CN" sz="1600" dirty="0"/>
              <a:t> </a:t>
            </a:r>
            <a:r>
              <a:rPr lang="en-US" altLang="zh-CN" sz="1600" dirty="0"/>
              <a:t>      </a:t>
            </a:r>
            <a:r>
              <a:rPr lang="zh-CN" altLang="zh-CN" sz="1600" dirty="0"/>
              <a:t>这些对象独立于宿主环境（如浏览器），先定义对象，实例化后再通过对象名来使用。</a:t>
            </a:r>
            <a:endParaRPr lang="zh-CN" altLang="zh-CN" sz="1600" dirty="0"/>
          </a:p>
          <a:p>
            <a:pPr marL="0" indent="0">
              <a:lnSpc>
                <a:spcPct val="100000"/>
              </a:lnSpc>
              <a:buNone/>
            </a:pPr>
            <a:endParaRPr lang="zh-CN" altLang="zh-CN" sz="1600" dirty="0"/>
          </a:p>
          <a:p>
            <a:endParaRPr lang="zh-CN" altLang="zh-CN" sz="16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zh-CN" altLang="en-US" dirty="0" smtClean="0"/>
              <a:t>常用对象</a:t>
            </a:r>
            <a:r>
              <a:rPr lang="en-US" altLang="zh-CN" dirty="0"/>
              <a:t>-</a:t>
            </a:r>
            <a:r>
              <a:rPr lang="zh-CN" altLang="en-US" dirty="0"/>
              <a:t>续</a:t>
            </a:r>
            <a:endParaRPr lang="zh-CN" altLang="en-US" dirty="0"/>
          </a:p>
        </p:txBody>
      </p:sp>
      <p:sp>
        <p:nvSpPr>
          <p:cNvPr id="131075" name="Rectangle 3"/>
          <p:cNvSpPr>
            <a:spLocks noGrp="1" noChangeArrowheads="1"/>
          </p:cNvSpPr>
          <p:nvPr>
            <p:ph idx="1"/>
          </p:nvPr>
        </p:nvSpPr>
        <p:spPr>
          <a:xfrm>
            <a:off x="533400" y="1668145"/>
            <a:ext cx="8346440" cy="3792220"/>
          </a:xfrm>
        </p:spPr>
        <p:txBody>
          <a:bodyPr/>
          <a:lstStyle/>
          <a:p>
            <a:pPr marL="0" indent="0">
              <a:buNone/>
            </a:pPr>
            <a:r>
              <a:rPr lang="en-US" altLang="zh-CN" sz="1600" dirty="0" smtClean="0">
                <a:latin typeface="+mj-ea"/>
                <a:ea typeface="+mj-ea"/>
              </a:rPr>
              <a:t>    </a:t>
            </a:r>
            <a:r>
              <a:rPr lang="en-US" altLang="zh-CN" sz="1600" dirty="0" smtClean="0"/>
              <a:t>(</a:t>
            </a:r>
            <a:r>
              <a:rPr lang="en-US" altLang="zh-CN" sz="1600" dirty="0"/>
              <a:t>2)</a:t>
            </a:r>
            <a:r>
              <a:rPr lang="zh-CN" altLang="zh-CN" sz="1600" dirty="0"/>
              <a:t>内置对象</a:t>
            </a:r>
            <a:r>
              <a:rPr lang="en-US" altLang="zh-CN" sz="1600" dirty="0"/>
              <a:t>(built-in object)</a:t>
            </a:r>
            <a:r>
              <a:rPr lang="zh-CN" altLang="zh-CN" sz="1600" dirty="0"/>
              <a:t>。由</a:t>
            </a:r>
            <a:r>
              <a:rPr lang="en-US" altLang="zh-CN" sz="1600" dirty="0" err="1"/>
              <a:t>ECMAScript</a:t>
            </a:r>
            <a:r>
              <a:rPr lang="zh-CN" altLang="zh-CN" sz="1600" dirty="0"/>
              <a:t>实现提供的、不依赖宿主环境的对象，在</a:t>
            </a:r>
            <a:r>
              <a:rPr lang="en-US" altLang="zh-CN" sz="1600" dirty="0" err="1"/>
              <a:t>ECMAScript</a:t>
            </a:r>
            <a:r>
              <a:rPr lang="zh-CN" altLang="zh-CN" sz="1600" dirty="0"/>
              <a:t>运行之前就已经创建好的对象就叫做内置对象</a:t>
            </a:r>
            <a:r>
              <a:rPr lang="zh-CN" altLang="zh-CN" sz="1600" dirty="0" smtClean="0"/>
              <a:t>。</a:t>
            </a:r>
            <a:endParaRPr lang="en-US" altLang="zh-CN" sz="1600" dirty="0" smtClean="0"/>
          </a:p>
          <a:p>
            <a:pPr marL="0" indent="0">
              <a:buNone/>
            </a:pPr>
            <a:r>
              <a:rPr lang="en-US" altLang="zh-CN" sz="1600" dirty="0"/>
              <a:t> </a:t>
            </a:r>
            <a:r>
              <a:rPr lang="en-US" altLang="zh-CN" sz="1600" dirty="0" smtClean="0"/>
              <a:t>   </a:t>
            </a:r>
            <a:r>
              <a:rPr lang="zh-CN" altLang="zh-CN" sz="1600" dirty="0" smtClean="0"/>
              <a:t>这</a:t>
            </a:r>
            <a:r>
              <a:rPr lang="zh-CN" altLang="zh-CN" sz="1600" dirty="0"/>
              <a:t>意味着开发者不必明确实例化内置对象，它已被实例化了。常见的有</a:t>
            </a:r>
            <a:r>
              <a:rPr lang="en-US" altLang="zh-CN" sz="1600" dirty="0">
                <a:solidFill>
                  <a:srgbClr val="FF0000"/>
                </a:solidFill>
              </a:rPr>
              <a:t>Global</a:t>
            </a:r>
            <a:r>
              <a:rPr lang="zh-CN" altLang="zh-CN" sz="1600" dirty="0">
                <a:solidFill>
                  <a:srgbClr val="FF0000"/>
                </a:solidFill>
              </a:rPr>
              <a:t>和</a:t>
            </a:r>
            <a:r>
              <a:rPr lang="en-US" altLang="zh-CN" sz="1600" dirty="0">
                <a:solidFill>
                  <a:srgbClr val="FF0000"/>
                </a:solidFill>
              </a:rPr>
              <a:t>Math</a:t>
            </a:r>
            <a:r>
              <a:rPr lang="zh-CN" altLang="zh-CN" sz="1600" dirty="0"/>
              <a:t>。</a:t>
            </a:r>
            <a:r>
              <a:rPr lang="en-US" altLang="zh-CN" sz="1600" dirty="0"/>
              <a:t>Global</a:t>
            </a:r>
            <a:r>
              <a:rPr lang="zh-CN" altLang="zh-CN" sz="1600" dirty="0"/>
              <a:t>是全局对象，全局对象只是一个对象，而不是类。既没有构造函数，也无法实例化一个新的全局对象</a:t>
            </a:r>
            <a:r>
              <a:rPr lang="zh-CN" altLang="zh-CN" sz="1600" dirty="0" smtClean="0"/>
              <a:t>。</a:t>
            </a:r>
            <a:endParaRPr lang="en-US" altLang="zh-CN" sz="1600" dirty="0" smtClean="0"/>
          </a:p>
          <a:p>
            <a:pPr marL="0" indent="0">
              <a:buNone/>
            </a:pPr>
            <a:r>
              <a:rPr lang="en-US" altLang="zh-CN" sz="1600" dirty="0"/>
              <a:t> </a:t>
            </a:r>
            <a:r>
              <a:rPr lang="en-US" altLang="zh-CN" sz="1600" dirty="0" smtClean="0"/>
              <a:t>   </a:t>
            </a:r>
            <a:r>
              <a:rPr lang="zh-CN" altLang="zh-CN" sz="1600" dirty="0" smtClean="0"/>
              <a:t>例如</a:t>
            </a:r>
            <a:r>
              <a:rPr lang="en-US" altLang="zh-CN" sz="1600" dirty="0" err="1"/>
              <a:t>isNaN</a:t>
            </a:r>
            <a:r>
              <a:rPr lang="en-US" altLang="zh-CN" sz="1600" dirty="0"/>
              <a:t>(),</a:t>
            </a:r>
            <a:r>
              <a:rPr lang="en-US" altLang="zh-CN" sz="1600" dirty="0" err="1"/>
              <a:t>isFinite</a:t>
            </a:r>
            <a:r>
              <a:rPr lang="en-US" altLang="zh-CN" sz="1600" dirty="0"/>
              <a:t>(),</a:t>
            </a:r>
            <a:r>
              <a:rPr lang="en-US" altLang="zh-CN" sz="1600" dirty="0" err="1"/>
              <a:t>parseInt</a:t>
            </a:r>
            <a:r>
              <a:rPr lang="en-US" altLang="zh-CN" sz="1600" dirty="0"/>
              <a:t>()</a:t>
            </a:r>
            <a:r>
              <a:rPr lang="zh-CN" altLang="zh-CN" sz="1600" dirty="0"/>
              <a:t>和</a:t>
            </a:r>
            <a:r>
              <a:rPr lang="en-US" altLang="zh-CN" sz="1600" dirty="0" err="1"/>
              <a:t>parseFloat</a:t>
            </a:r>
            <a:r>
              <a:rPr lang="en-US" altLang="zh-CN" sz="1600" dirty="0"/>
              <a:t>()</a:t>
            </a:r>
            <a:r>
              <a:rPr lang="zh-CN" altLang="zh-CN" sz="1600" dirty="0"/>
              <a:t>等，都是</a:t>
            </a:r>
            <a:r>
              <a:rPr lang="en-US" altLang="zh-CN" sz="1600" dirty="0"/>
              <a:t>Global</a:t>
            </a:r>
            <a:r>
              <a:rPr lang="zh-CN" altLang="zh-CN" sz="1600" dirty="0"/>
              <a:t>对象的方法。</a:t>
            </a:r>
            <a:r>
              <a:rPr lang="en-US" altLang="zh-CN" sz="1600" dirty="0"/>
              <a:t>Math</a:t>
            </a:r>
            <a:r>
              <a:rPr lang="zh-CN" altLang="zh-CN" sz="1600" dirty="0"/>
              <a:t>对象直接使用，如</a:t>
            </a:r>
            <a:r>
              <a:rPr lang="en-US" altLang="zh-CN" sz="1600" dirty="0" err="1"/>
              <a:t>Math.Random</a:t>
            </a:r>
            <a:r>
              <a:rPr lang="en-US" altLang="zh-CN" sz="1600" dirty="0"/>
              <a:t>()</a:t>
            </a:r>
            <a:r>
              <a:rPr lang="zh-CN" altLang="zh-CN" sz="1600" dirty="0"/>
              <a:t>、</a:t>
            </a:r>
            <a:r>
              <a:rPr lang="en-US" altLang="zh-CN" sz="1600" dirty="0" err="1"/>
              <a:t>Math.round</a:t>
            </a:r>
            <a:r>
              <a:rPr lang="en-US" altLang="zh-CN" sz="1600" dirty="0"/>
              <a:t>(20.5)</a:t>
            </a:r>
            <a:r>
              <a:rPr lang="zh-CN" altLang="zh-CN" sz="1600" dirty="0"/>
              <a:t>等。</a:t>
            </a:r>
            <a:endParaRPr lang="zh-CN" altLang="zh-CN" sz="1600" dirty="0"/>
          </a:p>
          <a:p>
            <a:endParaRPr lang="zh-CN" altLang="zh-CN" sz="1600" dirty="0">
              <a:latin typeface="+mj-ea"/>
              <a:ea typeface="+mj-ea"/>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zh-CN" altLang="en-US" dirty="0" smtClean="0"/>
              <a:t>常用对象</a:t>
            </a:r>
            <a:r>
              <a:rPr lang="en-US" altLang="zh-CN" dirty="0" smtClean="0"/>
              <a:t>-</a:t>
            </a:r>
            <a:r>
              <a:rPr lang="zh-CN" altLang="en-US" dirty="0" smtClean="0"/>
              <a:t>续</a:t>
            </a:r>
            <a:endParaRPr lang="zh-CN" altLang="en-US" dirty="0"/>
          </a:p>
        </p:txBody>
      </p:sp>
      <p:sp>
        <p:nvSpPr>
          <p:cNvPr id="131075" name="Rectangle 3"/>
          <p:cNvSpPr>
            <a:spLocks noGrp="1" noChangeArrowheads="1"/>
          </p:cNvSpPr>
          <p:nvPr>
            <p:ph idx="1"/>
          </p:nvPr>
        </p:nvSpPr>
        <p:spPr>
          <a:xfrm>
            <a:off x="533400" y="1668145"/>
            <a:ext cx="8248650" cy="4295140"/>
          </a:xfrm>
        </p:spPr>
        <p:txBody>
          <a:bodyPr/>
          <a:lstStyle/>
          <a:p>
            <a:pPr marL="0" indent="0">
              <a:lnSpc>
                <a:spcPct val="100000"/>
              </a:lnSpc>
              <a:spcBef>
                <a:spcPts val="600"/>
              </a:spcBef>
              <a:spcAft>
                <a:spcPts val="0"/>
              </a:spcAft>
              <a:buNone/>
            </a:pPr>
            <a:r>
              <a:rPr lang="en-US" altLang="zh-CN" sz="1800" dirty="0" smtClean="0"/>
              <a:t>       (</a:t>
            </a:r>
            <a:r>
              <a:rPr lang="en-US" altLang="zh-CN" sz="1800" dirty="0"/>
              <a:t>3)</a:t>
            </a:r>
            <a:r>
              <a:rPr lang="zh-CN" altLang="zh-CN" sz="1800" dirty="0"/>
              <a:t>宿主对象</a:t>
            </a:r>
            <a:r>
              <a:rPr lang="en-US" altLang="zh-CN" sz="1800" dirty="0"/>
              <a:t>(host object)</a:t>
            </a:r>
            <a:r>
              <a:rPr lang="zh-CN" altLang="zh-CN" sz="1800" dirty="0"/>
              <a:t>。</a:t>
            </a:r>
            <a:r>
              <a:rPr lang="en-US" altLang="zh-CN" sz="1800" dirty="0" err="1"/>
              <a:t>ECMAScript</a:t>
            </a:r>
            <a:r>
              <a:rPr lang="zh-CN" altLang="zh-CN" sz="1800" dirty="0"/>
              <a:t>实现的宿主环境提供的对象。所有</a:t>
            </a:r>
            <a:r>
              <a:rPr lang="en-US" altLang="zh-CN" sz="1800" dirty="0"/>
              <a:t>BOM</a:t>
            </a:r>
            <a:r>
              <a:rPr lang="zh-CN" altLang="zh-CN" sz="1800" dirty="0"/>
              <a:t>和</a:t>
            </a:r>
            <a:r>
              <a:rPr lang="en-US" altLang="zh-CN" sz="1800" dirty="0"/>
              <a:t>DOM</a:t>
            </a:r>
            <a:r>
              <a:rPr lang="zh-CN" altLang="zh-CN" sz="1800" dirty="0"/>
              <a:t>对象都是宿主对象。通过它可以与文档和浏览器环境进行交互，如</a:t>
            </a:r>
            <a:r>
              <a:rPr lang="en-US" altLang="zh-CN" sz="1800" dirty="0"/>
              <a:t>document</a:t>
            </a:r>
            <a:r>
              <a:rPr lang="zh-CN" altLang="zh-CN" sz="1800" dirty="0"/>
              <a:t>、</a:t>
            </a:r>
            <a:r>
              <a:rPr lang="en-US" altLang="zh-CN" sz="1800" dirty="0"/>
              <a:t>window</a:t>
            </a:r>
            <a:r>
              <a:rPr lang="zh-CN" altLang="zh-CN" sz="1800" dirty="0"/>
              <a:t>和</a:t>
            </a:r>
            <a:r>
              <a:rPr lang="en-US" altLang="zh-CN" sz="1800" dirty="0"/>
              <a:t>frames</a:t>
            </a:r>
            <a:r>
              <a:rPr lang="zh-CN" altLang="zh-CN" sz="1800" dirty="0"/>
              <a:t>等。</a:t>
            </a:r>
            <a:endParaRPr lang="zh-CN" altLang="zh-CN" sz="1800" dirty="0"/>
          </a:p>
          <a:p>
            <a:pPr marL="0" indent="0">
              <a:lnSpc>
                <a:spcPct val="100000"/>
              </a:lnSpc>
              <a:spcBef>
                <a:spcPts val="600"/>
              </a:spcBef>
              <a:spcAft>
                <a:spcPts val="0"/>
              </a:spcAft>
              <a:buNone/>
            </a:pPr>
            <a:r>
              <a:rPr lang="en-US" altLang="zh-CN" sz="1800" dirty="0" smtClean="0"/>
              <a:t>      </a:t>
            </a:r>
            <a:endParaRPr lang="en-US" altLang="zh-CN" sz="1800" dirty="0" smtClean="0"/>
          </a:p>
          <a:p>
            <a:pPr marL="0" indent="0">
              <a:lnSpc>
                <a:spcPct val="100000"/>
              </a:lnSpc>
              <a:spcBef>
                <a:spcPts val="600"/>
              </a:spcBef>
              <a:spcAft>
                <a:spcPts val="0"/>
              </a:spcAft>
              <a:buNone/>
            </a:pPr>
            <a:r>
              <a:rPr lang="en-US" altLang="zh-CN" sz="1800" dirty="0" smtClean="0"/>
              <a:t>     (</a:t>
            </a:r>
            <a:r>
              <a:rPr lang="en-US" altLang="zh-CN" sz="1800" dirty="0"/>
              <a:t>4)</a:t>
            </a:r>
            <a:r>
              <a:rPr lang="zh-CN" altLang="zh-CN" sz="1800" dirty="0"/>
              <a:t>自定义对象。根据程序设计需要，由编程人员自行定义的对象。例如定义一个</a:t>
            </a:r>
            <a:r>
              <a:rPr lang="en-US" altLang="zh-CN" sz="1800" dirty="0"/>
              <a:t>person</a:t>
            </a:r>
            <a:r>
              <a:rPr lang="zh-CN" altLang="zh-CN" sz="1800" dirty="0"/>
              <a:t>对象，它有</a:t>
            </a:r>
            <a:r>
              <a:rPr lang="en-US" altLang="zh-CN" sz="1800" dirty="0"/>
              <a:t>4</a:t>
            </a:r>
            <a:r>
              <a:rPr lang="zh-CN" altLang="zh-CN" sz="1800" dirty="0"/>
              <a:t>个属性分别是</a:t>
            </a:r>
            <a:r>
              <a:rPr lang="en-US" altLang="zh-CN" sz="1800" dirty="0" err="1"/>
              <a:t>firstName</a:t>
            </a:r>
            <a:r>
              <a:rPr lang="zh-CN" altLang="zh-CN" sz="1800" dirty="0"/>
              <a:t>、</a:t>
            </a:r>
            <a:r>
              <a:rPr lang="en-US" altLang="zh-CN" sz="1800" dirty="0" err="1"/>
              <a:t>lastName</a:t>
            </a:r>
            <a:r>
              <a:rPr lang="zh-CN" altLang="zh-CN" sz="1800" dirty="0"/>
              <a:t>、</a:t>
            </a:r>
            <a:r>
              <a:rPr lang="en-US" altLang="zh-CN" sz="1800" dirty="0"/>
              <a:t>age</a:t>
            </a:r>
            <a:r>
              <a:rPr lang="zh-CN" altLang="zh-CN" sz="1800" dirty="0"/>
              <a:t>、</a:t>
            </a:r>
            <a:r>
              <a:rPr lang="en-US" altLang="zh-CN" sz="1800" dirty="0" err="1"/>
              <a:t>eyeColor</a:t>
            </a:r>
            <a:r>
              <a:rPr lang="zh-CN" altLang="zh-CN" sz="1800" dirty="0"/>
              <a:t>，同时给属性赋值。定</a:t>
            </a:r>
            <a:r>
              <a:rPr lang="zh-CN" altLang="zh-CN" sz="1800" dirty="0" smtClean="0"/>
              <a:t>义格</a:t>
            </a:r>
            <a:r>
              <a:rPr lang="zh-CN" altLang="zh-CN" sz="1800" dirty="0"/>
              <a:t>式如</a:t>
            </a:r>
            <a:r>
              <a:rPr lang="zh-CN" altLang="zh-CN" sz="1800" dirty="0" smtClean="0"/>
              <a:t>下：</a:t>
            </a:r>
            <a:endParaRPr lang="zh-CN" altLang="zh-CN" sz="1800" dirty="0"/>
          </a:p>
          <a:p>
            <a:pPr marL="0" indent="265430">
              <a:lnSpc>
                <a:spcPct val="100000"/>
              </a:lnSpc>
              <a:spcBef>
                <a:spcPts val="0"/>
              </a:spcBef>
              <a:spcAft>
                <a:spcPts val="0"/>
              </a:spcAft>
              <a:buNone/>
            </a:pPr>
            <a:r>
              <a:rPr lang="en-US" altLang="zh-CN" sz="1800" dirty="0" err="1">
                <a:solidFill>
                  <a:srgbClr val="FF0000"/>
                </a:solidFill>
                <a:latin typeface="Verdana" panose="020B0604030504040204" pitchFamily="34" charset="0"/>
                <a:ea typeface="Verdana" panose="020B0604030504040204" pitchFamily="34" charset="0"/>
                <a:cs typeface="Verdana" panose="020B0604030504040204" pitchFamily="34" charset="0"/>
              </a:rPr>
              <a:t>var</a:t>
            </a:r>
            <a:r>
              <a:rPr lang="en-US" altLang="zh-CN" sz="1800" dirty="0">
                <a:solidFill>
                  <a:srgbClr val="FF0000"/>
                </a:solidFill>
                <a:latin typeface="Verdana" panose="020B0604030504040204" pitchFamily="34" charset="0"/>
                <a:ea typeface="Verdana" panose="020B0604030504040204" pitchFamily="34" charset="0"/>
                <a:cs typeface="Verdana" panose="020B0604030504040204" pitchFamily="34" charset="0"/>
              </a:rPr>
              <a:t> person=new Object();   /* </a:t>
            </a:r>
            <a:r>
              <a:rPr lang="zh-CN" altLang="zh-CN" sz="1800" dirty="0">
                <a:solidFill>
                  <a:srgbClr val="FF0000"/>
                </a:solidFill>
                <a:latin typeface="Verdana" panose="020B0604030504040204" pitchFamily="34" charset="0"/>
                <a:cs typeface="Verdana" panose="020B0604030504040204" pitchFamily="34" charset="0"/>
              </a:rPr>
              <a:t>这是一种方法</a:t>
            </a:r>
            <a:r>
              <a:rPr lang="en-US" altLang="zh-CN" sz="1800" dirty="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zh-CN" altLang="zh-CN" sz="1800" dirty="0">
              <a:solidFill>
                <a:srgbClr val="FF0000"/>
              </a:solidFill>
              <a:latin typeface="Verdana" panose="020B0604030504040204" pitchFamily="34" charset="0"/>
              <a:cs typeface="Verdana" panose="020B0604030504040204" pitchFamily="34" charset="0"/>
            </a:endParaRPr>
          </a:p>
          <a:p>
            <a:pPr marL="0" indent="265430">
              <a:lnSpc>
                <a:spcPct val="100000"/>
              </a:lnSpc>
              <a:spcBef>
                <a:spcPts val="0"/>
              </a:spcBef>
              <a:spcAft>
                <a:spcPts val="0"/>
              </a:spcAft>
              <a:buNone/>
            </a:pPr>
            <a:r>
              <a:rPr lang="en-US" altLang="zh-CN" sz="18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800"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person.name</a:t>
            </a:r>
            <a:r>
              <a:rPr lang="en-US" altLang="zh-CN" sz="1800" dirty="0">
                <a:solidFill>
                  <a:srgbClr val="FF0000"/>
                </a:solidFill>
                <a:latin typeface="Verdana" panose="020B0604030504040204" pitchFamily="34" charset="0"/>
                <a:ea typeface="Verdana" panose="020B0604030504040204" pitchFamily="34" charset="0"/>
                <a:cs typeface="Verdana" panose="020B0604030504040204" pitchFamily="34" charset="0"/>
              </a:rPr>
              <a:t>="Zhangsan";</a:t>
            </a:r>
            <a:endParaRPr lang="zh-CN" altLang="zh-CN" sz="1800" dirty="0">
              <a:solidFill>
                <a:srgbClr val="FF0000"/>
              </a:solidFill>
              <a:latin typeface="Verdana" panose="020B0604030504040204" pitchFamily="34" charset="0"/>
              <a:cs typeface="Verdana" panose="020B0604030504040204" pitchFamily="34" charset="0"/>
            </a:endParaRPr>
          </a:p>
          <a:p>
            <a:pPr marL="0" indent="265430">
              <a:lnSpc>
                <a:spcPct val="100000"/>
              </a:lnSpc>
              <a:spcBef>
                <a:spcPts val="0"/>
              </a:spcBef>
              <a:spcAft>
                <a:spcPts val="0"/>
              </a:spcAft>
              <a:buNone/>
            </a:pPr>
            <a:r>
              <a:rPr lang="en-US" altLang="zh-CN" sz="18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800"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person.age</a:t>
            </a:r>
            <a:r>
              <a:rPr lang="en-US" altLang="zh-CN" sz="18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=56</a:t>
            </a:r>
            <a:r>
              <a:rPr lang="en-US" altLang="zh-CN" sz="1800" dirty="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zh-CN" altLang="zh-CN" sz="1800" dirty="0">
              <a:solidFill>
                <a:srgbClr val="FF0000"/>
              </a:solidFill>
              <a:latin typeface="Verdana" panose="020B0604030504040204" pitchFamily="34" charset="0"/>
              <a:cs typeface="Verdana" panose="020B0604030504040204" pitchFamily="34" charset="0"/>
            </a:endParaRPr>
          </a:p>
          <a:p>
            <a:pPr marL="0" indent="265430">
              <a:lnSpc>
                <a:spcPct val="100000"/>
              </a:lnSpc>
              <a:spcBef>
                <a:spcPts val="0"/>
              </a:spcBef>
              <a:spcAft>
                <a:spcPts val="0"/>
              </a:spcAft>
              <a:buNone/>
            </a:pPr>
            <a:r>
              <a:rPr lang="en-US" altLang="zh-CN" sz="18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zh-CN" sz="1800"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person.eyecolor</a:t>
            </a:r>
            <a:r>
              <a:rPr lang="en-US" altLang="zh-CN" sz="1800" dirty="0">
                <a:solidFill>
                  <a:srgbClr val="FF0000"/>
                </a:solidFill>
                <a:latin typeface="Verdana" panose="020B0604030504040204" pitchFamily="34" charset="0"/>
                <a:ea typeface="Verdana" panose="020B0604030504040204" pitchFamily="34" charset="0"/>
                <a:cs typeface="Verdana" panose="020B0604030504040204" pitchFamily="34" charset="0"/>
              </a:rPr>
              <a:t>="black";</a:t>
            </a:r>
            <a:endParaRPr lang="zh-CN" altLang="zh-CN" sz="1800" dirty="0">
              <a:solidFill>
                <a:srgbClr val="FF0000"/>
              </a:solidFill>
              <a:latin typeface="Verdana" panose="020B0604030504040204" pitchFamily="34" charset="0"/>
              <a:cs typeface="Verdana" panose="020B0604030504040204" pitchFamily="34" charset="0"/>
            </a:endParaRPr>
          </a:p>
          <a:p>
            <a:pPr marL="0" indent="265430">
              <a:lnSpc>
                <a:spcPct val="100000"/>
              </a:lnSpc>
              <a:spcBef>
                <a:spcPts val="0"/>
              </a:spcBef>
              <a:spcAft>
                <a:spcPts val="0"/>
              </a:spcAft>
              <a:buNone/>
            </a:pPr>
            <a:r>
              <a:rPr lang="en-US" altLang="zh-CN" sz="1800" dirty="0" err="1">
                <a:solidFill>
                  <a:srgbClr val="FF0000"/>
                </a:solidFill>
                <a:latin typeface="Verdana" panose="020B0604030504040204" pitchFamily="34" charset="0"/>
                <a:ea typeface="Verdana" panose="020B0604030504040204" pitchFamily="34" charset="0"/>
                <a:cs typeface="Verdana" panose="020B0604030504040204" pitchFamily="34" charset="0"/>
              </a:rPr>
              <a:t>var</a:t>
            </a:r>
            <a:r>
              <a:rPr lang="en-US" altLang="zh-CN" sz="1800" dirty="0">
                <a:solidFill>
                  <a:srgbClr val="FF0000"/>
                </a:solidFill>
                <a:latin typeface="Verdana" panose="020B0604030504040204" pitchFamily="34" charset="0"/>
                <a:ea typeface="Verdana" panose="020B0604030504040204" pitchFamily="34" charset="0"/>
                <a:cs typeface="Verdana" panose="020B0604030504040204" pitchFamily="34" charset="0"/>
              </a:rPr>
              <a:t> person={</a:t>
            </a:r>
            <a:r>
              <a:rPr lang="en-US" altLang="zh-CN" sz="1800" dirty="0" err="1">
                <a:solidFill>
                  <a:srgbClr val="FF0000"/>
                </a:solidFill>
                <a:latin typeface="Verdana" panose="020B0604030504040204" pitchFamily="34" charset="0"/>
                <a:ea typeface="Verdana" panose="020B0604030504040204" pitchFamily="34" charset="0"/>
                <a:cs typeface="Verdana" panose="020B0604030504040204" pitchFamily="34" charset="0"/>
              </a:rPr>
              <a:t>n</a:t>
            </a:r>
            <a:r>
              <a:rPr lang="en-US" altLang="zh-CN" sz="1800" dirty="0" err="1">
                <a:solidFill>
                  <a:srgbClr val="FF0000"/>
                </a:solidFill>
                <a:latin typeface="Verdana" panose="020B0604030504040204" pitchFamily="34" charset="0"/>
                <a:ea typeface="Verdana" panose="020B0604030504040204" pitchFamily="34" charset="0"/>
                <a:cs typeface="Verdana" panose="020B0604030504040204" pitchFamily="34" charset="0"/>
              </a:rPr>
              <a:t>ame</a:t>
            </a:r>
            <a:r>
              <a:rPr lang="en-US" altLang="zh-CN" sz="1800" dirty="0">
                <a:solidFill>
                  <a:srgbClr val="FF0000"/>
                </a:solidFill>
                <a:latin typeface="Verdana" panose="020B0604030504040204" pitchFamily="34" charset="0"/>
                <a:ea typeface="Verdana" panose="020B0604030504040204" pitchFamily="34" charset="0"/>
                <a:cs typeface="Verdana" panose="020B0604030504040204" pitchFamily="34" charset="0"/>
              </a:rPr>
              <a:t>:"Lisi", age:50, </a:t>
            </a:r>
            <a:r>
              <a:rPr lang="en-US" altLang="zh-CN" sz="1800" dirty="0" err="1">
                <a:solidFill>
                  <a:srgbClr val="FF0000"/>
                </a:solidFill>
                <a:latin typeface="Verdana" panose="020B0604030504040204" pitchFamily="34" charset="0"/>
                <a:ea typeface="Verdana" panose="020B0604030504040204" pitchFamily="34" charset="0"/>
                <a:cs typeface="Verdana" panose="020B0604030504040204" pitchFamily="34" charset="0"/>
              </a:rPr>
              <a:t>eyeColor</a:t>
            </a:r>
            <a:r>
              <a:rPr lang="en-US" altLang="zh-CN" sz="1800" dirty="0">
                <a:solidFill>
                  <a:srgbClr val="FF0000"/>
                </a:solidFill>
                <a:latin typeface="Verdana" panose="020B0604030504040204" pitchFamily="34" charset="0"/>
                <a:ea typeface="Verdana" panose="020B0604030504040204" pitchFamily="34" charset="0"/>
                <a:cs typeface="Verdana" panose="020B0604030504040204" pitchFamily="34" charset="0"/>
              </a:rPr>
              <a:t>:"black"};/*</a:t>
            </a:r>
            <a:r>
              <a:rPr lang="zh-CN" altLang="zh-CN" sz="1800" dirty="0">
                <a:solidFill>
                  <a:srgbClr val="FF0000"/>
                </a:solidFill>
                <a:latin typeface="Verdana" panose="020B0604030504040204" pitchFamily="34" charset="0"/>
                <a:cs typeface="Verdana" panose="020B0604030504040204" pitchFamily="34" charset="0"/>
              </a:rPr>
              <a:t>另一方法</a:t>
            </a:r>
            <a:r>
              <a:rPr lang="en-US" altLang="zh-CN" sz="1800" dirty="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zh-CN" altLang="zh-CN" sz="1800" dirty="0">
              <a:solidFill>
                <a:srgbClr val="FF0000"/>
              </a:solidFill>
              <a:latin typeface="Verdana" panose="020B0604030504040204" pitchFamily="34" charset="0"/>
              <a:cs typeface="Verdana" panose="020B0604030504040204" pitchFamily="34" charset="0"/>
            </a:endParaRPr>
          </a:p>
          <a:p>
            <a:pPr>
              <a:lnSpc>
                <a:spcPct val="100000"/>
              </a:lnSpc>
            </a:pPr>
            <a:endParaRPr lang="zh-CN" altLang="zh-CN" sz="1800" dirty="0">
              <a:solidFill>
                <a:srgbClr val="FF0000"/>
              </a:solidFill>
              <a:latin typeface="Verdana" panose="020B0604030504040204" pitchFamily="34" charset="0"/>
              <a:ea typeface="宋体" panose="02010600030101010101" pitchFamily="2" charset="-122"/>
              <a:cs typeface="Verdana" panose="020B0604030504040204" pitchFamily="34"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ltLang="zh-CN" dirty="0" smtClean="0"/>
              <a:t>Array</a:t>
            </a:r>
            <a:endParaRPr lang="en-US" altLang="zh-CN" dirty="0"/>
          </a:p>
        </p:txBody>
      </p:sp>
      <p:sp>
        <p:nvSpPr>
          <p:cNvPr id="132099" name="Rectangle 3"/>
          <p:cNvSpPr>
            <a:spLocks noGrp="1" noChangeArrowheads="1"/>
          </p:cNvSpPr>
          <p:nvPr>
            <p:ph idx="1"/>
          </p:nvPr>
        </p:nvSpPr>
        <p:spPr>
          <a:xfrm>
            <a:off x="533400" y="1200150"/>
            <a:ext cx="8189595" cy="5169535"/>
          </a:xfrm>
        </p:spPr>
        <p:txBody>
          <a:bodyPr>
            <a:normAutofit fontScale="70000"/>
          </a:bodyPr>
          <a:lstStyle/>
          <a:p>
            <a:pPr marL="0" indent="0">
              <a:lnSpc>
                <a:spcPct val="150000"/>
              </a:lnSpc>
              <a:spcBef>
                <a:spcPts val="0"/>
              </a:spcBef>
              <a:spcAft>
                <a:spcPts val="0"/>
              </a:spcAft>
              <a:buNone/>
            </a:pPr>
            <a:r>
              <a:rPr lang="en-US" altLang="zh-CN" sz="1800" dirty="0" smtClean="0"/>
              <a:t>       Array</a:t>
            </a:r>
            <a:r>
              <a:rPr lang="zh-CN" altLang="zh-CN" sz="1800" dirty="0"/>
              <a:t>对象用于在单个的变量中存储多个相同类型的值，其值可以是字符串、数值型、布尔型等，但由于</a:t>
            </a:r>
            <a:r>
              <a:rPr lang="en-US" altLang="zh-CN" sz="1800" dirty="0"/>
              <a:t>JavaScript</a:t>
            </a:r>
            <a:r>
              <a:rPr lang="zh-CN" altLang="zh-CN" sz="1800" dirty="0"/>
              <a:t>是弱类型的脚本语言主，所以</a:t>
            </a:r>
            <a:r>
              <a:rPr lang="zh-CN" altLang="zh-CN" sz="1800" b="1" dirty="0">
                <a:solidFill>
                  <a:srgbClr val="FF0000"/>
                </a:solidFill>
              </a:rPr>
              <a:t>数组元素也可以不一致</a:t>
            </a:r>
            <a:r>
              <a:rPr lang="zh-CN" altLang="zh-CN" sz="1800" dirty="0"/>
              <a:t>。通过声明一个数组，将相关的数据存入数组，使用循环等结构对数组中的每个元素进行操作。</a:t>
            </a:r>
            <a:endParaRPr lang="zh-CN" altLang="zh-CN" sz="1800" dirty="0"/>
          </a:p>
          <a:p>
            <a:pPr marL="0" lvl="0" indent="0">
              <a:lnSpc>
                <a:spcPct val="150000"/>
              </a:lnSpc>
              <a:spcBef>
                <a:spcPts val="0"/>
              </a:spcBef>
              <a:spcAft>
                <a:spcPts val="0"/>
              </a:spcAft>
              <a:buNone/>
            </a:pPr>
            <a:endParaRPr lang="en-US" altLang="zh-CN" sz="1800" dirty="0" smtClean="0"/>
          </a:p>
          <a:p>
            <a:pPr marL="0" lvl="0" indent="0">
              <a:lnSpc>
                <a:spcPct val="150000"/>
              </a:lnSpc>
              <a:spcBef>
                <a:spcPts val="0"/>
              </a:spcBef>
              <a:spcAft>
                <a:spcPts val="0"/>
              </a:spcAft>
              <a:buNone/>
            </a:pPr>
            <a:r>
              <a:rPr lang="en-US" altLang="zh-CN" sz="1800" dirty="0" smtClean="0"/>
              <a:t>1</a:t>
            </a:r>
            <a:r>
              <a:rPr lang="en-US" altLang="zh-CN" sz="1800" dirty="0"/>
              <a:t>.</a:t>
            </a:r>
            <a:r>
              <a:rPr lang="zh-CN" altLang="zh-CN" sz="1800" dirty="0" smtClean="0"/>
              <a:t>创建</a:t>
            </a:r>
            <a:r>
              <a:rPr lang="en-US" altLang="zh-CN" sz="1800" dirty="0"/>
              <a:t>Array</a:t>
            </a:r>
            <a:r>
              <a:rPr lang="zh-CN" altLang="zh-CN" sz="1800" dirty="0"/>
              <a:t>对象</a:t>
            </a:r>
            <a:endParaRPr lang="zh-CN" altLang="zh-CN" sz="1800" dirty="0"/>
          </a:p>
          <a:p>
            <a:pPr marL="0" indent="0">
              <a:lnSpc>
                <a:spcPct val="150000"/>
              </a:lnSpc>
              <a:spcBef>
                <a:spcPts val="0"/>
              </a:spcBef>
              <a:spcAft>
                <a:spcPts val="0"/>
              </a:spcAft>
              <a:buNone/>
            </a:pPr>
            <a:r>
              <a:rPr lang="en-US" altLang="zh-CN" sz="1800" dirty="0" smtClean="0"/>
              <a:t>    1</a:t>
            </a:r>
            <a:r>
              <a:rPr lang="en-US" altLang="zh-CN" sz="1800" dirty="0"/>
              <a:t>)</a:t>
            </a:r>
            <a:r>
              <a:rPr lang="zh-CN" altLang="zh-CN" sz="1800" dirty="0"/>
              <a:t>基本语法</a:t>
            </a:r>
            <a:endParaRPr lang="zh-CN" altLang="zh-CN" sz="1800" dirty="0"/>
          </a:p>
          <a:p>
            <a:pPr marL="447675" indent="95250">
              <a:lnSpc>
                <a:spcPct val="150000"/>
              </a:lnSpc>
              <a:spcBef>
                <a:spcPts val="0"/>
              </a:spcBef>
              <a:spcAft>
                <a:spcPts val="0"/>
              </a:spcAft>
              <a:buNone/>
            </a:pPr>
            <a:r>
              <a:rPr lang="en-US" altLang="zh-CN" sz="1800" dirty="0" err="1">
                <a:solidFill>
                  <a:schemeClr val="tx1"/>
                </a:solidFill>
                <a:latin typeface="Verdana" panose="020B0604030504040204" pitchFamily="34" charset="0"/>
                <a:ea typeface="Verdana" panose="020B0604030504040204" pitchFamily="34" charset="0"/>
                <a:cs typeface="Verdana" panose="020B0604030504040204" pitchFamily="34" charset="0"/>
              </a:rPr>
              <a:t>var</a:t>
            </a:r>
            <a:r>
              <a:rPr lang="en-US" altLang="zh-CN" sz="1800" dirty="0">
                <a:solidFill>
                  <a:schemeClr val="tx1"/>
                </a:solidFill>
                <a:latin typeface="Verdana" panose="020B0604030504040204" pitchFamily="34" charset="0"/>
                <a:ea typeface="Verdana" panose="020B0604030504040204" pitchFamily="34" charset="0"/>
                <a:cs typeface="Verdana" panose="020B0604030504040204" pitchFamily="34" charset="0"/>
              </a:rPr>
              <a:t> stu1=new Array();</a:t>
            </a:r>
            <a:endParaRPr lang="zh-CN" altLang="zh-CN" sz="1800" dirty="0">
              <a:solidFill>
                <a:schemeClr val="tx1"/>
              </a:solidFill>
              <a:latin typeface="Verdana" panose="020B0604030504040204" pitchFamily="34" charset="0"/>
              <a:cs typeface="Verdana" panose="020B0604030504040204" pitchFamily="34" charset="0"/>
            </a:endParaRPr>
          </a:p>
          <a:p>
            <a:pPr marL="447675" indent="95250">
              <a:lnSpc>
                <a:spcPct val="150000"/>
              </a:lnSpc>
              <a:spcBef>
                <a:spcPts val="0"/>
              </a:spcBef>
              <a:spcAft>
                <a:spcPts val="0"/>
              </a:spcAft>
              <a:buNone/>
            </a:pPr>
            <a:r>
              <a:rPr lang="en-US" altLang="zh-CN" sz="1800" dirty="0" err="1">
                <a:solidFill>
                  <a:schemeClr val="tx1"/>
                </a:solidFill>
                <a:latin typeface="Verdana" panose="020B0604030504040204" pitchFamily="34" charset="0"/>
                <a:ea typeface="Verdana" panose="020B0604030504040204" pitchFamily="34" charset="0"/>
                <a:cs typeface="Verdana" panose="020B0604030504040204" pitchFamily="34" charset="0"/>
              </a:rPr>
              <a:t>var</a:t>
            </a:r>
            <a:r>
              <a:rPr lang="en-US" altLang="zh-CN" sz="1800" dirty="0">
                <a:solidFill>
                  <a:schemeClr val="tx1"/>
                </a:solidFill>
                <a:latin typeface="Verdana" panose="020B0604030504040204" pitchFamily="34" charset="0"/>
                <a:ea typeface="Verdana" panose="020B0604030504040204" pitchFamily="34" charset="0"/>
                <a:cs typeface="Verdana" panose="020B0604030504040204" pitchFamily="34" charset="0"/>
              </a:rPr>
              <a:t> stu2=new Array(size);  //</a:t>
            </a:r>
            <a:r>
              <a:rPr sz="1800" dirty="0">
                <a:solidFill>
                  <a:schemeClr val="tx1"/>
                </a:solidFill>
                <a:latin typeface="Verdana" panose="020B0604030504040204" pitchFamily="34" charset="0"/>
                <a:ea typeface="宋体" panose="02010600030101010101" pitchFamily="2" charset="-122"/>
                <a:cs typeface="Verdana" panose="020B0604030504040204" pitchFamily="34" charset="0"/>
              </a:rPr>
              <a:t>创建大小为</a:t>
            </a:r>
            <a:r>
              <a:rPr lang="en-US" altLang="zh-CN" sz="1800" dirty="0">
                <a:solidFill>
                  <a:schemeClr val="tx1"/>
                </a:solidFill>
                <a:latin typeface="Verdana" panose="020B0604030504040204" pitchFamily="34" charset="0"/>
                <a:ea typeface="宋体" panose="02010600030101010101" pitchFamily="2" charset="-122"/>
                <a:cs typeface="Verdana" panose="020B0604030504040204" pitchFamily="34" charset="0"/>
              </a:rPr>
              <a:t>size</a:t>
            </a:r>
            <a:r>
              <a:rPr sz="1800" dirty="0">
                <a:solidFill>
                  <a:schemeClr val="tx1"/>
                </a:solidFill>
                <a:latin typeface="Verdana" panose="020B0604030504040204" pitchFamily="34" charset="0"/>
                <a:ea typeface="宋体" panose="02010600030101010101" pitchFamily="2" charset="-122"/>
                <a:cs typeface="Verdana" panose="020B0604030504040204" pitchFamily="34" charset="0"/>
              </a:rPr>
              <a:t>的数组</a:t>
            </a:r>
            <a:endParaRPr lang="zh-CN" altLang="zh-CN" sz="1800" dirty="0">
              <a:solidFill>
                <a:schemeClr val="tx1"/>
              </a:solidFill>
              <a:latin typeface="Verdana" panose="020B0604030504040204" pitchFamily="34" charset="0"/>
              <a:cs typeface="Verdana" panose="020B0604030504040204" pitchFamily="34" charset="0"/>
            </a:endParaRPr>
          </a:p>
          <a:p>
            <a:pPr marL="447675" indent="95250">
              <a:lnSpc>
                <a:spcPct val="150000"/>
              </a:lnSpc>
              <a:spcBef>
                <a:spcPts val="0"/>
              </a:spcBef>
              <a:spcAft>
                <a:spcPts val="0"/>
              </a:spcAft>
              <a:buNone/>
            </a:pPr>
            <a:r>
              <a:rPr lang="en-US" altLang="zh-CN" sz="1800" dirty="0" err="1">
                <a:solidFill>
                  <a:schemeClr val="tx1"/>
                </a:solidFill>
                <a:latin typeface="Verdana" panose="020B0604030504040204" pitchFamily="34" charset="0"/>
                <a:ea typeface="Verdana" panose="020B0604030504040204" pitchFamily="34" charset="0"/>
                <a:cs typeface="Verdana" panose="020B0604030504040204" pitchFamily="34" charset="0"/>
              </a:rPr>
              <a:t>var</a:t>
            </a:r>
            <a:r>
              <a:rPr lang="en-US" altLang="zh-CN" sz="1800" dirty="0">
                <a:solidFill>
                  <a:schemeClr val="tx1"/>
                </a:solidFill>
                <a:latin typeface="Verdana" panose="020B0604030504040204" pitchFamily="34" charset="0"/>
                <a:ea typeface="Verdana" panose="020B0604030504040204" pitchFamily="34" charset="0"/>
                <a:cs typeface="Verdana" panose="020B0604030504040204" pitchFamily="34" charset="0"/>
              </a:rPr>
              <a:t> stu3=new Array(element0, element1, ..., </a:t>
            </a:r>
            <a:r>
              <a:rPr lang="en-US" altLang="zh-CN" sz="1800" dirty="0" err="1">
                <a:solidFill>
                  <a:schemeClr val="tx1"/>
                </a:solidFill>
                <a:latin typeface="Verdana" panose="020B0604030504040204" pitchFamily="34" charset="0"/>
                <a:ea typeface="Verdana" panose="020B0604030504040204" pitchFamily="34" charset="0"/>
                <a:cs typeface="Verdana" panose="020B0604030504040204" pitchFamily="34" charset="0"/>
              </a:rPr>
              <a:t>elementn</a:t>
            </a:r>
            <a:r>
              <a:rPr lang="en-US" altLang="zh-CN" sz="18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zh-CN" altLang="zh-CN" sz="1800" dirty="0">
              <a:solidFill>
                <a:schemeClr val="tx1"/>
              </a:solidFill>
              <a:latin typeface="Verdana" panose="020B0604030504040204" pitchFamily="34" charset="0"/>
              <a:cs typeface="Verdana" panose="020B0604030504040204" pitchFamily="34" charset="0"/>
            </a:endParaRPr>
          </a:p>
          <a:p>
            <a:pPr marL="365125" lvl="1" indent="0">
              <a:lnSpc>
                <a:spcPct val="150000"/>
              </a:lnSpc>
              <a:spcBef>
                <a:spcPts val="0"/>
              </a:spcBef>
              <a:spcAft>
                <a:spcPts val="0"/>
              </a:spcAft>
              <a:buNone/>
            </a:pP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var</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str4=[“C++</a:t>
            </a:r>
            <a:r>
              <a:rPr lang="zh-CN" altLang="en-US" sz="1800" b="0" dirty="0" smtClean="0">
                <a:solidFill>
                  <a:schemeClr val="tx1"/>
                </a:solidFill>
                <a:latin typeface="Verdana" panose="020B0604030504040204" pitchFamily="34" charset="0"/>
                <a:ea typeface="+mj-ea"/>
                <a:cs typeface="Verdana" panose="020B0604030504040204" pitchFamily="34" charset="0"/>
              </a:rPr>
              <a:t>程序设计</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”,“HTML</a:t>
            </a:r>
            <a:r>
              <a:rPr lang="zh-CN" altLang="en-US" sz="1800" b="0" dirty="0" smtClean="0">
                <a:solidFill>
                  <a:schemeClr val="tx1"/>
                </a:solidFill>
                <a:latin typeface="Verdana" panose="020B0604030504040204" pitchFamily="34" charset="0"/>
                <a:ea typeface="+mj-ea"/>
                <a:cs typeface="Verdana" panose="020B0604030504040204" pitchFamily="34" charset="0"/>
              </a:rPr>
              <a:t>开发基础</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zh-CN" altLang="en-US" sz="1800" b="0" dirty="0" smtClean="0">
                <a:solidFill>
                  <a:schemeClr val="tx1"/>
                </a:solidFill>
                <a:latin typeface="Verdana" panose="020B0604030504040204" pitchFamily="34" charset="0"/>
                <a:ea typeface="+mj-ea"/>
                <a:cs typeface="Verdana" panose="020B0604030504040204" pitchFamily="34" charset="0"/>
              </a:rPr>
              <a:t>数据库原理</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365125" lvl="1" indent="0">
              <a:lnSpc>
                <a:spcPct val="150000"/>
              </a:lnSpc>
              <a:spcBef>
                <a:spcPts val="0"/>
              </a:spcBef>
              <a:spcAft>
                <a:spcPts val="0"/>
              </a:spcAft>
              <a:buNone/>
            </a:pPr>
            <a:r>
              <a:rPr lang="en-US" altLang="zh-CN" sz="1800" dirty="0" smtClean="0"/>
              <a:t>2)</a:t>
            </a:r>
            <a:r>
              <a:rPr lang="zh-CN" altLang="zh-CN" sz="1800" dirty="0" smtClean="0"/>
              <a:t>参数说明</a:t>
            </a:r>
            <a:endParaRPr lang="en-US" altLang="zh-CN" sz="1800" dirty="0" smtClean="0"/>
          </a:p>
          <a:p>
            <a:pPr marL="365125" lvl="1" indent="0">
              <a:lnSpc>
                <a:spcPct val="150000"/>
              </a:lnSpc>
              <a:spcBef>
                <a:spcPts val="0"/>
              </a:spcBef>
              <a:spcAft>
                <a:spcPts val="0"/>
              </a:spcAft>
              <a:buClr>
                <a:schemeClr val="accent2"/>
              </a:buClr>
              <a:buFont typeface="Wingdings" panose="05000000000000000000" pitchFamily="2" charset="2"/>
              <a:buChar char="l"/>
            </a:pPr>
            <a:r>
              <a:rPr lang="zh-CN" altLang="zh-CN" sz="1800" dirty="0" smtClean="0"/>
              <a:t>参数</a:t>
            </a:r>
            <a:r>
              <a:rPr lang="en-US" altLang="zh-CN" sz="1800" dirty="0" smtClean="0"/>
              <a:t>size</a:t>
            </a:r>
            <a:r>
              <a:rPr lang="zh-CN" altLang="zh-CN" sz="1800" dirty="0" smtClean="0"/>
              <a:t>定义数组元素的个数。返回的数组的长度</a:t>
            </a:r>
            <a:r>
              <a:rPr lang="en-US" altLang="zh-CN" sz="1800" dirty="0" smtClean="0"/>
              <a:t>stu2.length</a:t>
            </a:r>
            <a:r>
              <a:rPr lang="zh-CN" altLang="zh-CN" sz="1800" dirty="0" smtClean="0"/>
              <a:t>等于</a:t>
            </a:r>
            <a:r>
              <a:rPr lang="en-US" altLang="zh-CN" sz="1800" dirty="0" smtClean="0"/>
              <a:t>size</a:t>
            </a:r>
            <a:r>
              <a:rPr lang="zh-CN" altLang="zh-CN" sz="1800" dirty="0" smtClean="0"/>
              <a:t>。</a:t>
            </a:r>
            <a:endParaRPr lang="zh-CN" altLang="zh-CN" sz="1800" dirty="0" smtClean="0"/>
          </a:p>
          <a:p>
            <a:pPr marL="365125" lvl="1" indent="0">
              <a:lnSpc>
                <a:spcPct val="150000"/>
              </a:lnSpc>
              <a:spcBef>
                <a:spcPts val="0"/>
              </a:spcBef>
              <a:spcAft>
                <a:spcPts val="0"/>
              </a:spcAft>
              <a:buClr>
                <a:schemeClr val="accent2"/>
              </a:buClr>
              <a:buFont typeface="Wingdings" panose="05000000000000000000" pitchFamily="2" charset="2"/>
              <a:buChar char="l"/>
            </a:pPr>
            <a:r>
              <a:rPr altLang="zh-CN" sz="1800" smtClean="0">
                <a:sym typeface="+mn-ea"/>
              </a:rPr>
              <a:t>参</a:t>
            </a:r>
            <a:r>
              <a:rPr altLang="zh-CN" sz="1800">
                <a:sym typeface="+mn-ea"/>
              </a:rPr>
              <a:t>数</a:t>
            </a:r>
            <a:r>
              <a:rPr lang="en-US" altLang="zh-CN" sz="1800">
                <a:sym typeface="+mn-ea"/>
              </a:rPr>
              <a:t>element0</a:t>
            </a:r>
            <a:r>
              <a:rPr altLang="zh-CN" sz="1800">
                <a:sym typeface="+mn-ea"/>
              </a:rPr>
              <a:t>、</a:t>
            </a:r>
            <a:r>
              <a:rPr lang="en-US" altLang="zh-CN" sz="1800">
                <a:sym typeface="+mn-ea"/>
              </a:rPr>
              <a:t>…</a:t>
            </a:r>
            <a:r>
              <a:rPr altLang="zh-CN" sz="1800">
                <a:sym typeface="+mn-ea"/>
              </a:rPr>
              <a:t>、</a:t>
            </a:r>
            <a:r>
              <a:rPr lang="en-US" altLang="zh-CN" sz="1800" dirty="0" err="1">
                <a:sym typeface="+mn-ea"/>
              </a:rPr>
              <a:t>elementn</a:t>
            </a:r>
            <a:r>
              <a:rPr altLang="zh-CN" sz="1800">
                <a:sym typeface="+mn-ea"/>
              </a:rPr>
              <a:t>是参数列表。当使用这些参数来调用构造函数</a:t>
            </a:r>
            <a:r>
              <a:rPr lang="en-US" altLang="zh-CN" sz="1800">
                <a:sym typeface="+mn-ea"/>
              </a:rPr>
              <a:t>Array()</a:t>
            </a:r>
            <a:r>
              <a:rPr altLang="zh-CN" sz="1800">
                <a:sym typeface="+mn-ea"/>
              </a:rPr>
              <a:t>时，新创建的数组的元素就会被初始化为这些值。</a:t>
            </a:r>
            <a:endParaRPr altLang="zh-CN" sz="1800">
              <a:sym typeface="+mn-ea"/>
            </a:endParaRPr>
          </a:p>
          <a:p>
            <a:pPr marL="0" lvl="1" indent="0">
              <a:lnSpc>
                <a:spcPct val="150000"/>
              </a:lnSpc>
              <a:spcBef>
                <a:spcPts val="0"/>
              </a:spcBef>
              <a:spcAft>
                <a:spcPts val="0"/>
              </a:spcAft>
              <a:buClr>
                <a:schemeClr val="accent2"/>
              </a:buClr>
              <a:buFont typeface="Wingdings" panose="05000000000000000000" pitchFamily="2" charset="2"/>
              <a:buChar char="l"/>
            </a:pPr>
            <a:r>
              <a:rPr sz="1800" b="1">
                <a:solidFill>
                  <a:srgbClr val="FF0000"/>
                </a:solidFill>
                <a:sym typeface="+mn-ea"/>
              </a:rPr>
              <a:t>数组的长度是可变的</a:t>
            </a:r>
            <a:r>
              <a:rPr sz="1800">
                <a:sym typeface="+mn-ea"/>
              </a:rPr>
              <a:t>，即使创建了固定长度的数组，仍然可以在长度之外存储元素，数组的长度会随之改变。</a:t>
            </a:r>
            <a:endParaRPr lang="en-US" altLang="zh-CN" sz="1800" b="0"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a:off x="335915" y="481091"/>
            <a:ext cx="7761288" cy="567929"/>
          </a:xfrm>
          <a:prstGeom prst="rect">
            <a:avLst/>
          </a:prstGeom>
          <a:noFill/>
          <a:ln w="12700">
            <a:noFill/>
            <a:miter lim="800000"/>
          </a:ln>
        </p:spPr>
        <p:txBody>
          <a:bodyPr lIns="90488" tIns="44450" rIns="90488" bIns="44450" anchor="ctr"/>
          <a:lstStyle/>
          <a:p>
            <a:pPr algn="l" defTabSz="463550" eaLnBrk="0" hangingPunct="0"/>
            <a:r>
              <a:rPr lang="en-US" altLang="zh-CN" b="1" dirty="0">
                <a:solidFill>
                  <a:schemeClr val="tx1"/>
                </a:solidFill>
                <a:latin typeface="+mj-lt"/>
                <a:ea typeface="微软雅黑" panose="020B0503020204020204" charset="-122"/>
                <a:cs typeface="+mj-lt"/>
              </a:rPr>
              <a:t>JavaScript</a:t>
            </a:r>
            <a:r>
              <a:rPr lang="zh-CN" altLang="en-US" b="1" dirty="0">
                <a:solidFill>
                  <a:schemeClr val="tx1"/>
                </a:solidFill>
                <a:latin typeface="+mj-lt"/>
                <a:ea typeface="微软雅黑" panose="020B0503020204020204" charset="-122"/>
                <a:cs typeface="+mj-lt"/>
              </a:rPr>
              <a:t>放置</a:t>
            </a:r>
            <a:r>
              <a:rPr lang="en-US" altLang="zh-CN" b="1" dirty="0">
                <a:solidFill>
                  <a:schemeClr val="tx1"/>
                </a:solidFill>
                <a:latin typeface="+mj-lt"/>
                <a:ea typeface="微软雅黑" panose="020B0503020204020204" charset="-122"/>
                <a:cs typeface="+mj-lt"/>
              </a:rPr>
              <a:t>-</a:t>
            </a:r>
            <a:r>
              <a:rPr lang="zh-CN" altLang="en-US" b="1" dirty="0">
                <a:solidFill>
                  <a:schemeClr val="tx1"/>
                </a:solidFill>
                <a:latin typeface="+mj-lt"/>
                <a:ea typeface="微软雅黑" panose="020B0503020204020204" charset="-122"/>
                <a:cs typeface="+mj-lt"/>
              </a:rPr>
              <a:t>外部</a:t>
            </a:r>
            <a:r>
              <a:rPr lang="en-US" altLang="zh-CN" b="1" dirty="0">
                <a:solidFill>
                  <a:schemeClr val="tx1"/>
                </a:solidFill>
                <a:latin typeface="+mj-lt"/>
                <a:ea typeface="微软雅黑" panose="020B0503020204020204" charset="-122"/>
                <a:cs typeface="+mj-lt"/>
              </a:rPr>
              <a:t>JS</a:t>
            </a:r>
            <a:endParaRPr lang="en-US" altLang="zh-CN" b="1" dirty="0">
              <a:solidFill>
                <a:schemeClr val="tx1"/>
              </a:solidFill>
              <a:latin typeface="+mj-lt"/>
              <a:ea typeface="微软雅黑" panose="020B0503020204020204" charset="-122"/>
              <a:cs typeface="+mj-lt"/>
            </a:endParaRPr>
          </a:p>
        </p:txBody>
      </p:sp>
      <p:sp>
        <p:nvSpPr>
          <p:cNvPr id="87043" name="Rectangle 5"/>
          <p:cNvSpPr>
            <a:spLocks noChangeArrowheads="1"/>
          </p:cNvSpPr>
          <p:nvPr/>
        </p:nvSpPr>
        <p:spPr bwMode="auto">
          <a:xfrm>
            <a:off x="485140" y="1169035"/>
            <a:ext cx="7279005" cy="3415030"/>
          </a:xfrm>
          <a:prstGeom prst="rect">
            <a:avLst/>
          </a:prstGeom>
          <a:noFill/>
          <a:ln w="9525">
            <a:solidFill>
              <a:schemeClr val="bg1"/>
            </a:solidFill>
            <a:miter lim="800000"/>
          </a:ln>
        </p:spPr>
        <p:txBody>
          <a:bodyPr wrap="square">
            <a:spAutoFit/>
          </a:bodyPr>
          <a:lstStyle/>
          <a:p>
            <a:pPr>
              <a:lnSpc>
                <a:spcPct val="100000"/>
              </a:lnSpc>
            </a:pPr>
            <a:r>
              <a:rPr lang="en-US" altLang="zh-CN" dirty="0"/>
              <a:t>&lt;html&gt;</a:t>
            </a:r>
            <a:endParaRPr lang="en-US" altLang="zh-CN" dirty="0"/>
          </a:p>
          <a:p>
            <a:pPr>
              <a:lnSpc>
                <a:spcPct val="100000"/>
              </a:lnSpc>
            </a:pPr>
            <a:r>
              <a:rPr lang="en-US" altLang="zh-CN" dirty="0"/>
              <a:t>  &lt;head&gt;</a:t>
            </a:r>
            <a:endParaRPr lang="en-US" altLang="zh-CN" dirty="0"/>
          </a:p>
          <a:p>
            <a:pPr>
              <a:lnSpc>
                <a:spcPct val="100000"/>
              </a:lnSpc>
            </a:pPr>
            <a:r>
              <a:rPr lang="en-US" altLang="zh-CN" dirty="0"/>
              <a:t>  &lt;title&gt;</a:t>
            </a:r>
            <a:r>
              <a:rPr lang="zh-CN" altLang="en-US" dirty="0"/>
              <a:t>调用外部</a:t>
            </a:r>
            <a:r>
              <a:rPr lang="en-US" altLang="zh-CN" dirty="0" err="1"/>
              <a:t>js</a:t>
            </a:r>
            <a:r>
              <a:rPr lang="zh-CN" altLang="en-US" dirty="0"/>
              <a:t>文件的</a:t>
            </a:r>
            <a:r>
              <a:rPr lang="en-US" altLang="zh-CN" dirty="0"/>
              <a:t>JavaScript</a:t>
            </a:r>
            <a:r>
              <a:rPr lang="zh-CN" altLang="en-US" dirty="0"/>
              <a:t>函数</a:t>
            </a:r>
            <a:r>
              <a:rPr lang="en-US" altLang="zh-CN" dirty="0"/>
              <a:t>&lt;/title&gt;</a:t>
            </a:r>
            <a:endParaRPr lang="en-US" altLang="zh-CN" dirty="0"/>
          </a:p>
          <a:p>
            <a:pPr>
              <a:lnSpc>
                <a:spcPct val="100000"/>
              </a:lnSpc>
            </a:pPr>
            <a:r>
              <a:rPr lang="en-US" altLang="zh-CN" dirty="0">
                <a:solidFill>
                  <a:srgbClr val="FF0000"/>
                </a:solidFill>
              </a:rPr>
              <a:t>  &lt;script type="text/</a:t>
            </a:r>
            <a:r>
              <a:rPr lang="en-US" altLang="zh-CN" dirty="0" err="1">
                <a:solidFill>
                  <a:srgbClr val="FF0000"/>
                </a:solidFill>
              </a:rPr>
              <a:t>javascript</a:t>
            </a:r>
            <a:r>
              <a:rPr lang="en-US" altLang="zh-CN" dirty="0">
                <a:solidFill>
                  <a:srgbClr val="FF0000"/>
                </a:solidFill>
              </a:rPr>
              <a:t>" </a:t>
            </a:r>
            <a:r>
              <a:rPr lang="en-US" altLang="zh-CN" dirty="0" err="1">
                <a:solidFill>
                  <a:srgbClr val="FF0000"/>
                </a:solidFill>
              </a:rPr>
              <a:t>src</a:t>
            </a:r>
            <a:r>
              <a:rPr lang="en-US" altLang="zh-CN" dirty="0">
                <a:solidFill>
                  <a:srgbClr val="FF0000"/>
                </a:solidFill>
              </a:rPr>
              <a:t>="demo.js"&gt;&lt;/script&gt;</a:t>
            </a:r>
            <a:endParaRPr lang="en-US" altLang="zh-CN" dirty="0">
              <a:solidFill>
                <a:srgbClr val="FF0000"/>
              </a:solidFill>
            </a:endParaRPr>
          </a:p>
          <a:p>
            <a:pPr>
              <a:lnSpc>
                <a:spcPct val="100000"/>
              </a:lnSpc>
            </a:pPr>
            <a:r>
              <a:rPr lang="en-US" altLang="zh-CN" dirty="0"/>
              <a:t>  &lt;/head&gt;</a:t>
            </a:r>
            <a:endParaRPr lang="en-US" altLang="zh-CN" dirty="0"/>
          </a:p>
          <a:p>
            <a:pPr>
              <a:lnSpc>
                <a:spcPct val="100000"/>
              </a:lnSpc>
            </a:pPr>
            <a:r>
              <a:rPr lang="en-US" altLang="zh-CN" dirty="0"/>
              <a:t>  &lt;body&gt;</a:t>
            </a:r>
            <a:endParaRPr lang="en-US" altLang="zh-CN" dirty="0"/>
          </a:p>
          <a:p>
            <a:pPr>
              <a:lnSpc>
                <a:spcPct val="100000"/>
              </a:lnSpc>
            </a:pPr>
            <a:r>
              <a:rPr lang="en-US" altLang="zh-CN" dirty="0"/>
              <a:t>    &lt;form&gt;</a:t>
            </a:r>
            <a:endParaRPr lang="en-US" altLang="zh-CN" dirty="0"/>
          </a:p>
          <a:p>
            <a:pPr>
              <a:lnSpc>
                <a:spcPct val="100000"/>
              </a:lnSpc>
            </a:pPr>
            <a:r>
              <a:rPr lang="en-US" altLang="zh-CN" dirty="0"/>
              <a:t>      &lt;input name=“</a:t>
            </a:r>
            <a:r>
              <a:rPr lang="en-US" altLang="zh-CN" dirty="0" err="1"/>
              <a:t>btnCallJS</a:t>
            </a:r>
            <a:r>
              <a:rPr lang="en-US" altLang="zh-CN" dirty="0"/>
              <a:t>” type=“button” </a:t>
            </a:r>
            <a:r>
              <a:rPr lang="en-US" altLang="zh-CN" dirty="0" err="1"/>
              <a:t>onclick</a:t>
            </a:r>
            <a:r>
              <a:rPr lang="en-US" altLang="zh-CN" dirty="0">
                <a:solidFill>
                  <a:srgbClr val="FF0000"/>
                </a:solidFill>
              </a:rPr>
              <a:t>=“message();"</a:t>
            </a:r>
            <a:r>
              <a:rPr lang="en-US" altLang="zh-CN" dirty="0"/>
              <a:t> value="</a:t>
            </a:r>
            <a:r>
              <a:rPr lang="zh-CN" altLang="en-US" dirty="0"/>
              <a:t>调用外部</a:t>
            </a:r>
            <a:r>
              <a:rPr lang="en-US" altLang="zh-CN" dirty="0" err="1"/>
              <a:t>js</a:t>
            </a:r>
            <a:r>
              <a:rPr lang="zh-CN" altLang="en-US" dirty="0"/>
              <a:t>文件的</a:t>
            </a:r>
            <a:r>
              <a:rPr lang="en-US" altLang="zh-CN" dirty="0"/>
              <a:t>JavaScript</a:t>
            </a:r>
            <a:r>
              <a:rPr lang="zh-CN" altLang="en-US" dirty="0"/>
              <a:t>函数</a:t>
            </a:r>
            <a:r>
              <a:rPr lang="en-US" altLang="zh-CN" dirty="0"/>
              <a:t>"&gt;</a:t>
            </a:r>
            <a:endParaRPr lang="en-US" altLang="zh-CN" dirty="0"/>
          </a:p>
          <a:p>
            <a:pPr>
              <a:lnSpc>
                <a:spcPct val="100000"/>
              </a:lnSpc>
            </a:pPr>
            <a:r>
              <a:rPr lang="en-US" altLang="zh-CN" dirty="0"/>
              <a:t>    &lt;/form&gt;</a:t>
            </a:r>
            <a:endParaRPr lang="en-US" altLang="zh-CN" dirty="0"/>
          </a:p>
          <a:p>
            <a:pPr>
              <a:lnSpc>
                <a:spcPct val="100000"/>
              </a:lnSpc>
            </a:pPr>
            <a:r>
              <a:rPr lang="en-US" altLang="zh-CN" dirty="0"/>
              <a:t>  &lt;/body&gt;</a:t>
            </a:r>
            <a:endParaRPr lang="en-US" altLang="zh-CN" dirty="0"/>
          </a:p>
          <a:p>
            <a:pPr>
              <a:lnSpc>
                <a:spcPct val="100000"/>
              </a:lnSpc>
            </a:pPr>
            <a:r>
              <a:rPr lang="en-US" altLang="zh-CN" dirty="0"/>
              <a:t>&lt;/html&gt;</a:t>
            </a:r>
            <a:endParaRPr lang="en-US" altLang="zh-CN" dirty="0"/>
          </a:p>
        </p:txBody>
      </p:sp>
      <p:sp>
        <p:nvSpPr>
          <p:cNvPr id="87044" name="Rectangle 6"/>
          <p:cNvSpPr>
            <a:spLocks noChangeArrowheads="1"/>
          </p:cNvSpPr>
          <p:nvPr/>
        </p:nvSpPr>
        <p:spPr bwMode="auto">
          <a:xfrm>
            <a:off x="485140" y="5221605"/>
            <a:ext cx="8534400" cy="645160"/>
          </a:xfrm>
          <a:prstGeom prst="rect">
            <a:avLst/>
          </a:prstGeom>
          <a:noFill/>
          <a:ln w="9525">
            <a:solidFill>
              <a:schemeClr val="bg1"/>
            </a:solidFill>
            <a:miter lim="800000"/>
          </a:ln>
        </p:spPr>
        <p:txBody>
          <a:bodyPr wrap="square">
            <a:spAutoFit/>
          </a:bodyPr>
          <a:lstStyle/>
          <a:p>
            <a:r>
              <a:rPr lang="zh-CN" altLang="en-US" b="0" dirty="0">
                <a:latin typeface="微软雅黑" panose="020B0503020204020204" charset="-122"/>
                <a:ea typeface="微软雅黑" panose="020B0503020204020204" charset="-122"/>
              </a:rPr>
              <a:t>注：外部</a:t>
            </a:r>
            <a:r>
              <a:rPr lang="en-US" altLang="zh-CN" b="0" dirty="0">
                <a:latin typeface="微软雅黑" panose="020B0503020204020204" charset="-122"/>
                <a:ea typeface="微软雅黑" panose="020B0503020204020204" charset="-122"/>
              </a:rPr>
              <a:t>JS</a:t>
            </a:r>
            <a:r>
              <a:rPr lang="zh-CN" altLang="en-US" b="0" dirty="0">
                <a:latin typeface="微软雅黑" panose="020B0503020204020204" charset="-122"/>
                <a:ea typeface="微软雅黑" panose="020B0503020204020204" charset="-122"/>
              </a:rPr>
              <a:t>文件需要引用到</a:t>
            </a:r>
            <a:r>
              <a:rPr lang="en-US" altLang="zh-CN" b="0" dirty="0">
                <a:latin typeface="微软雅黑" panose="020B0503020204020204" charset="-122"/>
                <a:ea typeface="微软雅黑" panose="020B0503020204020204" charset="-122"/>
              </a:rPr>
              <a:t>HTML</a:t>
            </a:r>
            <a:r>
              <a:rPr lang="zh-CN" altLang="en-US" b="0" dirty="0">
                <a:latin typeface="微软雅黑" panose="020B0503020204020204" charset="-122"/>
                <a:ea typeface="微软雅黑" panose="020B0503020204020204" charset="-122"/>
              </a:rPr>
              <a:t>文件中才能被执行。编写外部</a:t>
            </a:r>
            <a:r>
              <a:rPr lang="en-US" altLang="zh-CN" b="0" dirty="0">
                <a:latin typeface="微软雅黑" panose="020B0503020204020204" charset="-122"/>
                <a:ea typeface="微软雅黑" panose="020B0503020204020204" charset="-122"/>
              </a:rPr>
              <a:t>JS</a:t>
            </a:r>
            <a:r>
              <a:rPr lang="zh-CN" altLang="en-US" b="0" dirty="0">
                <a:latin typeface="微软雅黑" panose="020B0503020204020204" charset="-122"/>
                <a:ea typeface="微软雅黑" panose="020B0503020204020204" charset="-122"/>
              </a:rPr>
              <a:t>文件时不需要使用</a:t>
            </a:r>
            <a:r>
              <a:rPr lang="en-US" altLang="zh-CN" b="0" dirty="0">
                <a:solidFill>
                  <a:srgbClr val="FF0000"/>
                </a:solidFill>
                <a:latin typeface="微软雅黑" panose="020B0503020204020204" charset="-122"/>
                <a:ea typeface="微软雅黑" panose="020B0503020204020204" charset="-122"/>
              </a:rPr>
              <a:t>&lt;script&gt;&lt;/script&gt;</a:t>
            </a:r>
            <a:r>
              <a:rPr lang="zh-CN" altLang="en-US" b="0" dirty="0">
                <a:latin typeface="微软雅黑" panose="020B0503020204020204" charset="-122"/>
                <a:ea typeface="微软雅黑" panose="020B0503020204020204" charset="-122"/>
              </a:rPr>
              <a:t>标记</a:t>
            </a:r>
            <a:r>
              <a:rPr lang="zh-CN" altLang="en-US" b="0" dirty="0">
                <a:solidFill>
                  <a:srgbClr val="000066"/>
                </a:solidFill>
                <a:latin typeface="微软雅黑" panose="020B0503020204020204" charset="-122"/>
                <a:ea typeface="微软雅黑" panose="020B0503020204020204" charset="-122"/>
              </a:rPr>
              <a:t>。</a:t>
            </a:r>
            <a:endParaRPr lang="zh-CN" altLang="en-US" b="0" dirty="0">
              <a:solidFill>
                <a:srgbClr val="000066"/>
              </a:solidFill>
              <a:latin typeface="微软雅黑" panose="020B0503020204020204" charset="-122"/>
              <a:ea typeface="微软雅黑" panose="020B0503020204020204" charset="-122"/>
            </a:endParaRPr>
          </a:p>
        </p:txBody>
      </p:sp>
      <p:sp>
        <p:nvSpPr>
          <p:cNvPr id="87045" name="Rectangle 5"/>
          <p:cNvSpPr>
            <a:spLocks noChangeArrowheads="1"/>
          </p:cNvSpPr>
          <p:nvPr/>
        </p:nvSpPr>
        <p:spPr bwMode="auto">
          <a:xfrm>
            <a:off x="4420870" y="4022725"/>
            <a:ext cx="4366260" cy="1198880"/>
          </a:xfrm>
          <a:prstGeom prst="rect">
            <a:avLst/>
          </a:prstGeom>
          <a:noFill/>
          <a:ln w="9525">
            <a:solidFill>
              <a:schemeClr val="bg1"/>
            </a:solidFill>
            <a:miter lim="800000"/>
          </a:ln>
        </p:spPr>
        <p:txBody>
          <a:bodyPr wrap="square">
            <a:spAutoFit/>
          </a:bodyPr>
          <a:lstStyle/>
          <a:p>
            <a:r>
              <a:rPr lang="en-US" altLang="zh-CN" sz="1800" b="0" dirty="0" smtClean="0">
                <a:latin typeface="Verdana" panose="020B0604030504040204" pitchFamily="34" charset="0"/>
                <a:ea typeface="Verdana" panose="020B0604030504040204" pitchFamily="34" charset="0"/>
                <a:cs typeface="Verdana" panose="020B0604030504040204" pitchFamily="34" charset="0"/>
              </a:rPr>
              <a:t>/*-- </a:t>
            </a:r>
            <a:r>
              <a:rPr lang="en-US" altLang="zh-CN" sz="1800" b="0" dirty="0" err="1" smtClean="0">
                <a:latin typeface="Verdana" panose="020B0604030504040204" pitchFamily="34" charset="0"/>
                <a:ea typeface="Verdana" panose="020B0604030504040204" pitchFamily="34" charset="0"/>
                <a:cs typeface="Verdana" panose="020B0604030504040204" pitchFamily="34" charset="0"/>
              </a:rPr>
              <a:t>demo.js</a:t>
            </a:r>
            <a:r>
              <a:rPr lang="en-US" altLang="zh-CN" sz="1800" b="0" dirty="0" smtClean="0">
                <a:latin typeface="Verdana" panose="020B0604030504040204" pitchFamily="34" charset="0"/>
                <a:ea typeface="Verdana" panose="020B0604030504040204" pitchFamily="34" charset="0"/>
                <a:cs typeface="Verdana" panose="020B0604030504040204" pitchFamily="34" charset="0"/>
              </a:rPr>
              <a:t> */</a:t>
            </a:r>
            <a:endParaRPr lang="en-US" altLang="zh-CN" sz="1800" b="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1800" b="0" dirty="0" smtClean="0">
                <a:latin typeface="Verdana" panose="020B0604030504040204" pitchFamily="34" charset="0"/>
                <a:ea typeface="Verdana" panose="020B0604030504040204" pitchFamily="34" charset="0"/>
                <a:cs typeface="Verdana" panose="020B0604030504040204" pitchFamily="34" charset="0"/>
              </a:rPr>
              <a:t>function message() {</a:t>
            </a:r>
            <a:endParaRPr lang="en-US" altLang="zh-CN" sz="1800" b="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1800" b="0" dirty="0" smtClean="0">
                <a:latin typeface="Verdana" panose="020B0604030504040204" pitchFamily="34" charset="0"/>
                <a:ea typeface="Verdana" panose="020B0604030504040204" pitchFamily="34" charset="0"/>
                <a:cs typeface="Verdana" panose="020B0604030504040204" pitchFamily="34" charset="0"/>
              </a:rPr>
              <a:t>   alert("</a:t>
            </a:r>
            <a:r>
              <a:rPr lang="zh-CN" altLang="en-US" sz="1800" b="0" dirty="0" smtClean="0">
                <a:latin typeface="Verdana" panose="020B0604030504040204" pitchFamily="34" charset="0"/>
                <a:cs typeface="Verdana" panose="020B0604030504040204" pitchFamily="34" charset="0"/>
              </a:rPr>
              <a:t>调用外部</a:t>
            </a:r>
            <a:r>
              <a:rPr lang="en-US" altLang="zh-CN" sz="1800" b="0" dirty="0" err="1" smtClean="0">
                <a:latin typeface="Verdana" panose="020B0604030504040204" pitchFamily="34" charset="0"/>
                <a:ea typeface="Verdana" panose="020B0604030504040204" pitchFamily="34" charset="0"/>
                <a:cs typeface="Verdana" panose="020B0604030504040204" pitchFamily="34" charset="0"/>
              </a:rPr>
              <a:t>js</a:t>
            </a:r>
            <a:r>
              <a:rPr lang="zh-CN" altLang="en-US" sz="1800" b="0" dirty="0" smtClean="0">
                <a:latin typeface="Verdana" panose="020B0604030504040204" pitchFamily="34" charset="0"/>
                <a:cs typeface="Verdana" panose="020B0604030504040204" pitchFamily="34" charset="0"/>
              </a:rPr>
              <a:t>文件中的函数！</a:t>
            </a:r>
            <a:r>
              <a:rPr lang="en-US" altLang="zh-CN" sz="18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800" b="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1800" b="0" dirty="0" smtClean="0">
                <a:latin typeface="Verdana" panose="020B0604030504040204" pitchFamily="34" charset="0"/>
                <a:ea typeface="Verdana" panose="020B0604030504040204" pitchFamily="34" charset="0"/>
                <a:cs typeface="Verdana" panose="020B0604030504040204" pitchFamily="34" charset="0"/>
              </a:rPr>
              <a:t>}</a:t>
            </a:r>
            <a:endParaRPr lang="zh-CN" altLang="en-US" sz="1800" b="0" dirty="0">
              <a:latin typeface="Verdana" panose="020B0604030504040204" pitchFamily="34" charset="0"/>
              <a:cs typeface="Verdana" panose="020B0604030504040204" pitchFamily="34" charset="0"/>
            </a:endParaRPr>
          </a:p>
        </p:txBody>
      </p:sp>
      <p:graphicFrame>
        <p:nvGraphicFramePr>
          <p:cNvPr id="2" name="对象 1">
            <a:hlinkClick r:id="" action="ppaction://ole?verb="/>
          </p:cNvPr>
          <p:cNvGraphicFramePr>
            <a:graphicFrameLocks noChangeAspect="1"/>
          </p:cNvGraphicFramePr>
          <p:nvPr/>
        </p:nvGraphicFramePr>
        <p:xfrm>
          <a:off x="3258185" y="6064250"/>
          <a:ext cx="561975" cy="542925"/>
        </p:xfrm>
        <a:graphic>
          <a:graphicData uri="http://schemas.openxmlformats.org/presentationml/2006/ole">
            <mc:AlternateContent xmlns:mc="http://schemas.openxmlformats.org/markup-compatibility/2006">
              <mc:Choice xmlns:v="urn:schemas-microsoft-com:vml" Requires="v">
                <p:oleObj spid="_x0000_s3073" name="" r:id="rId1" imgW="561975" imgH="542925" progId="Package">
                  <p:embed/>
                </p:oleObj>
              </mc:Choice>
              <mc:Fallback>
                <p:oleObj name="" r:id="rId1" imgW="561975" imgH="542925" progId="Package">
                  <p:embed/>
                  <p:pic>
                    <p:nvPicPr>
                      <p:cNvPr id="0" name="图片 3072"/>
                      <p:cNvPicPr/>
                      <p:nvPr/>
                    </p:nvPicPr>
                    <p:blipFill>
                      <a:blip r:embed="rId2"/>
                      <a:stretch>
                        <a:fillRect/>
                      </a:stretch>
                    </p:blipFill>
                    <p:spPr>
                      <a:xfrm>
                        <a:off x="3258185" y="6064250"/>
                        <a:ext cx="561975" cy="542925"/>
                      </a:xfrm>
                      <a:prstGeom prst="rect">
                        <a:avLst/>
                      </a:prstGeom>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1584325" y="6064250"/>
          <a:ext cx="1123950" cy="542925"/>
        </p:xfrm>
        <a:graphic>
          <a:graphicData uri="http://schemas.openxmlformats.org/presentationml/2006/ole">
            <mc:AlternateContent xmlns:mc="http://schemas.openxmlformats.org/markup-compatibility/2006">
              <mc:Choice xmlns:v="urn:schemas-microsoft-com:vml" Requires="v">
                <p:oleObj spid="_x0000_s3074" name="" r:id="rId3" imgW="1123950" imgH="542925" progId="Package">
                  <p:embed/>
                </p:oleObj>
              </mc:Choice>
              <mc:Fallback>
                <p:oleObj name="" r:id="rId3" imgW="1123950" imgH="542925" progId="Package">
                  <p:embed/>
                  <p:pic>
                    <p:nvPicPr>
                      <p:cNvPr id="0" name="图片 3073"/>
                      <p:cNvPicPr/>
                      <p:nvPr/>
                    </p:nvPicPr>
                    <p:blipFill>
                      <a:blip r:embed="rId4"/>
                      <a:stretch>
                        <a:fillRect/>
                      </a:stretch>
                    </p:blipFill>
                    <p:spPr>
                      <a:xfrm>
                        <a:off x="1584325" y="6064250"/>
                        <a:ext cx="1123950" cy="5429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ltLang="zh-CN" dirty="0" smtClean="0"/>
              <a:t>Array</a:t>
            </a:r>
            <a:endParaRPr lang="en-US" altLang="zh-CN" dirty="0"/>
          </a:p>
        </p:txBody>
      </p:sp>
      <p:sp>
        <p:nvSpPr>
          <p:cNvPr id="132099" name="Rectangle 3"/>
          <p:cNvSpPr>
            <a:spLocks noGrp="1" noChangeArrowheads="1"/>
          </p:cNvSpPr>
          <p:nvPr>
            <p:ph idx="1"/>
          </p:nvPr>
        </p:nvSpPr>
        <p:spPr>
          <a:xfrm>
            <a:off x="533400" y="1676400"/>
            <a:ext cx="8509000" cy="3886199"/>
          </a:xfrm>
        </p:spPr>
        <p:txBody>
          <a:bodyPr>
            <a:normAutofit lnSpcReduction="20000"/>
          </a:bodyPr>
          <a:lstStyle/>
          <a:p>
            <a:pPr marL="0" lvl="1" indent="0">
              <a:spcBef>
                <a:spcPts val="0"/>
              </a:spcBef>
              <a:spcAft>
                <a:spcPts val="0"/>
              </a:spcAft>
              <a:buNone/>
            </a:pPr>
            <a:r>
              <a:rPr lang="en-US" altLang="zh-CN" sz="1800" b="0" dirty="0" smtClean="0"/>
              <a:t>2.</a:t>
            </a:r>
            <a:r>
              <a:rPr lang="zh-CN" altLang="zh-CN" sz="1800" b="0" dirty="0" smtClean="0"/>
              <a:t>数组</a:t>
            </a:r>
            <a:r>
              <a:rPr lang="zh-CN" altLang="zh-CN" sz="1800" b="0" dirty="0"/>
              <a:t>的返回</a:t>
            </a:r>
            <a:r>
              <a:rPr lang="zh-CN" altLang="zh-CN" sz="1800" b="0" dirty="0" smtClean="0"/>
              <a:t>值</a:t>
            </a:r>
            <a:endParaRPr lang="en-US" altLang="zh-CN" sz="1800" b="0" dirty="0" smtClean="0"/>
          </a:p>
          <a:p>
            <a:pPr marL="0" lvl="1" indent="0">
              <a:spcBef>
                <a:spcPts val="0"/>
              </a:spcBef>
              <a:spcAft>
                <a:spcPts val="0"/>
              </a:spcAft>
              <a:buNone/>
              <a:tabLst>
                <a:tab pos="0" algn="l"/>
              </a:tabLst>
            </a:pPr>
            <a:r>
              <a:rPr lang="en-US" altLang="zh-CN" sz="1800" b="0" dirty="0" smtClean="0"/>
              <a:t>      </a:t>
            </a:r>
            <a:r>
              <a:rPr lang="zh-CN" altLang="zh-CN" sz="1800" b="0" dirty="0" smtClean="0"/>
              <a:t>数组</a:t>
            </a:r>
            <a:r>
              <a:rPr lang="zh-CN" altLang="zh-CN" sz="1800" b="0" dirty="0"/>
              <a:t>变量</a:t>
            </a:r>
            <a:r>
              <a:rPr lang="en-US" altLang="zh-CN" sz="1800" b="0" dirty="0"/>
              <a:t>stu1</a:t>
            </a:r>
            <a:r>
              <a:rPr lang="zh-CN" altLang="zh-CN" sz="1800" b="0" dirty="0"/>
              <a:t>、</a:t>
            </a:r>
            <a:r>
              <a:rPr lang="en-US" altLang="zh-CN" sz="1800" b="0" dirty="0"/>
              <a:t>stu2</a:t>
            </a:r>
            <a:r>
              <a:rPr lang="zh-CN" altLang="zh-CN" sz="1800" b="0" dirty="0"/>
              <a:t>、</a:t>
            </a:r>
            <a:r>
              <a:rPr lang="en-US" altLang="zh-CN" sz="1800" b="0" dirty="0"/>
              <a:t>stu3</a:t>
            </a:r>
            <a:r>
              <a:rPr lang="zh-CN" altLang="zh-CN" sz="1800" b="0" dirty="0"/>
              <a:t>返回新创建并被初始化了的数组。如果调用构造函数</a:t>
            </a:r>
            <a:r>
              <a:rPr lang="en-US" altLang="zh-CN" sz="1800" b="0" dirty="0"/>
              <a:t>Array()</a:t>
            </a:r>
            <a:r>
              <a:rPr lang="zh-CN" altLang="zh-CN" sz="1800" b="0" dirty="0"/>
              <a:t>时没有使用参数，那么返回的数组为空，数组的</a:t>
            </a:r>
            <a:r>
              <a:rPr lang="en-US" altLang="zh-CN" sz="1800" b="0" dirty="0"/>
              <a:t>length</a:t>
            </a:r>
            <a:r>
              <a:rPr lang="zh-CN" altLang="zh-CN" sz="1800" b="0" dirty="0"/>
              <a:t>为</a:t>
            </a:r>
            <a:r>
              <a:rPr lang="en-US" altLang="zh-CN" sz="1800" b="0" dirty="0"/>
              <a:t>0</a:t>
            </a:r>
            <a:r>
              <a:rPr lang="zh-CN" altLang="zh-CN" sz="1800" b="0" dirty="0" smtClean="0"/>
              <a:t>。</a:t>
            </a:r>
            <a:endParaRPr lang="en-US" altLang="zh-CN" sz="1800" b="0" dirty="0" smtClean="0"/>
          </a:p>
          <a:p>
            <a:pPr marL="6350" lvl="1" indent="0">
              <a:spcBef>
                <a:spcPts val="0"/>
              </a:spcBef>
              <a:spcAft>
                <a:spcPts val="0"/>
              </a:spcAft>
              <a:buNone/>
            </a:pPr>
            <a:endParaRPr lang="en-US" altLang="zh-CN" sz="1800" b="0" dirty="0" smtClean="0"/>
          </a:p>
          <a:p>
            <a:pPr marL="6350" lvl="1" indent="0">
              <a:spcBef>
                <a:spcPts val="0"/>
              </a:spcBef>
              <a:spcAft>
                <a:spcPts val="0"/>
              </a:spcAft>
              <a:buNone/>
            </a:pPr>
            <a:r>
              <a:rPr lang="en-US" altLang="zh-CN" sz="1800" b="0" dirty="0" smtClean="0"/>
              <a:t>3.</a:t>
            </a:r>
            <a:r>
              <a:rPr lang="zh-CN" altLang="zh-CN" sz="1800" b="0" dirty="0" smtClean="0"/>
              <a:t>数组元素初始化与修改指定数组元素</a:t>
            </a:r>
            <a:endParaRPr lang="zh-CN" altLang="zh-CN" sz="1800" b="0" dirty="0" smtClean="0"/>
          </a:p>
          <a:p>
            <a:pPr marL="365125" lvl="1" indent="0">
              <a:spcBef>
                <a:spcPts val="0"/>
              </a:spcBef>
              <a:spcAft>
                <a:spcPts val="0"/>
              </a:spcAft>
              <a:buNone/>
            </a:pPr>
            <a:r>
              <a:rPr lang="en-US" altLang="zh-CN" sz="1800" b="0" dirty="0" err="1">
                <a:solidFill>
                  <a:schemeClr val="tx1"/>
                </a:solidFill>
                <a:latin typeface="Verdana" panose="020B0604030504040204" pitchFamily="34" charset="0"/>
                <a:ea typeface="Verdana" panose="020B0604030504040204" pitchFamily="34" charset="0"/>
                <a:cs typeface="Verdana" panose="020B0604030504040204" pitchFamily="34" charset="0"/>
              </a:rPr>
              <a:t>var</a:t>
            </a:r>
            <a:r>
              <a:rPr lang="en-US" altLang="zh-CN" sz="1800" b="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altLang="zh-CN" sz="1800" b="0" dirty="0" err="1">
                <a:solidFill>
                  <a:schemeClr val="tx1"/>
                </a:solidFill>
                <a:latin typeface="Verdana" panose="020B0604030504040204" pitchFamily="34" charset="0"/>
                <a:ea typeface="Verdana" panose="020B0604030504040204" pitchFamily="34" charset="0"/>
                <a:cs typeface="Verdana" panose="020B0604030504040204" pitchFamily="34" charset="0"/>
              </a:rPr>
              <a:t>stu</a:t>
            </a:r>
            <a:r>
              <a:rPr lang="en-US" altLang="zh-CN" sz="1800" b="0" dirty="0">
                <a:solidFill>
                  <a:schemeClr val="tx1"/>
                </a:solidFill>
                <a:latin typeface="Verdana" panose="020B0604030504040204" pitchFamily="34" charset="0"/>
                <a:ea typeface="Verdana" panose="020B0604030504040204" pitchFamily="34" charset="0"/>
                <a:cs typeface="Verdana" panose="020B0604030504040204" pitchFamily="34" charset="0"/>
              </a:rPr>
              <a:t> = new Array();         /*</a:t>
            </a:r>
            <a:r>
              <a:rPr lang="zh-CN" altLang="zh-CN" sz="1800" b="0" dirty="0">
                <a:solidFill>
                  <a:schemeClr val="tx1"/>
                </a:solidFill>
                <a:latin typeface="Verdana" panose="020B0604030504040204" pitchFamily="34" charset="0"/>
                <a:cs typeface="Verdana" panose="020B0604030504040204" pitchFamily="34" charset="0"/>
              </a:rPr>
              <a:t>先定义数组</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365125" lvl="1" indent="0">
              <a:spcBef>
                <a:spcPts val="0"/>
              </a:spcBef>
              <a:spcAft>
                <a:spcPts val="0"/>
              </a:spcAft>
              <a:buNone/>
            </a:pP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stu</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[0</a:t>
            </a:r>
            <a:r>
              <a:rPr lang="en-US" altLang="zh-CN" sz="1800" b="0" dirty="0">
                <a:solidFill>
                  <a:schemeClr val="tx1"/>
                </a:solidFill>
                <a:latin typeface="Verdana" panose="020B0604030504040204" pitchFamily="34" charset="0"/>
                <a:ea typeface="Verdana" panose="020B0604030504040204" pitchFamily="34" charset="0"/>
                <a:cs typeface="Verdana" panose="020B0604030504040204" pitchFamily="34" charset="0"/>
              </a:rPr>
              <a:t>] = "</a:t>
            </a:r>
            <a:r>
              <a:rPr sz="1800" b="0" dirty="0">
                <a:solidFill>
                  <a:schemeClr val="tx1"/>
                </a:solidFill>
                <a:latin typeface="Verdana" panose="020B0604030504040204" pitchFamily="34" charset="0"/>
                <a:ea typeface="宋体" panose="02010600030101010101" pitchFamily="2" charset="-122"/>
                <a:cs typeface="Verdana" panose="020B0604030504040204" pitchFamily="34" charset="0"/>
              </a:rPr>
              <a:t>基于</a:t>
            </a:r>
            <a:r>
              <a:rPr lang="en-US" altLang="zh-CN" sz="1800" b="0" dirty="0">
                <a:solidFill>
                  <a:schemeClr val="tx1"/>
                </a:solidFill>
                <a:latin typeface="Verdana" panose="020B0604030504040204" pitchFamily="34" charset="0"/>
                <a:ea typeface="宋体" panose="02010600030101010101" pitchFamily="2" charset="-122"/>
                <a:cs typeface="Verdana" panose="020B0604030504040204" pitchFamily="34" charset="0"/>
              </a:rPr>
              <a:t>Web</a:t>
            </a:r>
            <a:r>
              <a:rPr sz="1800" b="0" dirty="0">
                <a:solidFill>
                  <a:schemeClr val="tx1"/>
                </a:solidFill>
                <a:latin typeface="Verdana" panose="020B0604030504040204" pitchFamily="34" charset="0"/>
                <a:ea typeface="宋体" panose="02010600030101010101" pitchFamily="2" charset="-122"/>
                <a:cs typeface="Verdana" panose="020B0604030504040204" pitchFamily="34" charset="0"/>
              </a:rPr>
              <a:t>的编程</a:t>
            </a:r>
            <a:r>
              <a:rPr lang="en-US" altLang="zh-CN" sz="1800" b="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zh-CN" altLang="zh-CN" sz="1800" b="0" dirty="0">
                <a:solidFill>
                  <a:schemeClr val="tx1"/>
                </a:solidFill>
                <a:latin typeface="Verdana" panose="020B0604030504040204" pitchFamily="34" charset="0"/>
                <a:cs typeface="Verdana" panose="020B0604030504040204" pitchFamily="34" charset="0"/>
              </a:rPr>
              <a:t>给数组元素赋值</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365125" lvl="1" indent="0">
              <a:spcBef>
                <a:spcPts val="0"/>
              </a:spcBef>
              <a:spcAft>
                <a:spcPts val="0"/>
              </a:spcAft>
              <a:buNone/>
            </a:pP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stu</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[1] = "Java</a:t>
            </a:r>
            <a:r>
              <a:rPr lang="zh-CN" altLang="zh-CN" sz="1800" b="0" dirty="0" smtClean="0">
                <a:solidFill>
                  <a:schemeClr val="tx1"/>
                </a:solidFill>
                <a:latin typeface="Verdana" panose="020B0604030504040204" pitchFamily="34" charset="0"/>
                <a:cs typeface="Verdana" panose="020B0604030504040204" pitchFamily="34" charset="0"/>
              </a:rPr>
              <a:t>程序设计</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zh-CN" altLang="zh-CN" sz="1800" b="0" dirty="0" smtClean="0">
                <a:solidFill>
                  <a:schemeClr val="tx1"/>
                </a:solidFill>
                <a:latin typeface="Verdana" panose="020B0604030504040204" pitchFamily="34" charset="0"/>
                <a:cs typeface="Verdana" panose="020B0604030504040204" pitchFamily="34" charset="0"/>
              </a:rPr>
              <a:t>给数组元素赋值</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365125" lvl="1" indent="0">
              <a:spcBef>
                <a:spcPts val="0"/>
              </a:spcBef>
              <a:spcAft>
                <a:spcPts val="0"/>
              </a:spcAft>
              <a:buNone/>
            </a:pP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var</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len</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stu.length</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len</a:t>
            </a:r>
            <a:r>
              <a:rPr lang="zh-CN" altLang="zh-CN" sz="1800" b="0" dirty="0" smtClean="0">
                <a:solidFill>
                  <a:schemeClr val="tx1"/>
                </a:solidFill>
                <a:latin typeface="Verdana" panose="020B0604030504040204" pitchFamily="34" charset="0"/>
                <a:cs typeface="Verdana" panose="020B0604030504040204" pitchFamily="34" charset="0"/>
              </a:rPr>
              <a:t>的值为</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2*/</a:t>
            </a:r>
            <a:endPar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365125" lvl="1" indent="0">
              <a:spcBef>
                <a:spcPts val="0"/>
              </a:spcBef>
              <a:spcAft>
                <a:spcPts val="0"/>
              </a:spcAft>
              <a:buNone/>
            </a:pPr>
            <a:r>
              <a:rPr lang="en-US" altLang="zh-CN" sz="18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stu</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[1] = "</a:t>
            </a:r>
            <a:r>
              <a:rPr lang="zh-CN" altLang="zh-CN" sz="1800" b="0" dirty="0" smtClean="0">
                <a:solidFill>
                  <a:schemeClr val="tx1"/>
                </a:solidFill>
                <a:latin typeface="Verdana" panose="020B0604030504040204" pitchFamily="34" charset="0"/>
                <a:cs typeface="Verdana" panose="020B0604030504040204" pitchFamily="34" charset="0"/>
              </a:rPr>
              <a:t>创新创业教育</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 </a:t>
            </a:r>
            <a:r>
              <a:rPr lang="zh-CN" altLang="zh-CN" sz="1800" b="0" dirty="0" smtClean="0">
                <a:solidFill>
                  <a:schemeClr val="tx1"/>
                </a:solidFill>
                <a:latin typeface="Verdana" panose="020B0604030504040204" pitchFamily="34" charset="0"/>
                <a:cs typeface="Verdana" panose="020B0604030504040204" pitchFamily="34" charset="0"/>
              </a:rPr>
              <a:t>修改数组中第</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2</a:t>
            </a:r>
            <a:r>
              <a:rPr lang="zh-CN" altLang="zh-CN" sz="1800" b="0" dirty="0" smtClean="0">
                <a:solidFill>
                  <a:schemeClr val="tx1"/>
                </a:solidFill>
                <a:latin typeface="Verdana" panose="020B0604030504040204" pitchFamily="34" charset="0"/>
                <a:cs typeface="Verdana" panose="020B0604030504040204" pitchFamily="34" charset="0"/>
              </a:rPr>
              <a:t>个元素</a:t>
            </a:r>
            <a:r>
              <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365125" lvl="1" indent="0">
              <a:spcBef>
                <a:spcPts val="0"/>
              </a:spcBef>
              <a:spcAft>
                <a:spcPts val="0"/>
              </a:spcAft>
              <a:buNone/>
            </a:pPr>
            <a:endParaRPr lang="en-US" altLang="zh-CN" sz="1800" b="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365125" lvl="1" indent="0">
              <a:spcBef>
                <a:spcPts val="0"/>
              </a:spcBef>
              <a:spcAft>
                <a:spcPts val="0"/>
              </a:spcAft>
              <a:buNone/>
            </a:pPr>
            <a:endParaRPr lang="en-US" altLang="zh-CN" sz="1800" b="0" dirty="0" smtClean="0">
              <a:solidFill>
                <a:schemeClr val="tx1"/>
              </a:solidFill>
              <a:latin typeface="Verdana" panose="020B0604030504040204" pitchFamily="34" charset="0"/>
              <a:ea typeface="宋体" panose="02010600030101010101" pitchFamily="2" charset="-122"/>
              <a:cs typeface="Verdana" panose="020B0604030504040204"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zh-CN" dirty="0" smtClean="0"/>
              <a:t>Array</a:t>
            </a:r>
            <a:endParaRPr lang="en-US" altLang="zh-CN" dirty="0"/>
          </a:p>
        </p:txBody>
      </p:sp>
      <p:sp>
        <p:nvSpPr>
          <p:cNvPr id="133123" name="Rectangle 3"/>
          <p:cNvSpPr>
            <a:spLocks noGrp="1" noChangeArrowheads="1"/>
          </p:cNvSpPr>
          <p:nvPr>
            <p:ph idx="1"/>
          </p:nvPr>
        </p:nvSpPr>
        <p:spPr>
          <a:xfrm>
            <a:off x="502285" y="965201"/>
            <a:ext cx="8509000" cy="3810000"/>
          </a:xfrm>
        </p:spPr>
        <p:txBody>
          <a:bodyPr/>
          <a:lstStyle/>
          <a:p>
            <a:pPr marL="0" indent="0">
              <a:buNone/>
            </a:pPr>
            <a:r>
              <a:rPr lang="en-US" altLang="zh-CN" sz="1800" dirty="0" smtClean="0"/>
              <a:t>4</a:t>
            </a:r>
            <a:r>
              <a:rPr lang="en-US" altLang="zh-CN" sz="1800" dirty="0"/>
              <a:t>.</a:t>
            </a:r>
            <a:r>
              <a:rPr lang="zh-CN" altLang="zh-CN" sz="1800" dirty="0"/>
              <a:t>数组对象的属性和方法</a:t>
            </a:r>
            <a:endParaRPr lang="zh-CN" altLang="zh-CN" sz="1800" dirty="0"/>
          </a:p>
          <a:p>
            <a:pPr lvl="1">
              <a:buClr>
                <a:schemeClr val="accent2"/>
              </a:buClr>
            </a:pPr>
            <a:r>
              <a:rPr lang="zh-CN" altLang="en-US" sz="1800" b="0" dirty="0" smtClean="0"/>
              <a:t>数组的下标从</a:t>
            </a:r>
            <a:r>
              <a:rPr lang="en-US" altLang="zh-CN" sz="1800" b="0" dirty="0" smtClean="0"/>
              <a:t>0</a:t>
            </a:r>
            <a:r>
              <a:rPr lang="zh-CN" altLang="en-US" sz="1800" b="0" dirty="0" smtClean="0"/>
              <a:t>开始，到数组的长度</a:t>
            </a:r>
            <a:r>
              <a:rPr lang="en-US" altLang="zh-CN" sz="1800" b="0" dirty="0" smtClean="0"/>
              <a:t>length-1</a:t>
            </a:r>
            <a:r>
              <a:rPr lang="zh-CN" altLang="en-US" sz="1800" b="0" dirty="0" smtClean="0"/>
              <a:t>为止。</a:t>
            </a:r>
            <a:endParaRPr lang="en-US" altLang="zh-CN" sz="1800" b="0" dirty="0" smtClean="0"/>
          </a:p>
          <a:p>
            <a:pPr lvl="1">
              <a:buClr>
                <a:schemeClr val="accent2"/>
              </a:buClr>
            </a:pPr>
            <a:r>
              <a:rPr lang="zh-CN" altLang="en-US" sz="1800" b="0" dirty="0"/>
              <a:t>数组下标可以用变量替代</a:t>
            </a:r>
            <a:r>
              <a:rPr lang="zh-CN" altLang="en-US" sz="1800" b="0" dirty="0" smtClean="0"/>
              <a:t>，但变量取值范围必须符合数组下标的边界，否则返回</a:t>
            </a:r>
            <a:r>
              <a:rPr lang="en-US" altLang="zh-CN" sz="1800" b="0" i="1" dirty="0" smtClean="0">
                <a:solidFill>
                  <a:srgbClr val="FF0000"/>
                </a:solidFill>
              </a:rPr>
              <a:t>undefined </a:t>
            </a:r>
            <a:r>
              <a:rPr lang="zh-CN" altLang="en-US" sz="1800" b="0" dirty="0" smtClean="0"/>
              <a:t>。例如</a:t>
            </a:r>
            <a:r>
              <a:rPr lang="zh-CN" altLang="en-US" sz="1800" b="0" dirty="0"/>
              <a:t>：</a:t>
            </a:r>
            <a:r>
              <a:rPr lang="da-DK" altLang="zh-CN" sz="1800" b="0" dirty="0"/>
              <a:t>var i = 3;var cn = </a:t>
            </a:r>
            <a:r>
              <a:rPr lang="en-US" altLang="zh-CN" sz="1800" b="0" dirty="0" err="1" smtClean="0"/>
              <a:t>stu</a:t>
            </a:r>
            <a:r>
              <a:rPr lang="en-US" altLang="zh-CN" sz="1800" b="0" dirty="0" smtClean="0"/>
              <a:t>[i</a:t>
            </a:r>
            <a:r>
              <a:rPr lang="en-US" altLang="zh-CN" sz="1800" b="0" dirty="0"/>
              <a:t>];</a:t>
            </a:r>
            <a:endParaRPr lang="en-US" altLang="zh-CN" sz="1800" b="0" dirty="0"/>
          </a:p>
          <a:p>
            <a:pPr lvl="1"/>
            <a:endParaRPr lang="en-US" altLang="zh-CN" sz="1800" dirty="0">
              <a:ea typeface="宋体" panose="02010600030101010101" pitchFamily="2" charset="-122"/>
            </a:endParaRPr>
          </a:p>
        </p:txBody>
      </p:sp>
      <p:graphicFrame>
        <p:nvGraphicFramePr>
          <p:cNvPr id="297159" name="Group 199"/>
          <p:cNvGraphicFramePr>
            <a:graphicFrameLocks noGrp="1"/>
          </p:cNvGraphicFramePr>
          <p:nvPr>
            <p:custDataLst>
              <p:tags r:id="rId1"/>
            </p:custDataLst>
          </p:nvPr>
        </p:nvGraphicFramePr>
        <p:xfrm>
          <a:off x="1614805" y="2740025"/>
          <a:ext cx="6572885" cy="3924300"/>
        </p:xfrm>
        <a:graphic>
          <a:graphicData uri="http://schemas.openxmlformats.org/drawingml/2006/table">
            <a:tbl>
              <a:tblPr>
                <a:tableStyleId>{8799B23B-EC83-4686-B30A-512413B5E67A}</a:tableStyleId>
              </a:tblPr>
              <a:tblGrid>
                <a:gridCol w="1369695"/>
                <a:gridCol w="5203190"/>
              </a:tblGrid>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1" u="none" strike="noStrike" cap="none" normalizeH="0" baseline="0">
                          <a:ln>
                            <a:noFill/>
                          </a:ln>
                          <a:solidFill>
                            <a:srgbClr val="000000"/>
                          </a:solidFill>
                          <a:effectLst/>
                        </a:rPr>
                        <a:t>常用方法</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1" u="none" strike="noStrike" cap="none" normalizeH="0" baseline="0">
                          <a:ln>
                            <a:noFill/>
                          </a:ln>
                          <a:solidFill>
                            <a:srgbClr val="000000"/>
                          </a:solidFill>
                          <a:effectLst/>
                        </a:rPr>
                        <a:t>说明</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concat()</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连接两个或更多的数组，并返回结果</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0985">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join()</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通过指定的分隔符进行分隔，将数组所有的元素连接成一个字符串</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pop()</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删除并返回数组的最后一个元素</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push()</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向数组的末尾添加一个或多个元素，并返回新的长度</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reverse()</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颠倒数组中元素的顺序</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shift()</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删除并返回数组中的第一个元素</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0985">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slice()</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在现有数组中选择从</a:t>
                      </a:r>
                      <a:r>
                        <a:rPr kumimoji="0" lang="en-US" altLang="zh-CN" sz="1100" b="0" u="none" strike="noStrike" cap="none" normalizeH="0" baseline="0">
                          <a:ln>
                            <a:noFill/>
                          </a:ln>
                          <a:solidFill>
                            <a:srgbClr val="000000"/>
                          </a:solidFill>
                          <a:effectLst/>
                        </a:rPr>
                        <a:t>beginIndex</a:t>
                      </a:r>
                      <a:r>
                        <a:rPr kumimoji="0" lang="zh-CN" altLang="en-US" sz="1100" b="0" u="none" strike="noStrike" cap="none" normalizeH="0" baseline="0">
                          <a:ln>
                            <a:noFill/>
                          </a:ln>
                          <a:solidFill>
                            <a:srgbClr val="000000"/>
                          </a:solidFill>
                          <a:effectLst/>
                        </a:rPr>
                        <a:t>到</a:t>
                      </a:r>
                      <a:r>
                        <a:rPr kumimoji="0" lang="en-US" altLang="zh-CN" sz="1100" b="0" u="none" strike="noStrike" cap="none" normalizeH="0" baseline="0">
                          <a:ln>
                            <a:noFill/>
                          </a:ln>
                          <a:solidFill>
                            <a:srgbClr val="000000"/>
                          </a:solidFill>
                          <a:effectLst/>
                        </a:rPr>
                        <a:t>EndIndex</a:t>
                      </a:r>
                      <a:r>
                        <a:rPr kumimoji="0" lang="zh-CN" altLang="en-US" sz="1100" b="0" u="none" strike="noStrike" cap="none" normalizeH="0" baseline="0">
                          <a:ln>
                            <a:noFill/>
                          </a:ln>
                          <a:solidFill>
                            <a:srgbClr val="000000"/>
                          </a:solidFill>
                          <a:effectLst/>
                        </a:rPr>
                        <a:t>的元素组成新</a:t>
                      </a:r>
                      <a:r>
                        <a:rPr lang="zh-CN" altLang="en-US" sz="1100">
                          <a:ln>
                            <a:noFill/>
                          </a:ln>
                          <a:solidFill>
                            <a:srgbClr val="000000"/>
                          </a:solidFill>
                          <a:effectLst/>
                          <a:sym typeface="+mn-ea"/>
                        </a:rPr>
                        <a:t>的</a:t>
                      </a:r>
                      <a:r>
                        <a:rPr kumimoji="0" lang="zh-CN" altLang="en-US" sz="1100" b="0" u="none" strike="noStrike" cap="none" normalizeH="0" baseline="0">
                          <a:ln>
                            <a:noFill/>
                          </a:ln>
                          <a:solidFill>
                            <a:srgbClr val="000000"/>
                          </a:solidFill>
                          <a:effectLst/>
                        </a:rPr>
                        <a:t>数组</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sort()</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对数组的元素进行排序</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splice()</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插入、删除或者替换数组中的元素并返回删除的元素数组</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toSource()</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返回该对象的源代码</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toString()</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将数组转换成字符串，并返回结果</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289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toLocaleString()</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将数组转换成本地数组，并返回结果</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unshift()</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a:ln>
                            <a:noFill/>
                          </a:ln>
                          <a:solidFill>
                            <a:srgbClr val="000000"/>
                          </a:solidFill>
                          <a:effectLst/>
                        </a:rPr>
                        <a:t>向数组的开头添加一个或更多元素，并返回新的长度</a:t>
                      </a:r>
                      <a:endParaRPr kumimoji="0" lang="zh-CN" altLang="en-US"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61620">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100" b="0" u="none" strike="noStrike" cap="none" normalizeH="0" baseline="0">
                          <a:ln>
                            <a:noFill/>
                          </a:ln>
                          <a:solidFill>
                            <a:srgbClr val="000000"/>
                          </a:solidFill>
                          <a:effectLst/>
                        </a:rPr>
                        <a:t>valueOf()</a:t>
                      </a:r>
                      <a:endParaRPr kumimoji="0" lang="en-US" altLang="zh-CN" sz="11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u="none" strike="noStrike" cap="none" normalizeH="0" baseline="0" dirty="0">
                          <a:ln>
                            <a:noFill/>
                          </a:ln>
                          <a:solidFill>
                            <a:srgbClr val="000000"/>
                          </a:solidFill>
                          <a:effectLst/>
                        </a:rPr>
                        <a:t>返回数组对象的原始值</a:t>
                      </a:r>
                      <a:endParaRPr kumimoji="0" lang="zh-CN" altLang="en-US" sz="11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dirty="0" smtClean="0"/>
              <a:t>Array</a:t>
            </a:r>
            <a:endParaRPr lang="zh-CN" altLang="en-US" dirty="0"/>
          </a:p>
        </p:txBody>
      </p:sp>
      <p:sp>
        <p:nvSpPr>
          <p:cNvPr id="3" name="矩形 2"/>
          <p:cNvSpPr/>
          <p:nvPr/>
        </p:nvSpPr>
        <p:spPr>
          <a:xfrm>
            <a:off x="533400" y="944245"/>
            <a:ext cx="8239760" cy="4046220"/>
          </a:xfrm>
          <a:prstGeom prst="rect">
            <a:avLst/>
          </a:prstGeom>
        </p:spPr>
        <p:txBody>
          <a:bodyPr wrap="square">
            <a:spAutoFit/>
          </a:bodyPr>
          <a:lstStyle/>
          <a:p>
            <a:pPr marL="533400" indent="-533400"/>
            <a:r>
              <a:rPr lang="zh-CN" altLang="en-US" b="0" dirty="0" smtClean="0">
                <a:solidFill>
                  <a:schemeClr val="tx1"/>
                </a:solidFill>
                <a:latin typeface="微软雅黑" panose="020B0503020204020204" charset="-122"/>
                <a:ea typeface="微软雅黑" panose="020B0503020204020204" charset="-122"/>
              </a:rPr>
              <a:t>使用数组对象的属性和方法</a:t>
            </a:r>
            <a:endParaRPr lang="zh-CN" altLang="en-US" b="0" dirty="0" smtClean="0">
              <a:solidFill>
                <a:schemeClr val="tx1"/>
              </a:solidFill>
              <a:latin typeface="微软雅黑" panose="020B0503020204020204" charset="-122"/>
              <a:ea typeface="微软雅黑" panose="020B0503020204020204" charset="-122"/>
            </a:endParaRPr>
          </a:p>
          <a:p>
            <a:pPr marL="914400" lvl="1" indent="-457200">
              <a:buSzTx/>
              <a:buFont typeface="Arial" panose="020B0604020202020204" pitchFamily="34" charset="0"/>
              <a:buNone/>
            </a:pPr>
            <a:r>
              <a:rPr lang="en-US" altLang="zh-CN" b="0" dirty="0" smtClean="0">
                <a:solidFill>
                  <a:schemeClr val="tx1"/>
                </a:solidFill>
                <a:latin typeface="微软雅黑" panose="020B0503020204020204" charset="-122"/>
                <a:ea typeface="微软雅黑" panose="020B0503020204020204" charset="-122"/>
              </a:rPr>
              <a:t>length</a:t>
            </a:r>
            <a:r>
              <a:rPr lang="zh-CN" altLang="en-US" b="0" dirty="0" smtClean="0">
                <a:solidFill>
                  <a:schemeClr val="tx1"/>
                </a:solidFill>
                <a:latin typeface="微软雅黑" panose="020B0503020204020204" charset="-122"/>
                <a:ea typeface="微软雅黑" panose="020B0503020204020204" charset="-122"/>
              </a:rPr>
              <a:t>：数组对象长度；</a:t>
            </a:r>
            <a:endParaRPr lang="zh-CN" altLang="en-US" b="0" dirty="0" smtClean="0">
              <a:solidFill>
                <a:schemeClr val="tx1"/>
              </a:solidFill>
              <a:latin typeface="微软雅黑" panose="020B0503020204020204" charset="-122"/>
              <a:ea typeface="微软雅黑" panose="020B0503020204020204" charset="-122"/>
            </a:endParaRPr>
          </a:p>
          <a:p>
            <a:pPr marL="914400" lvl="1" indent="-457200">
              <a:buSzTx/>
              <a:buFont typeface="Arial" panose="020B0604020202020204" pitchFamily="34" charset="0"/>
              <a:buNone/>
            </a:pPr>
            <a:r>
              <a:rPr lang="en-US" altLang="zh-CN" b="0" dirty="0" smtClean="0">
                <a:solidFill>
                  <a:schemeClr val="tx1"/>
                </a:solidFill>
                <a:latin typeface="微软雅黑" panose="020B0503020204020204" charset="-122"/>
                <a:ea typeface="微软雅黑" panose="020B0503020204020204" charset="-122"/>
              </a:rPr>
              <a:t>join(separator)</a:t>
            </a:r>
            <a:r>
              <a:rPr lang="zh-CN" altLang="en-US" b="0" dirty="0" smtClean="0">
                <a:solidFill>
                  <a:schemeClr val="tx1"/>
                </a:solidFill>
                <a:latin typeface="微软雅黑" panose="020B0503020204020204" charset="-122"/>
                <a:ea typeface="微软雅黑" panose="020B0503020204020204" charset="-122"/>
              </a:rPr>
              <a:t>：把数组各个项用某个字符</a:t>
            </a:r>
            <a:r>
              <a:rPr lang="en-US" altLang="zh-CN" b="0" dirty="0" smtClean="0">
                <a:solidFill>
                  <a:schemeClr val="tx1"/>
                </a:solidFill>
                <a:latin typeface="微软雅黑" panose="020B0503020204020204" charset="-122"/>
                <a:ea typeface="微软雅黑" panose="020B0503020204020204" charset="-122"/>
              </a:rPr>
              <a:t>(</a:t>
            </a:r>
            <a:r>
              <a:rPr lang="zh-CN" altLang="en-US" b="0" dirty="0" smtClean="0">
                <a:solidFill>
                  <a:schemeClr val="tx1"/>
                </a:solidFill>
                <a:latin typeface="微软雅黑" panose="020B0503020204020204" charset="-122"/>
                <a:ea typeface="微软雅黑" panose="020B0503020204020204" charset="-122"/>
              </a:rPr>
              <a:t>串</a:t>
            </a:r>
            <a:r>
              <a:rPr lang="en-US" altLang="zh-CN" b="0" dirty="0" smtClean="0">
                <a:solidFill>
                  <a:schemeClr val="tx1"/>
                </a:solidFill>
                <a:latin typeface="微软雅黑" panose="020B0503020204020204" charset="-122"/>
                <a:ea typeface="微软雅黑" panose="020B0503020204020204" charset="-122"/>
              </a:rPr>
              <a:t>)</a:t>
            </a:r>
            <a:r>
              <a:rPr lang="zh-CN" altLang="en-US" b="0" dirty="0" smtClean="0">
                <a:solidFill>
                  <a:schemeClr val="tx1"/>
                </a:solidFill>
                <a:latin typeface="微软雅黑" panose="020B0503020204020204" charset="-122"/>
                <a:ea typeface="微软雅黑" panose="020B0503020204020204" charset="-122"/>
              </a:rPr>
              <a:t>连接起来，但并不修改原来的数组，默认用逗号分隔。</a:t>
            </a:r>
            <a:endParaRPr lang="zh-CN" altLang="en-US" b="0" dirty="0" smtClean="0">
              <a:solidFill>
                <a:schemeClr val="tx1"/>
              </a:solidFill>
              <a:latin typeface="微软雅黑" panose="020B0503020204020204" charset="-122"/>
              <a:ea typeface="微软雅黑" panose="020B0503020204020204" charset="-122"/>
            </a:endParaRPr>
          </a:p>
          <a:p>
            <a:pPr marL="914400" lvl="1" indent="-457200">
              <a:buSzTx/>
              <a:buFont typeface="Arial" panose="020B0604020202020204" pitchFamily="34" charset="0"/>
              <a:buNone/>
            </a:pPr>
            <a:r>
              <a:rPr lang="zh-CN" altLang="en-US" b="0" dirty="0" smtClean="0">
                <a:solidFill>
                  <a:schemeClr val="tx1"/>
                </a:solidFill>
                <a:latin typeface="微软雅黑" panose="020B0503020204020204" charset="-122"/>
                <a:ea typeface="微软雅黑" panose="020B0503020204020204" charset="-122"/>
              </a:rPr>
              <a:t>例如：</a:t>
            </a:r>
            <a:endParaRPr lang="zh-CN" altLang="fr-FR" b="0" dirty="0" smtClean="0">
              <a:solidFill>
                <a:schemeClr val="tx1"/>
              </a:solidFill>
              <a:latin typeface="微软雅黑" panose="020B0503020204020204" charset="-122"/>
              <a:ea typeface="微软雅黑" panose="020B0503020204020204" charset="-122"/>
            </a:endParaRPr>
          </a:p>
          <a:p>
            <a:pPr marL="1371600" lvl="2" indent="-457200">
              <a:buSzTx/>
            </a:pPr>
            <a:r>
              <a:rPr lang="fr-FR" altLang="zh-CN" sz="1800" b="0" dirty="0" smtClean="0">
                <a:solidFill>
                  <a:schemeClr val="tx1"/>
                </a:solidFill>
                <a:latin typeface="微软雅黑" panose="020B0503020204020204" charset="-122"/>
                <a:ea typeface="微软雅黑" panose="020B0503020204020204" charset="-122"/>
              </a:rPr>
              <a:t>var cn=</a:t>
            </a:r>
            <a:r>
              <a:rPr lang="en-US" altLang="zh-CN" sz="1800" b="0" dirty="0" smtClean="0">
                <a:solidFill>
                  <a:schemeClr val="tx1"/>
                </a:solidFill>
                <a:latin typeface="微软雅黑" panose="020B0503020204020204" charset="-122"/>
                <a:ea typeface="微软雅黑" panose="020B0503020204020204" charset="-122"/>
              </a:rPr>
              <a:t>stu1</a:t>
            </a:r>
            <a:r>
              <a:rPr lang="fr-FR" altLang="zh-CN" sz="1800" b="0" dirty="0">
                <a:solidFill>
                  <a:schemeClr val="tx1"/>
                </a:solidFill>
                <a:latin typeface="微软雅黑" panose="020B0503020204020204" charset="-122"/>
                <a:ea typeface="微软雅黑" panose="020B0503020204020204" charset="-122"/>
              </a:rPr>
              <a:t>.</a:t>
            </a:r>
            <a:r>
              <a:rPr lang="fr-FR" altLang="zh-CN" sz="1800" b="0" dirty="0" smtClean="0">
                <a:solidFill>
                  <a:schemeClr val="tx1"/>
                </a:solidFill>
                <a:latin typeface="微软雅黑" panose="020B0503020204020204" charset="-122"/>
                <a:ea typeface="微软雅黑" panose="020B0503020204020204" charset="-122"/>
              </a:rPr>
              <a:t>join('-');  //</a:t>
            </a:r>
            <a:r>
              <a:rPr lang="zh-CN" altLang="fr-FR" sz="1800" b="0" dirty="0" smtClean="0">
                <a:solidFill>
                  <a:schemeClr val="tx1"/>
                </a:solidFill>
                <a:latin typeface="微软雅黑" panose="020B0503020204020204" charset="-122"/>
                <a:ea typeface="微软雅黑" panose="020B0503020204020204" charset="-122"/>
              </a:rPr>
              <a:t>短横线作为分隔符</a:t>
            </a:r>
            <a:endParaRPr lang="zh-CN" altLang="fr-FR" sz="1800" b="0" dirty="0" smtClean="0">
              <a:solidFill>
                <a:schemeClr val="tx1"/>
              </a:solidFill>
              <a:latin typeface="微软雅黑" panose="020B0503020204020204" charset="-122"/>
              <a:ea typeface="微软雅黑" panose="020B0503020204020204" charset="-122"/>
            </a:endParaRPr>
          </a:p>
          <a:p>
            <a:pPr marL="1371600" lvl="2" indent="-457200">
              <a:buSzTx/>
            </a:pPr>
            <a:r>
              <a:rPr lang="en-US" altLang="fr-FR" b="0" dirty="0" smtClean="0">
                <a:solidFill>
                  <a:schemeClr val="tx1"/>
                </a:solidFill>
                <a:latin typeface="微软雅黑" panose="020B0503020204020204" charset="-122"/>
                <a:ea typeface="微软雅黑" panose="020B0503020204020204" charset="-122"/>
              </a:rPr>
              <a:t>c</a:t>
            </a:r>
            <a:r>
              <a:rPr lang="fr-FR" altLang="zh-CN" b="0" dirty="0" smtClean="0">
                <a:solidFill>
                  <a:schemeClr val="tx1"/>
                </a:solidFill>
                <a:latin typeface="微软雅黑" panose="020B0503020204020204" charset="-122"/>
                <a:ea typeface="微软雅黑" panose="020B0503020204020204" charset="-122"/>
              </a:rPr>
              <a:t>n</a:t>
            </a:r>
            <a:r>
              <a:rPr lang="zh-CN" altLang="fr-FR" b="0" dirty="0" smtClean="0">
                <a:solidFill>
                  <a:schemeClr val="tx1"/>
                </a:solidFill>
                <a:latin typeface="微软雅黑" panose="020B0503020204020204" charset="-122"/>
                <a:ea typeface="微软雅黑" panose="020B0503020204020204" charset="-122"/>
              </a:rPr>
              <a:t>的值为“</a:t>
            </a:r>
            <a:r>
              <a:rPr lang="zh-CN" altLang="zh-CN" b="0" dirty="0" smtClean="0">
                <a:solidFill>
                  <a:schemeClr val="tx1"/>
                </a:solidFill>
                <a:latin typeface="微软雅黑" panose="020B0503020204020204" charset="-122"/>
                <a:ea typeface="微软雅黑" panose="020B0503020204020204" charset="-122"/>
              </a:rPr>
              <a:t>张有为</a:t>
            </a:r>
            <a:r>
              <a:rPr lang="en-US" altLang="zh-CN" b="0" dirty="0" smtClean="0">
                <a:solidFill>
                  <a:schemeClr val="tx1"/>
                </a:solidFill>
                <a:latin typeface="微软雅黑" panose="020B0503020204020204" charset="-122"/>
                <a:ea typeface="微软雅黑" panose="020B0503020204020204" charset="-122"/>
              </a:rPr>
              <a:t>-</a:t>
            </a:r>
            <a:r>
              <a:rPr lang="zh-CN" altLang="zh-CN" b="0" dirty="0" smtClean="0">
                <a:solidFill>
                  <a:schemeClr val="tx1"/>
                </a:solidFill>
                <a:latin typeface="微软雅黑" panose="020B0503020204020204" charset="-122"/>
                <a:ea typeface="微软雅黑" panose="020B0503020204020204" charset="-122"/>
              </a:rPr>
              <a:t>蒋丽娟</a:t>
            </a:r>
            <a:r>
              <a:rPr lang="en-US" altLang="zh-CN" b="0" dirty="0" smtClean="0">
                <a:solidFill>
                  <a:schemeClr val="tx1"/>
                </a:solidFill>
                <a:latin typeface="微软雅黑" panose="020B0503020204020204" charset="-122"/>
                <a:ea typeface="微软雅黑" panose="020B0503020204020204" charset="-122"/>
              </a:rPr>
              <a:t>-</a:t>
            </a:r>
            <a:r>
              <a:rPr lang="zh-CN" altLang="zh-CN" b="0" dirty="0" smtClean="0">
                <a:solidFill>
                  <a:schemeClr val="tx1"/>
                </a:solidFill>
                <a:latin typeface="微软雅黑" panose="020B0503020204020204" charset="-122"/>
                <a:ea typeface="微软雅黑" panose="020B0503020204020204" charset="-122"/>
              </a:rPr>
              <a:t>王一新</a:t>
            </a:r>
            <a:r>
              <a:rPr lang="en-US" altLang="zh-CN" b="0" dirty="0" smtClean="0">
                <a:solidFill>
                  <a:schemeClr val="tx1"/>
                </a:solidFill>
                <a:latin typeface="微软雅黑" panose="020B0503020204020204" charset="-122"/>
                <a:ea typeface="微软雅黑" panose="020B0503020204020204" charset="-122"/>
              </a:rPr>
              <a:t>-</a:t>
            </a:r>
            <a:r>
              <a:rPr lang="zh-CN" altLang="zh-CN" b="0" dirty="0" smtClean="0">
                <a:solidFill>
                  <a:schemeClr val="tx1"/>
                </a:solidFill>
                <a:latin typeface="微软雅黑" panose="020B0503020204020204" charset="-122"/>
                <a:ea typeface="微软雅黑" panose="020B0503020204020204" charset="-122"/>
              </a:rPr>
              <a:t>李大为</a:t>
            </a:r>
            <a:r>
              <a:rPr lang="zh-CN" altLang="en-US" b="0" dirty="0" smtClean="0">
                <a:solidFill>
                  <a:schemeClr val="tx1"/>
                </a:solidFill>
                <a:latin typeface="微软雅黑" panose="020B0503020204020204" charset="-122"/>
                <a:ea typeface="微软雅黑" panose="020B0503020204020204" charset="-122"/>
              </a:rPr>
              <a:t>”。</a:t>
            </a:r>
            <a:endParaRPr lang="zh-CN" altLang="en-US" b="0" dirty="0" smtClean="0">
              <a:solidFill>
                <a:schemeClr val="tx1"/>
              </a:solidFill>
              <a:latin typeface="微软雅黑" panose="020B0503020204020204" charset="-122"/>
              <a:ea typeface="微软雅黑" panose="020B0503020204020204" charset="-122"/>
            </a:endParaRPr>
          </a:p>
          <a:p>
            <a:pPr marL="1371600" lvl="2" indent="-457200">
              <a:buSzTx/>
            </a:pPr>
            <a:endParaRPr lang="zh-CN" altLang="en-US" b="0" dirty="0" smtClean="0">
              <a:solidFill>
                <a:schemeClr val="tx1"/>
              </a:solidFill>
              <a:latin typeface="微软雅黑" panose="020B0503020204020204" charset="-122"/>
              <a:ea typeface="微软雅黑" panose="020B0503020204020204" charset="-122"/>
            </a:endParaRPr>
          </a:p>
          <a:p>
            <a:pPr marL="914400" lvl="1" indent="-457200">
              <a:buSzTx/>
              <a:buFont typeface="Arial" panose="020B0604020202020204" pitchFamily="34" charset="0"/>
              <a:buNone/>
            </a:pPr>
            <a:r>
              <a:rPr lang="en-US" altLang="zh-CN" b="0" dirty="0" smtClean="0">
                <a:solidFill>
                  <a:schemeClr val="tx1"/>
                </a:solidFill>
                <a:latin typeface="微软雅黑" panose="020B0503020204020204" charset="-122"/>
                <a:ea typeface="微软雅黑" panose="020B0503020204020204" charset="-122"/>
              </a:rPr>
              <a:t>pop()</a:t>
            </a:r>
            <a:r>
              <a:rPr lang="zh-CN" altLang="en-US" b="0" dirty="0" smtClean="0">
                <a:solidFill>
                  <a:schemeClr val="tx1"/>
                </a:solidFill>
                <a:latin typeface="微软雅黑" panose="020B0503020204020204" charset="-122"/>
                <a:ea typeface="微软雅黑" panose="020B0503020204020204" charset="-122"/>
              </a:rPr>
              <a:t>：删除并返回数组的最后一个元素。</a:t>
            </a:r>
            <a:endParaRPr lang="zh-CN" altLang="en-US" b="0" dirty="0" smtClean="0">
              <a:solidFill>
                <a:schemeClr val="tx1"/>
              </a:solidFill>
              <a:latin typeface="微软雅黑" panose="020B0503020204020204" charset="-122"/>
              <a:ea typeface="微软雅黑" panose="020B0503020204020204" charset="-122"/>
            </a:endParaRPr>
          </a:p>
          <a:p>
            <a:pPr marL="914400" lvl="1" indent="-457200" fontAlgn="auto">
              <a:spcAft>
                <a:spcPts val="600"/>
              </a:spcAft>
              <a:buSzTx/>
              <a:buFont typeface="Arial" panose="020B0604020202020204" pitchFamily="34" charset="0"/>
              <a:buNone/>
            </a:pPr>
            <a:r>
              <a:rPr lang="zh-CN" altLang="en-US" b="0" dirty="0" smtClean="0">
                <a:solidFill>
                  <a:schemeClr val="tx1"/>
                </a:solidFill>
                <a:latin typeface="微软雅黑" panose="020B0503020204020204" charset="-122"/>
                <a:ea typeface="微软雅黑" panose="020B0503020204020204" charset="-122"/>
              </a:rPr>
              <a:t>    例如</a:t>
            </a:r>
            <a:r>
              <a:rPr lang="en-US" altLang="zh-CN" b="0" dirty="0" smtClean="0">
                <a:solidFill>
                  <a:schemeClr val="tx1"/>
                </a:solidFill>
                <a:latin typeface="微软雅黑" panose="020B0503020204020204" charset="-122"/>
                <a:ea typeface="微软雅黑" panose="020B0503020204020204" charset="-122"/>
              </a:rPr>
              <a:t>:  </a:t>
            </a:r>
            <a:r>
              <a:rPr lang="fr-FR" altLang="zh-CN" sz="1800" b="0" dirty="0" smtClean="0">
                <a:solidFill>
                  <a:schemeClr val="tx1"/>
                </a:solidFill>
                <a:latin typeface="微软雅黑" panose="020B0503020204020204" charset="-122"/>
                <a:ea typeface="微软雅黑" panose="020B0503020204020204" charset="-122"/>
              </a:rPr>
              <a:t>var cn=stu.pop();</a:t>
            </a:r>
            <a:r>
              <a:rPr lang="en-US" altLang="fr-FR" sz="1800" b="0" dirty="0" smtClean="0">
                <a:solidFill>
                  <a:schemeClr val="tx1"/>
                </a:solidFill>
                <a:latin typeface="微软雅黑" panose="020B0503020204020204" charset="-122"/>
                <a:ea typeface="微软雅黑" panose="020B0503020204020204" charset="-122"/>
              </a:rPr>
              <a:t>   </a:t>
            </a:r>
            <a:r>
              <a:rPr lang="zh-CN" altLang="fr-FR" b="0" dirty="0" smtClean="0">
                <a:solidFill>
                  <a:schemeClr val="tx1"/>
                </a:solidFill>
                <a:latin typeface="微软雅黑" panose="020B0503020204020204" charset="-122"/>
                <a:ea typeface="微软雅黑" panose="020B0503020204020204" charset="-122"/>
              </a:rPr>
              <a:t>则变量</a:t>
            </a:r>
            <a:r>
              <a:rPr lang="fr-FR" altLang="zh-CN" b="0" dirty="0" smtClean="0">
                <a:solidFill>
                  <a:schemeClr val="tx1"/>
                </a:solidFill>
                <a:latin typeface="微软雅黑" panose="020B0503020204020204" charset="-122"/>
                <a:ea typeface="微软雅黑" panose="020B0503020204020204" charset="-122"/>
              </a:rPr>
              <a:t>cn</a:t>
            </a:r>
            <a:r>
              <a:rPr lang="zh-CN" altLang="fr-FR" b="0" dirty="0" smtClean="0">
                <a:solidFill>
                  <a:schemeClr val="tx1"/>
                </a:solidFill>
                <a:latin typeface="微软雅黑" panose="020B0503020204020204" charset="-122"/>
                <a:ea typeface="微软雅黑" panose="020B0503020204020204" charset="-122"/>
              </a:rPr>
              <a:t>获得的值是“</a:t>
            </a:r>
            <a:r>
              <a:rPr lang="zh-CN" altLang="zh-CN" b="0" dirty="0">
                <a:solidFill>
                  <a:schemeClr val="tx1"/>
                </a:solidFill>
                <a:latin typeface="微软雅黑" panose="020B0503020204020204" charset="-122"/>
                <a:ea typeface="微软雅黑" panose="020B0503020204020204" charset="-122"/>
              </a:rPr>
              <a:t>李大为</a:t>
            </a:r>
            <a:r>
              <a:rPr lang="zh-CN" altLang="fr-FR" b="0" dirty="0" smtClean="0">
                <a:solidFill>
                  <a:schemeClr val="tx1"/>
                </a:solidFill>
                <a:latin typeface="微软雅黑" panose="020B0503020204020204" charset="-122"/>
                <a:ea typeface="微软雅黑" panose="020B0503020204020204" charset="-122"/>
              </a:rPr>
              <a:t>”。</a:t>
            </a:r>
            <a:r>
              <a:rPr lang="zh-CN" altLang="en-US" b="0" dirty="0" smtClean="0">
                <a:solidFill>
                  <a:schemeClr val="tx1"/>
                </a:solidFill>
                <a:latin typeface="微软雅黑" panose="020B0503020204020204" charset="-122"/>
                <a:ea typeface="微软雅黑" panose="020B0503020204020204" charset="-122"/>
              </a:rPr>
              <a:t> </a:t>
            </a:r>
            <a:endParaRPr lang="zh-CN" altLang="en-US" b="0" dirty="0" smtClean="0">
              <a:solidFill>
                <a:schemeClr val="tx1"/>
              </a:solidFill>
              <a:latin typeface="微软雅黑" panose="020B0503020204020204" charset="-122"/>
              <a:ea typeface="微软雅黑" panose="020B0503020204020204" charset="-122"/>
            </a:endParaRPr>
          </a:p>
          <a:p>
            <a:pPr marL="179705" lvl="1" indent="0" fontAlgn="auto">
              <a:lnSpc>
                <a:spcPct val="100000"/>
              </a:lnSpc>
              <a:spcBef>
                <a:spcPts val="0"/>
              </a:spcBef>
            </a:pPr>
            <a:endParaRPr lang="en-US" altLang="zh-CN" dirty="0" smtClean="0">
              <a:solidFill>
                <a:schemeClr val="tx1"/>
              </a:solidFill>
              <a:latin typeface="微软雅黑" panose="020B0503020204020204" charset="-122"/>
              <a:ea typeface="微软雅黑" panose="020B0503020204020204" charset="-122"/>
              <a:sym typeface="+mn-ea"/>
            </a:endParaRPr>
          </a:p>
          <a:p>
            <a:pPr marL="179705" lvl="1" indent="0" fontAlgn="auto">
              <a:lnSpc>
                <a:spcPct val="100000"/>
              </a:lnSpc>
              <a:spcBef>
                <a:spcPts val="0"/>
              </a:spcBef>
            </a:pPr>
            <a:r>
              <a:rPr lang="en-US" altLang="zh-CN" dirty="0" smtClean="0">
                <a:solidFill>
                  <a:schemeClr val="tx1"/>
                </a:solidFill>
                <a:latin typeface="微软雅黑" panose="020B0503020204020204" charset="-122"/>
                <a:ea typeface="微软雅黑" panose="020B0503020204020204" charset="-122"/>
                <a:sym typeface="+mn-ea"/>
              </a:rPr>
              <a:t>    push(newelement1,.,newelementX):</a:t>
            </a:r>
            <a:r>
              <a:rPr lang="zh-CN" altLang="en-US" dirty="0" smtClean="0">
                <a:solidFill>
                  <a:schemeClr val="tx1"/>
                </a:solidFill>
                <a:latin typeface="微软雅黑" panose="020B0503020204020204" charset="-122"/>
                <a:ea typeface="微软雅黑" panose="020B0503020204020204" charset="-122"/>
                <a:sym typeface="+mn-ea"/>
              </a:rPr>
              <a:t>可向数组的末尾添加一个或多个元素，并返回新的长度。例如：</a:t>
            </a:r>
            <a:r>
              <a:rPr lang="fr-FR" altLang="zh-CN" dirty="0" smtClean="0">
                <a:solidFill>
                  <a:schemeClr val="tx1"/>
                </a:solidFill>
                <a:latin typeface="微软雅黑" panose="020B0503020204020204" charset="-122"/>
                <a:ea typeface="微软雅黑" panose="020B0503020204020204" charset="-122"/>
                <a:sym typeface="+mn-ea"/>
              </a:rPr>
              <a:t>var length=stu.push(“</a:t>
            </a:r>
            <a:r>
              <a:rPr lang="zh-CN" altLang="en-US" dirty="0" smtClean="0">
                <a:solidFill>
                  <a:schemeClr val="tx1"/>
                </a:solidFill>
                <a:latin typeface="微软雅黑" panose="020B0503020204020204" charset="-122"/>
                <a:ea typeface="微软雅黑" panose="020B0503020204020204" charset="-122"/>
                <a:sym typeface="+mn-ea"/>
              </a:rPr>
              <a:t>张丽丽</a:t>
            </a:r>
            <a:r>
              <a:rPr lang="fr-FR" altLang="zh-CN" dirty="0" smtClean="0">
                <a:solidFill>
                  <a:schemeClr val="tx1"/>
                </a:solidFill>
                <a:latin typeface="微软雅黑" panose="020B0503020204020204" charset="-122"/>
                <a:ea typeface="微软雅黑" panose="020B0503020204020204" charset="-122"/>
                <a:sym typeface="+mn-ea"/>
              </a:rPr>
              <a:t>”,“</a:t>
            </a:r>
            <a:r>
              <a:rPr lang="zh-CN" altLang="en-US" dirty="0" smtClean="0">
                <a:solidFill>
                  <a:schemeClr val="tx1"/>
                </a:solidFill>
                <a:latin typeface="微软雅黑" panose="020B0503020204020204" charset="-122"/>
                <a:ea typeface="微软雅黑" panose="020B0503020204020204" charset="-122"/>
                <a:sym typeface="+mn-ea"/>
              </a:rPr>
              <a:t>付天舒</a:t>
            </a:r>
            <a:r>
              <a:rPr lang="fr-FR" altLang="zh-CN" dirty="0" smtClean="0">
                <a:solidFill>
                  <a:schemeClr val="tx1"/>
                </a:solidFill>
                <a:latin typeface="微软雅黑" panose="020B0503020204020204" charset="-122"/>
                <a:ea typeface="微软雅黑" panose="020B0503020204020204" charset="-122"/>
                <a:sym typeface="+mn-ea"/>
              </a:rPr>
              <a:t>");</a:t>
            </a:r>
            <a:r>
              <a:rPr lang="en-US" altLang="fr-FR" dirty="0" smtClean="0">
                <a:solidFill>
                  <a:schemeClr val="tx1"/>
                </a:solidFill>
                <a:latin typeface="微软雅黑" panose="020B0503020204020204" charset="-122"/>
                <a:ea typeface="微软雅黑" panose="020B0503020204020204" charset="-122"/>
                <a:sym typeface="+mn-ea"/>
              </a:rPr>
              <a:t>  </a:t>
            </a:r>
            <a:r>
              <a:rPr lang="zh-CN" altLang="fr-FR" dirty="0" smtClean="0">
                <a:solidFill>
                  <a:schemeClr val="tx1"/>
                </a:solidFill>
                <a:latin typeface="微软雅黑" panose="020B0503020204020204" charset="-122"/>
                <a:ea typeface="微软雅黑" panose="020B0503020204020204" charset="-122"/>
                <a:sym typeface="+mn-ea"/>
              </a:rPr>
              <a:t> 则变量</a:t>
            </a:r>
            <a:r>
              <a:rPr lang="fr-FR" altLang="zh-CN" dirty="0" smtClean="0">
                <a:solidFill>
                  <a:schemeClr val="tx1"/>
                </a:solidFill>
                <a:latin typeface="微软雅黑" panose="020B0503020204020204" charset="-122"/>
                <a:ea typeface="微软雅黑" panose="020B0503020204020204" charset="-122"/>
                <a:sym typeface="+mn-ea"/>
              </a:rPr>
              <a:t>length</a:t>
            </a:r>
            <a:r>
              <a:rPr lang="zh-CN" altLang="fr-FR" dirty="0" smtClean="0">
                <a:solidFill>
                  <a:schemeClr val="tx1"/>
                </a:solidFill>
                <a:latin typeface="微软雅黑" panose="020B0503020204020204" charset="-122"/>
                <a:ea typeface="微软雅黑" panose="020B0503020204020204" charset="-122"/>
                <a:sym typeface="+mn-ea"/>
              </a:rPr>
              <a:t>的值为</a:t>
            </a:r>
            <a:r>
              <a:rPr lang="fr-FR" altLang="zh-CN" dirty="0" smtClean="0">
                <a:solidFill>
                  <a:schemeClr val="tx1"/>
                </a:solidFill>
                <a:latin typeface="微软雅黑" panose="020B0503020204020204" charset="-122"/>
                <a:ea typeface="微软雅黑" panose="020B0503020204020204" charset="-122"/>
                <a:sym typeface="+mn-ea"/>
              </a:rPr>
              <a:t>6</a:t>
            </a:r>
            <a:r>
              <a:rPr lang="zh-CN" altLang="fr-FR" dirty="0" smtClean="0">
                <a:solidFill>
                  <a:schemeClr val="tx1"/>
                </a:solidFill>
                <a:latin typeface="微软雅黑" panose="020B0503020204020204" charset="-122"/>
                <a:ea typeface="微软雅黑" panose="020B0503020204020204" charset="-122"/>
                <a:sym typeface="+mn-ea"/>
              </a:rPr>
              <a:t>。</a:t>
            </a:r>
            <a:endParaRPr lang="zh-CN" altLang="en-US" b="0"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Array</a:t>
            </a:r>
            <a:endParaRPr lang="zh-CN" altLang="en-US" dirty="0"/>
          </a:p>
        </p:txBody>
      </p:sp>
      <p:sp>
        <p:nvSpPr>
          <p:cNvPr id="3" name="矩形 2"/>
          <p:cNvSpPr/>
          <p:nvPr/>
        </p:nvSpPr>
        <p:spPr>
          <a:xfrm>
            <a:off x="435610" y="1018699"/>
            <a:ext cx="8534400" cy="5354320"/>
          </a:xfrm>
          <a:prstGeom prst="rect">
            <a:avLst/>
          </a:prstGeom>
        </p:spPr>
        <p:txBody>
          <a:bodyPr wrap="square">
            <a:spAutoFit/>
          </a:bodyPr>
          <a:lstStyle/>
          <a:p>
            <a:pPr marL="179705" lvl="1">
              <a:lnSpc>
                <a:spcPct val="150000"/>
              </a:lnSpc>
              <a:spcBef>
                <a:spcPts val="0"/>
              </a:spcBef>
            </a:pPr>
            <a:r>
              <a:rPr lang="en-US" altLang="zh-CN" b="0" dirty="0" smtClean="0">
                <a:solidFill>
                  <a:schemeClr val="tx1"/>
                </a:solidFill>
                <a:latin typeface="微软雅黑" panose="020B0503020204020204" charset="-122"/>
                <a:ea typeface="微软雅黑" panose="020B0503020204020204" charset="-122"/>
              </a:rPr>
              <a:t>shift()</a:t>
            </a:r>
            <a:r>
              <a:rPr lang="zh-CN" altLang="en-US" b="0" dirty="0" smtClean="0">
                <a:solidFill>
                  <a:schemeClr val="tx1"/>
                </a:solidFill>
                <a:latin typeface="微软雅黑" panose="020B0503020204020204" charset="-122"/>
                <a:ea typeface="微软雅黑" panose="020B0503020204020204" charset="-122"/>
              </a:rPr>
              <a:t>：用于把数组的第一个元素从其中删除，并返回第一个元素的值。</a:t>
            </a:r>
            <a:endParaRPr lang="zh-CN" altLang="en-US" b="0" dirty="0" smtClean="0">
              <a:solidFill>
                <a:schemeClr val="tx1"/>
              </a:solidFill>
              <a:latin typeface="微软雅黑" panose="020B0503020204020204" charset="-122"/>
              <a:ea typeface="微软雅黑" panose="020B0503020204020204" charset="-122"/>
            </a:endParaRPr>
          </a:p>
          <a:p>
            <a:pPr marL="179705" lvl="1">
              <a:lnSpc>
                <a:spcPct val="150000"/>
              </a:lnSpc>
              <a:spcBef>
                <a:spcPts val="0"/>
              </a:spcBef>
            </a:pPr>
            <a:r>
              <a:rPr lang="en-US" altLang="zh-CN"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var</a:t>
            </a: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ss</a:t>
            </a:r>
            <a:r>
              <a:rPr lang="en-US" altLang="zh-CN" sz="1800" b="0" dirty="0" smtClean="0">
                <a:solidFill>
                  <a:schemeClr val="tx1"/>
                </a:solidFill>
                <a:latin typeface="微软雅黑" panose="020B0503020204020204" charset="-122"/>
                <a:ea typeface="微软雅黑" panose="020B0503020204020204" charset="-122"/>
              </a:rPr>
              <a:t>=</a:t>
            </a:r>
            <a:r>
              <a:rPr lang="en-US" altLang="zh-CN" sz="1800" b="0" dirty="0" err="1" smtClean="0">
                <a:solidFill>
                  <a:schemeClr val="tx1"/>
                </a:solidFill>
                <a:latin typeface="微软雅黑" panose="020B0503020204020204" charset="-122"/>
                <a:ea typeface="微软雅黑" panose="020B0503020204020204" charset="-122"/>
              </a:rPr>
              <a:t>stu.shift</a:t>
            </a:r>
            <a:r>
              <a:rPr lang="en-US" altLang="zh-CN" sz="1800" b="0" dirty="0" smtClean="0">
                <a:solidFill>
                  <a:schemeClr val="tx1"/>
                </a:solidFill>
                <a:latin typeface="微软雅黑" panose="020B0503020204020204" charset="-122"/>
                <a:ea typeface="微软雅黑" panose="020B0503020204020204" charset="-122"/>
              </a:rPr>
              <a:t>();</a:t>
            </a:r>
            <a:endParaRPr lang="en-US" altLang="zh-CN" b="0" dirty="0" smtClean="0">
              <a:solidFill>
                <a:schemeClr val="tx1"/>
              </a:solidFill>
              <a:latin typeface="微软雅黑" panose="020B0503020204020204" charset="-122"/>
              <a:ea typeface="微软雅黑" panose="020B0503020204020204" charset="-122"/>
            </a:endParaRPr>
          </a:p>
          <a:p>
            <a:pPr marL="179705" lvl="1">
              <a:lnSpc>
                <a:spcPct val="150000"/>
              </a:lnSpc>
              <a:spcBef>
                <a:spcPts val="0"/>
              </a:spcBef>
            </a:pPr>
            <a:r>
              <a:rPr lang="en-US" altLang="zh-CN" b="0" dirty="0" err="1" smtClean="0">
                <a:solidFill>
                  <a:schemeClr val="tx1"/>
                </a:solidFill>
                <a:latin typeface="微软雅黑" panose="020B0503020204020204" charset="-122"/>
                <a:ea typeface="微软雅黑" panose="020B0503020204020204" charset="-122"/>
              </a:rPr>
              <a:t>unshift</a:t>
            </a:r>
            <a:r>
              <a:rPr lang="en-US" altLang="zh-CN" b="0" dirty="0" smtClean="0">
                <a:solidFill>
                  <a:schemeClr val="tx1"/>
                </a:solidFill>
                <a:latin typeface="微软雅黑" panose="020B0503020204020204" charset="-122"/>
                <a:ea typeface="微软雅黑" panose="020B0503020204020204" charset="-122"/>
              </a:rPr>
              <a:t>(newelement1,newelement2,....,</a:t>
            </a:r>
            <a:r>
              <a:rPr lang="en-US" altLang="zh-CN" b="0" dirty="0" err="1" smtClean="0">
                <a:solidFill>
                  <a:schemeClr val="tx1"/>
                </a:solidFill>
                <a:latin typeface="微软雅黑" panose="020B0503020204020204" charset="-122"/>
                <a:ea typeface="微软雅黑" panose="020B0503020204020204" charset="-122"/>
              </a:rPr>
              <a:t>newelementX</a:t>
            </a:r>
            <a:r>
              <a:rPr lang="en-US" altLang="zh-CN" b="0" dirty="0" smtClean="0">
                <a:solidFill>
                  <a:schemeClr val="tx1"/>
                </a:solidFill>
                <a:latin typeface="微软雅黑" panose="020B0503020204020204" charset="-122"/>
                <a:ea typeface="微软雅黑" panose="020B0503020204020204" charset="-122"/>
              </a:rPr>
              <a:t>)</a:t>
            </a:r>
            <a:r>
              <a:rPr lang="zh-CN" altLang="en-US" b="0" dirty="0" smtClean="0">
                <a:solidFill>
                  <a:schemeClr val="tx1"/>
                </a:solidFill>
                <a:latin typeface="微软雅黑" panose="020B0503020204020204" charset="-122"/>
                <a:ea typeface="微软雅黑" panose="020B0503020204020204" charset="-122"/>
              </a:rPr>
              <a:t>： 向数组的开头添加一个或更多元素，并返回新的长度。 </a:t>
            </a:r>
            <a:endParaRPr lang="zh-CN" altLang="en-US" b="0" dirty="0" smtClean="0">
              <a:solidFill>
                <a:schemeClr val="tx1"/>
              </a:solidFill>
              <a:latin typeface="微软雅黑" panose="020B0503020204020204" charset="-122"/>
              <a:ea typeface="微软雅黑" panose="020B0503020204020204" charset="-122"/>
            </a:endParaRPr>
          </a:p>
          <a:p>
            <a:pPr marL="179705" lvl="1">
              <a:lnSpc>
                <a:spcPct val="150000"/>
              </a:lnSpc>
              <a:spcBef>
                <a:spcPts val="0"/>
              </a:spcBef>
            </a:pPr>
            <a:r>
              <a:rPr lang="zh-CN" altLang="en-US"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var</a:t>
            </a:r>
            <a:r>
              <a:rPr lang="en-US" altLang="zh-CN" sz="1800" b="0" dirty="0" smtClean="0">
                <a:solidFill>
                  <a:schemeClr val="tx1"/>
                </a:solidFill>
                <a:latin typeface="微软雅黑" panose="020B0503020204020204" charset="-122"/>
                <a:ea typeface="微软雅黑" panose="020B0503020204020204" charset="-122"/>
              </a:rPr>
              <a:t> s= </a:t>
            </a:r>
            <a:r>
              <a:rPr lang="en-US" altLang="zh-CN" sz="1800" b="0" dirty="0" err="1" smtClean="0">
                <a:solidFill>
                  <a:schemeClr val="tx1"/>
                </a:solidFill>
                <a:latin typeface="微软雅黑" panose="020B0503020204020204" charset="-122"/>
                <a:ea typeface="微软雅黑" panose="020B0503020204020204" charset="-122"/>
              </a:rPr>
              <a:t>stu.unshift</a:t>
            </a:r>
            <a:r>
              <a:rPr lang="en-US" altLang="zh-CN" sz="1800" b="0" dirty="0" smtClean="0">
                <a:solidFill>
                  <a:schemeClr val="tx1"/>
                </a:solidFill>
                <a:latin typeface="微软雅黑" panose="020B0503020204020204" charset="-122"/>
                <a:ea typeface="微软雅黑" panose="020B0503020204020204" charset="-122"/>
              </a:rPr>
              <a:t>(“</a:t>
            </a:r>
            <a:r>
              <a:rPr lang="zh-CN" altLang="en-US" sz="1800" b="0" dirty="0" smtClean="0">
                <a:solidFill>
                  <a:schemeClr val="tx1"/>
                </a:solidFill>
                <a:latin typeface="微软雅黑" panose="020B0503020204020204" charset="-122"/>
                <a:ea typeface="微软雅黑" panose="020B0503020204020204" charset="-122"/>
              </a:rPr>
              <a:t>储国王”</a:t>
            </a:r>
            <a:r>
              <a:rPr lang="en-US" altLang="zh-CN" sz="1800" b="0" dirty="0" smtClean="0">
                <a:solidFill>
                  <a:schemeClr val="tx1"/>
                </a:solidFill>
                <a:latin typeface="微软雅黑" panose="020B0503020204020204" charset="-122"/>
                <a:ea typeface="微软雅黑" panose="020B0503020204020204" charset="-122"/>
              </a:rPr>
              <a:t>)</a:t>
            </a:r>
            <a:r>
              <a:rPr lang="zh-CN" altLang="en-US" sz="1800" b="0" dirty="0" smtClean="0">
                <a:solidFill>
                  <a:schemeClr val="tx1"/>
                </a:solidFill>
                <a:latin typeface="微软雅黑" panose="020B0503020204020204" charset="-122"/>
                <a:ea typeface="微软雅黑" panose="020B0503020204020204" charset="-122"/>
              </a:rPr>
              <a:t>；</a:t>
            </a:r>
            <a:r>
              <a:rPr lang="en-US" altLang="zh-CN" sz="1800" b="0" dirty="0" smtClean="0">
                <a:solidFill>
                  <a:schemeClr val="tx1"/>
                </a:solidFill>
                <a:latin typeface="微软雅黑" panose="020B0503020204020204" charset="-122"/>
                <a:ea typeface="微软雅黑" panose="020B0503020204020204" charset="-122"/>
              </a:rPr>
              <a:t>s=5</a:t>
            </a:r>
            <a:endParaRPr lang="en-US" altLang="zh-CN" sz="1800" b="0" dirty="0" smtClean="0">
              <a:solidFill>
                <a:schemeClr val="tx1"/>
              </a:solidFill>
              <a:latin typeface="微软雅黑" panose="020B0503020204020204" charset="-122"/>
              <a:ea typeface="微软雅黑" panose="020B0503020204020204" charset="-122"/>
            </a:endParaRPr>
          </a:p>
          <a:p>
            <a:pPr marL="179705" lvl="1">
              <a:lnSpc>
                <a:spcPct val="150000"/>
              </a:lnSpc>
              <a:spcBef>
                <a:spcPts val="0"/>
              </a:spcBef>
            </a:pPr>
            <a:endParaRPr lang="en-US" altLang="zh-CN" b="0" dirty="0">
              <a:solidFill>
                <a:schemeClr val="tx1"/>
              </a:solidFill>
              <a:latin typeface="微软雅黑" panose="020B0503020204020204" charset="-122"/>
              <a:ea typeface="微软雅黑" panose="020B0503020204020204" charset="-122"/>
            </a:endParaRPr>
          </a:p>
          <a:p>
            <a:pPr marL="179705" lvl="1">
              <a:lnSpc>
                <a:spcPct val="150000"/>
              </a:lnSpc>
              <a:spcBef>
                <a:spcPts val="0"/>
              </a:spcBef>
            </a:pPr>
            <a:r>
              <a:rPr lang="en-US" altLang="zh-CN" b="0" dirty="0">
                <a:solidFill>
                  <a:schemeClr val="tx1"/>
                </a:solidFill>
                <a:latin typeface="微软雅黑" panose="020B0503020204020204" charset="-122"/>
                <a:ea typeface="微软雅黑" panose="020B0503020204020204" charset="-122"/>
              </a:rPr>
              <a:t>slice(begin, end)</a:t>
            </a:r>
            <a:r>
              <a:rPr lang="zh-CN" altLang="en-US" b="0" dirty="0">
                <a:solidFill>
                  <a:schemeClr val="tx1"/>
                </a:solidFill>
                <a:latin typeface="微软雅黑" panose="020B0503020204020204" charset="-122"/>
                <a:ea typeface="微软雅黑" panose="020B0503020204020204" charset="-122"/>
              </a:rPr>
              <a:t>：</a:t>
            </a:r>
            <a:r>
              <a:rPr lang="zh-CN" altLang="en-US">
                <a:ln>
                  <a:noFill/>
                </a:ln>
                <a:solidFill>
                  <a:schemeClr val="tx1"/>
                </a:solidFill>
                <a:effectLst/>
                <a:sym typeface="+mn-ea"/>
              </a:rPr>
              <a:t>选择从</a:t>
            </a:r>
            <a:r>
              <a:rPr lang="en-US" altLang="zh-CN">
                <a:ln>
                  <a:noFill/>
                </a:ln>
                <a:solidFill>
                  <a:schemeClr val="tx1"/>
                </a:solidFill>
                <a:effectLst/>
                <a:sym typeface="+mn-ea"/>
              </a:rPr>
              <a:t>beginIndex</a:t>
            </a:r>
            <a:r>
              <a:rPr lang="zh-CN" altLang="en-US">
                <a:ln>
                  <a:noFill/>
                </a:ln>
                <a:solidFill>
                  <a:schemeClr val="tx1"/>
                </a:solidFill>
                <a:effectLst/>
                <a:sym typeface="+mn-ea"/>
              </a:rPr>
              <a:t>（包括）到</a:t>
            </a:r>
            <a:r>
              <a:rPr lang="en-US" altLang="zh-CN">
                <a:ln>
                  <a:noFill/>
                </a:ln>
                <a:solidFill>
                  <a:schemeClr val="tx1"/>
                </a:solidFill>
                <a:effectLst/>
                <a:sym typeface="+mn-ea"/>
              </a:rPr>
              <a:t>EndIndex</a:t>
            </a:r>
            <a:r>
              <a:rPr lang="zh-CN" altLang="en-US">
                <a:ln>
                  <a:noFill/>
                </a:ln>
                <a:solidFill>
                  <a:schemeClr val="tx1"/>
                </a:solidFill>
                <a:effectLst/>
                <a:sym typeface="+mn-ea"/>
              </a:rPr>
              <a:t>（不包括）的元素组成新</a:t>
            </a:r>
            <a:r>
              <a:rPr lang="zh-CN" altLang="en-US">
                <a:ln>
                  <a:noFill/>
                </a:ln>
                <a:solidFill>
                  <a:schemeClr val="tx1"/>
                </a:solidFill>
                <a:effectLst/>
                <a:sym typeface="+mn-ea"/>
              </a:rPr>
              <a:t>的</a:t>
            </a:r>
            <a:r>
              <a:rPr lang="zh-CN" altLang="en-US">
                <a:ln>
                  <a:noFill/>
                </a:ln>
                <a:solidFill>
                  <a:schemeClr val="tx1"/>
                </a:solidFill>
                <a:effectLst/>
                <a:sym typeface="+mn-ea"/>
              </a:rPr>
              <a:t>数组返回。</a:t>
            </a:r>
            <a:endParaRPr lang="zh-CN" altLang="en-US">
              <a:ln>
                <a:noFill/>
              </a:ln>
              <a:solidFill>
                <a:schemeClr val="tx1"/>
              </a:solidFill>
              <a:effectLst/>
              <a:sym typeface="+mn-ea"/>
            </a:endParaRPr>
          </a:p>
          <a:p>
            <a:pPr marL="0" lvl="0">
              <a:lnSpc>
                <a:spcPct val="100000"/>
              </a:lnSpc>
              <a:spcBef>
                <a:spcPts val="0"/>
              </a:spcBef>
            </a:pPr>
            <a:r>
              <a:rPr lang="zh-CN" altLang="en-US">
                <a:ln>
                  <a:noFill/>
                </a:ln>
                <a:solidFill>
                  <a:schemeClr val="tx1"/>
                </a:solidFill>
                <a:effectLst/>
                <a:sym typeface="+mn-ea"/>
              </a:rPr>
              <a:t> </a:t>
            </a:r>
            <a:r>
              <a:rPr lang="en-US" altLang="zh-CN">
                <a:ln>
                  <a:noFill/>
                </a:ln>
                <a:solidFill>
                  <a:schemeClr val="tx1"/>
                </a:solidFill>
                <a:effectLst/>
                <a:sym typeface="+mn-ea"/>
              </a:rPr>
              <a:t>  </a:t>
            </a:r>
            <a:endParaRPr lang="en-US" altLang="zh-CN">
              <a:ln>
                <a:noFill/>
              </a:ln>
              <a:solidFill>
                <a:schemeClr val="tx1"/>
              </a:solidFill>
              <a:effectLst/>
              <a:sym typeface="+mn-ea"/>
            </a:endParaRPr>
          </a:p>
          <a:p>
            <a:pPr marL="0" lvl="0">
              <a:lnSpc>
                <a:spcPct val="100000"/>
              </a:lnSpc>
              <a:spcBef>
                <a:spcPts val="0"/>
              </a:spcBef>
            </a:pPr>
            <a:r>
              <a:rPr lang="en-US" altLang="zh-CN">
                <a:ln>
                  <a:noFill/>
                </a:ln>
                <a:solidFill>
                  <a:schemeClr val="tx1"/>
                </a:solidFill>
                <a:effectLst/>
                <a:sym typeface="+mn-ea"/>
              </a:rPr>
              <a:t>  splice(index, n, item1,...,itemx)</a:t>
            </a:r>
            <a:r>
              <a:rPr lang="zh-CN" altLang="en-US">
                <a:ln>
                  <a:noFill/>
                </a:ln>
                <a:solidFill>
                  <a:schemeClr val="tx1"/>
                </a:solidFill>
                <a:effectLst/>
                <a:sym typeface="+mn-ea"/>
              </a:rPr>
              <a:t>，从</a:t>
            </a:r>
            <a:r>
              <a:rPr lang="en-US" altLang="zh-CN">
                <a:ln>
                  <a:noFill/>
                </a:ln>
                <a:solidFill>
                  <a:schemeClr val="tx1"/>
                </a:solidFill>
                <a:effectLst/>
                <a:sym typeface="+mn-ea"/>
              </a:rPr>
              <a:t>index</a:t>
            </a:r>
            <a:r>
              <a:rPr lang="zh-CN" altLang="en-US">
                <a:ln>
                  <a:noFill/>
                </a:ln>
                <a:solidFill>
                  <a:schemeClr val="tx1"/>
                </a:solidFill>
                <a:effectLst/>
                <a:sym typeface="+mn-ea"/>
              </a:rPr>
              <a:t>开始（可用负数表示倒数），删除</a:t>
            </a:r>
            <a:r>
              <a:rPr lang="en-US" altLang="zh-CN">
                <a:ln>
                  <a:noFill/>
                </a:ln>
                <a:solidFill>
                  <a:schemeClr val="tx1"/>
                </a:solidFill>
                <a:effectLst/>
                <a:sym typeface="+mn-ea"/>
              </a:rPr>
              <a:t>n</a:t>
            </a:r>
            <a:r>
              <a:rPr lang="zh-CN" altLang="en-US">
                <a:ln>
                  <a:noFill/>
                </a:ln>
                <a:solidFill>
                  <a:schemeClr val="tx1"/>
                </a:solidFill>
                <a:effectLst/>
                <a:sym typeface="+mn-ea"/>
              </a:rPr>
              <a:t>数量的项目（</a:t>
            </a:r>
            <a:r>
              <a:rPr lang="en-US" altLang="zh-CN">
                <a:ln>
                  <a:noFill/>
                </a:ln>
                <a:solidFill>
                  <a:schemeClr val="tx1"/>
                </a:solidFill>
                <a:effectLst/>
                <a:sym typeface="+mn-ea"/>
              </a:rPr>
              <a:t>0</a:t>
            </a:r>
            <a:r>
              <a:rPr lang="zh-CN" altLang="en-US">
                <a:ln>
                  <a:noFill/>
                </a:ln>
                <a:solidFill>
                  <a:schemeClr val="tx1"/>
                </a:solidFill>
                <a:effectLst/>
                <a:sym typeface="+mn-ea"/>
              </a:rPr>
              <a:t>则不删，默认则是从</a:t>
            </a:r>
            <a:r>
              <a:rPr lang="en-US" altLang="zh-CN">
                <a:ln>
                  <a:noFill/>
                </a:ln>
                <a:solidFill>
                  <a:schemeClr val="tx1"/>
                </a:solidFill>
                <a:effectLst/>
                <a:sym typeface="+mn-ea"/>
              </a:rPr>
              <a:t>index</a:t>
            </a:r>
            <a:r>
              <a:rPr lang="zh-CN" altLang="en-US">
                <a:ln>
                  <a:noFill/>
                </a:ln>
                <a:solidFill>
                  <a:schemeClr val="tx1"/>
                </a:solidFill>
                <a:effectLst/>
                <a:sym typeface="+mn-ea"/>
              </a:rPr>
              <a:t>到结束），并（可选）在</a:t>
            </a:r>
            <a:r>
              <a:rPr lang="en-US" altLang="zh-CN">
                <a:ln>
                  <a:noFill/>
                </a:ln>
                <a:solidFill>
                  <a:schemeClr val="tx1"/>
                </a:solidFill>
                <a:effectLst/>
                <a:sym typeface="+mn-ea"/>
              </a:rPr>
              <a:t>index</a:t>
            </a:r>
            <a:r>
              <a:rPr lang="zh-CN" altLang="en-US">
                <a:ln>
                  <a:noFill/>
                </a:ln>
                <a:solidFill>
                  <a:schemeClr val="tx1"/>
                </a:solidFill>
                <a:effectLst/>
                <a:sym typeface="+mn-ea"/>
              </a:rPr>
              <a:t>插入</a:t>
            </a:r>
            <a:r>
              <a:rPr lang="en-US" altLang="zh-CN">
                <a:ln>
                  <a:noFill/>
                </a:ln>
                <a:solidFill>
                  <a:schemeClr val="tx1"/>
                </a:solidFill>
                <a:effectLst/>
                <a:sym typeface="+mn-ea"/>
              </a:rPr>
              <a:t>item1...</a:t>
            </a:r>
            <a:r>
              <a:rPr lang="zh-CN" altLang="en-US">
                <a:ln>
                  <a:noFill/>
                </a:ln>
                <a:solidFill>
                  <a:schemeClr val="tx1"/>
                </a:solidFill>
                <a:effectLst/>
                <a:sym typeface="+mn-ea"/>
              </a:rPr>
              <a:t>到</a:t>
            </a:r>
            <a:r>
              <a:rPr lang="en-US" altLang="zh-CN">
                <a:ln>
                  <a:noFill/>
                </a:ln>
                <a:solidFill>
                  <a:schemeClr val="tx1"/>
                </a:solidFill>
                <a:effectLst/>
                <a:sym typeface="+mn-ea"/>
              </a:rPr>
              <a:t>itemx</a:t>
            </a:r>
            <a:r>
              <a:rPr lang="zh-CN" altLang="en-US">
                <a:ln>
                  <a:noFill/>
                </a:ln>
                <a:solidFill>
                  <a:schemeClr val="tx1"/>
                </a:solidFill>
                <a:effectLst/>
                <a:sym typeface="+mn-ea"/>
              </a:rPr>
              <a:t>，返回删除的内容（可为空）。</a:t>
            </a:r>
            <a:endParaRPr lang="zh-CN" altLang="en-US">
              <a:ln>
                <a:noFill/>
              </a:ln>
              <a:solidFill>
                <a:schemeClr val="tx1"/>
              </a:solidFill>
              <a:effectLst/>
              <a:sym typeface="+mn-ea"/>
            </a:endParaRPr>
          </a:p>
          <a:p>
            <a:pPr marL="0" lvl="0">
              <a:lnSpc>
                <a:spcPct val="100000"/>
              </a:lnSpc>
              <a:spcBef>
                <a:spcPts val="0"/>
              </a:spcBef>
            </a:pPr>
            <a:endParaRPr kumimoji="0" lang="zh-CN" altLang="en-US"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sym typeface="+mn-ea"/>
            </a:endParaRPr>
          </a:p>
          <a:p>
            <a:pPr marL="0" lvl="0">
              <a:lnSpc>
                <a:spcPct val="100000"/>
              </a:lnSpc>
              <a:spcBef>
                <a:spcPts val="0"/>
              </a:spcBef>
            </a:pPr>
            <a:endParaRPr kumimoji="0" lang="zh-CN" altLang="en-US"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lvl="0">
              <a:lnSpc>
                <a:spcPct val="100000"/>
              </a:lnSpc>
              <a:spcBef>
                <a:spcPts val="0"/>
              </a:spcBef>
            </a:pPr>
            <a:endPar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Array</a:t>
            </a:r>
            <a:endParaRPr lang="zh-CN" altLang="en-US" dirty="0"/>
          </a:p>
        </p:txBody>
      </p:sp>
      <p:sp>
        <p:nvSpPr>
          <p:cNvPr id="3" name="矩形 2"/>
          <p:cNvSpPr/>
          <p:nvPr/>
        </p:nvSpPr>
        <p:spPr>
          <a:xfrm>
            <a:off x="435610" y="1018699"/>
            <a:ext cx="8534400" cy="5174615"/>
          </a:xfrm>
          <a:prstGeom prst="rect">
            <a:avLst/>
          </a:prstGeom>
        </p:spPr>
        <p:txBody>
          <a:bodyPr wrap="square">
            <a:spAutoFit/>
          </a:bodyPr>
          <a:lstStyle/>
          <a:p>
            <a:pPr marL="0" lvl="0">
              <a:lnSpc>
                <a:spcPct val="100000"/>
              </a:lnSpc>
              <a:spcBef>
                <a:spcPts val="0"/>
              </a:spcBef>
            </a:pPr>
            <a:r>
              <a:rPr kumimoji="0" lang="zh-CN" altLang="en-US"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sym typeface="+mn-ea"/>
              </a:rPr>
              <a:t> </a:t>
            </a:r>
            <a:r>
              <a:rPr kumimoji="0" lang="en-US" altLang="zh-CN"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sym typeface="+mn-ea"/>
              </a:rPr>
              <a:t> </a:t>
            </a:r>
            <a:r>
              <a:rPr lang="en-US" altLang="zh-CN" dirty="0">
                <a:sym typeface="+mn-ea"/>
              </a:rPr>
              <a:t>sort()</a:t>
            </a:r>
            <a:r>
              <a:rPr lang="zh-CN" altLang="en-US" dirty="0">
                <a:sym typeface="+mn-ea"/>
              </a:rPr>
              <a:t>方法无参时是按照字符编码的升序对数组中的元素进行排序，即使是整型的数据，也按照字符的编码顺序排序。</a:t>
            </a:r>
            <a:endParaRPr lang="zh-CN" altLang="en-US" dirty="0">
              <a:sym typeface="+mn-ea"/>
            </a:endParaRPr>
          </a:p>
          <a:p>
            <a:pPr marL="0" lvl="0">
              <a:lnSpc>
                <a:spcPct val="100000"/>
              </a:lnSpc>
              <a:spcBef>
                <a:spcPts val="0"/>
              </a:spcBef>
            </a:pPr>
            <a:endParaRPr lang="zh-CN" altLang="en-US" dirty="0">
              <a:sym typeface="+mn-ea"/>
            </a:endParaRPr>
          </a:p>
          <a:p>
            <a:pPr marL="0" lvl="0">
              <a:lnSpc>
                <a:spcPct val="100000"/>
              </a:lnSpc>
              <a:spcBef>
                <a:spcPts val="0"/>
              </a:spcBef>
            </a:pPr>
            <a:r>
              <a:rPr lang="zh-CN" altLang="en-US" dirty="0">
                <a:sym typeface="+mn-ea"/>
              </a:rPr>
              <a:t>可传入比较函数进行排序。如</a:t>
            </a:r>
            <a:r>
              <a:rPr lang="en-US" altLang="zh-CN" dirty="0" err="1">
                <a:solidFill>
                  <a:srgbClr val="000000"/>
                </a:solidFill>
                <a:ea typeface="宋体" panose="02010600030101010101" pitchFamily="2" charset="-122"/>
                <a:sym typeface="+mn-ea"/>
              </a:rPr>
              <a:t>array.sort</a:t>
            </a:r>
            <a:r>
              <a:rPr lang="en-US" altLang="zh-CN" dirty="0">
                <a:solidFill>
                  <a:srgbClr val="000000"/>
                </a:solidFill>
                <a:ea typeface="宋体" panose="02010600030101010101" pitchFamily="2" charset="-122"/>
                <a:sym typeface="+mn-ea"/>
              </a:rPr>
              <a:t>(</a:t>
            </a:r>
            <a:r>
              <a:rPr lang="en-US" altLang="zh-CN" dirty="0" err="1">
                <a:solidFill>
                  <a:srgbClr val="000000"/>
                </a:solidFill>
                <a:ea typeface="宋体" panose="02010600030101010101" pitchFamily="2" charset="-122"/>
                <a:sym typeface="+mn-ea"/>
              </a:rPr>
              <a:t>sortNumberAsc</a:t>
            </a:r>
            <a:r>
              <a:rPr lang="en-US" altLang="zh-CN" dirty="0">
                <a:solidFill>
                  <a:srgbClr val="000000"/>
                </a:solidFill>
                <a:ea typeface="宋体" panose="02010600030101010101" pitchFamily="2" charset="-122"/>
                <a:sym typeface="+mn-ea"/>
              </a:rPr>
              <a:t>)</a:t>
            </a:r>
            <a:endParaRPr kumimoji="0" lang="zh-CN" altLang="en-US"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lvl="0">
              <a:lnSpc>
                <a:spcPct val="100000"/>
              </a:lnSpc>
              <a:spcBef>
                <a:spcPts val="0"/>
              </a:spcBef>
            </a:pPr>
            <a:r>
              <a:rPr lang="en-US" altLang="zh-CN" dirty="0">
                <a:solidFill>
                  <a:srgbClr val="000000"/>
                </a:solidFill>
                <a:ea typeface="宋体" panose="02010600030101010101" pitchFamily="2" charset="-122"/>
                <a:sym typeface="+mn-ea"/>
              </a:rPr>
              <a:t> function </a:t>
            </a:r>
            <a:r>
              <a:rPr lang="en-US" altLang="zh-CN" dirty="0" err="1">
                <a:solidFill>
                  <a:srgbClr val="000000"/>
                </a:solidFill>
                <a:ea typeface="宋体" panose="02010600030101010101" pitchFamily="2" charset="-122"/>
                <a:sym typeface="+mn-ea"/>
              </a:rPr>
              <a:t>sortNumberAsc</a:t>
            </a:r>
            <a:r>
              <a:rPr lang="en-US" altLang="zh-CN" dirty="0">
                <a:solidFill>
                  <a:srgbClr val="000000"/>
                </a:solidFill>
                <a:ea typeface="宋体" panose="02010600030101010101" pitchFamily="2" charset="-122"/>
                <a:sym typeface="+mn-ea"/>
              </a:rPr>
              <a:t>(</a:t>
            </a:r>
            <a:r>
              <a:rPr lang="en-US" altLang="zh-CN" dirty="0" err="1">
                <a:solidFill>
                  <a:srgbClr val="000000"/>
                </a:solidFill>
                <a:ea typeface="宋体" panose="02010600030101010101" pitchFamily="2" charset="-122"/>
                <a:sym typeface="+mn-ea"/>
              </a:rPr>
              <a:t>a,b</a:t>
            </a:r>
            <a:r>
              <a:rPr lang="en-US" altLang="zh-CN" dirty="0">
                <a:solidFill>
                  <a:srgbClr val="000000"/>
                </a:solidFill>
                <a:ea typeface="宋体" panose="02010600030101010101" pitchFamily="2" charset="-122"/>
                <a:sym typeface="+mn-ea"/>
              </a:rPr>
              <a:t>){</a:t>
            </a:r>
            <a:endParaRPr lang="en-US" altLang="zh-CN" dirty="0">
              <a:solidFill>
                <a:srgbClr val="000000"/>
              </a:solidFill>
              <a:ea typeface="宋体" panose="02010600030101010101" pitchFamily="2" charset="-122"/>
            </a:endParaRPr>
          </a:p>
          <a:p>
            <a:pPr marL="457200" indent="-457200">
              <a:spcBef>
                <a:spcPct val="0"/>
              </a:spcBef>
              <a:spcAft>
                <a:spcPts val="0"/>
              </a:spcAft>
              <a:buNone/>
            </a:pPr>
            <a:r>
              <a:rPr lang="en-US" altLang="zh-CN" dirty="0">
                <a:solidFill>
                  <a:srgbClr val="000000"/>
                </a:solidFill>
                <a:ea typeface="宋体" panose="02010600030101010101" pitchFamily="2" charset="-122"/>
                <a:sym typeface="+mn-ea"/>
              </a:rPr>
              <a:t>	  if(a&lt;b){      return -1;     }</a:t>
            </a:r>
            <a:endParaRPr lang="en-US" altLang="zh-CN" dirty="0">
              <a:solidFill>
                <a:srgbClr val="000000"/>
              </a:solidFill>
              <a:ea typeface="宋体" panose="02010600030101010101" pitchFamily="2" charset="-122"/>
            </a:endParaRPr>
          </a:p>
          <a:p>
            <a:pPr marL="457200" indent="-457200">
              <a:spcBef>
                <a:spcPct val="0"/>
              </a:spcBef>
              <a:spcAft>
                <a:spcPts val="0"/>
              </a:spcAft>
              <a:buNone/>
            </a:pPr>
            <a:r>
              <a:rPr lang="en-US" altLang="zh-CN" dirty="0">
                <a:solidFill>
                  <a:srgbClr val="000000"/>
                </a:solidFill>
                <a:ea typeface="宋体" panose="02010600030101010101" pitchFamily="2" charset="-122"/>
                <a:sym typeface="+mn-ea"/>
              </a:rPr>
              <a:t>	  else if(a==b){    return 0;     }</a:t>
            </a:r>
            <a:endParaRPr lang="en-US" altLang="zh-CN" dirty="0">
              <a:solidFill>
                <a:srgbClr val="000000"/>
              </a:solidFill>
              <a:ea typeface="宋体" panose="02010600030101010101" pitchFamily="2" charset="-122"/>
            </a:endParaRPr>
          </a:p>
          <a:p>
            <a:pPr marL="457200" indent="-457200">
              <a:spcBef>
                <a:spcPct val="0"/>
              </a:spcBef>
              <a:spcAft>
                <a:spcPts val="0"/>
              </a:spcAft>
              <a:buNone/>
            </a:pPr>
            <a:r>
              <a:rPr lang="en-US" altLang="zh-CN" dirty="0">
                <a:solidFill>
                  <a:srgbClr val="000000"/>
                </a:solidFill>
                <a:ea typeface="宋体" panose="02010600030101010101" pitchFamily="2" charset="-122"/>
                <a:sym typeface="+mn-ea"/>
              </a:rPr>
              <a:t>	  else{   return 1;     }</a:t>
            </a:r>
            <a:endParaRPr lang="en-US" altLang="zh-CN" dirty="0">
              <a:solidFill>
                <a:srgbClr val="000000"/>
              </a:solidFill>
              <a:ea typeface="宋体" panose="02010600030101010101" pitchFamily="2" charset="-122"/>
            </a:endParaRPr>
          </a:p>
          <a:p>
            <a:pPr marL="457200" indent="-457200">
              <a:spcBef>
                <a:spcPct val="0"/>
              </a:spcBef>
              <a:spcAft>
                <a:spcPts val="0"/>
              </a:spcAft>
              <a:buNone/>
            </a:pPr>
            <a:r>
              <a:rPr lang="en-US" altLang="zh-CN" dirty="0">
                <a:solidFill>
                  <a:srgbClr val="000000"/>
                </a:solidFill>
                <a:ea typeface="宋体" panose="02010600030101010101" pitchFamily="2" charset="-122"/>
                <a:sym typeface="+mn-ea"/>
              </a:rPr>
              <a:t>  }</a:t>
            </a:r>
            <a:endParaRPr lang="en-US" altLang="zh-CN" dirty="0">
              <a:solidFill>
                <a:srgbClr val="000000"/>
              </a:solidFill>
              <a:ea typeface="宋体" panose="02010600030101010101" pitchFamily="2" charset="-122"/>
            </a:endParaRPr>
          </a:p>
          <a:p>
            <a:pPr marL="457200" indent="-457200">
              <a:spcBef>
                <a:spcPct val="0"/>
              </a:spcBef>
              <a:spcAft>
                <a:spcPts val="0"/>
              </a:spcAft>
              <a:buNone/>
            </a:pPr>
            <a:r>
              <a:rPr lang="en-US" altLang="zh-CN" dirty="0">
                <a:solidFill>
                  <a:srgbClr val="000000"/>
                </a:solidFill>
                <a:ea typeface="宋体" panose="02010600030101010101" pitchFamily="2" charset="-122"/>
                <a:sym typeface="+mn-ea"/>
              </a:rPr>
              <a:t>  </a:t>
            </a:r>
            <a:endParaRPr lang="en-US" altLang="zh-CN" dirty="0">
              <a:solidFill>
                <a:srgbClr val="000000"/>
              </a:solidFill>
              <a:ea typeface="宋体" panose="02010600030101010101" pitchFamily="2" charset="-122"/>
              <a:sym typeface="+mn-ea"/>
            </a:endParaRPr>
          </a:p>
          <a:p>
            <a:pPr indent="0">
              <a:lnSpc>
                <a:spcPct val="120000"/>
              </a:lnSpc>
              <a:spcAft>
                <a:spcPts val="300"/>
              </a:spcAft>
              <a:buClr>
                <a:srgbClr val="FF6600"/>
              </a:buClr>
              <a:buSzPct val="68000"/>
              <a:buFont typeface="Wingdings" panose="05000000000000000000" pitchFamily="2" charset="2"/>
              <a:buNone/>
            </a:pPr>
            <a:endParaRPr lang="zh-CN" altLang="it-IT" dirty="0">
              <a:sym typeface="+mn-ea"/>
            </a:endParaRPr>
          </a:p>
          <a:p>
            <a:pPr indent="0">
              <a:lnSpc>
                <a:spcPct val="120000"/>
              </a:lnSpc>
              <a:spcAft>
                <a:spcPts val="300"/>
              </a:spcAft>
              <a:buClr>
                <a:srgbClr val="FF6600"/>
              </a:buClr>
              <a:buSzPct val="68000"/>
              <a:buFont typeface="Wingdings" panose="05000000000000000000" pitchFamily="2" charset="2"/>
              <a:buNone/>
            </a:pPr>
            <a:r>
              <a:rPr lang="zh-CN" altLang="it-IT" dirty="0">
                <a:sym typeface="+mn-ea"/>
              </a:rPr>
              <a:t>在</a:t>
            </a:r>
            <a:r>
              <a:rPr lang="en-US" altLang="zh-CN" dirty="0">
                <a:sym typeface="+mn-ea"/>
              </a:rPr>
              <a:t>JavaScript</a:t>
            </a:r>
            <a:r>
              <a:rPr lang="zh-CN" altLang="en-US" dirty="0">
                <a:sym typeface="+mn-ea"/>
              </a:rPr>
              <a:t>中只有一维数组，不能直接定义多维数组，</a:t>
            </a:r>
            <a:endParaRPr lang="zh-CN" altLang="en-US" dirty="0"/>
          </a:p>
          <a:p>
            <a:pPr marL="0" indent="457200">
              <a:lnSpc>
                <a:spcPct val="120000"/>
              </a:lnSpc>
              <a:spcAft>
                <a:spcPts val="300"/>
              </a:spcAft>
              <a:buClr>
                <a:srgbClr val="FF6600"/>
              </a:buClr>
              <a:buSzPct val="68000"/>
              <a:buNone/>
            </a:pPr>
            <a:r>
              <a:rPr lang="en-US" altLang="zh-CN" dirty="0">
                <a:sym typeface="+mn-ea"/>
              </a:rPr>
              <a:t>var array=new Array(2,3)</a:t>
            </a:r>
            <a:r>
              <a:rPr lang="zh-CN" altLang="en-US" dirty="0">
                <a:sym typeface="+mn-ea"/>
              </a:rPr>
              <a:t>会出错。</a:t>
            </a:r>
            <a:endParaRPr lang="en-US" altLang="zh-CN" dirty="0"/>
          </a:p>
          <a:p>
            <a:pPr indent="0">
              <a:lnSpc>
                <a:spcPct val="120000"/>
              </a:lnSpc>
              <a:spcAft>
                <a:spcPts val="300"/>
              </a:spcAft>
              <a:buClr>
                <a:srgbClr val="FF6600"/>
              </a:buClr>
              <a:buSzPct val="68000"/>
              <a:buFont typeface="Wingdings" panose="05000000000000000000" pitchFamily="2" charset="2"/>
              <a:buNone/>
            </a:pPr>
            <a:r>
              <a:rPr lang="zh-CN" altLang="en-US" dirty="0">
                <a:sym typeface="+mn-ea"/>
              </a:rPr>
              <a:t>但是可以通过一维数组的嵌套定义来实现。例如：</a:t>
            </a:r>
            <a:endParaRPr lang="zh-CN" altLang="en-US" dirty="0"/>
          </a:p>
          <a:p>
            <a:pPr lvl="1"/>
            <a:r>
              <a:rPr lang="en-US" altLang="zh-CN" dirty="0">
                <a:sym typeface="+mn-ea"/>
              </a:rPr>
              <a:t>var array=new Array((1,2,3),(4,5,6));//</a:t>
            </a:r>
            <a:r>
              <a:rPr lang="zh-CN" altLang="en-US" dirty="0">
                <a:sym typeface="+mn-ea"/>
              </a:rPr>
              <a:t>定义二维数组</a:t>
            </a:r>
            <a:endParaRPr lang="zh-CN" altLang="en-US" dirty="0"/>
          </a:p>
          <a:p>
            <a:pPr lvl="1"/>
            <a:r>
              <a:rPr lang="en-US" altLang="zh-CN" dirty="0">
                <a:sym typeface="+mn-ea"/>
              </a:rPr>
              <a:t>alert(array[1][1]);//</a:t>
            </a:r>
            <a:r>
              <a:rPr lang="zh-CN" altLang="en-US" dirty="0">
                <a:sym typeface="+mn-ea"/>
              </a:rPr>
              <a:t>显示元素</a:t>
            </a:r>
            <a:r>
              <a:rPr lang="en-US" altLang="zh-CN" dirty="0">
                <a:sym typeface="+mn-ea"/>
              </a:rPr>
              <a:t>5</a:t>
            </a:r>
            <a:endParaRPr lang="zh-CN" altLang="en-US" dirty="0"/>
          </a:p>
          <a:p>
            <a:pPr marL="457200" indent="-457200">
              <a:spcBef>
                <a:spcPct val="0"/>
              </a:spcBef>
              <a:spcAft>
                <a:spcPts val="0"/>
              </a:spcAft>
              <a:buNone/>
            </a:pPr>
            <a:endParaRPr kumimoji="0" lang="zh-CN" altLang="en-US"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Array</a:t>
            </a:r>
            <a:endParaRPr lang="zh-CN" altLang="en-US" dirty="0"/>
          </a:p>
        </p:txBody>
      </p:sp>
      <p:sp>
        <p:nvSpPr>
          <p:cNvPr id="3" name="矩形 2"/>
          <p:cNvSpPr/>
          <p:nvPr/>
        </p:nvSpPr>
        <p:spPr>
          <a:xfrm>
            <a:off x="435610" y="1066165"/>
            <a:ext cx="8534400" cy="5006975"/>
          </a:xfrm>
          <a:prstGeom prst="rect">
            <a:avLst/>
          </a:prstGeom>
        </p:spPr>
        <p:txBody>
          <a:bodyPr wrap="square">
            <a:noAutofit/>
          </a:bodyPr>
          <a:lstStyle/>
          <a:p>
            <a:pPr marL="179705" lvl="1">
              <a:lnSpc>
                <a:spcPct val="150000"/>
              </a:lnSpc>
              <a:spcBef>
                <a:spcPts val="0"/>
              </a:spcBef>
            </a:pPr>
            <a:r>
              <a:rPr lang="en-US" altLang="zh-CN" b="1" dirty="0">
                <a:solidFill>
                  <a:srgbClr val="FF0000"/>
                </a:solidFill>
                <a:latin typeface="微软雅黑" panose="020B0503020204020204" charset="-122"/>
                <a:ea typeface="微软雅黑" panose="020B0503020204020204" charset="-122"/>
              </a:rPr>
              <a:t>prototype</a:t>
            </a:r>
            <a:r>
              <a:rPr lang="zh-CN" altLang="en-US" b="0" dirty="0">
                <a:latin typeface="微软雅黑" panose="020B0503020204020204" charset="-122"/>
                <a:ea typeface="微软雅黑" panose="020B0503020204020204" charset="-122"/>
              </a:rPr>
              <a:t>属性：</a:t>
            </a:r>
            <a:endParaRPr lang="zh-CN" altLang="en-US" b="0" dirty="0">
              <a:latin typeface="微软雅黑" panose="020B0503020204020204" charset="-122"/>
              <a:ea typeface="微软雅黑" panose="020B0503020204020204" charset="-122"/>
            </a:endParaRPr>
          </a:p>
          <a:p>
            <a:pPr marL="285750" indent="-285750">
              <a:spcBef>
                <a:spcPts val="0"/>
              </a:spcBef>
              <a:buClr>
                <a:srgbClr val="FF6600"/>
              </a:buClr>
              <a:buSzPct val="68000"/>
              <a:buFont typeface="Wingdings" panose="05000000000000000000" pitchFamily="2" charset="2"/>
              <a:buChar char="u"/>
            </a:pPr>
            <a:r>
              <a:rPr lang="en-US" altLang="zh-CN" dirty="0">
                <a:sym typeface="+mn-ea"/>
              </a:rPr>
              <a:t>prototype</a:t>
            </a:r>
            <a:r>
              <a:rPr lang="zh-CN" altLang="en-US" dirty="0">
                <a:sym typeface="+mn-ea"/>
              </a:rPr>
              <a:t>属性是所有</a:t>
            </a:r>
            <a:r>
              <a:rPr lang="en-US" altLang="zh-CN" dirty="0">
                <a:sym typeface="+mn-ea"/>
              </a:rPr>
              <a:t>JavaScript</a:t>
            </a:r>
            <a:r>
              <a:rPr lang="zh-CN" altLang="en-US" dirty="0">
                <a:sym typeface="+mn-ea"/>
              </a:rPr>
              <a:t>对象共有的属性，可用于将新定义的属性或者方法添加到对象中，此后该对象的实例可以直接调用添加的新属性或方法。</a:t>
            </a:r>
            <a:endParaRPr lang="zh-CN" altLang="en-US" dirty="0">
              <a:sym typeface="+mn-ea"/>
            </a:endParaRPr>
          </a:p>
          <a:p>
            <a:pPr marL="285750" indent="-285750">
              <a:spcBef>
                <a:spcPts val="0"/>
              </a:spcBef>
              <a:buClr>
                <a:srgbClr val="FF6600"/>
              </a:buClr>
              <a:buSzPct val="68000"/>
              <a:buFont typeface="Wingdings" panose="05000000000000000000" pitchFamily="2" charset="2"/>
              <a:buChar char="u"/>
            </a:pPr>
            <a:endParaRPr lang="zh-CN" altLang="en-US" dirty="0">
              <a:sym typeface="+mn-ea"/>
            </a:endParaRPr>
          </a:p>
          <a:p>
            <a:pPr marL="285750" indent="-285750">
              <a:spcBef>
                <a:spcPts val="0"/>
              </a:spcBef>
              <a:buClr>
                <a:srgbClr val="FF6600"/>
              </a:buClr>
              <a:buSzPct val="68000"/>
              <a:buFont typeface="Wingdings" panose="05000000000000000000" pitchFamily="2" charset="2"/>
              <a:buChar char="u"/>
            </a:pPr>
            <a:r>
              <a:rPr lang="zh-CN" altLang="en-US" dirty="0">
                <a:sym typeface="+mn-ea"/>
              </a:rPr>
              <a:t>为对象添加方法的语法如下：</a:t>
            </a:r>
            <a:endParaRPr lang="zh-CN" altLang="en-US" dirty="0"/>
          </a:p>
          <a:p>
            <a:pPr lvl="1">
              <a:spcBef>
                <a:spcPts val="0"/>
              </a:spcBef>
            </a:pPr>
            <a:r>
              <a:rPr lang="en-US" altLang="zh-CN" dirty="0" err="1">
                <a:sym typeface="+mn-ea"/>
              </a:rPr>
              <a:t>Array.prototype.methodName</a:t>
            </a:r>
            <a:r>
              <a:rPr lang="en-US" altLang="zh-CN" dirty="0">
                <a:sym typeface="+mn-ea"/>
              </a:rPr>
              <a:t>=</a:t>
            </a:r>
            <a:r>
              <a:rPr lang="en-US" altLang="zh-CN" dirty="0" err="1">
                <a:sym typeface="+mn-ea"/>
              </a:rPr>
              <a:t>functionName</a:t>
            </a:r>
            <a:r>
              <a:rPr lang="en-US" altLang="zh-CN" dirty="0">
                <a:sym typeface="+mn-ea"/>
              </a:rPr>
              <a:t>;</a:t>
            </a:r>
            <a:endParaRPr lang="en-US" altLang="zh-CN" dirty="0"/>
          </a:p>
          <a:p>
            <a:pPr lvl="1">
              <a:spcBef>
                <a:spcPts val="0"/>
              </a:spcBef>
            </a:pPr>
            <a:r>
              <a:rPr lang="zh-CN" altLang="en-US" dirty="0">
                <a:sym typeface="+mn-ea"/>
              </a:rPr>
              <a:t>或者：</a:t>
            </a:r>
            <a:endParaRPr lang="zh-CN" altLang="en-US" dirty="0"/>
          </a:p>
          <a:p>
            <a:pPr lvl="1">
              <a:spcBef>
                <a:spcPts val="0"/>
              </a:spcBef>
            </a:pPr>
            <a:r>
              <a:rPr lang="en-US" altLang="zh-CN" dirty="0" err="1">
                <a:sym typeface="+mn-ea"/>
              </a:rPr>
              <a:t>Array.prototype.methodName</a:t>
            </a:r>
            <a:r>
              <a:rPr lang="en-US" altLang="zh-CN" dirty="0">
                <a:sym typeface="+mn-ea"/>
              </a:rPr>
              <a:t>=function([param1][,param2]…){ ... }</a:t>
            </a:r>
            <a:endParaRPr lang="en-US" altLang="zh-CN" dirty="0"/>
          </a:p>
          <a:p>
            <a:pPr marL="285750" indent="-285750">
              <a:spcBef>
                <a:spcPts val="0"/>
              </a:spcBef>
              <a:buClr>
                <a:srgbClr val="FF6600"/>
              </a:buClr>
              <a:buSzPct val="68000"/>
              <a:buFont typeface="Wingdings" panose="05000000000000000000" pitchFamily="2" charset="2"/>
              <a:buChar char="u"/>
            </a:pPr>
            <a:endParaRPr lang="zh-CN" altLang="en-US" dirty="0">
              <a:sym typeface="+mn-ea"/>
            </a:endParaRPr>
          </a:p>
          <a:p>
            <a:pPr marL="285750" indent="-285750">
              <a:spcBef>
                <a:spcPts val="0"/>
              </a:spcBef>
              <a:buClr>
                <a:srgbClr val="FF6600"/>
              </a:buClr>
              <a:buSzPct val="68000"/>
              <a:buFont typeface="Wingdings" panose="05000000000000000000" pitchFamily="2" charset="2"/>
              <a:buChar char="u"/>
            </a:pPr>
            <a:r>
              <a:rPr lang="zh-CN" altLang="en-US" dirty="0">
                <a:sym typeface="+mn-ea"/>
              </a:rPr>
              <a:t>为对象添加属性的语法如下：</a:t>
            </a:r>
            <a:endParaRPr lang="zh-CN" altLang="en-US" dirty="0"/>
          </a:p>
          <a:p>
            <a:pPr lvl="1">
              <a:spcBef>
                <a:spcPts val="0"/>
              </a:spcBef>
            </a:pPr>
            <a:r>
              <a:rPr lang="en-US" altLang="zh-CN" dirty="0" err="1">
                <a:sym typeface="+mn-ea"/>
              </a:rPr>
              <a:t>Array.prototype.property</a:t>
            </a:r>
            <a:r>
              <a:rPr lang="en-US" altLang="zh-CN" dirty="0">
                <a:sym typeface="+mn-ea"/>
              </a:rPr>
              <a:t>=</a:t>
            </a:r>
            <a:r>
              <a:rPr lang="en-US" altLang="zh-CN" dirty="0" err="1">
                <a:sym typeface="+mn-ea"/>
              </a:rPr>
              <a:t>propertyName</a:t>
            </a:r>
            <a:r>
              <a:rPr lang="en-US" altLang="zh-CN" dirty="0">
                <a:sym typeface="+mn-ea"/>
              </a:rPr>
              <a:t>;</a:t>
            </a:r>
            <a:endParaRPr lang="zh-CN" altLang="en-US" dirty="0"/>
          </a:p>
          <a:p>
            <a:pPr marL="179705" lvl="1">
              <a:lnSpc>
                <a:spcPct val="150000"/>
              </a:lnSpc>
              <a:spcBef>
                <a:spcPts val="0"/>
              </a:spcBef>
            </a:pPr>
            <a:endParaRPr lang="zh-CN" altLang="en-US" b="0" dirty="0">
              <a:latin typeface="微软雅黑" panose="020B0503020204020204" charset="-122"/>
              <a:ea typeface="微软雅黑" panose="020B0503020204020204" charset="-122"/>
            </a:endParaRPr>
          </a:p>
          <a:p>
            <a:pPr marL="179705" lvl="1">
              <a:lnSpc>
                <a:spcPct val="150000"/>
              </a:lnSpc>
              <a:spcBef>
                <a:spcPts val="0"/>
              </a:spcBef>
            </a:pPr>
            <a:endParaRPr lang="zh-CN" altLang="en-US" b="0" dirty="0">
              <a:latin typeface="微软雅黑" panose="020B0503020204020204" charset="-122"/>
              <a:ea typeface="微软雅黑" panose="020B0503020204020204" charset="-122"/>
            </a:endParaRPr>
          </a:p>
        </p:txBody>
      </p:sp>
      <p:sp>
        <p:nvSpPr>
          <p:cNvPr id="15363" name="Rectangle 5"/>
          <p:cNvSpPr>
            <a:spLocks noGrp="1" noChangeArrowheads="1"/>
          </p:cNvSpPr>
          <p:nvPr>
            <p:ph type="body" sz="half" idx="4294967295"/>
            <p:custDataLst>
              <p:tags r:id="rId1"/>
            </p:custDataLst>
          </p:nvPr>
        </p:nvSpPr>
        <p:spPr>
          <a:xfrm>
            <a:off x="946785" y="4432935"/>
            <a:ext cx="7244080" cy="2265045"/>
          </a:xfrm>
          <a:solidFill>
            <a:schemeClr val="bg1"/>
          </a:solidFill>
          <a:ln cap="flat" algn="ctr">
            <a:solidFill>
              <a:srgbClr val="993300"/>
            </a:solidFill>
            <a:miter lim="800000"/>
          </a:ln>
        </p:spPr>
        <p:txBody>
          <a:bodyPr vert="horz" wrap="square" lIns="91440" tIns="45720" rIns="91440" bIns="45720" rtlCol="0">
            <a:noAutofit/>
          </a:bodyPr>
          <a:p>
            <a:pPr marL="0" indent="0">
              <a:lnSpc>
                <a:spcPct val="100000"/>
              </a:lnSpc>
              <a:spcBef>
                <a:spcPct val="0"/>
              </a:spcBef>
              <a:spcAft>
                <a:spcPts val="0"/>
              </a:spcAft>
              <a:buNone/>
            </a:pPr>
            <a:r>
              <a:rPr lang="en-US" altLang="zh-CN" sz="1400" dirty="0">
                <a:solidFill>
                  <a:srgbClr val="000000"/>
                </a:solidFill>
                <a:latin typeface="华文楷体" panose="02010600040101010101" pitchFamily="2" charset="-122"/>
                <a:ea typeface="宋体" panose="02010600030101010101" pitchFamily="2" charset="-122"/>
              </a:rPr>
              <a:t>function array_print(){</a:t>
            </a:r>
            <a:endParaRPr lang="en-US" altLang="zh-CN" sz="1400" dirty="0">
              <a:solidFill>
                <a:srgbClr val="000000"/>
              </a:solidFill>
              <a:latin typeface="华文楷体" panose="02010600040101010101" pitchFamily="2" charset="-122"/>
              <a:ea typeface="宋体" panose="02010600030101010101" pitchFamily="2" charset="-122"/>
            </a:endParaRPr>
          </a:p>
          <a:p>
            <a:pPr marL="0" indent="0">
              <a:lnSpc>
                <a:spcPct val="100000"/>
              </a:lnSpc>
              <a:spcBef>
                <a:spcPct val="0"/>
              </a:spcBef>
              <a:spcAft>
                <a:spcPts val="0"/>
              </a:spcAft>
              <a:buNone/>
            </a:pPr>
            <a:r>
              <a:rPr lang="en-US" altLang="zh-CN" sz="1400" dirty="0">
                <a:solidFill>
                  <a:srgbClr val="000000"/>
                </a:solidFill>
                <a:latin typeface="华文楷体" panose="02010600040101010101" pitchFamily="2" charset="-122"/>
                <a:ea typeface="宋体" panose="02010600030101010101" pitchFamily="2" charset="-122"/>
              </a:rPr>
              <a:t>	  for(var i=0;i&lt;this.length;i++){  document.write(this[i]+"&amp;nbsp;");  }</a:t>
            </a:r>
            <a:endParaRPr lang="en-US" altLang="zh-CN" sz="1400" dirty="0">
              <a:solidFill>
                <a:srgbClr val="000000"/>
              </a:solidFill>
              <a:latin typeface="华文楷体" panose="02010600040101010101" pitchFamily="2" charset="-122"/>
              <a:ea typeface="宋体" panose="02010600030101010101" pitchFamily="2" charset="-122"/>
            </a:endParaRPr>
          </a:p>
          <a:p>
            <a:pPr marL="0" indent="0">
              <a:lnSpc>
                <a:spcPct val="100000"/>
              </a:lnSpc>
              <a:spcBef>
                <a:spcPct val="0"/>
              </a:spcBef>
              <a:spcAft>
                <a:spcPts val="0"/>
              </a:spcAft>
              <a:buNone/>
            </a:pPr>
            <a:r>
              <a:rPr lang="en-US" altLang="zh-CN" sz="1400" dirty="0">
                <a:solidFill>
                  <a:srgbClr val="000000"/>
                </a:solidFill>
                <a:latin typeface="华文楷体" panose="02010600040101010101" pitchFamily="2" charset="-122"/>
                <a:ea typeface="宋体" panose="02010600030101010101" pitchFamily="2" charset="-122"/>
              </a:rPr>
              <a:t>	  document.write("&lt;br/&gt;");   </a:t>
            </a:r>
            <a:endParaRPr lang="en-US" altLang="zh-CN" sz="1400" dirty="0">
              <a:solidFill>
                <a:srgbClr val="000000"/>
              </a:solidFill>
              <a:latin typeface="华文楷体" panose="02010600040101010101" pitchFamily="2" charset="-122"/>
              <a:ea typeface="宋体" panose="02010600030101010101" pitchFamily="2" charset="-122"/>
            </a:endParaRPr>
          </a:p>
          <a:p>
            <a:pPr marL="0" indent="0">
              <a:lnSpc>
                <a:spcPct val="100000"/>
              </a:lnSpc>
              <a:spcBef>
                <a:spcPct val="0"/>
              </a:spcBef>
              <a:spcAft>
                <a:spcPts val="0"/>
              </a:spcAft>
              <a:buNone/>
            </a:pPr>
            <a:r>
              <a:rPr lang="en-US" altLang="zh-CN" sz="1400" dirty="0">
                <a:solidFill>
                  <a:srgbClr val="000000"/>
                </a:solidFill>
                <a:latin typeface="华文楷体" panose="02010600040101010101" pitchFamily="2" charset="-122"/>
                <a:ea typeface="宋体" panose="02010600030101010101" pitchFamily="2" charset="-122"/>
              </a:rPr>
              <a:t>}  </a:t>
            </a:r>
            <a:endParaRPr lang="en-US" altLang="zh-CN" sz="1400" dirty="0">
              <a:solidFill>
                <a:srgbClr val="000000"/>
              </a:solidFill>
              <a:latin typeface="华文楷体" panose="02010600040101010101" pitchFamily="2" charset="-122"/>
              <a:ea typeface="宋体" panose="02010600030101010101" pitchFamily="2" charset="-122"/>
            </a:endParaRPr>
          </a:p>
          <a:p>
            <a:pPr marL="0" indent="0">
              <a:lnSpc>
                <a:spcPct val="100000"/>
              </a:lnSpc>
              <a:spcBef>
                <a:spcPct val="0"/>
              </a:spcBef>
              <a:spcAft>
                <a:spcPts val="0"/>
              </a:spcAft>
              <a:buNone/>
            </a:pPr>
            <a:r>
              <a:rPr lang="en-US" altLang="zh-CN" sz="1400" b="1" dirty="0">
                <a:solidFill>
                  <a:srgbClr val="FF0000"/>
                </a:solidFill>
                <a:latin typeface="华文楷体" panose="02010600040101010101" pitchFamily="2" charset="-122"/>
                <a:ea typeface="宋体" panose="02010600030101010101" pitchFamily="2" charset="-122"/>
              </a:rPr>
              <a:t>Array.prototype.print=array_print;</a:t>
            </a:r>
            <a:r>
              <a:rPr lang="en-US" altLang="zh-CN" sz="1400" dirty="0">
                <a:solidFill>
                  <a:srgbClr val="000000"/>
                </a:solidFill>
                <a:latin typeface="华文楷体" panose="02010600040101010101" pitchFamily="2" charset="-122"/>
                <a:ea typeface="宋体" panose="02010600030101010101" pitchFamily="2" charset="-122"/>
              </a:rPr>
              <a:t>  </a:t>
            </a:r>
            <a:r>
              <a:rPr lang="en-US" altLang="zh-CN" sz="1400" dirty="0">
                <a:solidFill>
                  <a:srgbClr val="000000"/>
                </a:solidFill>
                <a:latin typeface="华文楷体" panose="02010600040101010101" pitchFamily="2" charset="-122"/>
                <a:ea typeface="宋体" panose="02010600030101010101" pitchFamily="2" charset="-122"/>
                <a:sym typeface="+mn-ea"/>
              </a:rPr>
              <a:t>//</a:t>
            </a:r>
            <a:r>
              <a:rPr lang="zh-CN" altLang="en-US" sz="1400" dirty="0">
                <a:solidFill>
                  <a:srgbClr val="000000"/>
                </a:solidFill>
                <a:latin typeface="华文楷体" panose="02010600040101010101" pitchFamily="2" charset="-122"/>
                <a:ea typeface="宋体" panose="02010600030101010101" pitchFamily="2" charset="-122"/>
                <a:sym typeface="+mn-ea"/>
              </a:rPr>
              <a:t>将</a:t>
            </a:r>
            <a:r>
              <a:rPr lang="en-US" altLang="zh-CN" sz="1400" dirty="0" err="1">
                <a:solidFill>
                  <a:srgbClr val="000000"/>
                </a:solidFill>
                <a:latin typeface="华文楷体" panose="02010600040101010101" pitchFamily="2" charset="-122"/>
                <a:ea typeface="宋体" panose="02010600030101010101" pitchFamily="2" charset="-122"/>
                <a:sym typeface="+mn-ea"/>
              </a:rPr>
              <a:t>array_print</a:t>
            </a:r>
            <a:r>
              <a:rPr lang="zh-CN" altLang="en-US" sz="1400" dirty="0">
                <a:solidFill>
                  <a:srgbClr val="000000"/>
                </a:solidFill>
                <a:latin typeface="华文楷体" panose="02010600040101010101" pitchFamily="2" charset="-122"/>
                <a:ea typeface="宋体" panose="02010600030101010101" pitchFamily="2" charset="-122"/>
                <a:sym typeface="+mn-ea"/>
              </a:rPr>
              <a:t>方法添加到</a:t>
            </a:r>
            <a:r>
              <a:rPr lang="en-US" altLang="zh-CN" sz="1400" dirty="0">
                <a:solidFill>
                  <a:srgbClr val="000000"/>
                </a:solidFill>
                <a:latin typeface="华文楷体" panose="02010600040101010101" pitchFamily="2" charset="-122"/>
                <a:ea typeface="宋体" panose="02010600030101010101" pitchFamily="2" charset="-122"/>
                <a:sym typeface="+mn-ea"/>
              </a:rPr>
              <a:t>Array</a:t>
            </a:r>
            <a:r>
              <a:rPr lang="zh-CN" altLang="en-US" sz="1400" dirty="0">
                <a:solidFill>
                  <a:srgbClr val="000000"/>
                </a:solidFill>
                <a:latin typeface="华文楷体" panose="02010600040101010101" pitchFamily="2" charset="-122"/>
                <a:ea typeface="宋体" panose="02010600030101010101" pitchFamily="2" charset="-122"/>
                <a:sym typeface="+mn-ea"/>
              </a:rPr>
              <a:t>对象</a:t>
            </a:r>
            <a:endParaRPr lang="en-US" altLang="zh-CN" sz="1400" dirty="0">
              <a:solidFill>
                <a:srgbClr val="000000"/>
              </a:solidFill>
              <a:latin typeface="华文楷体" panose="02010600040101010101" pitchFamily="2" charset="-122"/>
              <a:ea typeface="宋体" panose="02010600030101010101" pitchFamily="2" charset="-122"/>
            </a:endParaRPr>
          </a:p>
          <a:p>
            <a:pPr marL="0" indent="0">
              <a:lnSpc>
                <a:spcPct val="100000"/>
              </a:lnSpc>
              <a:spcBef>
                <a:spcPct val="0"/>
              </a:spcBef>
              <a:spcAft>
                <a:spcPts val="0"/>
              </a:spcAft>
              <a:buNone/>
            </a:pPr>
            <a:r>
              <a:rPr lang="en-US" altLang="zh-CN" sz="1400" dirty="0">
                <a:solidFill>
                  <a:srgbClr val="000000"/>
                </a:solidFill>
                <a:latin typeface="华文楷体" panose="02010600040101010101" pitchFamily="2" charset="-122"/>
                <a:ea typeface="宋体" panose="02010600030101010101" pitchFamily="2" charset="-122"/>
              </a:rPr>
              <a:t>var array=new Array(32,8,-12,156,78);</a:t>
            </a:r>
            <a:endParaRPr lang="en-US" altLang="zh-CN" sz="1400" dirty="0">
              <a:solidFill>
                <a:srgbClr val="000000"/>
              </a:solidFill>
              <a:latin typeface="华文楷体" panose="02010600040101010101" pitchFamily="2" charset="-122"/>
              <a:ea typeface="宋体" panose="02010600030101010101" pitchFamily="2" charset="-122"/>
            </a:endParaRPr>
          </a:p>
          <a:p>
            <a:pPr marL="0" indent="0">
              <a:lnSpc>
                <a:spcPct val="100000"/>
              </a:lnSpc>
              <a:spcBef>
                <a:spcPct val="0"/>
              </a:spcBef>
              <a:spcAft>
                <a:spcPts val="0"/>
              </a:spcAft>
              <a:buNone/>
            </a:pPr>
            <a:r>
              <a:rPr lang="en-US" altLang="zh-CN" sz="1400" dirty="0" err="1">
                <a:solidFill>
                  <a:srgbClr val="000000"/>
                </a:solidFill>
                <a:latin typeface="华文楷体" panose="02010600040101010101" pitchFamily="2" charset="-122"/>
                <a:ea typeface="宋体" panose="02010600030101010101" pitchFamily="2" charset="-122"/>
              </a:rPr>
              <a:t>document.write</a:t>
            </a:r>
            <a:r>
              <a:rPr lang="en-US" altLang="zh-CN" sz="1400" dirty="0">
                <a:solidFill>
                  <a:srgbClr val="000000"/>
                </a:solidFill>
                <a:latin typeface="华文楷体" panose="02010600040101010101" pitchFamily="2" charset="-122"/>
                <a:ea typeface="宋体" panose="02010600030101010101" pitchFamily="2" charset="-122"/>
              </a:rPr>
              <a:t>("</a:t>
            </a:r>
            <a:r>
              <a:rPr lang="zh-CN" altLang="en-US" sz="1400" dirty="0">
                <a:solidFill>
                  <a:srgbClr val="000000"/>
                </a:solidFill>
                <a:latin typeface="华文楷体" panose="02010600040101010101" pitchFamily="2" charset="-122"/>
                <a:ea typeface="宋体" panose="02010600030101010101" pitchFamily="2" charset="-122"/>
              </a:rPr>
              <a:t>数组元素值为：</a:t>
            </a:r>
            <a:r>
              <a:rPr lang="en-US" altLang="zh-CN" sz="1400" dirty="0">
                <a:solidFill>
                  <a:srgbClr val="000000"/>
                </a:solidFill>
                <a:latin typeface="华文楷体" panose="02010600040101010101" pitchFamily="2" charset="-122"/>
                <a:ea typeface="宋体" panose="02010600030101010101" pitchFamily="2" charset="-122"/>
              </a:rPr>
              <a:t>");</a:t>
            </a:r>
            <a:endParaRPr lang="en-US" altLang="zh-CN" sz="1400" dirty="0">
              <a:solidFill>
                <a:srgbClr val="000000"/>
              </a:solidFill>
              <a:latin typeface="华文楷体" panose="02010600040101010101" pitchFamily="2" charset="-122"/>
              <a:ea typeface="宋体" panose="02010600030101010101" pitchFamily="2" charset="-122"/>
            </a:endParaRPr>
          </a:p>
          <a:p>
            <a:pPr marL="0" indent="0">
              <a:lnSpc>
                <a:spcPct val="100000"/>
              </a:lnSpc>
              <a:spcBef>
                <a:spcPct val="0"/>
              </a:spcBef>
              <a:spcAft>
                <a:spcPts val="0"/>
              </a:spcAft>
              <a:buNone/>
            </a:pPr>
            <a:r>
              <a:rPr lang="en-US" altLang="zh-CN" sz="1400" b="1" dirty="0">
                <a:solidFill>
                  <a:srgbClr val="FF0000"/>
                </a:solidFill>
                <a:latin typeface="华文楷体" panose="02010600040101010101" pitchFamily="2" charset="-122"/>
                <a:ea typeface="宋体" panose="02010600030101010101" pitchFamily="2" charset="-122"/>
              </a:rPr>
              <a:t>array.print();</a:t>
            </a:r>
            <a:endParaRPr lang="en-US" altLang="zh-CN" sz="1400" b="1" dirty="0">
              <a:solidFill>
                <a:srgbClr val="FF0000"/>
              </a:solidFill>
              <a:latin typeface="华文楷体" panose="02010600040101010101" pitchFamily="2" charset="-122"/>
              <a:ea typeface="宋体" panose="02010600030101010101" pitchFamily="2" charset="-122"/>
            </a:endParaRPr>
          </a:p>
        </p:txBody>
      </p:sp>
    </p:spTree>
  </p:cSld>
  <p:clrMapOvr>
    <a:masterClrMapping/>
  </p:clrMapOvr>
  <p:timing>
    <p:tnLst>
      <p:par>
        <p:cTn id="1" dur="indefinite" restart="never" nodeType="tmRoot"/>
      </p:par>
    </p:tnLst>
    <p:bldLst>
      <p:bldP spid="15363"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Array-</a:t>
            </a:r>
            <a:r>
              <a:rPr lang="zh-CN" altLang="en-US" dirty="0" smtClean="0"/>
              <a:t>案例 </a:t>
            </a:r>
            <a:endParaRPr lang="zh-CN" altLang="en-US" dirty="0"/>
          </a:p>
        </p:txBody>
      </p:sp>
      <p:sp>
        <p:nvSpPr>
          <p:cNvPr id="3" name="矩形 2"/>
          <p:cNvSpPr/>
          <p:nvPr/>
        </p:nvSpPr>
        <p:spPr>
          <a:xfrm>
            <a:off x="290830" y="1254125"/>
            <a:ext cx="6253480" cy="4759325"/>
          </a:xfrm>
          <a:prstGeom prst="rect">
            <a:avLst/>
          </a:prstGeom>
        </p:spPr>
        <p:txBody>
          <a:bodyPr wrap="square">
            <a:spAutoFit/>
          </a:bodyPr>
          <a:lstStyle/>
          <a:p>
            <a:pPr>
              <a:lnSpc>
                <a:spcPts val="1400"/>
              </a:lnSpc>
              <a:spcBef>
                <a:spcPts val="0"/>
              </a:spcBef>
              <a:spcAft>
                <a:spcPts val="0"/>
              </a:spcAft>
              <a:buNone/>
            </a:pPr>
            <a:r>
              <a:rPr lang="en-US" altLang="zh-CN" sz="1400" dirty="0" smtClean="0">
                <a:ea typeface="宋体" panose="02010600030101010101" pitchFamily="2" charset="-122"/>
                <a:sym typeface="+mn-ea"/>
              </a:rPr>
              <a:t> &lt;</a:t>
            </a:r>
            <a:r>
              <a:rPr lang="en-US" altLang="zh-CN" sz="1400" dirty="0">
                <a:ea typeface="宋体" panose="02010600030101010101" pitchFamily="2" charset="-122"/>
                <a:sym typeface="+mn-ea"/>
              </a:rPr>
              <a:t>script type="text/</a:t>
            </a:r>
            <a:r>
              <a:rPr lang="en-US" altLang="zh-CN" sz="1400" dirty="0" err="1">
                <a:ea typeface="宋体" panose="02010600030101010101" pitchFamily="2" charset="-122"/>
                <a:sym typeface="+mn-ea"/>
              </a:rPr>
              <a:t>javascript</a:t>
            </a:r>
            <a:r>
              <a:rPr lang="en-US" altLang="zh-CN" sz="1400" dirty="0">
                <a:ea typeface="宋体" panose="02010600030101010101" pitchFamily="2" charset="-122"/>
                <a:sym typeface="+mn-ea"/>
              </a:rPr>
              <a:t>"&gt;</a:t>
            </a:r>
            <a:endParaRPr lang="en-US" altLang="zh-CN" sz="1400" dirty="0">
              <a:ea typeface="宋体" panose="02010600030101010101" pitchFamily="2" charset="-122"/>
            </a:endParaRPr>
          </a:p>
          <a:p>
            <a:pPr indent="268605">
              <a:lnSpc>
                <a:spcPts val="1400"/>
              </a:lnSpc>
              <a:spcBef>
                <a:spcPts val="0"/>
              </a:spcBef>
              <a:spcAft>
                <a:spcPts val="0"/>
              </a:spcAft>
              <a:buNone/>
            </a:pPr>
            <a:r>
              <a:rPr lang="en-US" altLang="zh-CN" sz="1400" dirty="0" err="1">
                <a:ea typeface="宋体" panose="02010600030101010101" pitchFamily="2" charset="-122"/>
                <a:sym typeface="+mn-ea"/>
              </a:rPr>
              <a:t>var</a:t>
            </a:r>
            <a:r>
              <a:rPr lang="en-US" altLang="zh-CN" sz="1400" dirty="0">
                <a:ea typeface="宋体" panose="02010600030101010101" pitchFamily="2" charset="-122"/>
                <a:sym typeface="+mn-ea"/>
              </a:rPr>
              <a:t> stu1 = new Array("</a:t>
            </a:r>
            <a:r>
              <a:rPr lang="zh-CN" altLang="en-US" sz="1400" dirty="0">
                <a:ea typeface="宋体" panose="02010600030101010101" pitchFamily="2" charset="-122"/>
                <a:sym typeface="+mn-ea"/>
              </a:rPr>
              <a:t>张有为</a:t>
            </a:r>
            <a:r>
              <a:rPr lang="en-US" altLang="zh-CN" sz="1400" dirty="0">
                <a:ea typeface="宋体" panose="02010600030101010101" pitchFamily="2" charset="-122"/>
                <a:sym typeface="+mn-ea"/>
              </a:rPr>
              <a:t>","</a:t>
            </a:r>
            <a:r>
              <a:rPr lang="zh-CN" altLang="en-US" sz="1400" dirty="0">
                <a:ea typeface="宋体" panose="02010600030101010101" pitchFamily="2" charset="-122"/>
                <a:sym typeface="+mn-ea"/>
              </a:rPr>
              <a:t>蒋丽娟</a:t>
            </a:r>
            <a:r>
              <a:rPr lang="en-US" altLang="zh-CN" sz="1400" dirty="0">
                <a:ea typeface="宋体" panose="02010600030101010101" pitchFamily="2" charset="-122"/>
                <a:sym typeface="+mn-ea"/>
              </a:rPr>
              <a:t>","</a:t>
            </a:r>
            <a:r>
              <a:rPr lang="zh-CN" altLang="en-US" sz="1400" dirty="0">
                <a:ea typeface="宋体" panose="02010600030101010101" pitchFamily="2" charset="-122"/>
                <a:sym typeface="+mn-ea"/>
              </a:rPr>
              <a:t>王一新</a:t>
            </a:r>
            <a:r>
              <a:rPr lang="en-US" altLang="zh-CN" sz="1400" dirty="0">
                <a:ea typeface="宋体" panose="02010600030101010101" pitchFamily="2" charset="-122"/>
                <a:sym typeface="+mn-ea"/>
              </a:rPr>
              <a:t>","</a:t>
            </a:r>
            <a:r>
              <a:rPr lang="zh-CN" altLang="en-US" sz="1400" dirty="0">
                <a:ea typeface="宋体" panose="02010600030101010101" pitchFamily="2" charset="-122"/>
                <a:sym typeface="+mn-ea"/>
              </a:rPr>
              <a:t>李大为</a:t>
            </a:r>
            <a:r>
              <a:rPr lang="en-US" altLang="zh-CN" sz="1400" dirty="0">
                <a:ea typeface="宋体" panose="02010600030101010101" pitchFamily="2" charset="-122"/>
                <a:sym typeface="+mn-ea"/>
              </a:rPr>
              <a:t>");</a:t>
            </a:r>
            <a:endParaRPr lang="en-US" altLang="zh-CN" sz="1400" dirty="0">
              <a:ea typeface="宋体" panose="02010600030101010101" pitchFamily="2" charset="-122"/>
            </a:endParaRPr>
          </a:p>
          <a:p>
            <a:pPr indent="268605">
              <a:lnSpc>
                <a:spcPts val="1400"/>
              </a:lnSpc>
              <a:spcBef>
                <a:spcPts val="0"/>
              </a:spcBef>
              <a:spcAft>
                <a:spcPts val="0"/>
              </a:spcAft>
              <a:buNone/>
            </a:pPr>
            <a:r>
              <a:rPr lang="en-US" altLang="zh-CN" sz="1400" dirty="0" err="1">
                <a:ea typeface="宋体" panose="02010600030101010101" pitchFamily="2" charset="-122"/>
                <a:sym typeface="+mn-ea"/>
              </a:rPr>
              <a:t>var</a:t>
            </a:r>
            <a:r>
              <a:rPr lang="en-US" altLang="zh-CN" sz="1400" dirty="0">
                <a:ea typeface="宋体" panose="02010600030101010101" pitchFamily="2" charset="-122"/>
                <a:sym typeface="+mn-ea"/>
              </a:rPr>
              <a:t> stu2 =["</a:t>
            </a:r>
            <a:r>
              <a:rPr lang="zh-CN" altLang="en-US" sz="1400" dirty="0">
                <a:ea typeface="宋体" panose="02010600030101010101" pitchFamily="2" charset="-122"/>
                <a:sym typeface="+mn-ea"/>
              </a:rPr>
              <a:t>张祥雨</a:t>
            </a:r>
            <a:r>
              <a:rPr lang="en-US" altLang="zh-CN" sz="1400" dirty="0">
                <a:ea typeface="宋体" panose="02010600030101010101" pitchFamily="2" charset="-122"/>
                <a:sym typeface="+mn-ea"/>
              </a:rPr>
              <a:t>","</a:t>
            </a:r>
            <a:r>
              <a:rPr lang="zh-CN" altLang="en-US" sz="1400" dirty="0">
                <a:ea typeface="宋体" panose="02010600030101010101" pitchFamily="2" charset="-122"/>
                <a:sym typeface="+mn-ea"/>
              </a:rPr>
              <a:t>姜进步</a:t>
            </a:r>
            <a:r>
              <a:rPr lang="en-US" altLang="zh-CN" sz="1400" dirty="0">
                <a:ea typeface="宋体" panose="02010600030101010101" pitchFamily="2" charset="-122"/>
                <a:sym typeface="+mn-ea"/>
              </a:rPr>
              <a:t>","</a:t>
            </a:r>
            <a:r>
              <a:rPr lang="zh-CN" altLang="en-US" sz="1400" dirty="0">
                <a:ea typeface="宋体" panose="02010600030101010101" pitchFamily="2" charset="-122"/>
                <a:sym typeface="+mn-ea"/>
              </a:rPr>
              <a:t>王新力</a:t>
            </a:r>
            <a:r>
              <a:rPr lang="en-US" altLang="zh-CN" sz="1400" dirty="0">
                <a:ea typeface="宋体" panose="02010600030101010101" pitchFamily="2" charset="-122"/>
                <a:sym typeface="+mn-ea"/>
              </a:rPr>
              <a:t>","</a:t>
            </a:r>
            <a:r>
              <a:rPr lang="zh-CN" altLang="en-US" sz="1400" dirty="0">
                <a:ea typeface="宋体" panose="02010600030101010101" pitchFamily="2" charset="-122"/>
                <a:sym typeface="+mn-ea"/>
              </a:rPr>
              <a:t>刘大山</a:t>
            </a:r>
            <a:r>
              <a:rPr lang="en-US" altLang="zh-CN" sz="1400" dirty="0">
                <a:ea typeface="宋体" panose="02010600030101010101" pitchFamily="2" charset="-122"/>
                <a:sym typeface="+mn-ea"/>
              </a:rPr>
              <a:t>"];</a:t>
            </a:r>
            <a:endParaRPr lang="en-US" altLang="zh-CN" sz="1400" dirty="0">
              <a:ea typeface="宋体" panose="02010600030101010101" pitchFamily="2" charset="-122"/>
            </a:endParaRPr>
          </a:p>
          <a:p>
            <a:pPr indent="268605">
              <a:lnSpc>
                <a:spcPts val="1400"/>
              </a:lnSpc>
              <a:spcBef>
                <a:spcPts val="0"/>
              </a:spcBef>
              <a:spcAft>
                <a:spcPts val="0"/>
              </a:spcAft>
              <a:buNone/>
            </a:pPr>
            <a:r>
              <a:rPr lang="en-US" altLang="zh-CN" sz="1400" dirty="0" err="1">
                <a:ea typeface="宋体" panose="02010600030101010101" pitchFamily="2" charset="-122"/>
                <a:sym typeface="+mn-ea"/>
              </a:rPr>
              <a:t>document.write</a:t>
            </a:r>
            <a:r>
              <a:rPr lang="en-US" altLang="zh-CN" sz="1400" dirty="0">
                <a:ea typeface="宋体" panose="02010600030101010101" pitchFamily="2" charset="-122"/>
                <a:sym typeface="+mn-ea"/>
              </a:rPr>
              <a:t>("</a:t>
            </a:r>
            <a:r>
              <a:rPr lang="zh-CN" altLang="en-US" sz="1400" dirty="0">
                <a:ea typeface="宋体" panose="02010600030101010101" pitchFamily="2" charset="-122"/>
                <a:sym typeface="+mn-ea"/>
              </a:rPr>
              <a:t>数组中的元素：</a:t>
            </a:r>
            <a:r>
              <a:rPr lang="en-US" altLang="zh-CN" sz="1400" dirty="0">
                <a:ea typeface="宋体" panose="02010600030101010101" pitchFamily="2" charset="-122"/>
                <a:sym typeface="+mn-ea"/>
              </a:rPr>
              <a:t>&lt;</a:t>
            </a:r>
            <a:r>
              <a:rPr lang="en-US" altLang="zh-CN" sz="1400" dirty="0" err="1">
                <a:ea typeface="宋体" panose="02010600030101010101" pitchFamily="2" charset="-122"/>
                <a:sym typeface="+mn-ea"/>
              </a:rPr>
              <a:t>br</a:t>
            </a:r>
            <a:r>
              <a:rPr lang="en-US" altLang="zh-CN" sz="1400" dirty="0">
                <a:ea typeface="宋体" panose="02010600030101010101" pitchFamily="2" charset="-122"/>
                <a:sym typeface="+mn-ea"/>
              </a:rPr>
              <a:t>&gt;");</a:t>
            </a:r>
            <a:endParaRPr lang="en-US" altLang="zh-CN" sz="1400" dirty="0">
              <a:ea typeface="宋体" panose="02010600030101010101" pitchFamily="2" charset="-122"/>
            </a:endParaRPr>
          </a:p>
          <a:p>
            <a:pPr indent="268605">
              <a:lnSpc>
                <a:spcPts val="1400"/>
              </a:lnSpc>
              <a:spcBef>
                <a:spcPts val="0"/>
              </a:spcBef>
              <a:spcAft>
                <a:spcPts val="0"/>
              </a:spcAft>
              <a:buNone/>
            </a:pPr>
            <a:r>
              <a:rPr lang="en-US" altLang="zh-CN" sz="1400" dirty="0">
                <a:ea typeface="宋体" panose="02010600030101010101" pitchFamily="2" charset="-122"/>
                <a:sym typeface="+mn-ea"/>
              </a:rPr>
              <a:t>//</a:t>
            </a:r>
            <a:r>
              <a:rPr lang="zh-CN" altLang="en-US" sz="1400" dirty="0">
                <a:ea typeface="宋体" panose="02010600030101010101" pitchFamily="2" charset="-122"/>
                <a:sym typeface="+mn-ea"/>
              </a:rPr>
              <a:t>访问数组中的元素</a:t>
            </a:r>
            <a:endParaRPr lang="zh-CN" altLang="en-US" sz="1400" dirty="0">
              <a:ea typeface="宋体" panose="02010600030101010101" pitchFamily="2" charset="-122"/>
            </a:endParaRPr>
          </a:p>
          <a:p>
            <a:pPr indent="268605">
              <a:lnSpc>
                <a:spcPts val="1400"/>
              </a:lnSpc>
              <a:spcBef>
                <a:spcPts val="0"/>
              </a:spcBef>
              <a:spcAft>
                <a:spcPts val="0"/>
              </a:spcAft>
              <a:buNone/>
            </a:pPr>
            <a:r>
              <a:rPr lang="en-US" altLang="zh-CN" sz="1400" dirty="0">
                <a:ea typeface="宋体" panose="02010600030101010101" pitchFamily="2" charset="-122"/>
                <a:sym typeface="+mn-ea"/>
              </a:rPr>
              <a:t>for (</a:t>
            </a:r>
            <a:r>
              <a:rPr lang="en-US" altLang="zh-CN" sz="1400" dirty="0" err="1">
                <a:ea typeface="宋体" panose="02010600030101010101" pitchFamily="2" charset="-122"/>
                <a:sym typeface="+mn-ea"/>
              </a:rPr>
              <a:t>var</a:t>
            </a:r>
            <a:r>
              <a:rPr lang="en-US" altLang="zh-CN" sz="1400" dirty="0">
                <a:ea typeface="宋体" panose="02010600030101010101" pitchFamily="2" charset="-122"/>
                <a:sym typeface="+mn-ea"/>
              </a:rPr>
              <a:t> i=0;i&lt;=stu1.length-1;i++ ){</a:t>
            </a:r>
            <a:endParaRPr lang="en-US" altLang="zh-CN" sz="1400" dirty="0">
              <a:ea typeface="宋体" panose="02010600030101010101" pitchFamily="2" charset="-122"/>
            </a:endParaRPr>
          </a:p>
          <a:p>
            <a:pPr indent="268605">
              <a:lnSpc>
                <a:spcPts val="1400"/>
              </a:lnSpc>
              <a:spcBef>
                <a:spcPts val="0"/>
              </a:spcBef>
              <a:spcAft>
                <a:spcPts val="0"/>
              </a:spcAft>
              <a:buNone/>
            </a:pPr>
            <a:r>
              <a:rPr lang="zh-CN" altLang="en-US" sz="1400" dirty="0">
                <a:ea typeface="宋体" panose="02010600030101010101" pitchFamily="2" charset="-122"/>
                <a:sym typeface="+mn-ea"/>
              </a:rPr>
              <a:t> </a:t>
            </a:r>
            <a:r>
              <a:rPr lang="zh-CN" altLang="en-US" sz="1400" dirty="0" smtClean="0">
                <a:ea typeface="宋体" panose="02010600030101010101" pitchFamily="2" charset="-122"/>
                <a:sym typeface="+mn-ea"/>
              </a:rPr>
              <a:t>  </a:t>
            </a:r>
            <a:r>
              <a:rPr lang="en-US" altLang="zh-CN" sz="1400" dirty="0" err="1" smtClean="0">
                <a:ea typeface="宋体" panose="02010600030101010101" pitchFamily="2" charset="-122"/>
                <a:sym typeface="+mn-ea"/>
              </a:rPr>
              <a:t>document.write</a:t>
            </a:r>
            <a:r>
              <a:rPr lang="en-US" altLang="zh-CN" sz="1400" dirty="0" smtClean="0">
                <a:ea typeface="宋体" panose="02010600030101010101" pitchFamily="2" charset="-122"/>
                <a:sym typeface="+mn-ea"/>
              </a:rPr>
              <a:t>(i</a:t>
            </a:r>
            <a:r>
              <a:rPr lang="en-US" altLang="zh-CN" sz="1400" dirty="0">
                <a:ea typeface="宋体" panose="02010600030101010101" pitchFamily="2" charset="-122"/>
                <a:sym typeface="+mn-ea"/>
              </a:rPr>
              <a:t>+"-"+stu1[i]+"&amp;</a:t>
            </a:r>
            <a:r>
              <a:rPr lang="en-US" altLang="zh-CN" sz="1400" dirty="0" err="1">
                <a:ea typeface="宋体" panose="02010600030101010101" pitchFamily="2" charset="-122"/>
                <a:sym typeface="+mn-ea"/>
              </a:rPr>
              <a:t>nbsp</a:t>
            </a:r>
            <a:r>
              <a:rPr lang="en-US" altLang="zh-CN" sz="1400" dirty="0">
                <a:ea typeface="宋体" panose="02010600030101010101" pitchFamily="2" charset="-122"/>
                <a:sym typeface="+mn-ea"/>
              </a:rPr>
              <a:t>;&amp;</a:t>
            </a:r>
            <a:r>
              <a:rPr lang="en-US" altLang="zh-CN" sz="1400" dirty="0" err="1">
                <a:ea typeface="宋体" panose="02010600030101010101" pitchFamily="2" charset="-122"/>
                <a:sym typeface="+mn-ea"/>
              </a:rPr>
              <a:t>nbsp</a:t>
            </a:r>
            <a:r>
              <a:rPr lang="en-US" altLang="zh-CN" sz="1400" dirty="0">
                <a:ea typeface="宋体" panose="02010600030101010101" pitchFamily="2" charset="-122"/>
                <a:sym typeface="+mn-ea"/>
              </a:rPr>
              <a:t>;");</a:t>
            </a:r>
            <a:endParaRPr lang="en-US" altLang="zh-CN" sz="1400" dirty="0">
              <a:ea typeface="宋体" panose="02010600030101010101" pitchFamily="2" charset="-122"/>
            </a:endParaRPr>
          </a:p>
          <a:p>
            <a:pPr indent="268605">
              <a:lnSpc>
                <a:spcPts val="1400"/>
              </a:lnSpc>
              <a:spcBef>
                <a:spcPts val="0"/>
              </a:spcBef>
              <a:spcAft>
                <a:spcPts val="0"/>
              </a:spcAft>
              <a:buNone/>
            </a:pPr>
            <a:r>
              <a:rPr lang="en-US" altLang="zh-CN" sz="1400" dirty="0">
                <a:ea typeface="宋体" panose="02010600030101010101" pitchFamily="2" charset="-122"/>
                <a:sym typeface="+mn-ea"/>
              </a:rPr>
              <a:t>}</a:t>
            </a:r>
            <a:endParaRPr lang="en-US" altLang="zh-CN" sz="1400" dirty="0">
              <a:ea typeface="宋体" panose="02010600030101010101" pitchFamily="2" charset="-122"/>
            </a:endParaRPr>
          </a:p>
          <a:p>
            <a:pPr indent="268605">
              <a:lnSpc>
                <a:spcPts val="1400"/>
              </a:lnSpc>
              <a:spcBef>
                <a:spcPts val="0"/>
              </a:spcBef>
              <a:spcAft>
                <a:spcPts val="0"/>
              </a:spcAft>
              <a:buNone/>
            </a:pPr>
            <a:r>
              <a:rPr lang="en-US" altLang="zh-CN" sz="1400" dirty="0" err="1">
                <a:ea typeface="宋体" panose="02010600030101010101" pitchFamily="2" charset="-122"/>
                <a:sym typeface="+mn-ea"/>
              </a:rPr>
              <a:t>document.write</a:t>
            </a:r>
            <a:r>
              <a:rPr lang="en-US" altLang="zh-CN" sz="1400" dirty="0">
                <a:ea typeface="宋体" panose="02010600030101010101" pitchFamily="2" charset="-122"/>
                <a:sym typeface="+mn-ea"/>
              </a:rPr>
              <a:t>("&lt;</a:t>
            </a:r>
            <a:r>
              <a:rPr lang="en-US" altLang="zh-CN" sz="1400" dirty="0" err="1">
                <a:ea typeface="宋体" panose="02010600030101010101" pitchFamily="2" charset="-122"/>
                <a:sym typeface="+mn-ea"/>
              </a:rPr>
              <a:t>br</a:t>
            </a:r>
            <a:r>
              <a:rPr lang="en-US" altLang="zh-CN" sz="1400" dirty="0">
                <a:ea typeface="宋体" panose="02010600030101010101" pitchFamily="2" charset="-122"/>
                <a:sym typeface="+mn-ea"/>
              </a:rPr>
              <a:t>&gt;&lt;</a:t>
            </a:r>
            <a:r>
              <a:rPr lang="en-US" altLang="zh-CN" sz="1400" dirty="0" err="1">
                <a:ea typeface="宋体" panose="02010600030101010101" pitchFamily="2" charset="-122"/>
                <a:sym typeface="+mn-ea"/>
              </a:rPr>
              <a:t>br</a:t>
            </a:r>
            <a:r>
              <a:rPr lang="en-US" altLang="zh-CN" sz="1400" dirty="0">
                <a:ea typeface="宋体" panose="02010600030101010101" pitchFamily="2" charset="-122"/>
                <a:sym typeface="+mn-ea"/>
              </a:rPr>
              <a:t>&gt;");</a:t>
            </a:r>
            <a:endParaRPr lang="en-US" altLang="zh-CN" sz="1400" dirty="0">
              <a:ea typeface="宋体" panose="02010600030101010101" pitchFamily="2" charset="-122"/>
            </a:endParaRPr>
          </a:p>
          <a:p>
            <a:pPr indent="268605">
              <a:lnSpc>
                <a:spcPts val="1400"/>
              </a:lnSpc>
              <a:spcBef>
                <a:spcPts val="0"/>
              </a:spcBef>
              <a:spcAft>
                <a:spcPts val="0"/>
              </a:spcAft>
              <a:buNone/>
            </a:pPr>
            <a:r>
              <a:rPr lang="en-US" altLang="zh-CN" sz="1400" dirty="0">
                <a:ea typeface="宋体" panose="02010600030101010101" pitchFamily="2" charset="-122"/>
                <a:sym typeface="+mn-ea"/>
              </a:rPr>
              <a:t>//join</a:t>
            </a:r>
            <a:r>
              <a:rPr lang="zh-CN" altLang="en-US" sz="1400" dirty="0">
                <a:ea typeface="宋体" panose="02010600030101010101" pitchFamily="2" charset="-122"/>
                <a:sym typeface="+mn-ea"/>
              </a:rPr>
              <a:t>方法的使用</a:t>
            </a:r>
            <a:endParaRPr lang="zh-CN" altLang="en-US" sz="1400" dirty="0">
              <a:ea typeface="宋体" panose="02010600030101010101" pitchFamily="2" charset="-122"/>
            </a:endParaRPr>
          </a:p>
          <a:p>
            <a:pPr indent="268605">
              <a:lnSpc>
                <a:spcPts val="1400"/>
              </a:lnSpc>
              <a:spcBef>
                <a:spcPts val="0"/>
              </a:spcBef>
              <a:spcAft>
                <a:spcPts val="0"/>
              </a:spcAft>
              <a:buNone/>
            </a:pPr>
            <a:r>
              <a:rPr lang="en-US" altLang="zh-CN" sz="1400" dirty="0" err="1">
                <a:ea typeface="宋体" panose="02010600030101010101" pitchFamily="2" charset="-122"/>
                <a:sym typeface="+mn-ea"/>
              </a:rPr>
              <a:t>document.write</a:t>
            </a:r>
            <a:r>
              <a:rPr lang="en-US" altLang="zh-CN" sz="1400" dirty="0">
                <a:ea typeface="宋体" panose="02010600030101010101" pitchFamily="2" charset="-122"/>
                <a:sym typeface="+mn-ea"/>
              </a:rPr>
              <a:t>(stu2.join("-")+"&lt;</a:t>
            </a:r>
            <a:r>
              <a:rPr lang="en-US" altLang="zh-CN" sz="1400" dirty="0" err="1">
                <a:ea typeface="宋体" panose="02010600030101010101" pitchFamily="2" charset="-122"/>
                <a:sym typeface="+mn-ea"/>
              </a:rPr>
              <a:t>br</a:t>
            </a:r>
            <a:r>
              <a:rPr lang="en-US" altLang="zh-CN" sz="1400" dirty="0">
                <a:ea typeface="宋体" panose="02010600030101010101" pitchFamily="2" charset="-122"/>
                <a:sym typeface="+mn-ea"/>
              </a:rPr>
              <a:t>&gt;");//"-"</a:t>
            </a:r>
            <a:r>
              <a:rPr lang="zh-CN" altLang="en-US" sz="1400" dirty="0">
                <a:ea typeface="宋体" panose="02010600030101010101" pitchFamily="2" charset="-122"/>
                <a:sym typeface="+mn-ea"/>
              </a:rPr>
              <a:t>分隔</a:t>
            </a:r>
            <a:endParaRPr lang="zh-CN" altLang="en-US" sz="1400" dirty="0">
              <a:ea typeface="宋体" panose="02010600030101010101" pitchFamily="2" charset="-122"/>
            </a:endParaRPr>
          </a:p>
          <a:p>
            <a:pPr indent="268605">
              <a:lnSpc>
                <a:spcPts val="1400"/>
              </a:lnSpc>
              <a:spcBef>
                <a:spcPts val="0"/>
              </a:spcBef>
              <a:spcAft>
                <a:spcPts val="0"/>
              </a:spcAft>
              <a:buNone/>
            </a:pPr>
            <a:r>
              <a:rPr lang="en-US" altLang="zh-CN" sz="1400" dirty="0" err="1">
                <a:ea typeface="宋体" panose="02010600030101010101" pitchFamily="2" charset="-122"/>
                <a:sym typeface="+mn-ea"/>
              </a:rPr>
              <a:t>document.write</a:t>
            </a:r>
            <a:r>
              <a:rPr lang="en-US" altLang="zh-CN" sz="1400" dirty="0">
                <a:ea typeface="宋体" panose="02010600030101010101" pitchFamily="2" charset="-122"/>
                <a:sym typeface="+mn-ea"/>
              </a:rPr>
              <a:t>(stu2.join("+")+"&lt;</a:t>
            </a:r>
            <a:r>
              <a:rPr lang="en-US" altLang="zh-CN" sz="1400" dirty="0" err="1">
                <a:ea typeface="宋体" panose="02010600030101010101" pitchFamily="2" charset="-122"/>
                <a:sym typeface="+mn-ea"/>
              </a:rPr>
              <a:t>br</a:t>
            </a:r>
            <a:r>
              <a:rPr lang="en-US" altLang="zh-CN" sz="1400" dirty="0">
                <a:ea typeface="宋体" panose="02010600030101010101" pitchFamily="2" charset="-122"/>
                <a:sym typeface="+mn-ea"/>
              </a:rPr>
              <a:t>&gt;");//"+"</a:t>
            </a:r>
            <a:r>
              <a:rPr lang="zh-CN" altLang="en-US" sz="1400" dirty="0">
                <a:ea typeface="宋体" panose="02010600030101010101" pitchFamily="2" charset="-122"/>
                <a:sym typeface="+mn-ea"/>
              </a:rPr>
              <a:t>分隔</a:t>
            </a:r>
            <a:endParaRPr lang="zh-CN" altLang="en-US" sz="1400" dirty="0">
              <a:ea typeface="宋体" panose="02010600030101010101" pitchFamily="2" charset="-122"/>
            </a:endParaRPr>
          </a:p>
          <a:p>
            <a:pPr indent="268605">
              <a:lnSpc>
                <a:spcPts val="1400"/>
              </a:lnSpc>
              <a:spcBef>
                <a:spcPts val="0"/>
              </a:spcBef>
              <a:spcAft>
                <a:spcPts val="0"/>
              </a:spcAft>
              <a:buNone/>
            </a:pPr>
            <a:r>
              <a:rPr lang="en-US" altLang="zh-CN" sz="1400" dirty="0" err="1">
                <a:ea typeface="宋体" panose="02010600030101010101" pitchFamily="2" charset="-122"/>
                <a:sym typeface="+mn-ea"/>
              </a:rPr>
              <a:t>document.write</a:t>
            </a:r>
            <a:r>
              <a:rPr lang="en-US" altLang="zh-CN" sz="1400" dirty="0">
                <a:ea typeface="宋体" panose="02010600030101010101" pitchFamily="2" charset="-122"/>
                <a:sym typeface="+mn-ea"/>
              </a:rPr>
              <a:t>(stu2.join()+"&lt;</a:t>
            </a:r>
            <a:r>
              <a:rPr lang="en-US" altLang="zh-CN" sz="1400" dirty="0" err="1">
                <a:ea typeface="宋体" panose="02010600030101010101" pitchFamily="2" charset="-122"/>
                <a:sym typeface="+mn-ea"/>
              </a:rPr>
              <a:t>br</a:t>
            </a:r>
            <a:r>
              <a:rPr lang="en-US" altLang="zh-CN" sz="1400" dirty="0">
                <a:ea typeface="宋体" panose="02010600030101010101" pitchFamily="2" charset="-122"/>
                <a:sym typeface="+mn-ea"/>
              </a:rPr>
              <a:t>&gt;");  //</a:t>
            </a:r>
            <a:r>
              <a:rPr lang="zh-CN" altLang="en-US" sz="1400" dirty="0">
                <a:ea typeface="宋体" panose="02010600030101010101" pitchFamily="2" charset="-122"/>
                <a:sym typeface="+mn-ea"/>
              </a:rPr>
              <a:t>默</a:t>
            </a:r>
            <a:r>
              <a:rPr lang="zh-CN" altLang="en-US" sz="1400" dirty="0" smtClean="0">
                <a:ea typeface="宋体" panose="02010600030101010101" pitchFamily="2" charset="-122"/>
                <a:sym typeface="+mn-ea"/>
              </a:rPr>
              <a:t>认</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indent="268605">
              <a:lnSpc>
                <a:spcPts val="1400"/>
              </a:lnSpc>
              <a:spcBef>
                <a:spcPts val="0"/>
              </a:spcBef>
              <a:spcAft>
                <a:spcPts val="0"/>
              </a:spcAft>
              <a:buNone/>
            </a:pP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pop,push</a:t>
            </a:r>
            <a:r>
              <a:rPr lang="zh-CN" altLang="en-US" sz="1400" b="0" dirty="0" smtClean="0">
                <a:latin typeface="Verdana" panose="020B0604030504040204" pitchFamily="34" charset="0"/>
                <a:ea typeface="宋体" panose="02010600030101010101" pitchFamily="2" charset="-122"/>
                <a:cs typeface="Verdana" panose="020B0604030504040204" pitchFamily="34" charset="0"/>
              </a:rPr>
              <a:t>方法的使用</a:t>
            </a:r>
            <a:endParaRPr lang="zh-CN" altLang="en-US" sz="1400" b="0" dirty="0" smtClean="0">
              <a:latin typeface="Verdana" panose="020B0604030504040204" pitchFamily="34" charset="0"/>
              <a:ea typeface="宋体" panose="02010600030101010101" pitchFamily="2" charset="-122"/>
              <a:cs typeface="Verdana" panose="020B0604030504040204" pitchFamily="34" charset="0"/>
            </a:endParaRPr>
          </a:p>
          <a:p>
            <a:pPr indent="268605">
              <a:lnSpc>
                <a:spcPts val="1400"/>
              </a:lnSpc>
              <a:spcBef>
                <a:spcPts val="0"/>
              </a:spcBef>
              <a:spcAft>
                <a:spcPts val="0"/>
              </a:spcAft>
              <a:buNone/>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document.write</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("&lt;</a:t>
            </a: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br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r>
              <a:rPr lang="zh-CN" altLang="en-US" sz="1400" b="0" dirty="0" smtClean="0">
                <a:latin typeface="Verdana" panose="020B0604030504040204" pitchFamily="34" charset="0"/>
                <a:ea typeface="宋体" panose="02010600030101010101" pitchFamily="2" charset="-122"/>
                <a:cs typeface="Verdana" panose="020B0604030504040204" pitchFamily="34" charset="0"/>
              </a:rPr>
              <a:t>删除数组最后元素是</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"+stu2.pop());</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indent="268605">
              <a:lnSpc>
                <a:spcPts val="1400"/>
              </a:lnSpc>
              <a:spcBef>
                <a:spcPts val="0"/>
              </a:spcBef>
              <a:spcAft>
                <a:spcPts val="0"/>
              </a:spcAft>
              <a:buNone/>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var</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 s=stu2.push("</a:t>
            </a:r>
            <a:r>
              <a:rPr lang="zh-CN" altLang="en-US" sz="1400" b="0" dirty="0" smtClean="0">
                <a:latin typeface="Verdana" panose="020B0604030504040204" pitchFamily="34" charset="0"/>
                <a:ea typeface="宋体" panose="02010600030101010101" pitchFamily="2" charset="-122"/>
                <a:cs typeface="Verdana" panose="020B0604030504040204" pitchFamily="34" charset="0"/>
              </a:rPr>
              <a:t>沈通达</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r>
              <a:rPr lang="zh-CN" altLang="en-US" sz="1400" b="0" dirty="0" smtClean="0">
                <a:latin typeface="Verdana" panose="020B0604030504040204" pitchFamily="34" charset="0"/>
                <a:ea typeface="宋体" panose="02010600030101010101" pitchFamily="2" charset="-122"/>
                <a:cs typeface="Verdana" panose="020B0604030504040204" pitchFamily="34" charset="0"/>
              </a:rPr>
              <a:t>高学衡</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1400" b="0" dirty="0" smtClean="0">
              <a:latin typeface="Verdana" panose="020B0604030504040204" pitchFamily="34" charset="0"/>
              <a:ea typeface="Verdana" panose="020B0604030504040204" pitchFamily="34" charset="0"/>
              <a:cs typeface="Verdana" panose="020B0604030504040204" pitchFamily="34" charset="0"/>
            </a:endParaRPr>
          </a:p>
          <a:p>
            <a:pPr indent="265430">
              <a:lnSpc>
                <a:spcPts val="1400"/>
              </a:lnSpc>
              <a:spcBef>
                <a:spcPts val="0"/>
              </a:spcBef>
              <a:spcAft>
                <a:spcPts val="0"/>
              </a:spcAft>
              <a:buNone/>
            </a:pPr>
            <a:r>
              <a:rPr lang="en-US" altLang="zh-CN" sz="1400" b="0" dirty="0" err="1" smtClean="0">
                <a:latin typeface="Verdana" panose="020B0604030504040204" pitchFamily="34" charset="0"/>
                <a:ea typeface="Verdana" panose="020B0604030504040204" pitchFamily="34" charset="0"/>
                <a:cs typeface="Verdana" panose="020B0604030504040204" pitchFamily="34" charset="0"/>
              </a:rPr>
              <a:t>document.write</a:t>
            </a:r>
            <a:r>
              <a:rPr lang="en-US" altLang="zh-CN" sz="1400" b="0" dirty="0">
                <a:latin typeface="Verdana" panose="020B0604030504040204" pitchFamily="34" charset="0"/>
                <a:ea typeface="Verdana" panose="020B0604030504040204" pitchFamily="34" charset="0"/>
                <a:cs typeface="Verdana" panose="020B0604030504040204" pitchFamily="34" charset="0"/>
              </a:rPr>
              <a:t>("&lt;</a:t>
            </a:r>
            <a:r>
              <a:rPr lang="en-US" altLang="zh-CN" sz="1400" b="0" dirty="0" err="1">
                <a:latin typeface="Verdana" panose="020B0604030504040204" pitchFamily="34" charset="0"/>
                <a:ea typeface="Verdana" panose="020B0604030504040204" pitchFamily="34" charset="0"/>
                <a:cs typeface="Verdana" panose="020B0604030504040204" pitchFamily="34" charset="0"/>
              </a:rPr>
              <a:t>br</a:t>
            </a:r>
            <a:r>
              <a:rPr lang="en-US" altLang="zh-CN" sz="1400" b="0" dirty="0">
                <a:latin typeface="Verdana" panose="020B0604030504040204" pitchFamily="34" charset="0"/>
                <a:ea typeface="Verdana" panose="020B0604030504040204" pitchFamily="34" charset="0"/>
                <a:cs typeface="Verdana" panose="020B0604030504040204" pitchFamily="34" charset="0"/>
              </a:rPr>
              <a:t>&gt;</a:t>
            </a:r>
            <a:r>
              <a:rPr lang="zh-CN" altLang="en-US" sz="1400" b="0" dirty="0">
                <a:latin typeface="Verdana" panose="020B0604030504040204" pitchFamily="34" charset="0"/>
                <a:ea typeface="宋体" panose="02010600030101010101" pitchFamily="2" charset="-122"/>
                <a:cs typeface="Verdana" panose="020B0604030504040204" pitchFamily="34" charset="0"/>
              </a:rPr>
              <a:t>数组</a:t>
            </a:r>
            <a:r>
              <a:rPr lang="en-US" altLang="zh-CN" sz="1400" b="0" dirty="0">
                <a:latin typeface="Verdana" panose="020B0604030504040204" pitchFamily="34" charset="0"/>
                <a:ea typeface="Verdana" panose="020B0604030504040204" pitchFamily="34" charset="0"/>
                <a:cs typeface="Verdana" panose="020B0604030504040204" pitchFamily="34" charset="0"/>
              </a:rPr>
              <a:t>2</a:t>
            </a:r>
            <a:r>
              <a:rPr lang="zh-CN" altLang="en-US" sz="1400" b="0" dirty="0">
                <a:latin typeface="Verdana" panose="020B0604030504040204" pitchFamily="34" charset="0"/>
                <a:ea typeface="宋体" panose="02010600030101010101" pitchFamily="2" charset="-122"/>
                <a:cs typeface="Verdana" panose="020B0604030504040204" pitchFamily="34" charset="0"/>
              </a:rPr>
              <a:t>的长</a:t>
            </a:r>
            <a:r>
              <a:rPr lang="en-US" altLang="zh-CN" sz="1400" b="0" dirty="0">
                <a:latin typeface="Verdana" panose="020B0604030504040204" pitchFamily="34" charset="0"/>
                <a:ea typeface="Verdana" panose="020B0604030504040204" pitchFamily="34" charset="0"/>
                <a:cs typeface="Verdana" panose="020B0604030504040204" pitchFamily="34" charset="0"/>
              </a:rPr>
              <a:t>="+s);</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indent="265430">
              <a:lnSpc>
                <a:spcPts val="1400"/>
              </a:lnSpc>
              <a:spcBef>
                <a:spcPts val="0"/>
              </a:spcBef>
              <a:spcAft>
                <a:spcPts val="0"/>
              </a:spcAft>
              <a:buNone/>
            </a:pPr>
            <a:r>
              <a:rPr lang="en-US" altLang="zh-CN" sz="1400" b="0" dirty="0" err="1">
                <a:latin typeface="Verdana" panose="020B0604030504040204" pitchFamily="34" charset="0"/>
                <a:ea typeface="Verdana" panose="020B0604030504040204" pitchFamily="34" charset="0"/>
                <a:cs typeface="Verdana" panose="020B0604030504040204" pitchFamily="34" charset="0"/>
              </a:rPr>
              <a:t>var</a:t>
            </a:r>
            <a:r>
              <a:rPr lang="en-US" altLang="zh-CN" sz="1400" b="0" dirty="0">
                <a:latin typeface="Verdana" panose="020B0604030504040204" pitchFamily="34" charset="0"/>
                <a:ea typeface="Verdana" panose="020B0604030504040204" pitchFamily="34" charset="0"/>
                <a:cs typeface="Verdana" panose="020B0604030504040204" pitchFamily="34" charset="0"/>
              </a:rPr>
              <a:t> stu1 = new Array ("</a:t>
            </a:r>
            <a:r>
              <a:rPr lang="zh-CN" altLang="en-US" sz="1400" b="0" dirty="0">
                <a:latin typeface="Verdana" panose="020B0604030504040204" pitchFamily="34" charset="0"/>
                <a:ea typeface="宋体" panose="02010600030101010101" pitchFamily="2" charset="-122"/>
                <a:cs typeface="Verdana" panose="020B0604030504040204" pitchFamily="34" charset="0"/>
              </a:rPr>
              <a:t>张有为</a:t>
            </a:r>
            <a:r>
              <a:rPr lang="en-US" altLang="zh-CN" sz="1400" b="0" dirty="0">
                <a:latin typeface="Verdana" panose="020B0604030504040204" pitchFamily="34" charset="0"/>
                <a:ea typeface="Verdana" panose="020B0604030504040204" pitchFamily="34" charset="0"/>
                <a:cs typeface="Verdana" panose="020B0604030504040204" pitchFamily="34" charset="0"/>
              </a:rPr>
              <a:t>","</a:t>
            </a:r>
            <a:r>
              <a:rPr lang="zh-CN" altLang="en-US" sz="1400" b="0" dirty="0">
                <a:latin typeface="Verdana" panose="020B0604030504040204" pitchFamily="34" charset="0"/>
                <a:ea typeface="宋体" panose="02010600030101010101" pitchFamily="2" charset="-122"/>
                <a:cs typeface="Verdana" panose="020B0604030504040204" pitchFamily="34" charset="0"/>
              </a:rPr>
              <a:t>蒋丽娟</a:t>
            </a:r>
            <a:r>
              <a:rPr lang="en-US" altLang="zh-CN" sz="1400" b="0" dirty="0">
                <a:latin typeface="Verdana" panose="020B0604030504040204" pitchFamily="34" charset="0"/>
                <a:ea typeface="Verdana" panose="020B0604030504040204" pitchFamily="34" charset="0"/>
                <a:cs typeface="Verdana" panose="020B0604030504040204" pitchFamily="34" charset="0"/>
              </a:rPr>
              <a:t>","</a:t>
            </a:r>
            <a:r>
              <a:rPr lang="zh-CN" altLang="en-US" sz="1400" b="0" dirty="0">
                <a:latin typeface="Verdana" panose="020B0604030504040204" pitchFamily="34" charset="0"/>
                <a:ea typeface="宋体" panose="02010600030101010101" pitchFamily="2" charset="-122"/>
                <a:cs typeface="Verdana" panose="020B0604030504040204" pitchFamily="34" charset="0"/>
              </a:rPr>
              <a:t>王一新</a:t>
            </a:r>
            <a:r>
              <a:rPr lang="en-US" altLang="zh-CN" sz="1400" b="0" dirty="0">
                <a:latin typeface="Verdana" panose="020B0604030504040204" pitchFamily="34" charset="0"/>
                <a:ea typeface="Verdana" panose="020B0604030504040204" pitchFamily="34" charset="0"/>
                <a:cs typeface="Verdana" panose="020B0604030504040204" pitchFamily="34" charset="0"/>
              </a:rPr>
              <a:t>","</a:t>
            </a:r>
            <a:r>
              <a:rPr lang="zh-CN" altLang="en-US" sz="1400" b="0" dirty="0">
                <a:latin typeface="Verdana" panose="020B0604030504040204" pitchFamily="34" charset="0"/>
                <a:ea typeface="宋体" panose="02010600030101010101" pitchFamily="2" charset="-122"/>
                <a:cs typeface="Verdana" panose="020B0604030504040204" pitchFamily="34" charset="0"/>
              </a:rPr>
              <a:t>李大为</a:t>
            </a:r>
            <a:r>
              <a:rPr lang="en-US" altLang="zh-CN" sz="1400" b="0" dirty="0">
                <a:latin typeface="Verdana" panose="020B0604030504040204" pitchFamily="34" charset="0"/>
                <a:ea typeface="Verdana" panose="020B0604030504040204" pitchFamily="34" charset="0"/>
                <a:cs typeface="Verdana" panose="020B0604030504040204" pitchFamily="34" charset="0"/>
              </a:rPr>
              <a: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indent="265430">
              <a:lnSpc>
                <a:spcPts val="1400"/>
              </a:lnSpc>
              <a:spcBef>
                <a:spcPts val="0"/>
              </a:spcBef>
              <a:spcAft>
                <a:spcPts val="0"/>
              </a:spcAft>
              <a:buNone/>
            </a:pPr>
            <a:r>
              <a:rPr lang="en-US" altLang="zh-CN" sz="1400" b="0" dirty="0">
                <a:latin typeface="Verdana" panose="020B0604030504040204" pitchFamily="34" charset="0"/>
                <a:ea typeface="Verdana" panose="020B0604030504040204" pitchFamily="34" charset="0"/>
                <a:cs typeface="Verdana" panose="020B0604030504040204" pitchFamily="34" charset="0"/>
              </a:rPr>
              <a:t>//</a:t>
            </a:r>
            <a:r>
              <a:rPr lang="en-US" altLang="zh-CN" sz="1400" b="0" dirty="0" err="1">
                <a:latin typeface="Verdana" panose="020B0604030504040204" pitchFamily="34" charset="0"/>
                <a:ea typeface="Verdana" panose="020B0604030504040204" pitchFamily="34" charset="0"/>
                <a:cs typeface="Verdana" panose="020B0604030504040204" pitchFamily="34" charset="0"/>
              </a:rPr>
              <a:t>shift,unshift</a:t>
            </a:r>
            <a:r>
              <a:rPr lang="zh-CN" altLang="en-US" sz="1400" b="0" dirty="0">
                <a:latin typeface="Verdana" panose="020B0604030504040204" pitchFamily="34" charset="0"/>
                <a:ea typeface="宋体" panose="02010600030101010101" pitchFamily="2" charset="-122"/>
                <a:cs typeface="Verdana" panose="020B0604030504040204" pitchFamily="34" charset="0"/>
              </a:rPr>
              <a:t>方法的使用</a:t>
            </a:r>
            <a:endParaRPr lang="zh-CN" altLang="en-US" sz="1400" b="0" dirty="0">
              <a:latin typeface="Verdana" panose="020B0604030504040204" pitchFamily="34" charset="0"/>
              <a:ea typeface="宋体" panose="02010600030101010101" pitchFamily="2" charset="-122"/>
              <a:cs typeface="Verdana" panose="020B0604030504040204" pitchFamily="34" charset="0"/>
            </a:endParaRPr>
          </a:p>
          <a:p>
            <a:pPr indent="265430">
              <a:lnSpc>
                <a:spcPts val="1400"/>
              </a:lnSpc>
              <a:spcBef>
                <a:spcPts val="0"/>
              </a:spcBef>
              <a:spcAft>
                <a:spcPts val="0"/>
              </a:spcAft>
              <a:buNone/>
            </a:pPr>
            <a:r>
              <a:rPr lang="en-US" altLang="zh-CN" sz="1400" b="0" dirty="0" err="1">
                <a:latin typeface="Verdana" panose="020B0604030504040204" pitchFamily="34" charset="0"/>
                <a:ea typeface="Verdana" panose="020B0604030504040204" pitchFamily="34" charset="0"/>
                <a:cs typeface="Verdana" panose="020B0604030504040204" pitchFamily="34" charset="0"/>
              </a:rPr>
              <a:t>var</a:t>
            </a:r>
            <a:r>
              <a:rPr lang="en-US" altLang="zh-CN" sz="1400" b="0" dirty="0">
                <a:latin typeface="Verdana" panose="020B0604030504040204" pitchFamily="34" charset="0"/>
                <a:ea typeface="Verdana" panose="020B0604030504040204" pitchFamily="34" charset="0"/>
                <a:cs typeface="Verdana" panose="020B0604030504040204" pitchFamily="34" charset="0"/>
              </a:rPr>
              <a:t> </a:t>
            </a:r>
            <a:r>
              <a:rPr lang="en-US" altLang="zh-CN" sz="1400" b="0" dirty="0" err="1">
                <a:latin typeface="Verdana" panose="020B0604030504040204" pitchFamily="34" charset="0"/>
                <a:ea typeface="Verdana" panose="020B0604030504040204" pitchFamily="34" charset="0"/>
                <a:cs typeface="Verdana" panose="020B0604030504040204" pitchFamily="34" charset="0"/>
              </a:rPr>
              <a:t>ss</a:t>
            </a:r>
            <a:r>
              <a:rPr lang="en-US" altLang="zh-CN" sz="1400" b="0" dirty="0">
                <a:latin typeface="Verdana" panose="020B0604030504040204" pitchFamily="34" charset="0"/>
                <a:ea typeface="Verdana" panose="020B0604030504040204" pitchFamily="34" charset="0"/>
                <a:cs typeface="Verdana" panose="020B0604030504040204" pitchFamily="34" charset="0"/>
              </a:rPr>
              <a:t>=stu1.shift();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indent="265430">
              <a:lnSpc>
                <a:spcPts val="1400"/>
              </a:lnSpc>
              <a:spcBef>
                <a:spcPts val="0"/>
              </a:spcBef>
              <a:spcAft>
                <a:spcPts val="0"/>
              </a:spcAft>
              <a:buNone/>
            </a:pPr>
            <a:r>
              <a:rPr lang="en-US" altLang="zh-CN" sz="1400" b="0" dirty="0" err="1">
                <a:latin typeface="Verdana" panose="020B0604030504040204" pitchFamily="34" charset="0"/>
                <a:ea typeface="Verdana" panose="020B0604030504040204" pitchFamily="34" charset="0"/>
                <a:cs typeface="Verdana" panose="020B0604030504040204" pitchFamily="34" charset="0"/>
              </a:rPr>
              <a:t>document.write</a:t>
            </a:r>
            <a:r>
              <a:rPr lang="en-US" altLang="zh-CN" sz="1400" b="0" dirty="0">
                <a:latin typeface="Verdana" panose="020B0604030504040204" pitchFamily="34" charset="0"/>
                <a:ea typeface="Verdana" panose="020B0604030504040204" pitchFamily="34" charset="0"/>
                <a:cs typeface="Verdana" panose="020B0604030504040204" pitchFamily="34" charset="0"/>
              </a:rPr>
              <a:t>("&lt;</a:t>
            </a:r>
            <a:r>
              <a:rPr lang="en-US" altLang="zh-CN" sz="1400" b="0" dirty="0" err="1">
                <a:latin typeface="Verdana" panose="020B0604030504040204" pitchFamily="34" charset="0"/>
                <a:ea typeface="Verdana" panose="020B0604030504040204" pitchFamily="34" charset="0"/>
                <a:cs typeface="Verdana" panose="020B0604030504040204" pitchFamily="34" charset="0"/>
              </a:rPr>
              <a:t>br</a:t>
            </a:r>
            <a:r>
              <a:rPr lang="en-US" altLang="zh-CN" sz="1400" b="0" dirty="0">
                <a:latin typeface="Verdana" panose="020B0604030504040204" pitchFamily="34" charset="0"/>
                <a:ea typeface="Verdana" panose="020B0604030504040204" pitchFamily="34" charset="0"/>
                <a:cs typeface="Verdana" panose="020B0604030504040204" pitchFamily="34" charset="0"/>
              </a:rPr>
              <a:t>&gt;</a:t>
            </a:r>
            <a:r>
              <a:rPr lang="zh-CN" altLang="en-US" sz="1400" b="0" dirty="0">
                <a:latin typeface="Verdana" panose="020B0604030504040204" pitchFamily="34" charset="0"/>
                <a:ea typeface="宋体" panose="02010600030101010101" pitchFamily="2" charset="-122"/>
                <a:cs typeface="Verdana" panose="020B0604030504040204" pitchFamily="34" charset="0"/>
              </a:rPr>
              <a:t>删除数组第一个元素是：</a:t>
            </a:r>
            <a:r>
              <a:rPr lang="en-US" altLang="zh-CN" sz="1400" b="0" dirty="0">
                <a:latin typeface="Verdana" panose="020B0604030504040204" pitchFamily="34" charset="0"/>
                <a:ea typeface="Verdana" panose="020B0604030504040204" pitchFamily="34" charset="0"/>
                <a:cs typeface="Verdana" panose="020B0604030504040204" pitchFamily="34" charset="0"/>
              </a:rPr>
              <a:t>"+</a:t>
            </a:r>
            <a:r>
              <a:rPr lang="en-US" altLang="zh-CN" sz="1400" b="0" dirty="0" err="1">
                <a:latin typeface="Verdana" panose="020B0604030504040204" pitchFamily="34" charset="0"/>
                <a:ea typeface="Verdana" panose="020B0604030504040204" pitchFamily="34" charset="0"/>
                <a:cs typeface="Verdana" panose="020B0604030504040204" pitchFamily="34" charset="0"/>
              </a:rPr>
              <a:t>ss</a:t>
            </a:r>
            <a:r>
              <a:rPr lang="en-US" altLang="zh-CN" sz="1400" b="0" dirty="0">
                <a:latin typeface="Verdana" panose="020B0604030504040204" pitchFamily="34" charset="0"/>
                <a:ea typeface="Verdana" panose="020B0604030504040204" pitchFamily="34" charset="0"/>
                <a:cs typeface="Verdana" panose="020B0604030504040204" pitchFamily="34" charset="0"/>
              </a:rPr>
              <a: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indent="265430">
              <a:lnSpc>
                <a:spcPts val="1400"/>
              </a:lnSpc>
              <a:spcBef>
                <a:spcPts val="0"/>
              </a:spcBef>
              <a:spcAft>
                <a:spcPts val="0"/>
              </a:spcAft>
              <a:buNone/>
            </a:pPr>
            <a:r>
              <a:rPr lang="en-US" altLang="zh-CN" sz="1400" b="0" dirty="0">
                <a:latin typeface="Verdana" panose="020B0604030504040204" pitchFamily="34" charset="0"/>
                <a:ea typeface="Verdana" panose="020B0604030504040204" pitchFamily="34" charset="0"/>
                <a:cs typeface="Verdana" panose="020B0604030504040204" pitchFamily="34" charset="0"/>
              </a:rPr>
              <a:t>//</a:t>
            </a:r>
            <a:r>
              <a:rPr lang="zh-CN" altLang="en-US" sz="1400" b="0" dirty="0">
                <a:latin typeface="Verdana" panose="020B0604030504040204" pitchFamily="34" charset="0"/>
                <a:ea typeface="宋体" panose="02010600030101010101" pitchFamily="2" charset="-122"/>
                <a:cs typeface="Verdana" panose="020B0604030504040204" pitchFamily="34" charset="0"/>
              </a:rPr>
              <a:t>在数组开始处插入新元素</a:t>
            </a:r>
            <a:endParaRPr lang="zh-CN" altLang="en-US" sz="1400" b="0" dirty="0">
              <a:latin typeface="Verdana" panose="020B0604030504040204" pitchFamily="34" charset="0"/>
              <a:ea typeface="宋体" panose="02010600030101010101" pitchFamily="2" charset="-122"/>
              <a:cs typeface="Verdana" panose="020B0604030504040204" pitchFamily="34" charset="0"/>
            </a:endParaRPr>
          </a:p>
          <a:p>
            <a:pPr indent="265430">
              <a:lnSpc>
                <a:spcPts val="1400"/>
              </a:lnSpc>
              <a:spcBef>
                <a:spcPts val="0"/>
              </a:spcBef>
              <a:spcAft>
                <a:spcPts val="0"/>
              </a:spcAft>
              <a:buNone/>
            </a:pPr>
            <a:r>
              <a:rPr lang="en-US" altLang="zh-CN" sz="1400" b="0" dirty="0" err="1">
                <a:latin typeface="Verdana" panose="020B0604030504040204" pitchFamily="34" charset="0"/>
                <a:ea typeface="Verdana" panose="020B0604030504040204" pitchFamily="34" charset="0"/>
                <a:cs typeface="Verdana" panose="020B0604030504040204" pitchFamily="34" charset="0"/>
              </a:rPr>
              <a:t>var</a:t>
            </a:r>
            <a:r>
              <a:rPr lang="en-US" altLang="zh-CN" sz="1400" b="0" dirty="0">
                <a:latin typeface="Verdana" panose="020B0604030504040204" pitchFamily="34" charset="0"/>
                <a:ea typeface="Verdana" panose="020B0604030504040204" pitchFamily="34" charset="0"/>
                <a:cs typeface="Verdana" panose="020B0604030504040204" pitchFamily="34" charset="0"/>
              </a:rPr>
              <a:t> s=stu1.unshift("</a:t>
            </a:r>
            <a:r>
              <a:rPr lang="zh-CN" altLang="en-US" sz="1400" b="0" dirty="0">
                <a:latin typeface="Verdana" panose="020B0604030504040204" pitchFamily="34" charset="0"/>
                <a:ea typeface="宋体" panose="02010600030101010101" pitchFamily="2" charset="-122"/>
                <a:cs typeface="Verdana" panose="020B0604030504040204" pitchFamily="34" charset="0"/>
              </a:rPr>
              <a:t>徐丽丽</a:t>
            </a:r>
            <a:r>
              <a:rPr lang="en-US" altLang="zh-CN" sz="1400" b="0" dirty="0">
                <a:latin typeface="Verdana" panose="020B0604030504040204" pitchFamily="34" charset="0"/>
                <a:ea typeface="Verdana" panose="020B0604030504040204" pitchFamily="34" charset="0"/>
                <a:cs typeface="Verdana" panose="020B0604030504040204" pitchFamily="34" charset="0"/>
              </a:rPr>
              <a:t>");//</a:t>
            </a:r>
            <a:r>
              <a:rPr lang="zh-CN" altLang="en-US" sz="1400" b="0" dirty="0">
                <a:latin typeface="Verdana" panose="020B0604030504040204" pitchFamily="34" charset="0"/>
                <a:ea typeface="宋体" panose="02010600030101010101" pitchFamily="2" charset="-122"/>
                <a:cs typeface="Verdana" panose="020B0604030504040204" pitchFamily="34" charset="0"/>
              </a:rPr>
              <a:t>在</a:t>
            </a:r>
            <a:r>
              <a:rPr lang="en-US" altLang="zh-CN" sz="1400" b="0" dirty="0">
                <a:latin typeface="Verdana" panose="020B0604030504040204" pitchFamily="34" charset="0"/>
                <a:ea typeface="Verdana" panose="020B0604030504040204" pitchFamily="34" charset="0"/>
                <a:cs typeface="Verdana" panose="020B0604030504040204" pitchFamily="34" charset="0"/>
              </a:rPr>
              <a:t>IE</a:t>
            </a:r>
            <a:r>
              <a:rPr lang="zh-CN" altLang="en-US" sz="1400" b="0" dirty="0">
                <a:latin typeface="Verdana" panose="020B0604030504040204" pitchFamily="34" charset="0"/>
                <a:ea typeface="宋体" panose="02010600030101010101" pitchFamily="2" charset="-122"/>
                <a:cs typeface="Verdana" panose="020B0604030504040204" pitchFamily="34" charset="0"/>
              </a:rPr>
              <a:t>中显示</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undefined</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a:p>
            <a:pPr indent="265430">
              <a:lnSpc>
                <a:spcPts val="1400"/>
              </a:lnSpc>
              <a:spcBef>
                <a:spcPts val="0"/>
              </a:spcBef>
              <a:spcAft>
                <a:spcPts val="0"/>
              </a:spcAft>
              <a:buNone/>
            </a:pPr>
            <a:r>
              <a:rPr lang="en-US" altLang="zh-CN" sz="1400" b="0" dirty="0" err="1">
                <a:latin typeface="Verdana" panose="020B0604030504040204" pitchFamily="34" charset="0"/>
                <a:ea typeface="Verdana" panose="020B0604030504040204" pitchFamily="34" charset="0"/>
                <a:cs typeface="Verdana" panose="020B0604030504040204" pitchFamily="34" charset="0"/>
              </a:rPr>
              <a:t>document.write</a:t>
            </a:r>
            <a:r>
              <a:rPr lang="en-US" altLang="zh-CN" sz="1400" b="0" dirty="0">
                <a:latin typeface="Verdana" panose="020B0604030504040204" pitchFamily="34" charset="0"/>
                <a:ea typeface="Verdana" panose="020B0604030504040204" pitchFamily="34" charset="0"/>
                <a:cs typeface="Verdana" panose="020B0604030504040204" pitchFamily="34" charset="0"/>
              </a:rPr>
              <a:t>("&lt;</a:t>
            </a:r>
            <a:r>
              <a:rPr lang="en-US" altLang="zh-CN" sz="1400" b="0" dirty="0" err="1">
                <a:latin typeface="Verdana" panose="020B0604030504040204" pitchFamily="34" charset="0"/>
                <a:ea typeface="Verdana" panose="020B0604030504040204" pitchFamily="34" charset="0"/>
                <a:cs typeface="Verdana" panose="020B0604030504040204" pitchFamily="34" charset="0"/>
              </a:rPr>
              <a:t>br</a:t>
            </a:r>
            <a:r>
              <a:rPr lang="en-US" altLang="zh-CN" sz="1400" b="0" dirty="0">
                <a:latin typeface="Verdana" panose="020B0604030504040204" pitchFamily="34" charset="0"/>
                <a:ea typeface="Verdana" panose="020B0604030504040204" pitchFamily="34" charset="0"/>
                <a:cs typeface="Verdana" panose="020B0604030504040204" pitchFamily="34" charset="0"/>
              </a:rPr>
              <a:t>&gt;</a:t>
            </a:r>
            <a:r>
              <a:rPr lang="zh-CN" altLang="en-US" sz="1400" b="0" dirty="0">
                <a:latin typeface="Verdana" panose="020B0604030504040204" pitchFamily="34" charset="0"/>
                <a:ea typeface="宋体" panose="02010600030101010101" pitchFamily="2" charset="-122"/>
                <a:cs typeface="Verdana" panose="020B0604030504040204" pitchFamily="34" charset="0"/>
              </a:rPr>
              <a:t>数组元素分别：</a:t>
            </a:r>
            <a:r>
              <a:rPr lang="en-US" altLang="zh-CN" sz="1400" b="0" dirty="0">
                <a:latin typeface="Verdana" panose="020B0604030504040204" pitchFamily="34" charset="0"/>
                <a:ea typeface="Verdana" panose="020B0604030504040204" pitchFamily="34" charset="0"/>
                <a:cs typeface="Verdana" panose="020B0604030504040204" pitchFamily="34" charset="0"/>
              </a:rPr>
              <a:t>"+stu1+"&lt;</a:t>
            </a:r>
            <a:r>
              <a:rPr lang="en-US" altLang="zh-CN" sz="1400" b="0" dirty="0" err="1">
                <a:latin typeface="Verdana" panose="020B0604030504040204" pitchFamily="34" charset="0"/>
                <a:ea typeface="Verdana" panose="020B0604030504040204" pitchFamily="34" charset="0"/>
                <a:cs typeface="Verdana" panose="020B0604030504040204" pitchFamily="34" charset="0"/>
              </a:rPr>
              <a:t>br</a:t>
            </a:r>
            <a:r>
              <a:rPr lang="en-US" altLang="zh-CN" sz="1400" b="0" dirty="0">
                <a:latin typeface="Verdana" panose="020B0604030504040204" pitchFamily="34" charset="0"/>
                <a:ea typeface="Verdana" panose="020B0604030504040204" pitchFamily="34" charset="0"/>
                <a:cs typeface="Verdana" panose="020B0604030504040204" pitchFamily="34" charset="0"/>
              </a:rPr>
              <a:t>&gt;</a:t>
            </a:r>
            <a:r>
              <a:rPr lang="zh-CN" altLang="en-US" sz="1400" b="0" dirty="0">
                <a:latin typeface="Verdana" panose="020B0604030504040204" pitchFamily="34" charset="0"/>
                <a:ea typeface="宋体" panose="02010600030101010101" pitchFamily="2" charset="-122"/>
                <a:cs typeface="Verdana" panose="020B0604030504040204" pitchFamily="34" charset="0"/>
              </a:rPr>
              <a:t>数组的长度</a:t>
            </a:r>
            <a:r>
              <a:rPr lang="en-US" altLang="zh-CN" sz="1400" b="0" dirty="0">
                <a:latin typeface="Verdana" panose="020B0604030504040204" pitchFamily="34" charset="0"/>
                <a:ea typeface="Verdana" panose="020B0604030504040204" pitchFamily="34" charset="0"/>
                <a:cs typeface="Verdana" panose="020B0604030504040204" pitchFamily="34" charset="0"/>
              </a:rPr>
              <a:t>="+s); //</a:t>
            </a:r>
            <a:r>
              <a:rPr lang="zh-CN" altLang="en-US" sz="1400" b="0" dirty="0">
                <a:latin typeface="Verdana" panose="020B0604030504040204" pitchFamily="34" charset="0"/>
                <a:ea typeface="宋体" panose="02010600030101010101" pitchFamily="2" charset="-122"/>
                <a:cs typeface="Verdana" panose="020B0604030504040204" pitchFamily="34" charset="0"/>
              </a:rPr>
              <a:t>在</a:t>
            </a:r>
            <a:r>
              <a:rPr lang="en-US" altLang="zh-CN" sz="1400" b="0" dirty="0">
                <a:latin typeface="Verdana" panose="020B0604030504040204" pitchFamily="34" charset="0"/>
                <a:ea typeface="Verdana" panose="020B0604030504040204" pitchFamily="34" charset="0"/>
                <a:cs typeface="Verdana" panose="020B0604030504040204" pitchFamily="34" charset="0"/>
              </a:rPr>
              <a:t>IE</a:t>
            </a:r>
            <a:r>
              <a:rPr lang="zh-CN" altLang="en-US" sz="1400" b="0" dirty="0">
                <a:latin typeface="Verdana" panose="020B0604030504040204" pitchFamily="34" charset="0"/>
                <a:ea typeface="宋体" panose="02010600030101010101" pitchFamily="2" charset="-122"/>
                <a:cs typeface="Verdana" panose="020B0604030504040204" pitchFamily="34" charset="0"/>
              </a:rPr>
              <a:t>中用</a:t>
            </a:r>
            <a:r>
              <a:rPr lang="en-US" altLang="zh-CN" sz="1400" b="0" dirty="0">
                <a:latin typeface="Verdana" panose="020B0604030504040204" pitchFamily="34" charset="0"/>
                <a:ea typeface="Verdana" panose="020B0604030504040204" pitchFamily="34" charset="0"/>
                <a:cs typeface="Verdana" panose="020B0604030504040204" pitchFamily="34" charset="0"/>
              </a:rPr>
              <a:t>stu1.length</a:t>
            </a:r>
            <a:r>
              <a:rPr lang="zh-CN" altLang="en-US" sz="1400" b="0" dirty="0">
                <a:latin typeface="Verdana" panose="020B0604030504040204" pitchFamily="34" charset="0"/>
                <a:ea typeface="宋体" panose="02010600030101010101" pitchFamily="2" charset="-122"/>
                <a:cs typeface="Verdana" panose="020B0604030504040204" pitchFamily="34" charset="0"/>
              </a:rPr>
              <a:t>代替</a:t>
            </a:r>
            <a:endParaRPr lang="zh-CN" altLang="en-US" sz="1400" b="0" dirty="0">
              <a:latin typeface="Verdana" panose="020B0604030504040204" pitchFamily="34" charset="0"/>
              <a:ea typeface="宋体" panose="02010600030101010101" pitchFamily="2" charset="-122"/>
              <a:cs typeface="Verdana" panose="020B0604030504040204" pitchFamily="34" charset="0"/>
            </a:endParaRPr>
          </a:p>
          <a:p>
            <a:pPr>
              <a:lnSpc>
                <a:spcPts val="1400"/>
              </a:lnSpc>
              <a:spcBef>
                <a:spcPts val="0"/>
              </a:spcBef>
              <a:spcAft>
                <a:spcPts val="0"/>
              </a:spcAft>
              <a:buNone/>
            </a:pPr>
            <a:r>
              <a:rPr lang="en-US" altLang="zh-CN" sz="1400" b="0" dirty="0">
                <a:latin typeface="Verdana" panose="020B0604030504040204" pitchFamily="34" charset="0"/>
                <a:ea typeface="Verdana" panose="020B0604030504040204" pitchFamily="34" charset="0"/>
                <a:cs typeface="Verdana" panose="020B0604030504040204" pitchFamily="34" charset="0"/>
              </a:rPr>
              <a:t>&lt;/script</a:t>
            </a:r>
            <a:r>
              <a:rPr lang="en-US" altLang="zh-CN" sz="1400" b="0" dirty="0" smtClean="0">
                <a:latin typeface="Verdana" panose="020B0604030504040204" pitchFamily="34" charset="0"/>
                <a:ea typeface="Verdana" panose="020B0604030504040204" pitchFamily="34" charset="0"/>
                <a:cs typeface="Verdana" panose="020B0604030504040204" pitchFamily="34" charset="0"/>
              </a:rPr>
              <a:t>&gt;</a:t>
            </a:r>
            <a:endParaRPr lang="en-US" altLang="zh-CN" sz="1400" b="0" dirty="0">
              <a:latin typeface="Verdana" panose="020B0604030504040204" pitchFamily="34" charset="0"/>
              <a:ea typeface="Verdana" panose="020B0604030504040204" pitchFamily="34" charset="0"/>
              <a:cs typeface="Verdana" panose="020B0604030504040204" pitchFamily="34" charset="0"/>
            </a:endParaRPr>
          </a:p>
        </p:txBody>
      </p:sp>
      <p:pic>
        <p:nvPicPr>
          <p:cNvPr id="19457" name="Picture 1"/>
          <p:cNvPicPr>
            <a:picLocks noChangeAspect="1" noChangeArrowheads="1"/>
          </p:cNvPicPr>
          <p:nvPr/>
        </p:nvPicPr>
        <p:blipFill>
          <a:blip r:embed="rId1" cstate="print"/>
          <a:srcRect t="21732" r="17750"/>
          <a:stretch>
            <a:fillRect/>
          </a:stretch>
        </p:blipFill>
        <p:spPr bwMode="auto">
          <a:xfrm>
            <a:off x="6141720" y="1652905"/>
            <a:ext cx="2849245" cy="26752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zh-CN" dirty="0" smtClean="0"/>
              <a:t>String</a:t>
            </a:r>
            <a:endParaRPr lang="en-US" altLang="zh-CN" dirty="0"/>
          </a:p>
        </p:txBody>
      </p:sp>
      <p:sp>
        <p:nvSpPr>
          <p:cNvPr id="141315" name="Rectangle 3"/>
          <p:cNvSpPr>
            <a:spLocks noGrp="1" noChangeArrowheads="1"/>
          </p:cNvSpPr>
          <p:nvPr>
            <p:ph idx="1"/>
          </p:nvPr>
        </p:nvSpPr>
        <p:spPr>
          <a:xfrm>
            <a:off x="502285" y="986076"/>
            <a:ext cx="8534400" cy="3875484"/>
          </a:xfrm>
        </p:spPr>
        <p:txBody>
          <a:bodyPr>
            <a:noAutofit/>
          </a:bodyPr>
          <a:lstStyle/>
          <a:p>
            <a:pPr marL="0" indent="0">
              <a:spcBef>
                <a:spcPts val="0"/>
              </a:spcBef>
              <a:spcAft>
                <a:spcPts val="0"/>
              </a:spcAft>
              <a:buSzTx/>
              <a:buNone/>
            </a:pPr>
            <a:r>
              <a:rPr lang="da-DK" altLang="zh-CN" sz="1800" dirty="0" smtClean="0"/>
              <a:t>       String</a:t>
            </a:r>
            <a:r>
              <a:rPr lang="zh-CN" altLang="zh-CN" sz="1800" dirty="0" smtClean="0"/>
              <a:t>对象是</a:t>
            </a:r>
            <a:r>
              <a:rPr lang="da-DK" altLang="zh-CN" sz="1800" dirty="0"/>
              <a:t>JavaScript</a:t>
            </a:r>
            <a:r>
              <a:rPr lang="zh-CN" altLang="zh-CN" sz="1800" dirty="0"/>
              <a:t>核心对象</a:t>
            </a:r>
            <a:r>
              <a:rPr lang="zh-CN" altLang="en-US" sz="1800" dirty="0" smtClean="0"/>
              <a:t>。</a:t>
            </a:r>
            <a:r>
              <a:rPr lang="da-DK" altLang="zh-CN" sz="1800" dirty="0">
                <a:solidFill>
                  <a:schemeClr val="tx1"/>
                </a:solidFill>
              </a:rPr>
              <a:t>String</a:t>
            </a:r>
            <a:r>
              <a:rPr lang="zh-CN" altLang="zh-CN" sz="1800" dirty="0">
                <a:solidFill>
                  <a:schemeClr val="tx1"/>
                </a:solidFill>
              </a:rPr>
              <a:t>对象</a:t>
            </a:r>
            <a:r>
              <a:rPr lang="zh-CN" altLang="en-US" sz="1800" dirty="0" smtClean="0">
                <a:solidFill>
                  <a:schemeClr val="tx1"/>
                </a:solidFill>
              </a:rPr>
              <a:t>创建</a:t>
            </a:r>
            <a:r>
              <a:rPr altLang="da-DK" sz="1800" dirty="0" smtClean="0">
                <a:solidFill>
                  <a:schemeClr val="tx1"/>
                </a:solidFill>
              </a:rPr>
              <a:t>后不可变，</a:t>
            </a:r>
            <a:r>
              <a:rPr lang="en-US" altLang="zh-CN" sz="1800" dirty="0" smtClean="0">
                <a:solidFill>
                  <a:schemeClr val="tx1"/>
                </a:solidFill>
              </a:rPr>
              <a:t>String</a:t>
            </a:r>
            <a:r>
              <a:rPr sz="1800" dirty="0" smtClean="0">
                <a:solidFill>
                  <a:schemeClr val="tx1"/>
                </a:solidFill>
              </a:rPr>
              <a:t>对象上的各种操作，通常返回新的</a:t>
            </a:r>
            <a:r>
              <a:rPr lang="en-US" altLang="zh-CN" sz="1800" dirty="0" smtClean="0">
                <a:solidFill>
                  <a:schemeClr val="tx1"/>
                </a:solidFill>
              </a:rPr>
              <a:t>String</a:t>
            </a:r>
            <a:r>
              <a:rPr sz="1800" dirty="0" smtClean="0">
                <a:solidFill>
                  <a:schemeClr val="tx1"/>
                </a:solidFill>
              </a:rPr>
              <a:t>对象。</a:t>
            </a:r>
            <a:r>
              <a:rPr lang="en-US" altLang="zh-CN" sz="1800" dirty="0" smtClean="0">
                <a:solidFill>
                  <a:schemeClr val="tx1"/>
                </a:solidFill>
              </a:rPr>
              <a:t>String</a:t>
            </a:r>
            <a:r>
              <a:rPr sz="1800" dirty="0" smtClean="0">
                <a:solidFill>
                  <a:schemeClr val="tx1"/>
                </a:solidFill>
              </a:rPr>
              <a:t>对象的创建方法如下：</a:t>
            </a:r>
            <a:endParaRPr lang="zh-CN" altLang="en-US" sz="1800" dirty="0" smtClean="0">
              <a:solidFill>
                <a:schemeClr val="tx1"/>
              </a:solidFill>
            </a:endParaRPr>
          </a:p>
          <a:p>
            <a:pPr marL="179705" lvl="1" indent="544830">
              <a:spcBef>
                <a:spcPts val="0"/>
              </a:spcBef>
              <a:spcAft>
                <a:spcPts val="0"/>
              </a:spcAft>
              <a:buSzTx/>
              <a:buFont typeface="Arial" panose="020B0604020202020204" pitchFamily="34" charset="0"/>
              <a:buNone/>
            </a:pPr>
            <a:r>
              <a:rPr lang="en-US" altLang="zh-CN" sz="1800" dirty="0" err="1" smtClean="0">
                <a:solidFill>
                  <a:schemeClr val="tx1"/>
                </a:solidFill>
              </a:rPr>
              <a:t>var</a:t>
            </a:r>
            <a:r>
              <a:rPr lang="en-US" altLang="zh-CN" sz="1800" dirty="0" smtClean="0">
                <a:solidFill>
                  <a:schemeClr val="tx1"/>
                </a:solidFill>
              </a:rPr>
              <a:t>  s1 = "Welcome to you!";  //</a:t>
            </a:r>
            <a:r>
              <a:rPr sz="1800" dirty="0" smtClean="0">
                <a:solidFill>
                  <a:schemeClr val="tx1"/>
                </a:solidFill>
              </a:rPr>
              <a:t>单双引号均可</a:t>
            </a:r>
            <a:endParaRPr lang="en-US" altLang="zh-CN" sz="1800" dirty="0" smtClean="0">
              <a:solidFill>
                <a:schemeClr val="tx1"/>
              </a:solidFill>
            </a:endParaRPr>
          </a:p>
          <a:p>
            <a:pPr marL="179705" lvl="1" indent="544830">
              <a:spcBef>
                <a:spcPts val="0"/>
              </a:spcBef>
              <a:spcAft>
                <a:spcPts val="0"/>
              </a:spcAft>
              <a:buSzTx/>
              <a:buFont typeface="Arial" panose="020B0604020202020204" pitchFamily="34" charset="0"/>
              <a:buNone/>
            </a:pPr>
            <a:r>
              <a:rPr lang="en-US" altLang="zh-CN" sz="1800" dirty="0" err="1" smtClean="0">
                <a:solidFill>
                  <a:schemeClr val="tx1"/>
                </a:solidFill>
              </a:rPr>
              <a:t>var</a:t>
            </a:r>
            <a:r>
              <a:rPr lang="en-US" altLang="zh-CN" sz="1800" dirty="0" smtClean="0">
                <a:solidFill>
                  <a:schemeClr val="tx1"/>
                </a:solidFill>
              </a:rPr>
              <a:t>  s2 = new String("Welcome to you!"); //new</a:t>
            </a:r>
            <a:r>
              <a:rPr sz="1800" dirty="0" smtClean="0">
                <a:solidFill>
                  <a:schemeClr val="tx1"/>
                </a:solidFill>
              </a:rPr>
              <a:t>也可省略</a:t>
            </a:r>
            <a:endParaRPr lang="en-US" altLang="zh-CN" sz="1800" dirty="0" smtClean="0">
              <a:solidFill>
                <a:schemeClr val="tx1"/>
              </a:solidFill>
            </a:endParaRPr>
          </a:p>
          <a:p>
            <a:pPr>
              <a:spcBef>
                <a:spcPts val="0"/>
              </a:spcBef>
              <a:spcAft>
                <a:spcPts val="0"/>
              </a:spcAft>
              <a:buFont typeface="Wingdings" panose="05000000000000000000" pitchFamily="2" charset="2"/>
              <a:buChar char="u"/>
            </a:pPr>
            <a:endParaRPr lang="zh-CN" altLang="zh-CN" sz="1800" dirty="0" smtClean="0">
              <a:solidFill>
                <a:schemeClr val="tx1"/>
              </a:solidFill>
            </a:endParaRPr>
          </a:p>
          <a:p>
            <a:pPr>
              <a:spcBef>
                <a:spcPts val="0"/>
              </a:spcBef>
              <a:spcAft>
                <a:spcPts val="0"/>
              </a:spcAft>
              <a:buFont typeface="Wingdings" panose="05000000000000000000" pitchFamily="2" charset="2"/>
              <a:buChar char="u"/>
            </a:pPr>
            <a:r>
              <a:rPr lang="zh-CN" altLang="zh-CN" sz="1800" dirty="0" smtClean="0">
                <a:solidFill>
                  <a:schemeClr val="tx1"/>
                </a:solidFill>
              </a:rPr>
              <a:t>强制</a:t>
            </a:r>
            <a:r>
              <a:rPr lang="zh-CN" altLang="zh-CN" sz="1800" dirty="0">
                <a:solidFill>
                  <a:schemeClr val="tx1"/>
                </a:solidFill>
              </a:rPr>
              <a:t>类型转换</a:t>
            </a:r>
            <a:r>
              <a:rPr lang="en-US" altLang="zh-CN" sz="1800" dirty="0">
                <a:solidFill>
                  <a:schemeClr val="tx1"/>
                </a:solidFill>
              </a:rPr>
              <a:t>String(value</a:t>
            </a:r>
            <a:r>
              <a:rPr lang="en-US" altLang="zh-CN" sz="1800" dirty="0" smtClean="0">
                <a:solidFill>
                  <a:schemeClr val="tx1"/>
                </a:solidFill>
              </a:rPr>
              <a:t>)</a:t>
            </a:r>
            <a:endParaRPr lang="zh-CN" altLang="zh-CN" sz="1800" dirty="0">
              <a:solidFill>
                <a:schemeClr val="tx1"/>
              </a:solidFill>
            </a:endParaRPr>
          </a:p>
          <a:p>
            <a:pPr marL="265430" indent="0">
              <a:spcBef>
                <a:spcPts val="0"/>
              </a:spcBef>
              <a:spcAft>
                <a:spcPts val="0"/>
              </a:spcAft>
              <a:buNone/>
            </a:pPr>
            <a:r>
              <a:rPr lang="en-US" altLang="zh-CN" sz="1800" dirty="0" err="1">
                <a:solidFill>
                  <a:schemeClr val="tx1"/>
                </a:solidFill>
              </a:rPr>
              <a:t>var</a:t>
            </a:r>
            <a:r>
              <a:rPr lang="en-US" altLang="zh-CN" sz="1800" dirty="0">
                <a:solidFill>
                  <a:schemeClr val="tx1"/>
                </a:solidFill>
              </a:rPr>
              <a:t> s1=String("100")        //</a:t>
            </a:r>
            <a:r>
              <a:rPr lang="zh-CN" altLang="zh-CN" sz="1800" dirty="0">
                <a:solidFill>
                  <a:schemeClr val="tx1"/>
                </a:solidFill>
              </a:rPr>
              <a:t>返回值为字符串</a:t>
            </a:r>
            <a:r>
              <a:rPr lang="en-US" altLang="zh-CN" sz="1800" dirty="0">
                <a:solidFill>
                  <a:schemeClr val="tx1"/>
                </a:solidFill>
              </a:rPr>
              <a:t>100</a:t>
            </a:r>
            <a:endParaRPr lang="zh-CN" altLang="zh-CN" sz="1800" dirty="0">
              <a:solidFill>
                <a:schemeClr val="tx1"/>
              </a:solidFill>
            </a:endParaRPr>
          </a:p>
          <a:p>
            <a:pPr marL="265430" indent="0">
              <a:spcBef>
                <a:spcPts val="0"/>
              </a:spcBef>
              <a:spcAft>
                <a:spcPts val="0"/>
              </a:spcAft>
              <a:buNone/>
            </a:pPr>
            <a:r>
              <a:rPr lang="en-US" altLang="zh-CN" sz="1800" dirty="0" err="1">
                <a:solidFill>
                  <a:schemeClr val="tx1"/>
                </a:solidFill>
              </a:rPr>
              <a:t>var</a:t>
            </a:r>
            <a:r>
              <a:rPr lang="en-US" altLang="zh-CN" sz="1800" dirty="0">
                <a:solidFill>
                  <a:schemeClr val="tx1"/>
                </a:solidFill>
              </a:rPr>
              <a:t> s1=String("</a:t>
            </a:r>
            <a:r>
              <a:rPr lang="en-US" altLang="zh-CN" sz="1800" dirty="0" err="1">
                <a:solidFill>
                  <a:schemeClr val="tx1"/>
                </a:solidFill>
              </a:rPr>
              <a:t>acdd</a:t>
            </a:r>
            <a:r>
              <a:rPr lang="en-US" altLang="zh-CN" sz="1800" dirty="0">
                <a:solidFill>
                  <a:schemeClr val="tx1"/>
                </a:solidFill>
              </a:rPr>
              <a:t>")       //</a:t>
            </a:r>
            <a:r>
              <a:rPr lang="zh-CN" altLang="zh-CN" sz="1800" dirty="0">
                <a:solidFill>
                  <a:schemeClr val="tx1"/>
                </a:solidFill>
              </a:rPr>
              <a:t>返回值为字符串</a:t>
            </a:r>
            <a:r>
              <a:rPr lang="en-US" altLang="zh-CN" sz="1800" dirty="0" err="1">
                <a:solidFill>
                  <a:schemeClr val="tx1"/>
                </a:solidFill>
              </a:rPr>
              <a:t>acdd</a:t>
            </a:r>
            <a:endParaRPr lang="zh-CN" altLang="zh-CN" sz="1800" dirty="0">
              <a:solidFill>
                <a:schemeClr val="tx1"/>
              </a:solidFill>
            </a:endParaRPr>
          </a:p>
          <a:p>
            <a:pPr marL="265430" indent="0">
              <a:spcBef>
                <a:spcPts val="0"/>
              </a:spcBef>
              <a:spcAft>
                <a:spcPts val="0"/>
              </a:spcAft>
              <a:buNone/>
            </a:pPr>
            <a:r>
              <a:rPr lang="en-US" altLang="zh-CN" sz="1800" dirty="0" err="1">
                <a:solidFill>
                  <a:srgbClr val="FF0000"/>
                </a:solidFill>
              </a:rPr>
              <a:t>var</a:t>
            </a:r>
            <a:r>
              <a:rPr lang="en-US" altLang="zh-CN" sz="1800" dirty="0">
                <a:solidFill>
                  <a:srgbClr val="FF0000"/>
                </a:solidFill>
              </a:rPr>
              <a:t> s1=String("false")       //</a:t>
            </a:r>
            <a:r>
              <a:rPr lang="zh-CN" altLang="zh-CN" sz="1800" dirty="0">
                <a:solidFill>
                  <a:srgbClr val="FF0000"/>
                </a:solidFill>
              </a:rPr>
              <a:t>返回值为字符串</a:t>
            </a:r>
            <a:r>
              <a:rPr lang="en-US" altLang="zh-CN" sz="1800" dirty="0">
                <a:solidFill>
                  <a:srgbClr val="FF0000"/>
                </a:solidFill>
              </a:rPr>
              <a:t>false</a:t>
            </a:r>
            <a:endParaRPr lang="zh-CN" altLang="zh-CN" sz="1800" dirty="0">
              <a:solidFill>
                <a:srgbClr val="FF0000"/>
              </a:solidFill>
            </a:endParaRPr>
          </a:p>
          <a:p>
            <a:pPr marL="265430" indent="0">
              <a:spcBef>
                <a:spcPts val="0"/>
              </a:spcBef>
              <a:spcAft>
                <a:spcPts val="0"/>
              </a:spcAft>
              <a:buNone/>
            </a:pPr>
            <a:r>
              <a:rPr lang="en-US" altLang="zh-CN" sz="1800" dirty="0" err="1">
                <a:solidFill>
                  <a:srgbClr val="FF0000"/>
                </a:solidFill>
              </a:rPr>
              <a:t>var</a:t>
            </a:r>
            <a:r>
              <a:rPr lang="en-US" altLang="zh-CN" sz="1800" dirty="0">
                <a:solidFill>
                  <a:srgbClr val="FF0000"/>
                </a:solidFill>
              </a:rPr>
              <a:t> s1=String(true)          //</a:t>
            </a:r>
            <a:r>
              <a:rPr lang="zh-CN" altLang="zh-CN" sz="1800" dirty="0">
                <a:solidFill>
                  <a:srgbClr val="FF0000"/>
                </a:solidFill>
              </a:rPr>
              <a:t>返回值为字符串</a:t>
            </a:r>
            <a:r>
              <a:rPr lang="en-US" altLang="zh-CN" sz="1800" dirty="0">
                <a:solidFill>
                  <a:srgbClr val="FF0000"/>
                </a:solidFill>
              </a:rPr>
              <a:t>true </a:t>
            </a:r>
            <a:endParaRPr lang="zh-CN" altLang="zh-CN" sz="1800" dirty="0">
              <a:solidFill>
                <a:srgbClr val="FF0000"/>
              </a:solidFill>
            </a:endParaRPr>
          </a:p>
          <a:p>
            <a:pPr marL="265430" indent="0">
              <a:spcBef>
                <a:spcPts val="0"/>
              </a:spcBef>
              <a:spcAft>
                <a:spcPts val="0"/>
              </a:spcAft>
              <a:buNone/>
            </a:pPr>
            <a:r>
              <a:rPr lang="en-US" altLang="zh-CN" sz="1800" dirty="0" err="1">
                <a:solidFill>
                  <a:srgbClr val="FF0000"/>
                </a:solidFill>
              </a:rPr>
              <a:t>var</a:t>
            </a:r>
            <a:r>
              <a:rPr lang="en-US" altLang="zh-CN" sz="1800" dirty="0">
                <a:solidFill>
                  <a:srgbClr val="FF0000"/>
                </a:solidFill>
              </a:rPr>
              <a:t> s1=String(null)          //</a:t>
            </a:r>
            <a:r>
              <a:rPr lang="zh-CN" altLang="zh-CN" sz="1800" dirty="0">
                <a:solidFill>
                  <a:srgbClr val="FF0000"/>
                </a:solidFill>
              </a:rPr>
              <a:t>返回值为字符串</a:t>
            </a:r>
            <a:r>
              <a:rPr lang="en-US" altLang="zh-CN" sz="1800" dirty="0">
                <a:solidFill>
                  <a:srgbClr val="FF0000"/>
                </a:solidFill>
              </a:rPr>
              <a:t>null</a:t>
            </a:r>
            <a:endParaRPr lang="zh-CN" altLang="zh-CN" sz="1800" dirty="0">
              <a:solidFill>
                <a:srgbClr val="FF0000"/>
              </a:solidFill>
            </a:endParaRPr>
          </a:p>
          <a:p>
            <a:pPr marL="265430" indent="0">
              <a:spcBef>
                <a:spcPts val="0"/>
              </a:spcBef>
              <a:spcAft>
                <a:spcPts val="0"/>
              </a:spcAft>
              <a:buNone/>
            </a:pPr>
            <a:r>
              <a:rPr lang="en-US" altLang="zh-CN" sz="1800" dirty="0" err="1">
                <a:solidFill>
                  <a:schemeClr val="tx1"/>
                </a:solidFill>
              </a:rPr>
              <a:t>var</a:t>
            </a:r>
            <a:r>
              <a:rPr lang="en-US" altLang="zh-CN" sz="1800" dirty="0">
                <a:solidFill>
                  <a:schemeClr val="tx1"/>
                </a:solidFill>
              </a:rPr>
              <a:t> s1=new Array("111","222","333");String(s1)   </a:t>
            </a:r>
            <a:endParaRPr lang="en-US" altLang="zh-CN" sz="1800" dirty="0">
              <a:solidFill>
                <a:schemeClr val="tx1"/>
              </a:solidFill>
            </a:endParaRPr>
          </a:p>
          <a:p>
            <a:pPr marL="265430" indent="0">
              <a:spcBef>
                <a:spcPts val="0"/>
              </a:spcBef>
              <a:spcAft>
                <a:spcPts val="0"/>
              </a:spcAft>
              <a:buNone/>
            </a:pPr>
            <a:r>
              <a:rPr lang="en-US" altLang="zh-CN" sz="1800" dirty="0">
                <a:solidFill>
                  <a:schemeClr val="tx1"/>
                </a:solidFill>
              </a:rPr>
              <a:t>          //</a:t>
            </a:r>
            <a:r>
              <a:rPr lang="zh-CN" altLang="zh-CN" sz="1800" dirty="0">
                <a:solidFill>
                  <a:schemeClr val="tx1"/>
                </a:solidFill>
              </a:rPr>
              <a:t>返回值为</a:t>
            </a:r>
            <a:r>
              <a:rPr lang="en-US" altLang="zh-CN" sz="1800" dirty="0">
                <a:solidFill>
                  <a:schemeClr val="tx1"/>
                </a:solidFill>
              </a:rPr>
              <a:t>111,222,333</a:t>
            </a:r>
            <a:endParaRPr lang="zh-CN" altLang="zh-CN" sz="1800" dirty="0">
              <a:solidFill>
                <a:schemeClr val="tx1"/>
              </a:solidFill>
            </a:endParaRPr>
          </a:p>
          <a:p>
            <a:pPr marL="265430" indent="0">
              <a:spcBef>
                <a:spcPts val="0"/>
              </a:spcBef>
              <a:spcAft>
                <a:spcPts val="0"/>
              </a:spcAft>
              <a:buNone/>
            </a:pPr>
            <a:r>
              <a:rPr lang="en-US" altLang="zh-CN" sz="1800" dirty="0" err="1">
                <a:solidFill>
                  <a:schemeClr val="tx1"/>
                </a:solidFill>
              </a:rPr>
              <a:t>var</a:t>
            </a:r>
            <a:r>
              <a:rPr lang="en-US" altLang="zh-CN" sz="1800" dirty="0">
                <a:solidFill>
                  <a:schemeClr val="tx1"/>
                </a:solidFill>
              </a:rPr>
              <a:t> s1=String(new Object())        //</a:t>
            </a:r>
            <a:r>
              <a:rPr lang="zh-CN" altLang="zh-CN" sz="1800" dirty="0">
                <a:solidFill>
                  <a:schemeClr val="tx1"/>
                </a:solidFill>
              </a:rPr>
              <a:t>返回值为字符串</a:t>
            </a:r>
            <a:r>
              <a:rPr lang="en-US" altLang="zh-CN" sz="1800" dirty="0">
                <a:solidFill>
                  <a:schemeClr val="tx1"/>
                </a:solidFill>
              </a:rPr>
              <a:t>[</a:t>
            </a:r>
            <a:r>
              <a:rPr lang="en-US" altLang="zh-CN" sz="1800" dirty="0" err="1">
                <a:solidFill>
                  <a:schemeClr val="tx1"/>
                </a:solidFill>
              </a:rPr>
              <a:t>object,Object</a:t>
            </a:r>
            <a:r>
              <a:rPr lang="en-US" altLang="zh-CN" sz="1800" dirty="0">
                <a:solidFill>
                  <a:schemeClr val="tx1"/>
                </a:solidFill>
              </a:rPr>
              <a:t>]</a:t>
            </a:r>
            <a:endParaRPr lang="en-US" altLang="zh-CN" sz="1800" dirty="0">
              <a:solidFill>
                <a:schemeClr val="tx1"/>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String</a:t>
            </a:r>
            <a:endParaRPr lang="zh-CN" altLang="en-US" dirty="0"/>
          </a:p>
        </p:txBody>
      </p:sp>
      <p:sp>
        <p:nvSpPr>
          <p:cNvPr id="3" name="矩形 2"/>
          <p:cNvSpPr/>
          <p:nvPr/>
        </p:nvSpPr>
        <p:spPr>
          <a:xfrm>
            <a:off x="363855" y="1189991"/>
            <a:ext cx="8534400" cy="1476375"/>
          </a:xfrm>
          <a:prstGeom prst="rect">
            <a:avLst/>
          </a:prstGeom>
        </p:spPr>
        <p:txBody>
          <a:bodyPr wrap="square">
            <a:spAutoFit/>
          </a:bodyPr>
          <a:lstStyle/>
          <a:p>
            <a:pPr>
              <a:lnSpc>
                <a:spcPct val="100000"/>
              </a:lnSpc>
              <a:spcBef>
                <a:spcPts val="0"/>
              </a:spcBef>
            </a:pPr>
            <a:r>
              <a:rPr lang="en-US" altLang="zh-CN" b="0" dirty="0">
                <a:latin typeface="微软雅黑" panose="020B0503020204020204" charset="-122"/>
                <a:ea typeface="微软雅黑" panose="020B0503020204020204" charset="-122"/>
              </a:rPr>
              <a:t>1.</a:t>
            </a:r>
            <a:r>
              <a:rPr lang="zh-CN" altLang="zh-CN" b="0" dirty="0">
                <a:latin typeface="微软雅黑" panose="020B0503020204020204" charset="-122"/>
                <a:ea typeface="微软雅黑" panose="020B0503020204020204" charset="-122"/>
              </a:rPr>
              <a:t>获取</a:t>
            </a:r>
            <a:r>
              <a:rPr lang="en-US" altLang="zh-CN" b="0" dirty="0">
                <a:latin typeface="微软雅黑" panose="020B0503020204020204" charset="-122"/>
                <a:ea typeface="微软雅黑" panose="020B0503020204020204" charset="-122"/>
              </a:rPr>
              <a:t>String</a:t>
            </a:r>
            <a:r>
              <a:rPr lang="zh-CN" altLang="zh-CN" b="0" dirty="0">
                <a:latin typeface="微软雅黑" panose="020B0503020204020204" charset="-122"/>
                <a:ea typeface="微软雅黑" panose="020B0503020204020204" charset="-122"/>
              </a:rPr>
              <a:t>对象长度属性</a:t>
            </a:r>
            <a:endParaRPr lang="zh-CN" altLang="zh-CN" b="0" dirty="0">
              <a:latin typeface="微软雅黑" panose="020B0503020204020204" charset="-122"/>
              <a:ea typeface="微软雅黑" panose="020B0503020204020204" charset="-122"/>
            </a:endParaRPr>
          </a:p>
          <a:p>
            <a:pPr>
              <a:lnSpc>
                <a:spcPct val="100000"/>
              </a:lnSpc>
              <a:spcBef>
                <a:spcPts val="0"/>
              </a:spcBef>
            </a:pPr>
            <a:r>
              <a:rPr lang="en-US" altLang="zh-CN" b="0" dirty="0" smtClean="0">
                <a:latin typeface="微软雅黑" panose="020B0503020204020204" charset="-122"/>
                <a:ea typeface="微软雅黑" panose="020B0503020204020204" charset="-122"/>
              </a:rPr>
              <a:t>      String</a:t>
            </a:r>
            <a:r>
              <a:rPr lang="zh-CN" altLang="zh-CN" b="0" dirty="0">
                <a:latin typeface="微软雅黑" panose="020B0503020204020204" charset="-122"/>
                <a:ea typeface="微软雅黑" panose="020B0503020204020204" charset="-122"/>
              </a:rPr>
              <a:t>对象常用的属性有</a:t>
            </a:r>
            <a:r>
              <a:rPr lang="en-US" altLang="zh-CN" b="0" dirty="0">
                <a:latin typeface="微软雅黑" panose="020B0503020204020204" charset="-122"/>
                <a:ea typeface="微软雅黑" panose="020B0503020204020204" charset="-122"/>
              </a:rPr>
              <a:t>length</a:t>
            </a:r>
            <a:r>
              <a:rPr lang="zh-CN" altLang="zh-CN" b="0" dirty="0">
                <a:latin typeface="微软雅黑" panose="020B0503020204020204" charset="-122"/>
                <a:ea typeface="微软雅黑" panose="020B0503020204020204" charset="-122"/>
              </a:rPr>
              <a:t>，返回目标字符串中字符数目</a:t>
            </a:r>
            <a:r>
              <a:rPr lang="zh-CN" altLang="zh-CN" b="0" dirty="0" smtClean="0">
                <a:latin typeface="微软雅黑" panose="020B0503020204020204" charset="-122"/>
                <a:ea typeface="微软雅黑" panose="020B0503020204020204" charset="-122"/>
              </a:rPr>
              <a:t>。</a:t>
            </a:r>
            <a:endParaRPr lang="zh-CN" altLang="zh-CN" b="0" dirty="0">
              <a:latin typeface="微软雅黑" panose="020B0503020204020204" charset="-122"/>
              <a:ea typeface="微软雅黑" panose="020B0503020204020204" charset="-122"/>
            </a:endParaRPr>
          </a:p>
          <a:p>
            <a:pPr indent="450850">
              <a:lnSpc>
                <a:spcPct val="100000"/>
              </a:lnSpc>
              <a:spcBef>
                <a:spcPts val="0"/>
              </a:spcBef>
            </a:pPr>
            <a:r>
              <a:rPr lang="en-US" altLang="zh-CN" sz="1800" b="0" dirty="0" err="1">
                <a:solidFill>
                  <a:schemeClr val="tx1"/>
                </a:solidFill>
                <a:latin typeface="微软雅黑" panose="020B0503020204020204" charset="-122"/>
                <a:ea typeface="微软雅黑" panose="020B0503020204020204" charset="-122"/>
              </a:rPr>
              <a:t>var</a:t>
            </a:r>
            <a:r>
              <a:rPr lang="en-US" altLang="zh-CN" sz="1800" b="0" dirty="0">
                <a:solidFill>
                  <a:schemeClr val="tx1"/>
                </a:solidFill>
                <a:latin typeface="微软雅黑" panose="020B0503020204020204" charset="-122"/>
                <a:ea typeface="微软雅黑" panose="020B0503020204020204" charset="-122"/>
              </a:rPr>
              <a:t> s1 = "</a:t>
            </a:r>
            <a:r>
              <a:rPr lang="en-US" altLang="zh-CN" sz="1800" b="0" dirty="0" err="1">
                <a:solidFill>
                  <a:schemeClr val="tx1"/>
                </a:solidFill>
                <a:latin typeface="微软雅黑" panose="020B0503020204020204" charset="-122"/>
                <a:ea typeface="微软雅黑" panose="020B0503020204020204" charset="-122"/>
              </a:rPr>
              <a:t>hello,world</a:t>
            </a:r>
            <a:r>
              <a:rPr lang="en-US" altLang="zh-CN" sz="1800" b="0" dirty="0" smtClean="0">
                <a:solidFill>
                  <a:schemeClr val="tx1"/>
                </a:solidFill>
                <a:latin typeface="微软雅黑" panose="020B0503020204020204" charset="-122"/>
                <a:ea typeface="微软雅黑" panose="020B0503020204020204" charset="-122"/>
              </a:rPr>
              <a:t>";</a:t>
            </a:r>
            <a:endParaRPr lang="en-US" altLang="zh-CN" sz="1800" b="0" dirty="0" smtClean="0">
              <a:solidFill>
                <a:schemeClr val="tx1"/>
              </a:solidFill>
              <a:latin typeface="微软雅黑" panose="020B0503020204020204" charset="-122"/>
              <a:ea typeface="微软雅黑" panose="020B0503020204020204" charset="-122"/>
            </a:endParaRPr>
          </a:p>
          <a:p>
            <a:pPr indent="450850">
              <a:lnSpc>
                <a:spcPct val="100000"/>
              </a:lnSpc>
              <a:spcBef>
                <a:spcPts val="0"/>
              </a:spcBef>
            </a:pPr>
            <a:r>
              <a:rPr lang="en-US" altLang="zh-CN" sz="1800" b="0" dirty="0" err="1" smtClean="0">
                <a:solidFill>
                  <a:schemeClr val="tx1"/>
                </a:solidFill>
                <a:latin typeface="微软雅黑" panose="020B0503020204020204" charset="-122"/>
                <a:ea typeface="微软雅黑" panose="020B0503020204020204" charset="-122"/>
              </a:rPr>
              <a:t>var</a:t>
            </a: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a:solidFill>
                  <a:schemeClr val="tx1"/>
                </a:solidFill>
                <a:latin typeface="微软雅黑" panose="020B0503020204020204" charset="-122"/>
                <a:ea typeface="微软雅黑" panose="020B0503020204020204" charset="-122"/>
              </a:rPr>
              <a:t>len</a:t>
            </a:r>
            <a:r>
              <a:rPr lang="en-US" altLang="zh-CN" sz="1800" b="0" dirty="0">
                <a:solidFill>
                  <a:schemeClr val="tx1"/>
                </a:solidFill>
                <a:latin typeface="微软雅黑" panose="020B0503020204020204" charset="-122"/>
                <a:ea typeface="微软雅黑" panose="020B0503020204020204" charset="-122"/>
              </a:rPr>
              <a:t> = s1.length; //s1.length</a:t>
            </a:r>
            <a:r>
              <a:rPr lang="zh-CN" altLang="zh-CN" sz="1800" b="0" dirty="0">
                <a:solidFill>
                  <a:schemeClr val="tx1"/>
                </a:solidFill>
                <a:latin typeface="微软雅黑" panose="020B0503020204020204" charset="-122"/>
                <a:ea typeface="微软雅黑" panose="020B0503020204020204" charset="-122"/>
              </a:rPr>
              <a:t>返回</a:t>
            </a:r>
            <a:r>
              <a:rPr lang="en-US" altLang="zh-CN" sz="1800" b="0" dirty="0">
                <a:solidFill>
                  <a:schemeClr val="tx1"/>
                </a:solidFill>
                <a:latin typeface="微软雅黑" panose="020B0503020204020204" charset="-122"/>
                <a:ea typeface="微软雅黑" panose="020B0503020204020204" charset="-122"/>
              </a:rPr>
              <a:t>11</a:t>
            </a:r>
            <a:r>
              <a:rPr lang="zh-CN" altLang="zh-CN" sz="1800" b="0" dirty="0">
                <a:solidFill>
                  <a:schemeClr val="tx1"/>
                </a:solidFill>
                <a:latin typeface="微软雅黑" panose="020B0503020204020204" charset="-122"/>
                <a:ea typeface="微软雅黑" panose="020B0503020204020204" charset="-122"/>
              </a:rPr>
              <a:t>，</a:t>
            </a:r>
            <a:r>
              <a:rPr lang="en-US" altLang="zh-CN" sz="1800" b="0" dirty="0">
                <a:solidFill>
                  <a:schemeClr val="tx1"/>
                </a:solidFill>
                <a:latin typeface="微软雅黑" panose="020B0503020204020204" charset="-122"/>
                <a:ea typeface="微软雅黑" panose="020B0503020204020204" charset="-122"/>
              </a:rPr>
              <a:t>s1</a:t>
            </a:r>
            <a:r>
              <a:rPr lang="zh-CN" altLang="zh-CN" sz="1800" b="0" dirty="0">
                <a:solidFill>
                  <a:schemeClr val="tx1"/>
                </a:solidFill>
                <a:latin typeface="微软雅黑" panose="020B0503020204020204" charset="-122"/>
                <a:ea typeface="微软雅黑" panose="020B0503020204020204" charset="-122"/>
              </a:rPr>
              <a:t>所指向的字符串有</a:t>
            </a:r>
            <a:r>
              <a:rPr lang="en-US" altLang="zh-CN" sz="1800" b="0" dirty="0">
                <a:solidFill>
                  <a:schemeClr val="tx1"/>
                </a:solidFill>
                <a:latin typeface="微软雅黑" panose="020B0503020204020204" charset="-122"/>
                <a:ea typeface="微软雅黑" panose="020B0503020204020204" charset="-122"/>
              </a:rPr>
              <a:t>11</a:t>
            </a:r>
            <a:r>
              <a:rPr lang="zh-CN" altLang="zh-CN" sz="1800" b="0" dirty="0">
                <a:solidFill>
                  <a:schemeClr val="tx1"/>
                </a:solidFill>
                <a:latin typeface="微软雅黑" panose="020B0503020204020204" charset="-122"/>
                <a:ea typeface="微软雅黑" panose="020B0503020204020204" charset="-122"/>
              </a:rPr>
              <a:t>个</a:t>
            </a:r>
            <a:r>
              <a:rPr lang="zh-CN" altLang="zh-CN" sz="1800" b="0" dirty="0" smtClean="0">
                <a:solidFill>
                  <a:schemeClr val="tx1"/>
                </a:solidFill>
                <a:latin typeface="微软雅黑" panose="020B0503020204020204" charset="-122"/>
                <a:ea typeface="微软雅黑" panose="020B0503020204020204" charset="-122"/>
              </a:rPr>
              <a:t>字符</a:t>
            </a:r>
            <a:endParaRPr lang="zh-CN" altLang="zh-CN" sz="1800" b="0" dirty="0" smtClean="0">
              <a:solidFill>
                <a:schemeClr val="tx1"/>
              </a:solidFill>
              <a:latin typeface="微软雅黑" panose="020B0503020204020204" charset="-122"/>
              <a:ea typeface="微软雅黑" panose="020B0503020204020204" charset="-122"/>
            </a:endParaRPr>
          </a:p>
          <a:p>
            <a:pPr indent="450850">
              <a:lnSpc>
                <a:spcPct val="100000"/>
              </a:lnSpc>
              <a:spcBef>
                <a:spcPts val="0"/>
              </a:spcBef>
            </a:pPr>
            <a:r>
              <a:rPr lang="en-US" altLang="zh-CN" sz="1800" b="0" dirty="0" smtClean="0">
                <a:solidFill>
                  <a:schemeClr val="tx1"/>
                </a:solidFill>
                <a:latin typeface="微软雅黑" panose="020B0503020204020204" charset="-122"/>
                <a:ea typeface="微软雅黑" panose="020B0503020204020204" charset="-122"/>
              </a:rPr>
              <a:t>length</a:t>
            </a:r>
            <a:r>
              <a:rPr lang="zh-CN" altLang="en-US" sz="1800" b="0" dirty="0" smtClean="0">
                <a:solidFill>
                  <a:schemeClr val="tx1"/>
                </a:solidFill>
                <a:latin typeface="微软雅黑" panose="020B0503020204020204" charset="-122"/>
                <a:ea typeface="微软雅黑" panose="020B0503020204020204" charset="-122"/>
              </a:rPr>
              <a:t>是字符数目，不是编码长度，</a:t>
            </a:r>
            <a:r>
              <a:rPr lang="zh-CN" altLang="en-US" sz="1800" b="1" dirty="0" smtClean="0">
                <a:solidFill>
                  <a:srgbClr val="FF0000"/>
                </a:solidFill>
                <a:latin typeface="微软雅黑" panose="020B0503020204020204" charset="-122"/>
                <a:ea typeface="微软雅黑" panose="020B0503020204020204" charset="-122"/>
              </a:rPr>
              <a:t>一个汉字一个字符（不管编码为几个字节）</a:t>
            </a:r>
            <a:endParaRPr lang="zh-CN" altLang="en-US" sz="1800" b="1" dirty="0" smtClean="0">
              <a:solidFill>
                <a:srgbClr val="FF0000"/>
              </a:solidFill>
              <a:latin typeface="微软雅黑" panose="020B0503020204020204" charset="-122"/>
              <a:ea typeface="微软雅黑" panose="020B0503020204020204" charset="-122"/>
            </a:endParaRPr>
          </a:p>
        </p:txBody>
      </p:sp>
      <p:graphicFrame>
        <p:nvGraphicFramePr>
          <p:cNvPr id="308358" name="Group 134"/>
          <p:cNvGraphicFramePr>
            <a:graphicFrameLocks noGrp="1"/>
          </p:cNvGraphicFramePr>
          <p:nvPr>
            <p:ph idx="1"/>
            <p:custDataLst>
              <p:tags r:id="rId1"/>
            </p:custDataLst>
          </p:nvPr>
        </p:nvGraphicFramePr>
        <p:xfrm>
          <a:off x="972820" y="2882900"/>
          <a:ext cx="7064375" cy="3429000"/>
        </p:xfrm>
        <a:graphic>
          <a:graphicData uri="http://schemas.openxmlformats.org/drawingml/2006/table">
            <a:tbl>
              <a:tblPr/>
              <a:tblGrid>
                <a:gridCol w="2120265"/>
                <a:gridCol w="4944110"/>
              </a:tblGrid>
              <a:tr h="267911">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说明</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2916">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chartAt()</a:t>
                      </a:r>
                      <a:endPar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返回指定位置的字符</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2916">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concat()</a:t>
                      </a:r>
                      <a:endPar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连接字符串</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1726">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indexOf()</a:t>
                      </a:r>
                      <a:endPar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检索子串的位置</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8253">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split()</a:t>
                      </a:r>
                      <a:endPar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按照指定的分割符，将字符串分割成字符串数组</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2916">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substring()</a:t>
                      </a:r>
                      <a:endPar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按照索引号取子串</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3875">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toLowerCase()</a:t>
                      </a:r>
                      <a:endPar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将字符串转换成小写并返回</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2685">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toUpperCase()</a:t>
                      </a:r>
                      <a:endPar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将字符串转换成大写并返回</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2916">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replace()</a:t>
                      </a:r>
                      <a:endPar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替换字符串</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0293">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anchor()</a:t>
                      </a:r>
                      <a:endPar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创建锚点</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3" marB="3429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String</a:t>
            </a:r>
            <a:endParaRPr lang="zh-CN" altLang="en-US" dirty="0"/>
          </a:p>
        </p:txBody>
      </p:sp>
      <p:sp>
        <p:nvSpPr>
          <p:cNvPr id="3" name="矩形 2"/>
          <p:cNvSpPr/>
          <p:nvPr/>
        </p:nvSpPr>
        <p:spPr>
          <a:xfrm>
            <a:off x="533400" y="1351916"/>
            <a:ext cx="8534400" cy="5042535"/>
          </a:xfrm>
          <a:prstGeom prst="rect">
            <a:avLst/>
          </a:prstGeom>
        </p:spPr>
        <p:txBody>
          <a:bodyPr wrap="square">
            <a:spAutoFit/>
          </a:bodyPr>
          <a:lstStyle/>
          <a:p>
            <a:pPr indent="0">
              <a:lnSpc>
                <a:spcPct val="120000"/>
              </a:lnSpc>
              <a:spcAft>
                <a:spcPts val="300"/>
              </a:spcAft>
              <a:buClr>
                <a:srgbClr val="FF6600"/>
              </a:buClr>
              <a:buSzPct val="68000"/>
              <a:buFont typeface="Wingdings" panose="05000000000000000000" pitchFamily="2" charset="2"/>
              <a:buNone/>
            </a:pPr>
            <a:r>
              <a:rPr lang="en-US" altLang="zh-CN" dirty="0" err="1">
                <a:sym typeface="+mn-ea"/>
              </a:rPr>
              <a:t>charAt</a:t>
            </a:r>
            <a:r>
              <a:rPr lang="en-US" altLang="zh-CN" dirty="0">
                <a:sym typeface="+mn-ea"/>
              </a:rPr>
              <a:t>()</a:t>
            </a:r>
            <a:r>
              <a:rPr lang="zh-CN" altLang="en-US" dirty="0">
                <a:sym typeface="+mn-ea"/>
              </a:rPr>
              <a:t>是根据索引号返回字符串中的一个字符，语法格式为：</a:t>
            </a:r>
            <a:endParaRPr lang="zh-CN" altLang="en-US" dirty="0"/>
          </a:p>
          <a:p>
            <a:pPr lvl="1"/>
            <a:r>
              <a:rPr lang="en-US" altLang="zh-CN" dirty="0" err="1">
                <a:sym typeface="+mn-ea"/>
              </a:rPr>
              <a:t>string.charAt</a:t>
            </a:r>
            <a:r>
              <a:rPr lang="en-US" altLang="zh-CN" dirty="0">
                <a:sym typeface="+mn-ea"/>
              </a:rPr>
              <a:t>(index);</a:t>
            </a:r>
            <a:endParaRPr lang="en-US" altLang="zh-CN" dirty="0"/>
          </a:p>
          <a:p>
            <a:pPr lvl="1"/>
            <a:r>
              <a:rPr lang="en-US" altLang="zh-CN" dirty="0">
                <a:sym typeface="+mn-ea"/>
              </a:rPr>
              <a:t>//index</a:t>
            </a:r>
            <a:r>
              <a:rPr lang="zh-CN" altLang="en-US" dirty="0">
                <a:sym typeface="+mn-ea"/>
              </a:rPr>
              <a:t>为索引号，有效值为</a:t>
            </a:r>
            <a:r>
              <a:rPr lang="en-US" altLang="zh-CN" dirty="0">
                <a:sym typeface="+mn-ea"/>
              </a:rPr>
              <a:t>0~length-1</a:t>
            </a:r>
            <a:r>
              <a:rPr lang="zh-CN" altLang="en-US" dirty="0">
                <a:sym typeface="+mn-ea"/>
              </a:rPr>
              <a:t>，汉字作为一个字符来处理</a:t>
            </a:r>
            <a:endParaRPr lang="zh-CN" altLang="en-US" dirty="0"/>
          </a:p>
          <a:p>
            <a:pPr indent="450850">
              <a:lnSpc>
                <a:spcPct val="100000"/>
              </a:lnSpc>
              <a:spcBef>
                <a:spcPts val="0"/>
              </a:spcBef>
            </a:pPr>
            <a:endParaRPr lang="en-US" altLang="zh-CN" b="0" dirty="0">
              <a:solidFill>
                <a:schemeClr val="tx1"/>
              </a:solidFill>
              <a:latin typeface="微软雅黑" panose="020B0503020204020204" charset="-122"/>
              <a:ea typeface="微软雅黑" panose="020B0503020204020204" charset="-122"/>
            </a:endParaRPr>
          </a:p>
          <a:p>
            <a:pPr>
              <a:lnSpc>
                <a:spcPct val="100000"/>
              </a:lnSpc>
              <a:spcBef>
                <a:spcPts val="0"/>
              </a:spcBef>
            </a:pPr>
            <a:r>
              <a:rPr lang="en-US" altLang="zh-CN" b="0" dirty="0">
                <a:solidFill>
                  <a:schemeClr val="tx1"/>
                </a:solidFill>
                <a:latin typeface="微软雅黑" panose="020B0503020204020204" charset="-122"/>
                <a:ea typeface="微软雅黑" panose="020B0503020204020204" charset="-122"/>
              </a:rPr>
              <a:t>concat()</a:t>
            </a:r>
            <a:r>
              <a:rPr lang="zh-CN" altLang="en-US" b="0" dirty="0">
                <a:solidFill>
                  <a:schemeClr val="tx1"/>
                </a:solidFill>
                <a:latin typeface="微软雅黑" panose="020B0503020204020204" charset="-122"/>
                <a:ea typeface="微软雅黑" panose="020B0503020204020204" charset="-122"/>
              </a:rPr>
              <a:t>，</a:t>
            </a:r>
            <a:r>
              <a:rPr lang="zh-CN" altLang="zh-CN" b="0" dirty="0">
                <a:solidFill>
                  <a:schemeClr val="tx1"/>
                </a:solidFill>
                <a:latin typeface="微软雅黑" panose="020B0503020204020204" charset="-122"/>
                <a:ea typeface="微软雅黑" panose="020B0503020204020204" charset="-122"/>
              </a:rPr>
              <a:t>连接两个（多个）字符串</a:t>
            </a:r>
            <a:endParaRPr lang="zh-CN" altLang="zh-CN" b="0" dirty="0">
              <a:solidFill>
                <a:schemeClr val="tx1"/>
              </a:solidFill>
              <a:latin typeface="微软雅黑" panose="020B0503020204020204" charset="-122"/>
              <a:ea typeface="微软雅黑" panose="020B0503020204020204" charset="-122"/>
            </a:endParaRPr>
          </a:p>
          <a:p>
            <a:pPr>
              <a:lnSpc>
                <a:spcPct val="100000"/>
              </a:lnSpc>
              <a:spcBef>
                <a:spcPts val="0"/>
              </a:spcBef>
            </a:pPr>
            <a:r>
              <a:rPr lang="en-US" altLang="zh-CN" b="0" dirty="0" smtClean="0">
                <a:solidFill>
                  <a:schemeClr val="tx1"/>
                </a:solidFill>
                <a:latin typeface="微软雅黑" panose="020B0503020204020204" charset="-122"/>
                <a:ea typeface="微软雅黑" panose="020B0503020204020204" charset="-122"/>
              </a:rPr>
              <a:t>       String</a:t>
            </a:r>
            <a:r>
              <a:rPr lang="zh-CN" altLang="zh-CN" b="0" dirty="0">
                <a:solidFill>
                  <a:schemeClr val="tx1"/>
                </a:solidFill>
                <a:latin typeface="微软雅黑" panose="020B0503020204020204" charset="-122"/>
                <a:ea typeface="微软雅黑" panose="020B0503020204020204" charset="-122"/>
              </a:rPr>
              <a:t>对象的</a:t>
            </a:r>
            <a:r>
              <a:rPr lang="en-US" altLang="zh-CN" b="0" dirty="0" err="1">
                <a:solidFill>
                  <a:schemeClr val="tx1"/>
                </a:solidFill>
                <a:latin typeface="微软雅黑" panose="020B0503020204020204" charset="-122"/>
                <a:ea typeface="微软雅黑" panose="020B0503020204020204" charset="-122"/>
              </a:rPr>
              <a:t>concat</a:t>
            </a:r>
            <a:r>
              <a:rPr lang="en-US" altLang="zh-CN" b="0" dirty="0">
                <a:solidFill>
                  <a:schemeClr val="tx1"/>
                </a:solidFill>
                <a:latin typeface="微软雅黑" panose="020B0503020204020204" charset="-122"/>
                <a:ea typeface="微软雅黑" panose="020B0503020204020204" charset="-122"/>
              </a:rPr>
              <a:t>( )</a:t>
            </a:r>
            <a:r>
              <a:rPr lang="zh-CN" altLang="zh-CN" b="0" dirty="0">
                <a:solidFill>
                  <a:schemeClr val="tx1"/>
                </a:solidFill>
                <a:latin typeface="微软雅黑" panose="020B0503020204020204" charset="-122"/>
                <a:ea typeface="微软雅黑" panose="020B0503020204020204" charset="-122"/>
              </a:rPr>
              <a:t>方法能将作为参数传入的字符串加入到调用该方法的字符串的末尾，并将结果返回给新的字符串</a:t>
            </a:r>
            <a:r>
              <a:rPr lang="zh-CN" altLang="zh-CN" b="0" dirty="0" smtClean="0">
                <a:solidFill>
                  <a:schemeClr val="tx1"/>
                </a:solidFill>
                <a:latin typeface="微软雅黑" panose="020B0503020204020204" charset="-122"/>
                <a:ea typeface="微软雅黑" panose="020B0503020204020204" charset="-122"/>
              </a:rPr>
              <a:t>。</a:t>
            </a:r>
            <a:endParaRPr lang="zh-CN" altLang="zh-CN" b="0" dirty="0" smtClean="0">
              <a:solidFill>
                <a:schemeClr val="tx1"/>
              </a:solidFill>
              <a:latin typeface="微软雅黑" panose="020B0503020204020204" charset="-122"/>
              <a:ea typeface="微软雅黑" panose="020B0503020204020204" charset="-122"/>
            </a:endParaRPr>
          </a:p>
          <a:p>
            <a:pPr indent="450850">
              <a:lnSpc>
                <a:spcPct val="100000"/>
              </a:lnSpc>
              <a:spcBef>
                <a:spcPts val="0"/>
              </a:spcBef>
            </a:pPr>
            <a:r>
              <a:rPr lang="en-US" altLang="zh-CN" sz="1800" b="0" dirty="0" err="1" smtClean="0">
                <a:solidFill>
                  <a:schemeClr val="tx1"/>
                </a:solidFill>
                <a:latin typeface="微软雅黑" panose="020B0503020204020204" charset="-122"/>
                <a:ea typeface="微软雅黑" panose="020B0503020204020204" charset="-122"/>
              </a:rPr>
              <a:t>var</a:t>
            </a: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targetString</a:t>
            </a:r>
            <a:r>
              <a:rPr lang="en-US" altLang="zh-CN" sz="1800" b="0" dirty="0" smtClean="0">
                <a:solidFill>
                  <a:schemeClr val="tx1"/>
                </a:solidFill>
                <a:latin typeface="微软雅黑" panose="020B0503020204020204" charset="-122"/>
                <a:ea typeface="微软雅黑" panose="020B0503020204020204" charset="-122"/>
              </a:rPr>
              <a:t>=new String("Welcome to ");</a:t>
            </a:r>
            <a:endParaRPr lang="en-US" altLang="zh-CN" sz="1800" b="0" dirty="0" smtClean="0">
              <a:solidFill>
                <a:schemeClr val="tx1"/>
              </a:solidFill>
              <a:latin typeface="微软雅黑" panose="020B0503020204020204" charset="-122"/>
              <a:ea typeface="微软雅黑" panose="020B0503020204020204" charset="-122"/>
            </a:endParaRPr>
          </a:p>
          <a:p>
            <a:pPr indent="450850">
              <a:lnSpc>
                <a:spcPct val="100000"/>
              </a:lnSpc>
              <a:spcBef>
                <a:spcPts val="0"/>
              </a:spcBef>
            </a:pPr>
            <a:r>
              <a:rPr lang="en-US" altLang="zh-CN" sz="1800" b="0" dirty="0" err="1" smtClean="0">
                <a:solidFill>
                  <a:schemeClr val="tx1"/>
                </a:solidFill>
                <a:latin typeface="微软雅黑" panose="020B0503020204020204" charset="-122"/>
                <a:ea typeface="微软雅黑" panose="020B0503020204020204" charset="-122"/>
              </a:rPr>
              <a:t>var</a:t>
            </a:r>
            <a:r>
              <a:rPr lang="en-US" altLang="zh-CN" sz="1800" b="0" dirty="0" smtClean="0">
                <a:solidFill>
                  <a:schemeClr val="tx1"/>
                </a:solidFill>
                <a:latin typeface="微软雅黑" panose="020B0503020204020204" charset="-122"/>
                <a:ea typeface="微软雅黑" panose="020B0503020204020204" charset="-122"/>
              </a:rPr>
              <a:t> </a:t>
            </a:r>
            <a:r>
              <a:rPr lang="en-US" altLang="zh-CN" sz="1800" b="0" dirty="0" err="1" smtClean="0">
                <a:solidFill>
                  <a:schemeClr val="tx1"/>
                </a:solidFill>
                <a:latin typeface="微软雅黑" panose="020B0503020204020204" charset="-122"/>
                <a:ea typeface="微软雅黑" panose="020B0503020204020204" charset="-122"/>
              </a:rPr>
              <a:t>strToBeAdded</a:t>
            </a:r>
            <a:r>
              <a:rPr lang="en-US" altLang="zh-CN" sz="1800" b="0" dirty="0" smtClean="0">
                <a:solidFill>
                  <a:schemeClr val="tx1"/>
                </a:solidFill>
                <a:latin typeface="微软雅黑" panose="020B0503020204020204" charset="-122"/>
                <a:ea typeface="微软雅黑" panose="020B0503020204020204" charset="-122"/>
              </a:rPr>
              <a:t>=new String("the world!"); </a:t>
            </a:r>
            <a:endParaRPr lang="en-US" altLang="zh-CN" sz="1800" b="0" dirty="0" smtClean="0">
              <a:solidFill>
                <a:schemeClr val="tx1"/>
              </a:solidFill>
              <a:latin typeface="微软雅黑" panose="020B0503020204020204" charset="-122"/>
              <a:ea typeface="微软雅黑" panose="020B0503020204020204" charset="-122"/>
            </a:endParaRPr>
          </a:p>
          <a:p>
            <a:pPr indent="450850">
              <a:lnSpc>
                <a:spcPct val="100000"/>
              </a:lnSpc>
              <a:spcBef>
                <a:spcPts val="0"/>
              </a:spcBef>
            </a:pPr>
            <a:r>
              <a:rPr lang="nb-NO" altLang="zh-CN" sz="1800" b="0" dirty="0" smtClean="0">
                <a:solidFill>
                  <a:schemeClr val="tx1"/>
                </a:solidFill>
                <a:latin typeface="微软雅黑" panose="020B0503020204020204" charset="-122"/>
                <a:ea typeface="微软雅黑" panose="020B0503020204020204" charset="-122"/>
              </a:rPr>
              <a:t>var </a:t>
            </a:r>
            <a:r>
              <a:rPr lang="nb-NO" altLang="zh-CN" sz="1800" b="0" dirty="0" smtClean="0">
                <a:solidFill>
                  <a:schemeClr val="tx1"/>
                </a:solidFill>
                <a:highlight>
                  <a:srgbClr val="FF0000"/>
                </a:highlight>
                <a:latin typeface="微软雅黑" panose="020B0503020204020204" charset="-122"/>
                <a:ea typeface="微软雅黑" panose="020B0503020204020204" charset="-122"/>
              </a:rPr>
              <a:t>finalString</a:t>
            </a:r>
            <a:r>
              <a:rPr lang="nb-NO" altLang="zh-CN" sz="1800" b="0" dirty="0" smtClean="0">
                <a:solidFill>
                  <a:schemeClr val="tx1"/>
                </a:solidFill>
                <a:latin typeface="微软雅黑" panose="020B0503020204020204" charset="-122"/>
                <a:ea typeface="微软雅黑" panose="020B0503020204020204" charset="-122"/>
              </a:rPr>
              <a:t>=targetString.concat(strToBeAdded); </a:t>
            </a:r>
            <a:endParaRPr lang="nb-NO" altLang="zh-CN" sz="1800" b="0" dirty="0" smtClean="0">
              <a:solidFill>
                <a:schemeClr val="tx1"/>
              </a:solidFill>
              <a:latin typeface="微软雅黑" panose="020B0503020204020204" charset="-122"/>
              <a:ea typeface="微软雅黑" panose="020B0503020204020204" charset="-122"/>
            </a:endParaRPr>
          </a:p>
          <a:p>
            <a:pPr indent="450850">
              <a:lnSpc>
                <a:spcPct val="100000"/>
              </a:lnSpc>
              <a:spcBef>
                <a:spcPts val="0"/>
              </a:spcBef>
            </a:pPr>
            <a:endParaRPr lang="zh-CN" altLang="en-US" b="0" dirty="0">
              <a:latin typeface="微软雅黑" panose="020B0503020204020204" charset="-122"/>
              <a:ea typeface="微软雅黑" panose="020B0503020204020204" charset="-122"/>
            </a:endParaRPr>
          </a:p>
          <a:p>
            <a:pPr indent="0">
              <a:lnSpc>
                <a:spcPct val="120000"/>
              </a:lnSpc>
              <a:spcAft>
                <a:spcPts val="300"/>
              </a:spcAft>
              <a:buClr>
                <a:srgbClr val="FF6600"/>
              </a:buClr>
              <a:buSzPct val="68000"/>
              <a:buFont typeface="Wingdings" panose="05000000000000000000" pitchFamily="2" charset="2"/>
              <a:buNone/>
            </a:pPr>
            <a:r>
              <a:rPr lang="en-US" altLang="zh-CN" dirty="0" err="1">
                <a:sym typeface="+mn-ea"/>
              </a:rPr>
              <a:t>indexOf</a:t>
            </a:r>
            <a:r>
              <a:rPr lang="en-US" altLang="zh-CN" dirty="0">
                <a:sym typeface="+mn-ea"/>
              </a:rPr>
              <a:t>()</a:t>
            </a:r>
            <a:r>
              <a:rPr lang="zh-CN" altLang="en-US" dirty="0">
                <a:sym typeface="+mn-ea"/>
              </a:rPr>
              <a:t>方法是查询子串在字符串中出现的位置索引，有效值为</a:t>
            </a:r>
            <a:r>
              <a:rPr lang="en-US" altLang="zh-CN" dirty="0">
                <a:sym typeface="+mn-ea"/>
              </a:rPr>
              <a:t>0~length-1, length</a:t>
            </a:r>
            <a:r>
              <a:rPr lang="zh-CN" altLang="en-US" dirty="0">
                <a:sym typeface="+mn-ea"/>
              </a:rPr>
              <a:t>为字符串的长度；如果不存在子串，则返回</a:t>
            </a:r>
            <a:r>
              <a:rPr lang="en-US" altLang="zh-CN" dirty="0">
                <a:sym typeface="+mn-ea"/>
              </a:rPr>
              <a:t>-1</a:t>
            </a:r>
            <a:r>
              <a:rPr lang="zh-CN" altLang="en-US" dirty="0">
                <a:sym typeface="+mn-ea"/>
              </a:rPr>
              <a:t>。</a:t>
            </a:r>
            <a:endParaRPr lang="zh-CN" altLang="en-US" dirty="0"/>
          </a:p>
          <a:p>
            <a:pPr lvl="1"/>
            <a:r>
              <a:rPr lang="en-US" altLang="zh-CN" dirty="0" err="1">
                <a:sym typeface="+mn-ea"/>
              </a:rPr>
              <a:t>string.indexOf</a:t>
            </a:r>
            <a:r>
              <a:rPr lang="en-US" altLang="zh-CN" dirty="0">
                <a:sym typeface="+mn-ea"/>
              </a:rPr>
              <a:t>(substring, </a:t>
            </a:r>
            <a:r>
              <a:rPr lang="en-US" altLang="zh-CN" dirty="0" err="1">
                <a:sym typeface="+mn-ea"/>
              </a:rPr>
              <a:t>startpos</a:t>
            </a:r>
            <a:r>
              <a:rPr lang="en-US" altLang="zh-CN" dirty="0">
                <a:sym typeface="+mn-ea"/>
              </a:rPr>
              <a:t>);</a:t>
            </a:r>
            <a:endParaRPr lang="en-US" altLang="zh-CN" dirty="0"/>
          </a:p>
          <a:p>
            <a:pPr lvl="1"/>
            <a:r>
              <a:rPr lang="en-US" altLang="zh-CN" dirty="0">
                <a:sym typeface="+mn-ea"/>
              </a:rPr>
              <a:t>//</a:t>
            </a:r>
            <a:r>
              <a:rPr lang="zh-CN" altLang="en-US" dirty="0">
                <a:sym typeface="+mn-ea"/>
              </a:rPr>
              <a:t>查找</a:t>
            </a:r>
            <a:r>
              <a:rPr lang="en-US" altLang="zh-CN" dirty="0">
                <a:sym typeface="+mn-ea"/>
              </a:rPr>
              <a:t>string</a:t>
            </a:r>
            <a:r>
              <a:rPr lang="zh-CN" altLang="en-US" dirty="0">
                <a:sym typeface="+mn-ea"/>
              </a:rPr>
              <a:t>中</a:t>
            </a:r>
            <a:r>
              <a:rPr lang="en-US" altLang="zh-CN" dirty="0">
                <a:sym typeface="+mn-ea"/>
              </a:rPr>
              <a:t>substring</a:t>
            </a:r>
            <a:r>
              <a:rPr lang="zh-CN" altLang="en-US" dirty="0">
                <a:sym typeface="+mn-ea"/>
              </a:rPr>
              <a:t>在</a:t>
            </a:r>
            <a:r>
              <a:rPr lang="en-US" altLang="zh-CN" dirty="0" err="1">
                <a:sym typeface="+mn-ea"/>
              </a:rPr>
              <a:t>startpos</a:t>
            </a:r>
            <a:r>
              <a:rPr lang="zh-CN" altLang="en-US" dirty="0">
                <a:sym typeface="+mn-ea"/>
              </a:rPr>
              <a:t>之后第一次出现的位置，</a:t>
            </a:r>
            <a:r>
              <a:rPr lang="en-US" altLang="zh-CN" dirty="0">
                <a:sym typeface="+mn-ea"/>
              </a:rPr>
              <a:t>startpos</a:t>
            </a:r>
            <a:r>
              <a:rPr lang="zh-CN" altLang="en-US" dirty="0">
                <a:sym typeface="+mn-ea"/>
              </a:rPr>
              <a:t>默认为</a:t>
            </a:r>
            <a:r>
              <a:rPr lang="en-US" altLang="zh-CN" dirty="0">
                <a:sym typeface="+mn-ea"/>
              </a:rPr>
              <a:t>0</a:t>
            </a:r>
            <a:endParaRPr lang="zh-CN" altLang="en-US" dirty="0"/>
          </a:p>
          <a:p>
            <a:pPr indent="0">
              <a:lnSpc>
                <a:spcPct val="100000"/>
              </a:lnSpc>
              <a:spcBef>
                <a:spcPts val="0"/>
              </a:spcBef>
            </a:pPr>
            <a:endParaRPr lang="zh-CN" altLang="en-US" b="0" dirty="0">
              <a:latin typeface="微软雅黑" panose="020B0503020204020204" charset="-122"/>
              <a:ea typeface="微软雅黑" panose="020B0503020204020204" charset="-122"/>
            </a:endParaRPr>
          </a:p>
          <a:p>
            <a:pPr indent="0">
              <a:lnSpc>
                <a:spcPct val="100000"/>
              </a:lnSpc>
              <a:spcBef>
                <a:spcPts val="0"/>
              </a:spcBef>
            </a:pPr>
            <a:r>
              <a:rPr lang="en-US" altLang="zh-CN" dirty="0">
                <a:sym typeface="+mn-ea"/>
              </a:rPr>
              <a:t>substring(beg,end)</a:t>
            </a:r>
            <a:r>
              <a:rPr lang="zh-CN" altLang="en-US" dirty="0">
                <a:sym typeface="+mn-ea"/>
              </a:rPr>
              <a:t>用于返回指定的两个下标之间的字符串，若</a:t>
            </a:r>
            <a:r>
              <a:rPr lang="en-US" altLang="zh-CN" dirty="0">
                <a:sym typeface="+mn-ea"/>
              </a:rPr>
              <a:t>beg&gt;end</a:t>
            </a:r>
            <a:r>
              <a:rPr lang="zh-CN" altLang="en-US" dirty="0">
                <a:sym typeface="+mn-ea"/>
              </a:rPr>
              <a:t>会自动对调</a:t>
            </a:r>
            <a:endParaRPr lang="zh-CN" altLang="en-US" b="0"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304484" y="382905"/>
            <a:ext cx="7761287" cy="567929"/>
          </a:xfrm>
        </p:spPr>
        <p:txBody>
          <a:bodyPr/>
          <a:lstStyle/>
          <a:p>
            <a:r>
              <a:rPr lang="en-US" altLang="zh-CN" kern="1200" dirty="0">
                <a:solidFill>
                  <a:schemeClr val="tx1"/>
                </a:solidFill>
                <a:latin typeface="+mj-lt"/>
                <a:cs typeface="+mj-lt"/>
              </a:rPr>
              <a:t>JavaScript</a:t>
            </a:r>
            <a:r>
              <a:rPr lang="zh-CN" altLang="en-US" dirty="0" smtClean="0">
                <a:solidFill>
                  <a:schemeClr val="tx1"/>
                </a:solidFill>
                <a:latin typeface="+mj-lt"/>
                <a:cs typeface="+mj-lt"/>
              </a:rPr>
              <a:t>放置</a:t>
            </a:r>
            <a:r>
              <a:rPr lang="en-US" altLang="zh-CN" dirty="0" smtClean="0">
                <a:solidFill>
                  <a:schemeClr val="tx1"/>
                </a:solidFill>
                <a:latin typeface="+mj-lt"/>
                <a:cs typeface="+mj-lt"/>
              </a:rPr>
              <a:t>-</a:t>
            </a:r>
            <a:r>
              <a:rPr lang="zh-CN" altLang="en-US" dirty="0" smtClean="0">
                <a:solidFill>
                  <a:schemeClr val="tx1"/>
                </a:solidFill>
                <a:latin typeface="+mj-lt"/>
                <a:cs typeface="+mj-lt"/>
              </a:rPr>
              <a:t>事件处理代码</a:t>
            </a:r>
            <a:endParaRPr lang="zh-CN" altLang="en-US" dirty="0" smtClean="0">
              <a:solidFill>
                <a:schemeClr val="tx1"/>
              </a:solidFill>
              <a:latin typeface="+mj-lt"/>
              <a:cs typeface="+mj-lt"/>
            </a:endParaRPr>
          </a:p>
        </p:txBody>
      </p:sp>
      <p:sp>
        <p:nvSpPr>
          <p:cNvPr id="22530" name="Rectangle 4"/>
          <p:cNvSpPr>
            <a:spLocks noChangeArrowheads="1"/>
          </p:cNvSpPr>
          <p:nvPr/>
        </p:nvSpPr>
        <p:spPr bwMode="auto">
          <a:xfrm>
            <a:off x="378460" y="1079500"/>
            <a:ext cx="8174355" cy="2348230"/>
          </a:xfrm>
          <a:prstGeom prst="rect">
            <a:avLst/>
          </a:prstGeom>
          <a:noFill/>
          <a:ln w="9525">
            <a:noFill/>
            <a:miter lim="800000"/>
          </a:ln>
        </p:spPr>
        <p:txBody>
          <a:bodyPr wrap="square">
            <a:spAutoFit/>
          </a:bodyPr>
          <a:lstStyle/>
          <a:p>
            <a:pPr>
              <a:lnSpc>
                <a:spcPts val="1600"/>
              </a:lnSpc>
            </a:pPr>
            <a:r>
              <a:rPr lang="en-US" altLang="zh-CN" sz="1600" dirty="0"/>
              <a:t>&lt;html&gt;</a:t>
            </a:r>
            <a:endParaRPr lang="en-US" altLang="zh-CN" sz="1600" dirty="0"/>
          </a:p>
          <a:p>
            <a:pPr>
              <a:lnSpc>
                <a:spcPts val="1600"/>
              </a:lnSpc>
            </a:pPr>
            <a:r>
              <a:rPr lang="en-US" altLang="zh-CN" sz="1600" dirty="0"/>
              <a:t>  &lt;head&gt;</a:t>
            </a:r>
            <a:endParaRPr lang="en-US" altLang="zh-CN" sz="1600" dirty="0"/>
          </a:p>
          <a:p>
            <a:pPr>
              <a:lnSpc>
                <a:spcPts val="1600"/>
              </a:lnSpc>
            </a:pPr>
            <a:r>
              <a:rPr lang="en-US" altLang="zh-CN" sz="1600" dirty="0"/>
              <a:t>    &lt;title&gt;</a:t>
            </a:r>
            <a:r>
              <a:rPr lang="zh-CN" altLang="en-US" sz="1600" dirty="0"/>
              <a:t>直接在事件处理代码中加入</a:t>
            </a:r>
            <a:r>
              <a:rPr lang="en-US" altLang="zh-CN" sz="1600" dirty="0"/>
              <a:t>JavaScript</a:t>
            </a:r>
            <a:r>
              <a:rPr lang="zh-CN" altLang="en-US" sz="1600" dirty="0"/>
              <a:t>代码</a:t>
            </a:r>
            <a:r>
              <a:rPr lang="en-US" altLang="zh-CN" sz="1600" dirty="0"/>
              <a:t>&lt;/title&gt;</a:t>
            </a:r>
            <a:endParaRPr lang="en-US" altLang="zh-CN" sz="1600" dirty="0"/>
          </a:p>
          <a:p>
            <a:pPr>
              <a:lnSpc>
                <a:spcPts val="1600"/>
              </a:lnSpc>
            </a:pPr>
            <a:r>
              <a:rPr lang="en-US" altLang="zh-CN" sz="1600" dirty="0"/>
              <a:t> &lt;/head&gt;</a:t>
            </a:r>
            <a:endParaRPr lang="en-US" altLang="zh-CN" sz="1600" dirty="0"/>
          </a:p>
          <a:p>
            <a:pPr>
              <a:lnSpc>
                <a:spcPts val="1600"/>
              </a:lnSpc>
            </a:pPr>
            <a:r>
              <a:rPr lang="en-US" altLang="zh-CN" sz="1600" dirty="0"/>
              <a:t> &lt;body&gt;</a:t>
            </a:r>
            <a:endParaRPr lang="en-US" altLang="zh-CN" sz="1600" dirty="0"/>
          </a:p>
          <a:p>
            <a:pPr>
              <a:lnSpc>
                <a:spcPts val="1600"/>
              </a:lnSpc>
            </a:pPr>
            <a:r>
              <a:rPr lang="en-US" altLang="zh-CN" sz="1600" dirty="0"/>
              <a:t>   &lt;form&gt;</a:t>
            </a:r>
            <a:endParaRPr lang="en-US" altLang="zh-CN" sz="1600" dirty="0"/>
          </a:p>
          <a:p>
            <a:pPr>
              <a:lnSpc>
                <a:spcPts val="1600"/>
              </a:lnSpc>
            </a:pPr>
            <a:r>
              <a:rPr lang="en-US" altLang="zh-CN" sz="1600" dirty="0"/>
              <a:t>     &lt;input type="button" </a:t>
            </a:r>
            <a:r>
              <a:rPr lang="en-US" altLang="zh-CN" sz="1600" dirty="0" err="1">
                <a:solidFill>
                  <a:srgbClr val="FF0000"/>
                </a:solidFill>
              </a:rPr>
              <a:t>onclick</a:t>
            </a:r>
            <a:r>
              <a:rPr lang="en-US" altLang="zh-CN" sz="1600" dirty="0">
                <a:solidFill>
                  <a:srgbClr val="FF0000"/>
                </a:solidFill>
              </a:rPr>
              <a:t>="alert('</a:t>
            </a:r>
            <a:r>
              <a:rPr lang="zh-CN" altLang="en-US" sz="1600" dirty="0">
                <a:solidFill>
                  <a:srgbClr val="FF0000"/>
                </a:solidFill>
              </a:rPr>
              <a:t>直接在事件处理代码中加入</a:t>
            </a:r>
            <a:r>
              <a:rPr lang="en-US" altLang="zh-CN" sz="1600" dirty="0">
                <a:solidFill>
                  <a:srgbClr val="FF0000"/>
                </a:solidFill>
              </a:rPr>
              <a:t>JavaScript</a:t>
            </a:r>
            <a:r>
              <a:rPr lang="zh-CN" altLang="en-US" sz="1600" dirty="0">
                <a:solidFill>
                  <a:srgbClr val="FF0000"/>
                </a:solidFill>
              </a:rPr>
              <a:t>代码</a:t>
            </a:r>
            <a:r>
              <a:rPr lang="en-US" altLang="zh-CN" sz="1600" dirty="0">
                <a:solidFill>
                  <a:srgbClr val="FF0000"/>
                </a:solidFill>
              </a:rPr>
              <a:t>')"</a:t>
            </a:r>
            <a:r>
              <a:rPr lang="en-US" altLang="zh-CN" sz="1600" dirty="0"/>
              <a:t> value="</a:t>
            </a:r>
            <a:r>
              <a:rPr lang="zh-CN" altLang="en-US" sz="1600" dirty="0"/>
              <a:t>直接调用</a:t>
            </a:r>
            <a:r>
              <a:rPr lang="en-US" altLang="zh-CN" sz="1600" dirty="0"/>
              <a:t>JavaScript</a:t>
            </a:r>
            <a:r>
              <a:rPr lang="zh-CN" altLang="en-US" sz="1600" dirty="0"/>
              <a:t>代码</a:t>
            </a:r>
            <a:r>
              <a:rPr lang="en-US" altLang="zh-CN" sz="1600" dirty="0"/>
              <a:t>"&gt;</a:t>
            </a:r>
            <a:endParaRPr lang="en-US" altLang="zh-CN" sz="1600" dirty="0"/>
          </a:p>
          <a:p>
            <a:pPr>
              <a:lnSpc>
                <a:spcPts val="1600"/>
              </a:lnSpc>
            </a:pPr>
            <a:r>
              <a:rPr lang="en-US" altLang="zh-CN" sz="1600" dirty="0"/>
              <a:t>     &lt;/form&gt;</a:t>
            </a:r>
            <a:endParaRPr lang="en-US" altLang="zh-CN" sz="1600" dirty="0"/>
          </a:p>
          <a:p>
            <a:pPr>
              <a:lnSpc>
                <a:spcPts val="1600"/>
              </a:lnSpc>
            </a:pPr>
            <a:r>
              <a:rPr lang="en-US" altLang="zh-CN" sz="1600" dirty="0"/>
              <a:t>   &lt;/body&gt;</a:t>
            </a:r>
            <a:endParaRPr lang="en-US" altLang="zh-CN" sz="1600" dirty="0"/>
          </a:p>
          <a:p>
            <a:pPr>
              <a:lnSpc>
                <a:spcPts val="1600"/>
              </a:lnSpc>
            </a:pPr>
            <a:r>
              <a:rPr lang="en-US" altLang="zh-CN" sz="1600" dirty="0"/>
              <a:t>&lt;/html&gt;</a:t>
            </a:r>
            <a:endParaRPr lang="zh-CN" altLang="en-US" sz="1600" dirty="0"/>
          </a:p>
        </p:txBody>
      </p:sp>
      <p:sp>
        <p:nvSpPr>
          <p:cNvPr id="22532" name="Rectangle 6"/>
          <p:cNvSpPr>
            <a:spLocks noChangeArrowheads="1"/>
          </p:cNvSpPr>
          <p:nvPr/>
        </p:nvSpPr>
        <p:spPr bwMode="auto">
          <a:xfrm>
            <a:off x="378460" y="3717290"/>
            <a:ext cx="8534400" cy="645160"/>
          </a:xfrm>
          <a:prstGeom prst="rect">
            <a:avLst/>
          </a:prstGeom>
          <a:noFill/>
          <a:ln w="9525">
            <a:solidFill>
              <a:srgbClr val="0000FF"/>
            </a:solidFill>
            <a:miter lim="800000"/>
          </a:ln>
        </p:spPr>
        <p:txBody>
          <a:bodyPr wrap="square">
            <a:spAutoFit/>
          </a:bodyPr>
          <a:lstStyle/>
          <a:p>
            <a:pPr marL="447675" indent="-447675">
              <a:tabLst>
                <a:tab pos="447675" algn="l"/>
                <a:tab pos="536575" algn="l"/>
              </a:tabLst>
            </a:pPr>
            <a:r>
              <a:rPr lang="zh-CN" altLang="en-US" dirty="0">
                <a:latin typeface="微软雅黑" panose="020B0503020204020204" charset="-122"/>
                <a:ea typeface="微软雅黑" panose="020B0503020204020204" charset="-122"/>
              </a:rPr>
              <a:t>注：</a:t>
            </a:r>
            <a:r>
              <a:rPr lang="en-US" altLang="zh-CN" dirty="0">
                <a:latin typeface="微软雅黑" panose="020B0503020204020204" charset="-122"/>
                <a:ea typeface="微软雅黑" panose="020B0503020204020204" charset="-122"/>
              </a:rPr>
              <a:t>JS</a:t>
            </a:r>
            <a:r>
              <a:rPr lang="zh-CN" altLang="en-US" dirty="0">
                <a:latin typeface="微软雅黑" panose="020B0503020204020204" charset="-122"/>
                <a:ea typeface="微软雅黑" panose="020B0503020204020204" charset="-122"/>
              </a:rPr>
              <a:t>代码直接放置在事件处理的代码中，可以直接运行。也可以加上“</a:t>
            </a:r>
            <a:r>
              <a:rPr lang="en-US" altLang="zh-CN" dirty="0" err="1">
                <a:latin typeface="微软雅黑" panose="020B0503020204020204" charset="-122"/>
                <a:ea typeface="微软雅黑" panose="020B0503020204020204" charset="-122"/>
              </a:rPr>
              <a:t>javascript:alert</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信息’</a:t>
            </a:r>
            <a:r>
              <a:rPr lang="en-US" altLang="zh-CN"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p:txBody>
      </p:sp>
      <p:pic>
        <p:nvPicPr>
          <p:cNvPr id="25601" name="Picture 1"/>
          <p:cNvPicPr>
            <a:picLocks noChangeAspect="1" noChangeArrowheads="1"/>
          </p:cNvPicPr>
          <p:nvPr/>
        </p:nvPicPr>
        <p:blipFill>
          <a:blip r:embed="rId1" cstate="print"/>
          <a:srcRect t="35995"/>
          <a:stretch>
            <a:fillRect/>
          </a:stretch>
        </p:blipFill>
        <p:spPr bwMode="auto">
          <a:xfrm>
            <a:off x="574040" y="4728210"/>
            <a:ext cx="6311900" cy="1202055"/>
          </a:xfrm>
          <a:prstGeom prst="rect">
            <a:avLst/>
          </a:prstGeom>
          <a:noFill/>
          <a:ln w="9525">
            <a:noFill/>
            <a:miter lim="800000"/>
            <a:headEnd/>
            <a:tailEnd/>
          </a:ln>
        </p:spPr>
      </p:pic>
      <p:graphicFrame>
        <p:nvGraphicFramePr>
          <p:cNvPr id="3" name="对象 2">
            <a:hlinkClick r:id="" action="ppaction://ole?verb="/>
          </p:cNvPr>
          <p:cNvGraphicFramePr>
            <a:graphicFrameLocks noChangeAspect="1"/>
          </p:cNvGraphicFramePr>
          <p:nvPr/>
        </p:nvGraphicFramePr>
        <p:xfrm>
          <a:off x="7310755" y="5474970"/>
          <a:ext cx="1123950" cy="542925"/>
        </p:xfrm>
        <a:graphic>
          <a:graphicData uri="http://schemas.openxmlformats.org/presentationml/2006/ole">
            <mc:AlternateContent xmlns:mc="http://schemas.openxmlformats.org/markup-compatibility/2006">
              <mc:Choice xmlns:v="urn:schemas-microsoft-com:vml" Requires="v">
                <p:oleObj spid="_x0000_s4097" name="" r:id="rId2" imgW="1123950" imgH="542925" progId="Package">
                  <p:embed/>
                </p:oleObj>
              </mc:Choice>
              <mc:Fallback>
                <p:oleObj name="" r:id="rId2" imgW="1123950" imgH="542925" progId="Package">
                  <p:embed/>
                  <p:pic>
                    <p:nvPicPr>
                      <p:cNvPr id="0" name="图片 4096"/>
                      <p:cNvPicPr/>
                      <p:nvPr/>
                    </p:nvPicPr>
                    <p:blipFill>
                      <a:blip r:embed="rId3"/>
                      <a:stretch>
                        <a:fillRect/>
                      </a:stretch>
                    </p:blipFill>
                    <p:spPr>
                      <a:xfrm>
                        <a:off x="7310755" y="5474970"/>
                        <a:ext cx="1123950" cy="5429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altLang="zh-CN" dirty="0" smtClean="0"/>
              <a:t>String</a:t>
            </a:r>
            <a:endParaRPr lang="zh-CN" altLang="en-US" dirty="0"/>
          </a:p>
        </p:txBody>
      </p:sp>
      <p:sp>
        <p:nvSpPr>
          <p:cNvPr id="142339" name="Rectangle 3"/>
          <p:cNvSpPr>
            <a:spLocks noGrp="1" noChangeArrowheads="1"/>
          </p:cNvSpPr>
          <p:nvPr>
            <p:ph idx="1"/>
          </p:nvPr>
        </p:nvSpPr>
        <p:spPr>
          <a:xfrm>
            <a:off x="434975" y="1341120"/>
            <a:ext cx="8509000" cy="4973955"/>
          </a:xfrm>
        </p:spPr>
        <p:txBody>
          <a:bodyPr>
            <a:normAutofit fontScale="80000"/>
          </a:bodyPr>
          <a:lstStyle/>
          <a:p>
            <a:pPr>
              <a:lnSpc>
                <a:spcPct val="100000"/>
              </a:lnSpc>
              <a:spcBef>
                <a:spcPts val="0"/>
              </a:spcBef>
            </a:pPr>
            <a:r>
              <a:rPr lang="en-US" altLang="zh-CN" sz="1800">
                <a:latin typeface="微软雅黑" panose="020B0503020204020204" charset="-122"/>
                <a:sym typeface="+mn-ea"/>
              </a:rPr>
              <a:t>3.</a:t>
            </a:r>
            <a:r>
              <a:rPr altLang="zh-CN" sz="1800">
                <a:latin typeface="微软雅黑" panose="020B0503020204020204" charset="-122"/>
                <a:sym typeface="+mn-ea"/>
              </a:rPr>
              <a:t>把字符串按入参指定的分隔符（或</a:t>
            </a:r>
            <a:r>
              <a:rPr altLang="zh-CN" sz="1800" b="1">
                <a:solidFill>
                  <a:srgbClr val="FF0000"/>
                </a:solidFill>
                <a:latin typeface="微软雅黑" panose="020B0503020204020204" charset="-122"/>
                <a:sym typeface="+mn-ea"/>
              </a:rPr>
              <a:t>正则式</a:t>
            </a:r>
            <a:r>
              <a:rPr altLang="zh-CN" sz="1800">
                <a:latin typeface="微软雅黑" panose="020B0503020204020204" charset="-122"/>
                <a:sym typeface="+mn-ea"/>
              </a:rPr>
              <a:t>）分割为字符串</a:t>
            </a:r>
            <a:r>
              <a:rPr altLang="zh-CN" sz="1800" smtClean="0">
                <a:latin typeface="微软雅黑" panose="020B0503020204020204" charset="-122"/>
                <a:sym typeface="+mn-ea"/>
              </a:rPr>
              <a:t>数组</a:t>
            </a:r>
            <a:endParaRPr lang="en-US" altLang="zh-CN" sz="1800" b="0" dirty="0" smtClean="0">
              <a:latin typeface="微软雅黑" panose="020B0503020204020204" charset="-122"/>
              <a:ea typeface="微软雅黑" panose="020B0503020204020204" charset="-122"/>
            </a:endParaRPr>
          </a:p>
          <a:p>
            <a:pPr marL="0" indent="0">
              <a:lnSpc>
                <a:spcPct val="100000"/>
              </a:lnSpc>
              <a:spcBef>
                <a:spcPts val="0"/>
              </a:spcBef>
              <a:buNone/>
            </a:pPr>
            <a:r>
              <a:rPr lang="en-US" altLang="zh-CN" sz="1800" smtClean="0">
                <a:latin typeface="微软雅黑" panose="020B0503020204020204" charset="-122"/>
                <a:sym typeface="+mn-ea"/>
              </a:rPr>
              <a:t>      split</a:t>
            </a:r>
            <a:r>
              <a:rPr lang="en-US" altLang="zh-CN" sz="1800">
                <a:latin typeface="微软雅黑" panose="020B0503020204020204" charset="-122"/>
                <a:sym typeface="+mn-ea"/>
              </a:rPr>
              <a:t>()</a:t>
            </a:r>
            <a:r>
              <a:rPr altLang="zh-CN" sz="1800">
                <a:latin typeface="微软雅黑" panose="020B0503020204020204" charset="-122"/>
                <a:sym typeface="+mn-ea"/>
              </a:rPr>
              <a:t>方法可以把字符串分割成字符串数组</a:t>
            </a:r>
            <a:r>
              <a:rPr altLang="zh-CN" sz="1800" smtClean="0">
                <a:latin typeface="微软雅黑" panose="020B0503020204020204" charset="-122"/>
                <a:sym typeface="+mn-ea"/>
              </a:rPr>
              <a:t>。</a:t>
            </a:r>
            <a:endParaRPr lang="zh-CN" altLang="en-US" sz="1800" b="0" dirty="0">
              <a:latin typeface="微软雅黑" panose="020B0503020204020204" charset="-122"/>
              <a:ea typeface="微软雅黑" panose="020B0503020204020204" charset="-122"/>
            </a:endParaRPr>
          </a:p>
          <a:p>
            <a:pPr marL="0" indent="0">
              <a:spcBef>
                <a:spcPts val="0"/>
              </a:spcBef>
              <a:spcAft>
                <a:spcPts val="0"/>
              </a:spcAft>
              <a:buSzTx/>
              <a:buNone/>
              <a:tabLst>
                <a:tab pos="0" algn="l"/>
                <a:tab pos="715645" algn="l"/>
              </a:tabLst>
            </a:pPr>
            <a:r>
              <a:rPr lang="en-US" altLang="zh-CN" sz="1800" dirty="0" smtClean="0">
                <a:solidFill>
                  <a:schemeClr val="tx1"/>
                </a:solidFill>
              </a:rPr>
              <a:t>&lt;script </a:t>
            </a:r>
            <a:r>
              <a:rPr lang="en-US" altLang="zh-CN" sz="1800" dirty="0">
                <a:solidFill>
                  <a:schemeClr val="tx1"/>
                </a:solidFill>
              </a:rPr>
              <a:t>type=text/</a:t>
            </a:r>
            <a:r>
              <a:rPr lang="en-US" altLang="zh-CN" sz="1800" dirty="0" err="1">
                <a:solidFill>
                  <a:schemeClr val="tx1"/>
                </a:solidFill>
              </a:rPr>
              <a:t>javascript</a:t>
            </a:r>
            <a:r>
              <a:rPr lang="en-US" altLang="zh-CN" sz="1800" dirty="0">
                <a:solidFill>
                  <a:schemeClr val="tx1"/>
                </a:solidFill>
              </a:rPr>
              <a:t>&gt; </a:t>
            </a:r>
            <a:endParaRPr lang="en-US" altLang="zh-CN" sz="1800" dirty="0" smtClean="0">
              <a:solidFill>
                <a:schemeClr val="tx1"/>
              </a:solidFill>
            </a:endParaRPr>
          </a:p>
          <a:p>
            <a:pPr marL="0" indent="357505">
              <a:spcBef>
                <a:spcPts val="0"/>
              </a:spcBef>
              <a:spcAft>
                <a:spcPts val="0"/>
              </a:spcAft>
              <a:buSzTx/>
              <a:buNone/>
              <a:tabLst>
                <a:tab pos="0" algn="l"/>
                <a:tab pos="715645" algn="l"/>
              </a:tabLst>
            </a:pPr>
            <a:r>
              <a:rPr lang="en-US" altLang="zh-CN" sz="1800" dirty="0" err="1" smtClean="0">
                <a:solidFill>
                  <a:schemeClr val="tx1"/>
                </a:solidFill>
              </a:rPr>
              <a:t>var</a:t>
            </a:r>
            <a:r>
              <a:rPr lang="en-US" altLang="zh-CN" sz="1800" dirty="0" smtClean="0">
                <a:solidFill>
                  <a:schemeClr val="tx1"/>
                </a:solidFill>
              </a:rPr>
              <a:t> </a:t>
            </a:r>
            <a:r>
              <a:rPr lang="en-US" altLang="zh-CN" sz="1800" dirty="0">
                <a:solidFill>
                  <a:schemeClr val="tx1"/>
                </a:solidFill>
              </a:rPr>
              <a:t>str1 = " How are you doing today</a:t>
            </a:r>
            <a:r>
              <a:rPr lang="en-US" altLang="zh-CN" sz="1800" dirty="0" smtClean="0">
                <a:solidFill>
                  <a:schemeClr val="tx1"/>
                </a:solidFill>
              </a:rPr>
              <a:t>?”</a:t>
            </a:r>
            <a:endParaRPr lang="en-US" altLang="zh-CN" sz="1800" dirty="0" smtClean="0">
              <a:solidFill>
                <a:schemeClr val="tx1"/>
              </a:solidFill>
            </a:endParaRPr>
          </a:p>
          <a:p>
            <a:pPr marL="0" indent="357505">
              <a:spcBef>
                <a:spcPts val="0"/>
              </a:spcBef>
              <a:spcAft>
                <a:spcPts val="0"/>
              </a:spcAft>
              <a:buSzTx/>
              <a:buNone/>
              <a:tabLst>
                <a:tab pos="0" algn="l"/>
                <a:tab pos="715645" algn="l"/>
              </a:tabLst>
            </a:pPr>
            <a:r>
              <a:rPr lang="en-US" altLang="zh-CN" sz="1800" dirty="0" err="1" smtClean="0">
                <a:solidFill>
                  <a:schemeClr val="tx1"/>
                </a:solidFill>
              </a:rPr>
              <a:t>var</a:t>
            </a:r>
            <a:r>
              <a:rPr lang="en-US" altLang="zh-CN" sz="1800" dirty="0" smtClean="0">
                <a:solidFill>
                  <a:schemeClr val="tx1"/>
                </a:solidFill>
              </a:rPr>
              <a:t> </a:t>
            </a:r>
            <a:r>
              <a:rPr lang="en-US" altLang="zh-CN" sz="1800" dirty="0" err="1">
                <a:solidFill>
                  <a:schemeClr val="tx1"/>
                </a:solidFill>
              </a:rPr>
              <a:t>subarray</a:t>
            </a:r>
            <a:r>
              <a:rPr lang="en-US" altLang="zh-CN" sz="1800" dirty="0">
                <a:solidFill>
                  <a:schemeClr val="tx1"/>
                </a:solidFill>
              </a:rPr>
              <a:t> =str1.split(" ");  //</a:t>
            </a:r>
            <a:r>
              <a:rPr lang="en-US" altLang="zh-CN" sz="1800" dirty="0" err="1">
                <a:solidFill>
                  <a:schemeClr val="tx1"/>
                </a:solidFill>
              </a:rPr>
              <a:t>subarray</a:t>
            </a:r>
            <a:r>
              <a:rPr lang="zh-CN" altLang="zh-CN" sz="1800" dirty="0">
                <a:solidFill>
                  <a:schemeClr val="tx1"/>
                </a:solidFill>
              </a:rPr>
              <a:t>是一个</a:t>
            </a:r>
            <a:r>
              <a:rPr lang="zh-CN" altLang="zh-CN" sz="1800" dirty="0" smtClean="0">
                <a:solidFill>
                  <a:schemeClr val="tx1"/>
                </a:solidFill>
              </a:rPr>
              <a:t>数组</a:t>
            </a:r>
            <a:endParaRPr lang="en-US" altLang="zh-CN" sz="1800" dirty="0" smtClean="0">
              <a:solidFill>
                <a:schemeClr val="tx1"/>
              </a:solidFill>
            </a:endParaRPr>
          </a:p>
          <a:p>
            <a:pPr marL="0" indent="357505">
              <a:spcBef>
                <a:spcPts val="0"/>
              </a:spcBef>
              <a:spcAft>
                <a:spcPts val="0"/>
              </a:spcAft>
              <a:buSzTx/>
              <a:buNone/>
              <a:tabLst>
                <a:tab pos="0" algn="l"/>
                <a:tab pos="715645" algn="l"/>
              </a:tabLst>
            </a:pPr>
            <a:r>
              <a:rPr lang="en-US" altLang="zh-CN" sz="1800" dirty="0" smtClean="0">
                <a:solidFill>
                  <a:schemeClr val="tx1"/>
                </a:solidFill>
              </a:rPr>
              <a:t>for(</a:t>
            </a:r>
            <a:r>
              <a:rPr lang="en-US" altLang="zh-CN" sz="1800" dirty="0" err="1" smtClean="0">
                <a:solidFill>
                  <a:schemeClr val="tx1"/>
                </a:solidFill>
              </a:rPr>
              <a:t>var</a:t>
            </a:r>
            <a:r>
              <a:rPr lang="en-US" altLang="zh-CN" sz="1800" dirty="0" smtClean="0">
                <a:solidFill>
                  <a:schemeClr val="tx1"/>
                </a:solidFill>
              </a:rPr>
              <a:t> </a:t>
            </a:r>
            <a:r>
              <a:rPr lang="en-US" altLang="zh-CN" sz="1800" dirty="0">
                <a:solidFill>
                  <a:schemeClr val="tx1"/>
                </a:solidFill>
              </a:rPr>
              <a:t>i=0;i&lt;</a:t>
            </a:r>
            <a:r>
              <a:rPr lang="en-US" altLang="zh-CN" sz="1800" dirty="0" err="1">
                <a:solidFill>
                  <a:schemeClr val="tx1"/>
                </a:solidFill>
              </a:rPr>
              <a:t>subarray.length;i</a:t>
            </a:r>
            <a:r>
              <a:rPr lang="en-US" altLang="zh-CN" sz="1800" dirty="0" smtClean="0">
                <a:solidFill>
                  <a:schemeClr val="tx1"/>
                </a:solidFill>
              </a:rPr>
              <a:t>++)</a:t>
            </a:r>
            <a:endParaRPr lang="en-US" altLang="zh-CN" sz="1800" dirty="0" smtClean="0">
              <a:solidFill>
                <a:schemeClr val="tx1"/>
              </a:solidFill>
            </a:endParaRPr>
          </a:p>
          <a:p>
            <a:pPr marL="0" indent="357505">
              <a:spcBef>
                <a:spcPts val="0"/>
              </a:spcBef>
              <a:spcAft>
                <a:spcPts val="0"/>
              </a:spcAft>
              <a:buSzTx/>
              <a:buNone/>
              <a:tabLst>
                <a:tab pos="0" algn="l"/>
                <a:tab pos="715645" algn="l"/>
              </a:tabLst>
            </a:pPr>
            <a:r>
              <a:rPr lang="en-US" altLang="zh-CN" sz="1800" dirty="0" smtClean="0">
                <a:solidFill>
                  <a:schemeClr val="tx1"/>
                </a:solidFill>
              </a:rPr>
              <a:t>{     </a:t>
            </a:r>
            <a:r>
              <a:rPr lang="en-US" altLang="zh-CN" sz="1800" dirty="0" err="1">
                <a:solidFill>
                  <a:schemeClr val="tx1"/>
                </a:solidFill>
              </a:rPr>
              <a:t>document.write</a:t>
            </a:r>
            <a:r>
              <a:rPr lang="en-US" altLang="zh-CN" sz="1800" dirty="0">
                <a:solidFill>
                  <a:schemeClr val="tx1"/>
                </a:solidFill>
              </a:rPr>
              <a:t>(</a:t>
            </a:r>
            <a:r>
              <a:rPr lang="en-US" altLang="zh-CN" sz="1800" dirty="0" err="1">
                <a:solidFill>
                  <a:schemeClr val="tx1"/>
                </a:solidFill>
              </a:rPr>
              <a:t>subarray</a:t>
            </a:r>
            <a:r>
              <a:rPr lang="en-US" altLang="zh-CN" sz="1800" dirty="0">
                <a:solidFill>
                  <a:schemeClr val="tx1"/>
                </a:solidFill>
              </a:rPr>
              <a:t> [i</a:t>
            </a:r>
            <a:r>
              <a:rPr lang="en-US" altLang="zh-CN" sz="1800" dirty="0" smtClean="0">
                <a:solidFill>
                  <a:schemeClr val="tx1"/>
                </a:solidFill>
              </a:rPr>
              <a:t>]);</a:t>
            </a:r>
            <a:endParaRPr lang="en-US" altLang="zh-CN" sz="1800" dirty="0" smtClean="0">
              <a:solidFill>
                <a:schemeClr val="tx1"/>
              </a:solidFill>
            </a:endParaRPr>
          </a:p>
          <a:p>
            <a:pPr marL="0" indent="357505">
              <a:spcBef>
                <a:spcPts val="0"/>
              </a:spcBef>
              <a:spcAft>
                <a:spcPts val="0"/>
              </a:spcAft>
              <a:buSzTx/>
              <a:buNone/>
              <a:tabLst>
                <a:tab pos="0" algn="l"/>
                <a:tab pos="715645" algn="l"/>
              </a:tabLst>
            </a:pPr>
            <a:r>
              <a:rPr lang="en-US" altLang="zh-CN" sz="1800" dirty="0" smtClean="0">
                <a:solidFill>
                  <a:schemeClr val="tx1"/>
                </a:solidFill>
              </a:rPr>
              <a:t>      </a:t>
            </a:r>
            <a:r>
              <a:rPr lang="en-US" altLang="zh-CN" sz="1800" dirty="0" err="1">
                <a:solidFill>
                  <a:schemeClr val="tx1"/>
                </a:solidFill>
              </a:rPr>
              <a:t>document.write</a:t>
            </a:r>
            <a:r>
              <a:rPr lang="en-US" altLang="zh-CN" sz="1800" dirty="0">
                <a:solidFill>
                  <a:schemeClr val="tx1"/>
                </a:solidFill>
              </a:rPr>
              <a:t>("&lt;</a:t>
            </a:r>
            <a:r>
              <a:rPr lang="en-US" altLang="zh-CN" sz="1800" dirty="0" err="1">
                <a:solidFill>
                  <a:schemeClr val="tx1"/>
                </a:solidFill>
              </a:rPr>
              <a:t>br</a:t>
            </a:r>
            <a:r>
              <a:rPr lang="en-US" altLang="zh-CN" sz="1800" dirty="0" smtClean="0">
                <a:solidFill>
                  <a:schemeClr val="tx1"/>
                </a:solidFill>
              </a:rPr>
              <a:t>&gt;");  }</a:t>
            </a:r>
            <a:endParaRPr lang="en-US" altLang="zh-CN" sz="1800" dirty="0" smtClean="0">
              <a:solidFill>
                <a:schemeClr val="tx1"/>
              </a:solidFill>
            </a:endParaRPr>
          </a:p>
          <a:p>
            <a:pPr marL="0" indent="0">
              <a:spcBef>
                <a:spcPts val="0"/>
              </a:spcBef>
              <a:spcAft>
                <a:spcPts val="0"/>
              </a:spcAft>
              <a:buSzTx/>
              <a:buNone/>
              <a:tabLst>
                <a:tab pos="0" algn="l"/>
                <a:tab pos="715645" algn="l"/>
              </a:tabLst>
            </a:pPr>
            <a:r>
              <a:rPr lang="en-US" altLang="zh-CN" sz="1800" dirty="0" smtClean="0">
                <a:solidFill>
                  <a:schemeClr val="tx1"/>
                </a:solidFill>
              </a:rPr>
              <a:t> </a:t>
            </a:r>
            <a:r>
              <a:rPr lang="en-US" altLang="zh-CN" sz="1800" dirty="0">
                <a:solidFill>
                  <a:schemeClr val="tx1"/>
                </a:solidFill>
              </a:rPr>
              <a:t>&lt;/script</a:t>
            </a:r>
            <a:r>
              <a:rPr lang="en-US" altLang="zh-CN" sz="1800" dirty="0" smtClean="0">
                <a:solidFill>
                  <a:schemeClr val="tx1"/>
                </a:solidFill>
              </a:rPr>
              <a:t>&gt;</a:t>
            </a:r>
            <a:endParaRPr lang="en-US" altLang="zh-CN" sz="1800" dirty="0" smtClean="0">
              <a:solidFill>
                <a:schemeClr val="tx1"/>
              </a:solidFill>
            </a:endParaRPr>
          </a:p>
          <a:p>
            <a:pPr marL="0" indent="0">
              <a:spcBef>
                <a:spcPts val="0"/>
              </a:spcBef>
              <a:spcAft>
                <a:spcPts val="0"/>
              </a:spcAft>
              <a:buSzTx/>
              <a:buNone/>
              <a:tabLst>
                <a:tab pos="0" algn="l"/>
                <a:tab pos="715645" algn="l"/>
              </a:tabLst>
            </a:pPr>
            <a:endParaRPr lang="en-US" altLang="zh-CN" sz="1800" dirty="0" smtClean="0">
              <a:solidFill>
                <a:schemeClr val="tx1"/>
              </a:solidFill>
            </a:endParaRPr>
          </a:p>
          <a:p>
            <a:r>
              <a:rPr lang="en-US" altLang="zh-CN" sz="1600" dirty="0">
                <a:solidFill>
                  <a:schemeClr val="tx1"/>
                </a:solidFill>
              </a:rPr>
              <a:t>Split()</a:t>
            </a:r>
            <a:r>
              <a:rPr lang="zh-CN" altLang="zh-CN" sz="1600" dirty="0">
                <a:solidFill>
                  <a:schemeClr val="tx1"/>
                </a:solidFill>
              </a:rPr>
              <a:t>方法的返回值是字符串数组。可用</a:t>
            </a:r>
            <a:r>
              <a:rPr lang="en-US" altLang="zh-CN" sz="1600" dirty="0">
                <a:solidFill>
                  <a:schemeClr val="tx1"/>
                </a:solidFill>
              </a:rPr>
              <a:t>Array</a:t>
            </a:r>
            <a:r>
              <a:rPr lang="zh-CN" altLang="zh-CN" sz="1600" dirty="0">
                <a:solidFill>
                  <a:schemeClr val="tx1"/>
                </a:solidFill>
              </a:rPr>
              <a:t>对象的方法访问字符串数组中的元素。</a:t>
            </a:r>
            <a:r>
              <a:rPr lang="en-US" altLang="zh-CN" sz="1600" dirty="0">
                <a:solidFill>
                  <a:schemeClr val="tx1"/>
                </a:solidFill>
              </a:rPr>
              <a:t>Split()</a:t>
            </a:r>
            <a:r>
              <a:rPr lang="zh-CN" altLang="zh-CN" sz="1600" dirty="0">
                <a:solidFill>
                  <a:schemeClr val="tx1"/>
                </a:solidFill>
              </a:rPr>
              <a:t>方法分割方法还有很多</a:t>
            </a:r>
            <a:r>
              <a:rPr lang="zh-CN" altLang="zh-CN" sz="1600" dirty="0" smtClean="0">
                <a:solidFill>
                  <a:schemeClr val="tx1"/>
                </a:solidFill>
              </a:rPr>
              <a:t>。</a:t>
            </a:r>
            <a:endParaRPr lang="zh-CN" altLang="zh-CN" sz="1600" dirty="0">
              <a:solidFill>
                <a:schemeClr val="tx1"/>
              </a:solidFill>
            </a:endParaRPr>
          </a:p>
          <a:p>
            <a:pPr marL="0" indent="0">
              <a:spcBef>
                <a:spcPts val="0"/>
              </a:spcBef>
              <a:spcAft>
                <a:spcPts val="0"/>
              </a:spcAft>
              <a:buNone/>
            </a:pPr>
            <a:r>
              <a:rPr lang="en-US" altLang="zh-CN" sz="1800" dirty="0" smtClean="0">
                <a:solidFill>
                  <a:schemeClr val="tx1"/>
                </a:solidFill>
              </a:rPr>
              <a:t>     </a:t>
            </a:r>
            <a:r>
              <a:rPr lang="en-US" altLang="zh-CN" sz="1800" dirty="0" err="1" smtClean="0">
                <a:solidFill>
                  <a:schemeClr val="tx1"/>
                </a:solidFill>
              </a:rPr>
              <a:t>var</a:t>
            </a:r>
            <a:r>
              <a:rPr lang="en-US" altLang="zh-CN" sz="1800" dirty="0" smtClean="0">
                <a:solidFill>
                  <a:schemeClr val="tx1"/>
                </a:solidFill>
              </a:rPr>
              <a:t> </a:t>
            </a:r>
            <a:r>
              <a:rPr lang="en-US" altLang="zh-CN" sz="1800" dirty="0">
                <a:solidFill>
                  <a:schemeClr val="tx1"/>
                </a:solidFill>
              </a:rPr>
              <a:t>sub1 = str1.split(""); //</a:t>
            </a:r>
            <a:r>
              <a:rPr lang="zh-CN" altLang="zh-CN" sz="1800" dirty="0">
                <a:solidFill>
                  <a:schemeClr val="tx1"/>
                </a:solidFill>
              </a:rPr>
              <a:t>把字符串按字符分割，返回数组</a:t>
            </a:r>
            <a:r>
              <a:rPr lang="en-US" altLang="zh-CN" sz="1800" dirty="0">
                <a:solidFill>
                  <a:schemeClr val="tx1"/>
                </a:solidFill>
              </a:rPr>
              <a:t>["</a:t>
            </a:r>
            <a:r>
              <a:rPr lang="en-US" altLang="zh-CN" sz="1800" dirty="0" err="1">
                <a:solidFill>
                  <a:schemeClr val="tx1"/>
                </a:solidFill>
              </a:rPr>
              <a:t>H","o","w</a:t>
            </a:r>
            <a:r>
              <a:rPr lang="en-US" altLang="zh-CN" sz="1800" dirty="0" smtClean="0">
                <a:solidFill>
                  <a:schemeClr val="tx1"/>
                </a:solidFill>
              </a:rPr>
              <a:t>",…]</a:t>
            </a:r>
            <a:endParaRPr lang="en-US" altLang="zh-CN" sz="1800" dirty="0" smtClean="0">
              <a:solidFill>
                <a:schemeClr val="tx1"/>
              </a:solidFill>
            </a:endParaRPr>
          </a:p>
          <a:p>
            <a:pPr marL="0" indent="0">
              <a:spcBef>
                <a:spcPts val="0"/>
              </a:spcBef>
              <a:spcAft>
                <a:spcPts val="0"/>
              </a:spcAft>
              <a:buNone/>
            </a:pPr>
            <a:r>
              <a:rPr lang="en-US" altLang="zh-CN" sz="1800" dirty="0">
                <a:solidFill>
                  <a:schemeClr val="tx1"/>
                </a:solidFill>
              </a:rPr>
              <a:t> </a:t>
            </a:r>
            <a:r>
              <a:rPr lang="en-US" altLang="zh-CN" sz="1800" dirty="0" smtClean="0">
                <a:solidFill>
                  <a:schemeClr val="tx1"/>
                </a:solidFill>
              </a:rPr>
              <a:t>    </a:t>
            </a:r>
            <a:r>
              <a:rPr lang="en-US" altLang="zh-CN" sz="1800" dirty="0" err="1" smtClean="0">
                <a:solidFill>
                  <a:schemeClr val="tx1"/>
                </a:solidFill>
              </a:rPr>
              <a:t>var</a:t>
            </a:r>
            <a:r>
              <a:rPr lang="en-US" altLang="zh-CN" sz="1800" dirty="0" smtClean="0">
                <a:solidFill>
                  <a:schemeClr val="tx1"/>
                </a:solidFill>
              </a:rPr>
              <a:t> </a:t>
            </a:r>
            <a:r>
              <a:rPr lang="en-US" altLang="zh-CN" sz="1800" dirty="0">
                <a:solidFill>
                  <a:schemeClr val="tx1"/>
                </a:solidFill>
              </a:rPr>
              <a:t>sub2 = str1.split("o"); //</a:t>
            </a:r>
            <a:r>
              <a:rPr lang="zh-CN" altLang="zh-CN" sz="1800" dirty="0">
                <a:solidFill>
                  <a:schemeClr val="tx1"/>
                </a:solidFill>
              </a:rPr>
              <a:t>把字符串按字符</a:t>
            </a:r>
            <a:r>
              <a:rPr lang="en-US" altLang="zh-CN" sz="1800" dirty="0">
                <a:solidFill>
                  <a:schemeClr val="tx1"/>
                </a:solidFill>
              </a:rPr>
              <a:t>o</a:t>
            </a:r>
            <a:r>
              <a:rPr lang="zh-CN" altLang="zh-CN" sz="1800" dirty="0">
                <a:solidFill>
                  <a:schemeClr val="tx1"/>
                </a:solidFill>
              </a:rPr>
              <a:t>分割，返回数组</a:t>
            </a:r>
            <a:r>
              <a:rPr lang="en-US" altLang="zh-CN" sz="1800" dirty="0">
                <a:solidFill>
                  <a:schemeClr val="tx1"/>
                </a:solidFill>
              </a:rPr>
              <a:t>["</a:t>
            </a:r>
            <a:r>
              <a:rPr lang="en-US" altLang="zh-CN" sz="1800" dirty="0" err="1">
                <a:solidFill>
                  <a:schemeClr val="tx1"/>
                </a:solidFill>
              </a:rPr>
              <a:t>H","w</a:t>
            </a:r>
            <a:r>
              <a:rPr lang="en-US" altLang="zh-CN" sz="1800" dirty="0">
                <a:solidFill>
                  <a:schemeClr val="tx1"/>
                </a:solidFill>
              </a:rPr>
              <a:t> are </a:t>
            </a:r>
            <a:r>
              <a:rPr lang="en-US" altLang="zh-CN" sz="1800" dirty="0" err="1">
                <a:solidFill>
                  <a:schemeClr val="tx1"/>
                </a:solidFill>
              </a:rPr>
              <a:t>y","u</a:t>
            </a:r>
            <a:r>
              <a:rPr lang="en-US" altLang="zh-CN" sz="1800" dirty="0">
                <a:solidFill>
                  <a:schemeClr val="tx1"/>
                </a:solidFill>
              </a:rPr>
              <a:t> d","</a:t>
            </a:r>
            <a:r>
              <a:rPr lang="en-US" altLang="zh-CN" sz="1800" dirty="0" err="1">
                <a:solidFill>
                  <a:schemeClr val="tx1"/>
                </a:solidFill>
              </a:rPr>
              <a:t>ing</a:t>
            </a:r>
            <a:r>
              <a:rPr lang="en-US" altLang="zh-CN" sz="1800" dirty="0">
                <a:solidFill>
                  <a:schemeClr val="tx1"/>
                </a:solidFill>
              </a:rPr>
              <a:t> </a:t>
            </a:r>
            <a:r>
              <a:rPr lang="en-US" altLang="zh-CN" sz="1800" dirty="0" err="1">
                <a:solidFill>
                  <a:schemeClr val="tx1"/>
                </a:solidFill>
              </a:rPr>
              <a:t>t","day</a:t>
            </a:r>
            <a:r>
              <a:rPr lang="en-US" altLang="zh-CN" sz="1800" dirty="0">
                <a:solidFill>
                  <a:schemeClr val="tx1"/>
                </a:solidFill>
              </a:rPr>
              <a:t>?"]</a:t>
            </a:r>
            <a:endParaRPr lang="en-US" altLang="zh-CN" sz="1800" dirty="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altLang="zh-CN" dirty="0" smtClean="0"/>
              <a:t>String</a:t>
            </a:r>
            <a:endParaRPr lang="zh-CN" altLang="en-US" dirty="0"/>
          </a:p>
        </p:txBody>
      </p:sp>
      <p:sp>
        <p:nvSpPr>
          <p:cNvPr id="142339" name="Rectangle 3"/>
          <p:cNvSpPr>
            <a:spLocks noGrp="1" noChangeArrowheads="1"/>
          </p:cNvSpPr>
          <p:nvPr>
            <p:ph idx="1"/>
          </p:nvPr>
        </p:nvSpPr>
        <p:spPr>
          <a:xfrm>
            <a:off x="533400" y="1676401"/>
            <a:ext cx="8509000" cy="3810000"/>
          </a:xfrm>
        </p:spPr>
        <p:txBody>
          <a:bodyPr>
            <a:normAutofit lnSpcReduction="10000"/>
          </a:bodyPr>
          <a:lstStyle/>
          <a:p>
            <a:pPr marL="0" indent="0">
              <a:buNone/>
            </a:pPr>
            <a:r>
              <a:rPr lang="en-US" altLang="zh-CN" sz="1800" dirty="0">
                <a:cs typeface="Arial" panose="020B0604020202020204" pitchFamily="34" charset="0"/>
              </a:rPr>
              <a:t>4.String</a:t>
            </a:r>
            <a:r>
              <a:rPr lang="zh-CN" altLang="zh-CN" sz="1800" dirty="0">
                <a:cs typeface="Arial" panose="020B0604020202020204" pitchFamily="34" charset="0"/>
              </a:rPr>
              <a:t>对象的显示风格方法（</a:t>
            </a:r>
            <a:r>
              <a:rPr lang="zh-CN" altLang="zh-CN" sz="1800" dirty="0">
                <a:solidFill>
                  <a:srgbClr val="FF0000"/>
                </a:solidFill>
                <a:cs typeface="Arial" panose="020B0604020202020204" pitchFamily="34" charset="0"/>
              </a:rPr>
              <a:t>少用</a:t>
            </a:r>
            <a:r>
              <a:rPr lang="zh-CN" altLang="zh-CN" sz="1800" dirty="0">
                <a:cs typeface="Arial" panose="020B0604020202020204" pitchFamily="34" charset="0"/>
              </a:rPr>
              <a:t>）</a:t>
            </a:r>
            <a:endParaRPr lang="zh-CN" altLang="zh-CN" sz="1800" dirty="0">
              <a:cs typeface="Arial" panose="020B0604020202020204" pitchFamily="34" charset="0"/>
            </a:endParaRPr>
          </a:p>
          <a:p>
            <a:pPr marL="182880" lvl="1" indent="360680">
              <a:lnSpc>
                <a:spcPct val="90000"/>
              </a:lnSpc>
              <a:buSzTx/>
              <a:buFont typeface="Arial" panose="020B0604020202020204" pitchFamily="34" charset="0"/>
              <a:buNone/>
              <a:tabLst>
                <a:tab pos="0" algn="l"/>
                <a:tab pos="715645" algn="l"/>
              </a:tabLst>
            </a:pPr>
            <a:r>
              <a:rPr lang="en-US" altLang="zh-CN" sz="1800" dirty="0" smtClean="0">
                <a:cs typeface="Arial" panose="020B0604020202020204" pitchFamily="34" charset="0"/>
              </a:rPr>
              <a:t>big() </a:t>
            </a:r>
            <a:r>
              <a:rPr lang="zh-CN" altLang="en-US" sz="1800" dirty="0" smtClean="0">
                <a:cs typeface="Arial" panose="020B0604020202020204" pitchFamily="34" charset="0"/>
              </a:rPr>
              <a:t>：变大些  ；         </a:t>
            </a:r>
            <a:r>
              <a:rPr lang="en-US" altLang="zh-CN" sz="1800" dirty="0" smtClean="0">
                <a:cs typeface="Arial" panose="020B0604020202020204" pitchFamily="34" charset="0"/>
              </a:rPr>
              <a:t>small()</a:t>
            </a:r>
            <a:r>
              <a:rPr lang="zh-CN" altLang="en-US" sz="1800" dirty="0" smtClean="0">
                <a:cs typeface="Arial" panose="020B0604020202020204" pitchFamily="34" charset="0"/>
              </a:rPr>
              <a:t>：变小些 ； </a:t>
            </a:r>
            <a:endParaRPr lang="zh-CN" altLang="en-US" sz="1800" dirty="0" smtClean="0">
              <a:cs typeface="Arial" panose="020B0604020202020204" pitchFamily="34" charset="0"/>
            </a:endParaRPr>
          </a:p>
          <a:p>
            <a:pPr marL="182880" lvl="1" indent="360680">
              <a:lnSpc>
                <a:spcPct val="90000"/>
              </a:lnSpc>
              <a:buSzTx/>
              <a:buFont typeface="Arial" panose="020B0604020202020204" pitchFamily="34" charset="0"/>
              <a:buNone/>
              <a:tabLst>
                <a:tab pos="0" algn="l"/>
                <a:tab pos="715645" algn="l"/>
              </a:tabLst>
            </a:pPr>
            <a:r>
              <a:rPr lang="en-US" altLang="zh-CN" sz="1800" dirty="0" err="1" smtClean="0">
                <a:cs typeface="Arial" panose="020B0604020202020204" pitchFamily="34" charset="0"/>
              </a:rPr>
              <a:t>fontsize</a:t>
            </a:r>
            <a:r>
              <a:rPr lang="en-US" altLang="zh-CN" sz="1800" dirty="0" smtClean="0">
                <a:cs typeface="Arial" panose="020B0604020202020204" pitchFamily="34" charset="0"/>
              </a:rPr>
              <a:t>()</a:t>
            </a:r>
            <a:r>
              <a:rPr lang="zh-CN" altLang="en-US" sz="1800" dirty="0" smtClean="0">
                <a:cs typeface="Arial" panose="020B0604020202020204" pitchFamily="34" charset="0"/>
              </a:rPr>
              <a:t>：字体大小； </a:t>
            </a:r>
            <a:r>
              <a:rPr lang="en-US" altLang="zh-CN" sz="1800" dirty="0" err="1" smtClean="0">
                <a:cs typeface="Arial" panose="020B0604020202020204" pitchFamily="34" charset="0"/>
              </a:rPr>
              <a:t>fontcolor</a:t>
            </a:r>
            <a:r>
              <a:rPr lang="en-US" altLang="zh-CN" sz="1800" dirty="0" smtClean="0">
                <a:cs typeface="Arial" panose="020B0604020202020204" pitchFamily="34" charset="0"/>
              </a:rPr>
              <a:t>()</a:t>
            </a:r>
            <a:r>
              <a:rPr lang="zh-CN" altLang="en-US" sz="1800" dirty="0" smtClean="0">
                <a:cs typeface="Arial" panose="020B0604020202020204" pitchFamily="34" charset="0"/>
              </a:rPr>
              <a:t>：字体颜色；</a:t>
            </a:r>
            <a:endParaRPr lang="zh-CN" altLang="en-US" sz="1800" dirty="0" smtClean="0">
              <a:cs typeface="Arial" panose="020B0604020202020204" pitchFamily="34" charset="0"/>
            </a:endParaRPr>
          </a:p>
          <a:p>
            <a:pPr marL="182880" lvl="1" indent="360680">
              <a:lnSpc>
                <a:spcPct val="90000"/>
              </a:lnSpc>
              <a:buSzTx/>
              <a:buFont typeface="Arial" panose="020B0604020202020204" pitchFamily="34" charset="0"/>
              <a:buNone/>
              <a:tabLst>
                <a:tab pos="0" algn="l"/>
                <a:tab pos="715645" algn="l"/>
              </a:tabLst>
            </a:pPr>
            <a:r>
              <a:rPr lang="en-US" altLang="zh-CN" sz="1800" dirty="0" smtClean="0">
                <a:cs typeface="Arial" panose="020B0604020202020204" pitchFamily="34" charset="0"/>
              </a:rPr>
              <a:t>bold() </a:t>
            </a:r>
            <a:r>
              <a:rPr lang="zh-CN" altLang="en-US" sz="1800" dirty="0" smtClean="0">
                <a:cs typeface="Arial" panose="020B0604020202020204" pitchFamily="34" charset="0"/>
              </a:rPr>
              <a:t>：变粗些          ；</a:t>
            </a:r>
            <a:r>
              <a:rPr lang="en-US" altLang="zh-CN" sz="1800" dirty="0" smtClean="0">
                <a:cs typeface="Arial" panose="020B0604020202020204" pitchFamily="34" charset="0"/>
              </a:rPr>
              <a:t>italics()</a:t>
            </a:r>
            <a:r>
              <a:rPr lang="zh-CN" altLang="en-US" sz="1800" dirty="0" smtClean="0">
                <a:cs typeface="Arial" panose="020B0604020202020204" pitchFamily="34" charset="0"/>
              </a:rPr>
              <a:t>：斜体；</a:t>
            </a:r>
            <a:endParaRPr lang="zh-CN" altLang="en-US" sz="1800" dirty="0" smtClean="0">
              <a:cs typeface="Arial" panose="020B0604020202020204" pitchFamily="34" charset="0"/>
            </a:endParaRPr>
          </a:p>
          <a:p>
            <a:pPr marL="182880" lvl="1" indent="360680">
              <a:lnSpc>
                <a:spcPct val="90000"/>
              </a:lnSpc>
              <a:buSzTx/>
              <a:buFont typeface="Arial" panose="020B0604020202020204" pitchFamily="34" charset="0"/>
              <a:buNone/>
              <a:tabLst>
                <a:tab pos="0" algn="l"/>
                <a:tab pos="715645" algn="l"/>
              </a:tabLst>
            </a:pPr>
            <a:r>
              <a:rPr lang="en-US" altLang="zh-CN" sz="1800" dirty="0" smtClean="0">
                <a:cs typeface="Arial" panose="020B0604020202020204" pitchFamily="34" charset="0"/>
              </a:rPr>
              <a:t>sub()</a:t>
            </a:r>
            <a:r>
              <a:rPr lang="zh-CN" altLang="en-US" sz="1800" dirty="0" smtClean="0">
                <a:cs typeface="Arial" panose="020B0604020202020204" pitchFamily="34" charset="0"/>
              </a:rPr>
              <a:t>：下标     ；           </a:t>
            </a:r>
            <a:r>
              <a:rPr lang="en-US" altLang="zh-CN" sz="1800" dirty="0" smtClean="0">
                <a:cs typeface="Arial" panose="020B0604020202020204" pitchFamily="34" charset="0"/>
              </a:rPr>
              <a:t>up()</a:t>
            </a:r>
            <a:r>
              <a:rPr lang="zh-CN" altLang="en-US" sz="1800" dirty="0" smtClean="0">
                <a:cs typeface="Arial" panose="020B0604020202020204" pitchFamily="34" charset="0"/>
              </a:rPr>
              <a:t>：下标</a:t>
            </a:r>
            <a:endParaRPr lang="zh-CN" altLang="en-US" sz="1800" dirty="0" smtClean="0">
              <a:cs typeface="Arial" panose="020B0604020202020204" pitchFamily="34" charset="0"/>
            </a:endParaRPr>
          </a:p>
          <a:p>
            <a:pPr marL="0" indent="0">
              <a:buNone/>
            </a:pPr>
            <a:endParaRPr lang="en-US" altLang="zh-CN" sz="1800" dirty="0">
              <a:cs typeface="Arial" panose="020B0604020202020204" pitchFamily="34" charset="0"/>
            </a:endParaRPr>
          </a:p>
          <a:p>
            <a:pPr marL="0" indent="0">
              <a:buNone/>
            </a:pPr>
            <a:r>
              <a:rPr lang="en-US" altLang="zh-CN" sz="1800" dirty="0">
                <a:cs typeface="Arial" panose="020B0604020202020204" pitchFamily="34" charset="0"/>
              </a:rPr>
              <a:t>5.</a:t>
            </a:r>
            <a:r>
              <a:rPr lang="zh-CN" altLang="zh-CN" sz="1800" dirty="0">
                <a:cs typeface="Arial" panose="020B0604020202020204" pitchFamily="34" charset="0"/>
              </a:rPr>
              <a:t>字符串的大小写转换，注意</a:t>
            </a:r>
            <a:r>
              <a:rPr lang="zh-CN" altLang="zh-CN" sz="1800" dirty="0">
                <a:solidFill>
                  <a:srgbClr val="FF0000"/>
                </a:solidFill>
                <a:cs typeface="Arial" panose="020B0604020202020204" pitchFamily="34" charset="0"/>
              </a:rPr>
              <a:t>是得到</a:t>
            </a:r>
            <a:r>
              <a:rPr lang="en-US" altLang="zh-CN" sz="1800" dirty="0">
                <a:solidFill>
                  <a:srgbClr val="FF0000"/>
                </a:solidFill>
                <a:cs typeface="Arial" panose="020B0604020202020204" pitchFamily="34" charset="0"/>
              </a:rPr>
              <a:t>“</a:t>
            </a:r>
            <a:r>
              <a:rPr sz="1800" dirty="0">
                <a:solidFill>
                  <a:srgbClr val="FF0000"/>
                </a:solidFill>
                <a:cs typeface="Arial" panose="020B0604020202020204" pitchFamily="34" charset="0"/>
              </a:rPr>
              <a:t>新串</a:t>
            </a:r>
            <a:r>
              <a:rPr lang="en-US" altLang="zh-CN" sz="1800" dirty="0">
                <a:solidFill>
                  <a:srgbClr val="FF0000"/>
                </a:solidFill>
                <a:cs typeface="Arial" panose="020B0604020202020204" pitchFamily="34" charset="0"/>
              </a:rPr>
              <a:t>”</a:t>
            </a:r>
            <a:endParaRPr lang="zh-CN" altLang="zh-CN" sz="1800" dirty="0">
              <a:cs typeface="Arial" panose="020B0604020202020204" pitchFamily="34" charset="0"/>
            </a:endParaRPr>
          </a:p>
          <a:p>
            <a:pPr marL="0" lvl="2" indent="542925">
              <a:lnSpc>
                <a:spcPct val="90000"/>
              </a:lnSpc>
              <a:buSzTx/>
              <a:buNone/>
              <a:tabLst>
                <a:tab pos="0" algn="l"/>
                <a:tab pos="715645" algn="l"/>
              </a:tabLst>
            </a:pPr>
            <a:r>
              <a:rPr lang="en-US" altLang="zh-CN" sz="1800" dirty="0" smtClean="0">
                <a:cs typeface="Arial" panose="020B0604020202020204" pitchFamily="34" charset="0"/>
              </a:rPr>
              <a:t>   </a:t>
            </a:r>
            <a:r>
              <a:rPr lang="en-US" altLang="zh-CN" sz="1800" dirty="0" err="1" smtClean="0">
                <a:cs typeface="Arial" panose="020B0604020202020204" pitchFamily="34" charset="0"/>
              </a:rPr>
              <a:t>toLowerCase</a:t>
            </a:r>
            <a:r>
              <a:rPr lang="en-US" altLang="zh-CN" sz="1800" dirty="0" smtClean="0">
                <a:cs typeface="Arial" panose="020B0604020202020204" pitchFamily="34" charset="0"/>
              </a:rPr>
              <a:t>()</a:t>
            </a:r>
            <a:r>
              <a:rPr lang="zh-CN" altLang="en-US" sz="1800" dirty="0" smtClean="0">
                <a:cs typeface="Arial" panose="020B0604020202020204" pitchFamily="34" charset="0"/>
              </a:rPr>
              <a:t>：把字符串转换为小写</a:t>
            </a:r>
            <a:endParaRPr lang="zh-CN" altLang="en-US" sz="1800" dirty="0" smtClean="0">
              <a:cs typeface="Arial" panose="020B0604020202020204" pitchFamily="34" charset="0"/>
            </a:endParaRPr>
          </a:p>
          <a:p>
            <a:pPr marL="0" lvl="2" indent="542925">
              <a:lnSpc>
                <a:spcPct val="90000"/>
              </a:lnSpc>
              <a:buSzTx/>
              <a:buNone/>
              <a:tabLst>
                <a:tab pos="0" algn="l"/>
                <a:tab pos="715645" algn="l"/>
              </a:tabLst>
            </a:pPr>
            <a:r>
              <a:rPr lang="en-US" altLang="zh-CN" sz="1800" dirty="0" smtClean="0">
                <a:cs typeface="Arial" panose="020B0604020202020204" pitchFamily="34" charset="0"/>
              </a:rPr>
              <a:t>   </a:t>
            </a:r>
            <a:r>
              <a:rPr lang="en-US" altLang="zh-CN" sz="1800" dirty="0" err="1" smtClean="0">
                <a:cs typeface="Arial" panose="020B0604020202020204" pitchFamily="34" charset="0"/>
              </a:rPr>
              <a:t>toUpperCase</a:t>
            </a:r>
            <a:r>
              <a:rPr lang="en-US" altLang="zh-CN" sz="1800" dirty="0" smtClean="0">
                <a:cs typeface="Arial" panose="020B0604020202020204" pitchFamily="34" charset="0"/>
              </a:rPr>
              <a:t>()</a:t>
            </a:r>
            <a:r>
              <a:rPr lang="zh-CN" altLang="en-US" sz="1800" dirty="0" smtClean="0">
                <a:cs typeface="Arial" panose="020B0604020202020204" pitchFamily="34" charset="0"/>
              </a:rPr>
              <a:t>：把字符串转换为大写 </a:t>
            </a:r>
            <a:endParaRPr lang="zh-CN" altLang="en-US" sz="1800" dirty="0" smtClean="0">
              <a:cs typeface="Arial" panose="020B0604020202020204" pitchFamily="34" charset="0"/>
            </a:endParaRPr>
          </a:p>
          <a:p>
            <a:pPr>
              <a:buFont typeface="Wingdings" panose="05000000000000000000" pitchFamily="2" charset="2"/>
              <a:buNone/>
            </a:pPr>
            <a:endParaRPr lang="zh-CN" altLang="zh-CN" sz="18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ltLang="zh-CN" dirty="0" smtClean="0"/>
              <a:t>String-</a:t>
            </a:r>
            <a:r>
              <a:rPr lang="zh-CN" altLang="en-US" dirty="0" smtClean="0"/>
              <a:t>案例</a:t>
            </a:r>
            <a:endParaRPr lang="en-US" altLang="zh-CN" dirty="0"/>
          </a:p>
        </p:txBody>
      </p:sp>
      <p:sp>
        <p:nvSpPr>
          <p:cNvPr id="143363" name="Rectangle 3"/>
          <p:cNvSpPr>
            <a:spLocks noGrp="1" noChangeArrowheads="1"/>
          </p:cNvSpPr>
          <p:nvPr>
            <p:ph idx="1"/>
          </p:nvPr>
        </p:nvSpPr>
        <p:spPr>
          <a:xfrm>
            <a:off x="353695" y="885190"/>
            <a:ext cx="8287385" cy="5685790"/>
          </a:xfrm>
        </p:spPr>
        <p:txBody>
          <a:bodyPr>
            <a:normAutofit/>
          </a:bodyPr>
          <a:lstStyle/>
          <a:p>
            <a:pPr marL="0" lvl="1" indent="0">
              <a:lnSpc>
                <a:spcPts val="1400"/>
              </a:lnSpc>
              <a:spcBef>
                <a:spcPts val="0"/>
              </a:spcBef>
              <a:buNone/>
            </a:pPr>
            <a:endParaRPr lang="en-US" altLang="zh-CN" sz="1400" dirty="0">
              <a:ea typeface="宋体" panose="02010600030101010101" pitchFamily="2" charset="-122"/>
            </a:endParaRPr>
          </a:p>
          <a:p>
            <a:pPr marL="0" lvl="1" indent="0">
              <a:lnSpc>
                <a:spcPts val="1400"/>
              </a:lnSpc>
              <a:spcBef>
                <a:spcPts val="0"/>
              </a:spcBef>
              <a:buNone/>
            </a:pPr>
            <a:r>
              <a:rPr lang="en-US" altLang="zh-CN" sz="1400" dirty="0">
                <a:ea typeface="宋体" panose="02010600030101010101" pitchFamily="2" charset="-122"/>
              </a:rPr>
              <a:t>&lt;script type="text/</a:t>
            </a:r>
            <a:r>
              <a:rPr lang="en-US" altLang="zh-CN" sz="1400" dirty="0" err="1">
                <a:ea typeface="宋体" panose="02010600030101010101" pitchFamily="2" charset="-122"/>
              </a:rPr>
              <a:t>javascript</a:t>
            </a:r>
            <a:r>
              <a:rPr lang="en-US" altLang="zh-CN" sz="1400" dirty="0">
                <a:ea typeface="宋体" panose="02010600030101010101" pitchFamily="2" charset="-122"/>
              </a:rPr>
              <a:t>"&gt; </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err="1">
                <a:ea typeface="宋体" panose="02010600030101010101" pitchFamily="2" charset="-122"/>
              </a:rPr>
              <a:t>  var</a:t>
            </a:r>
            <a:r>
              <a:rPr lang="en-US" altLang="zh-CN" sz="1400" dirty="0">
                <a:ea typeface="宋体" panose="02010600030101010101" pitchFamily="2" charset="-122"/>
              </a:rPr>
              <a:t> </a:t>
            </a:r>
            <a:r>
              <a:rPr lang="en-US" altLang="zh-CN" sz="1400" dirty="0" err="1">
                <a:ea typeface="宋体" panose="02010600030101010101" pitchFamily="2" charset="-122"/>
              </a:rPr>
              <a:t>MyString</a:t>
            </a:r>
            <a:r>
              <a:rPr lang="en-US" altLang="zh-CN" sz="1400" dirty="0">
                <a:ea typeface="宋体" panose="02010600030101010101" pitchFamily="2" charset="-122"/>
              </a:rPr>
              <a:t>=new String("How Are You?");</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err="1">
                <a:ea typeface="宋体" panose="02010600030101010101" pitchFamily="2" charset="-122"/>
              </a:rPr>
              <a:t>  document.write</a:t>
            </a:r>
            <a:r>
              <a:rPr lang="en-US" altLang="zh-CN" sz="1400" dirty="0">
                <a:ea typeface="宋体" panose="02010600030101010101" pitchFamily="2" charset="-122"/>
              </a:rPr>
              <a:t>("</a:t>
            </a:r>
            <a:r>
              <a:rPr lang="zh-CN" altLang="en-US" sz="1400" dirty="0">
                <a:ea typeface="宋体" panose="02010600030101010101" pitchFamily="2" charset="-122"/>
              </a:rPr>
              <a:t>原始字符串：</a:t>
            </a:r>
            <a:r>
              <a:rPr lang="en-US" altLang="zh-CN" sz="1400" dirty="0">
                <a:ea typeface="宋体" panose="02010600030101010101" pitchFamily="2" charset="-122"/>
              </a:rPr>
              <a:t>"+</a:t>
            </a:r>
            <a:r>
              <a:rPr lang="en-US" altLang="zh-CN" sz="1400" dirty="0" err="1">
                <a:ea typeface="宋体" panose="02010600030101010101" pitchFamily="2" charset="-122"/>
              </a:rPr>
              <a:t>MyString</a:t>
            </a:r>
            <a:r>
              <a:rPr lang="en-US" altLang="zh-CN" sz="1400" dirty="0">
                <a:ea typeface="宋体" panose="02010600030101010101" pitchFamily="2" charset="-122"/>
              </a:rPr>
              <a:t>+"&lt;</a:t>
            </a:r>
            <a:r>
              <a:rPr lang="en-US" altLang="zh-CN" sz="1400" dirty="0" err="1">
                <a:ea typeface="宋体" panose="02010600030101010101" pitchFamily="2" charset="-122"/>
              </a:rPr>
              <a:t>br</a:t>
            </a:r>
            <a:r>
              <a:rPr lang="en-US" altLang="zh-CN" sz="1400" dirty="0">
                <a:ea typeface="宋体" panose="02010600030101010101" pitchFamily="2" charset="-122"/>
              </a:rPr>
              <a:t>&gt;&lt;</a:t>
            </a:r>
            <a:r>
              <a:rPr lang="en-US" altLang="zh-CN" sz="1400" dirty="0" err="1">
                <a:ea typeface="宋体" panose="02010600030101010101" pitchFamily="2" charset="-122"/>
              </a:rPr>
              <a:t>hr</a:t>
            </a:r>
            <a:r>
              <a:rPr lang="en-US" altLang="zh-CN" sz="1400" dirty="0">
                <a:ea typeface="宋体" panose="02010600030101010101" pitchFamily="2" charset="-122"/>
              </a:rPr>
              <a:t>&gt;");</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err="1">
                <a:ea typeface="宋体" panose="02010600030101010101" pitchFamily="2" charset="-122"/>
              </a:rPr>
              <a:t>  document.write</a:t>
            </a:r>
            <a:r>
              <a:rPr lang="en-US" altLang="zh-CN" sz="1400" dirty="0">
                <a:ea typeface="宋体" panose="02010600030101010101" pitchFamily="2" charset="-122"/>
              </a:rPr>
              <a:t>("big()</a:t>
            </a:r>
            <a:r>
              <a:rPr lang="zh-CN" altLang="en-US" sz="1400" dirty="0">
                <a:ea typeface="宋体" panose="02010600030101010101" pitchFamily="2" charset="-122"/>
              </a:rPr>
              <a:t>方法：</a:t>
            </a:r>
            <a:r>
              <a:rPr lang="en-US" altLang="zh-CN" sz="1400" dirty="0">
                <a:ea typeface="宋体" panose="02010600030101010101" pitchFamily="2" charset="-122"/>
              </a:rPr>
              <a:t>"+</a:t>
            </a:r>
            <a:r>
              <a:rPr lang="en-US" altLang="zh-CN" sz="1400" dirty="0" err="1">
                <a:ea typeface="宋体" panose="02010600030101010101" pitchFamily="2" charset="-122"/>
              </a:rPr>
              <a:t>MyString.big</a:t>
            </a:r>
            <a:r>
              <a:rPr lang="en-US" altLang="zh-CN" sz="1400" dirty="0">
                <a:ea typeface="宋体" panose="02010600030101010101" pitchFamily="2" charset="-122"/>
              </a:rPr>
              <a:t>()+"&lt;</a:t>
            </a:r>
            <a:r>
              <a:rPr lang="en-US" altLang="zh-CN" sz="1400" dirty="0" err="1">
                <a:ea typeface="宋体" panose="02010600030101010101" pitchFamily="2" charset="-122"/>
              </a:rPr>
              <a:t>br</a:t>
            </a:r>
            <a:r>
              <a:rPr lang="en-US" altLang="zh-CN" sz="1400" dirty="0">
                <a:ea typeface="宋体" panose="02010600030101010101" pitchFamily="2" charset="-122"/>
              </a:rPr>
              <a:t>&gt;");  </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err="1">
                <a:ea typeface="宋体" panose="02010600030101010101" pitchFamily="2" charset="-122"/>
              </a:rPr>
              <a:t>  document.write</a:t>
            </a:r>
            <a:r>
              <a:rPr lang="en-US" altLang="zh-CN" sz="1400" dirty="0">
                <a:ea typeface="宋体" panose="02010600030101010101" pitchFamily="2" charset="-122"/>
              </a:rPr>
              <a:t>("</a:t>
            </a:r>
            <a:r>
              <a:rPr lang="en-US" altLang="zh-CN" sz="1400" dirty="0" err="1">
                <a:ea typeface="宋体" panose="02010600030101010101" pitchFamily="2" charset="-122"/>
              </a:rPr>
              <a:t>smal</a:t>
            </a:r>
            <a:r>
              <a:rPr lang="en-US" altLang="zh-CN" sz="1400" dirty="0">
                <a:ea typeface="宋体" panose="02010600030101010101" pitchFamily="2" charset="-122"/>
              </a:rPr>
              <a:t> ()</a:t>
            </a:r>
            <a:r>
              <a:rPr lang="zh-CN" altLang="en-US" sz="1400" dirty="0">
                <a:ea typeface="宋体" panose="02010600030101010101" pitchFamily="2" charset="-122"/>
              </a:rPr>
              <a:t>方法：</a:t>
            </a:r>
            <a:r>
              <a:rPr lang="en-US" altLang="zh-CN" sz="1400" dirty="0">
                <a:ea typeface="宋体" panose="02010600030101010101" pitchFamily="2" charset="-122"/>
              </a:rPr>
              <a:t>"+</a:t>
            </a:r>
            <a:r>
              <a:rPr lang="en-US" altLang="zh-CN" sz="1800">
                <a:cs typeface="Arial" panose="020B0604020202020204" pitchFamily="34" charset="0"/>
              </a:rPr>
              <a:t>MyString</a:t>
            </a:r>
            <a:r>
              <a:rPr lang="en-US" altLang="zh-CN" sz="1400" dirty="0" err="1">
                <a:ea typeface="宋体" panose="02010600030101010101" pitchFamily="2" charset="-122"/>
              </a:rPr>
              <a:t>.small</a:t>
            </a:r>
            <a:r>
              <a:rPr lang="en-US" altLang="zh-CN" sz="1400" dirty="0">
                <a:ea typeface="宋体" panose="02010600030101010101" pitchFamily="2" charset="-122"/>
              </a:rPr>
              <a:t>()+"&lt;</a:t>
            </a:r>
            <a:r>
              <a:rPr lang="en-US" altLang="zh-CN" sz="1400" dirty="0" err="1">
                <a:ea typeface="宋体" panose="02010600030101010101" pitchFamily="2" charset="-122"/>
              </a:rPr>
              <a:t>br</a:t>
            </a:r>
            <a:r>
              <a:rPr lang="en-US" altLang="zh-CN" sz="1400" dirty="0">
                <a:ea typeface="宋体" panose="02010600030101010101" pitchFamily="2" charset="-122"/>
              </a:rPr>
              <a:t>&gt;");  </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err="1">
                <a:ea typeface="宋体" panose="02010600030101010101" pitchFamily="2" charset="-122"/>
              </a:rPr>
              <a:t>  document.write</a:t>
            </a:r>
            <a:r>
              <a:rPr lang="en-US" altLang="zh-CN" sz="1400" dirty="0">
                <a:ea typeface="宋体" panose="02010600030101010101" pitchFamily="2" charset="-122"/>
              </a:rPr>
              <a:t>("bold()</a:t>
            </a:r>
            <a:r>
              <a:rPr lang="zh-CN" altLang="en-US" sz="1400" dirty="0">
                <a:ea typeface="宋体" panose="02010600030101010101" pitchFamily="2" charset="-122"/>
              </a:rPr>
              <a:t>方法：</a:t>
            </a:r>
            <a:r>
              <a:rPr lang="en-US" altLang="zh-CN" sz="1400" dirty="0">
                <a:ea typeface="宋体" panose="02010600030101010101" pitchFamily="2" charset="-122"/>
              </a:rPr>
              <a:t>"+</a:t>
            </a:r>
            <a:r>
              <a:rPr lang="en-US" altLang="zh-CN" sz="1400" dirty="0" err="1">
                <a:ea typeface="宋体" panose="02010600030101010101" pitchFamily="2" charset="-122"/>
              </a:rPr>
              <a:t>MyString.bold</a:t>
            </a:r>
            <a:r>
              <a:rPr lang="en-US" altLang="zh-CN" sz="1400" dirty="0">
                <a:ea typeface="宋体" panose="02010600030101010101" pitchFamily="2" charset="-122"/>
              </a:rPr>
              <a:t>()+"&lt;</a:t>
            </a:r>
            <a:r>
              <a:rPr lang="en-US" altLang="zh-CN" sz="1400" dirty="0" err="1">
                <a:ea typeface="宋体" panose="02010600030101010101" pitchFamily="2" charset="-122"/>
              </a:rPr>
              <a:t>br</a:t>
            </a:r>
            <a:r>
              <a:rPr lang="en-US" altLang="zh-CN" sz="1400" dirty="0">
                <a:ea typeface="宋体" panose="02010600030101010101" pitchFamily="2" charset="-122"/>
              </a:rPr>
              <a:t>&gt;");</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err="1">
                <a:ea typeface="宋体" panose="02010600030101010101" pitchFamily="2" charset="-122"/>
              </a:rPr>
              <a:t>  document.write</a:t>
            </a:r>
            <a:r>
              <a:rPr lang="en-US" altLang="zh-CN" sz="1400" dirty="0">
                <a:ea typeface="宋体" panose="02010600030101010101" pitchFamily="2" charset="-122"/>
              </a:rPr>
              <a:t>("</a:t>
            </a:r>
            <a:r>
              <a:rPr lang="en-US" altLang="zh-CN" sz="1400" dirty="0" err="1">
                <a:ea typeface="宋体" panose="02010600030101010101" pitchFamily="2" charset="-122"/>
              </a:rPr>
              <a:t>fontcolor</a:t>
            </a:r>
            <a:r>
              <a:rPr lang="en-US" altLang="zh-CN" sz="1400" dirty="0">
                <a:ea typeface="宋体" panose="02010600030101010101" pitchFamily="2" charset="-122"/>
              </a:rPr>
              <a:t>('ff0000')</a:t>
            </a:r>
            <a:r>
              <a:rPr lang="zh-CN" altLang="en-US" sz="1400" dirty="0">
                <a:ea typeface="宋体" panose="02010600030101010101" pitchFamily="2" charset="-122"/>
              </a:rPr>
              <a:t>方法：</a:t>
            </a:r>
            <a:r>
              <a:rPr lang="en-US" altLang="zh-CN" sz="1400" dirty="0">
                <a:ea typeface="宋体" panose="02010600030101010101" pitchFamily="2" charset="-122"/>
              </a:rPr>
              <a:t>	</a:t>
            </a:r>
            <a:r>
              <a:rPr lang="en-US" altLang="zh-CN" sz="1400" dirty="0">
                <a:ea typeface="宋体" panose="02010600030101010101" pitchFamily="2" charset="-122"/>
              </a:rPr>
              <a:t>"+</a:t>
            </a:r>
            <a:r>
              <a:rPr lang="en-US" altLang="zh-CN" sz="1400" dirty="0" err="1">
                <a:ea typeface="宋体" panose="02010600030101010101" pitchFamily="2" charset="-122"/>
              </a:rPr>
              <a:t>MyString.fontcolor</a:t>
            </a:r>
            <a:r>
              <a:rPr lang="en-US" altLang="zh-CN" sz="1400" dirty="0">
                <a:ea typeface="宋体" panose="02010600030101010101" pitchFamily="2" charset="-122"/>
              </a:rPr>
              <a:t>('ff0000')+"&lt;</a:t>
            </a:r>
            <a:r>
              <a:rPr lang="en-US" altLang="zh-CN" sz="1400" dirty="0" err="1">
                <a:ea typeface="宋体" panose="02010600030101010101" pitchFamily="2" charset="-122"/>
              </a:rPr>
              <a:t>br</a:t>
            </a:r>
            <a:r>
              <a:rPr lang="en-US" altLang="zh-CN" sz="1400" dirty="0">
                <a:ea typeface="宋体" panose="02010600030101010101" pitchFamily="2" charset="-122"/>
              </a:rPr>
              <a:t>&gt;");</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err="1">
                <a:ea typeface="宋体" panose="02010600030101010101" pitchFamily="2" charset="-122"/>
              </a:rPr>
              <a:t>document.write</a:t>
            </a:r>
            <a:r>
              <a:rPr lang="en-US" altLang="zh-CN" sz="1400" dirty="0">
                <a:ea typeface="宋体" panose="02010600030101010101" pitchFamily="2" charset="-122"/>
              </a:rPr>
              <a:t>("</a:t>
            </a:r>
            <a:r>
              <a:rPr lang="en-US" altLang="zh-CN" sz="1400" dirty="0" err="1">
                <a:ea typeface="宋体" panose="02010600030101010101" pitchFamily="2" charset="-122"/>
              </a:rPr>
              <a:t>fontsize</a:t>
            </a:r>
            <a:r>
              <a:rPr lang="en-US" altLang="zh-CN" sz="1400" dirty="0">
                <a:ea typeface="宋体" panose="02010600030101010101" pitchFamily="2" charset="-122"/>
              </a:rPr>
              <a:t>(5)</a:t>
            </a:r>
            <a:r>
              <a:rPr lang="zh-CN" altLang="en-US" sz="1400" dirty="0">
                <a:ea typeface="宋体" panose="02010600030101010101" pitchFamily="2" charset="-122"/>
              </a:rPr>
              <a:t>方法：</a:t>
            </a:r>
            <a:r>
              <a:rPr lang="en-US" altLang="zh-CN" sz="1400" dirty="0">
                <a:ea typeface="宋体" panose="02010600030101010101" pitchFamily="2" charset="-122"/>
              </a:rPr>
              <a:t>"+</a:t>
            </a:r>
            <a:r>
              <a:rPr lang="en-US" altLang="zh-CN" sz="1400" dirty="0" err="1">
                <a:ea typeface="宋体" panose="02010600030101010101" pitchFamily="2" charset="-122"/>
              </a:rPr>
              <a:t>MyString.fontsize</a:t>
            </a:r>
            <a:r>
              <a:rPr lang="en-US" altLang="zh-CN" sz="1400" dirty="0">
                <a:ea typeface="宋体" panose="02010600030101010101" pitchFamily="2" charset="-122"/>
              </a:rPr>
              <a:t>(5)+"&lt;</a:t>
            </a:r>
            <a:r>
              <a:rPr lang="en-US" altLang="zh-CN" sz="1400" dirty="0" err="1">
                <a:ea typeface="宋体" panose="02010600030101010101" pitchFamily="2" charset="-122"/>
              </a:rPr>
              <a:t>br</a:t>
            </a:r>
            <a:r>
              <a:rPr lang="en-US" altLang="zh-CN" sz="1400" dirty="0">
                <a:ea typeface="宋体" panose="02010600030101010101" pitchFamily="2" charset="-122"/>
              </a:rPr>
              <a:t>&gt;");</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err="1">
                <a:ea typeface="宋体" panose="02010600030101010101" pitchFamily="2" charset="-122"/>
              </a:rPr>
              <a:t>document.write</a:t>
            </a:r>
            <a:r>
              <a:rPr lang="en-US" altLang="zh-CN" sz="1400" dirty="0">
                <a:ea typeface="宋体" panose="02010600030101010101" pitchFamily="2" charset="-122"/>
              </a:rPr>
              <a:t>("italics()</a:t>
            </a:r>
            <a:r>
              <a:rPr lang="zh-CN" altLang="en-US" sz="1400" dirty="0">
                <a:ea typeface="宋体" panose="02010600030101010101" pitchFamily="2" charset="-122"/>
              </a:rPr>
              <a:t>方法：</a:t>
            </a:r>
            <a:r>
              <a:rPr lang="en-US" altLang="zh-CN" sz="1400" dirty="0">
                <a:ea typeface="宋体" panose="02010600030101010101" pitchFamily="2" charset="-122"/>
              </a:rPr>
              <a:t>"+</a:t>
            </a:r>
            <a:r>
              <a:rPr lang="en-US" altLang="zh-CN" sz="1400" dirty="0" err="1">
                <a:ea typeface="宋体" panose="02010600030101010101" pitchFamily="2" charset="-122"/>
              </a:rPr>
              <a:t>MyString.italics</a:t>
            </a:r>
            <a:r>
              <a:rPr lang="en-US" altLang="zh-CN" sz="1400" dirty="0">
                <a:ea typeface="宋体" panose="02010600030101010101" pitchFamily="2" charset="-122"/>
              </a:rPr>
              <a:t>()+"&lt;</a:t>
            </a:r>
            <a:r>
              <a:rPr lang="en-US" altLang="zh-CN" sz="1400" dirty="0" err="1">
                <a:ea typeface="宋体" panose="02010600030101010101" pitchFamily="2" charset="-122"/>
              </a:rPr>
              <a:t>br</a:t>
            </a:r>
            <a:r>
              <a:rPr lang="en-US" altLang="zh-CN" sz="1400" dirty="0">
                <a:ea typeface="宋体" panose="02010600030101010101" pitchFamily="2" charset="-122"/>
              </a:rPr>
              <a:t>&gt;");</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err="1">
                <a:ea typeface="宋体" panose="02010600030101010101" pitchFamily="2" charset="-122"/>
              </a:rPr>
              <a:t>document.write</a:t>
            </a:r>
            <a:r>
              <a:rPr lang="en-US" altLang="zh-CN" sz="1400" dirty="0">
                <a:ea typeface="宋体" panose="02010600030101010101" pitchFamily="2" charset="-122"/>
              </a:rPr>
              <a:t>("strike()</a:t>
            </a:r>
            <a:r>
              <a:rPr lang="zh-CN" altLang="en-US" sz="1400" dirty="0">
                <a:ea typeface="宋体" panose="02010600030101010101" pitchFamily="2" charset="-122"/>
              </a:rPr>
              <a:t>方法：</a:t>
            </a:r>
            <a:r>
              <a:rPr lang="en-US" altLang="zh-CN" sz="1400" dirty="0">
                <a:ea typeface="宋体" panose="02010600030101010101" pitchFamily="2" charset="-122"/>
              </a:rPr>
              <a:t>"+</a:t>
            </a:r>
            <a:r>
              <a:rPr lang="en-US" altLang="zh-CN" sz="1400" dirty="0" err="1">
                <a:ea typeface="宋体" panose="02010600030101010101" pitchFamily="2" charset="-122"/>
              </a:rPr>
              <a:t>MyString.strike</a:t>
            </a:r>
            <a:r>
              <a:rPr lang="en-US" altLang="zh-CN" sz="1400" dirty="0">
                <a:ea typeface="宋体" panose="02010600030101010101" pitchFamily="2" charset="-122"/>
              </a:rPr>
              <a:t>()+"&lt;</a:t>
            </a:r>
            <a:r>
              <a:rPr lang="en-US" altLang="zh-CN" sz="1400" dirty="0" err="1">
                <a:ea typeface="宋体" panose="02010600030101010101" pitchFamily="2" charset="-122"/>
              </a:rPr>
              <a:t>br</a:t>
            </a:r>
            <a:r>
              <a:rPr lang="en-US" altLang="zh-CN" sz="1400" dirty="0">
                <a:ea typeface="宋体" panose="02010600030101010101" pitchFamily="2" charset="-122"/>
              </a:rPr>
              <a:t>&gt;");  </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err="1">
                <a:ea typeface="宋体" panose="02010600030101010101" pitchFamily="2" charset="-122"/>
              </a:rPr>
              <a:t>document.write</a:t>
            </a:r>
            <a:r>
              <a:rPr lang="en-US" altLang="zh-CN" sz="1400" dirty="0">
                <a:ea typeface="宋体" panose="02010600030101010101" pitchFamily="2" charset="-122"/>
              </a:rPr>
              <a:t>("sub()</a:t>
            </a:r>
            <a:r>
              <a:rPr lang="zh-CN" altLang="en-US" sz="1400" dirty="0">
                <a:ea typeface="宋体" panose="02010600030101010101" pitchFamily="2" charset="-122"/>
              </a:rPr>
              <a:t>方法：</a:t>
            </a:r>
            <a:r>
              <a:rPr lang="en-US" altLang="zh-CN" sz="1400" dirty="0">
                <a:ea typeface="宋体" panose="02010600030101010101" pitchFamily="2" charset="-122"/>
              </a:rPr>
              <a:t>"+</a:t>
            </a:r>
            <a:r>
              <a:rPr lang="en-US" altLang="zh-CN" sz="1400" dirty="0" err="1">
                <a:ea typeface="宋体" panose="02010600030101010101" pitchFamily="2" charset="-122"/>
              </a:rPr>
              <a:t>MyString.sub</a:t>
            </a:r>
            <a:r>
              <a:rPr lang="en-US" altLang="zh-CN" sz="1400" dirty="0">
                <a:ea typeface="宋体" panose="02010600030101010101" pitchFamily="2" charset="-122"/>
              </a:rPr>
              <a:t>()+"&lt;</a:t>
            </a:r>
            <a:r>
              <a:rPr lang="en-US" altLang="zh-CN" sz="1400" dirty="0" err="1">
                <a:ea typeface="宋体" panose="02010600030101010101" pitchFamily="2" charset="-122"/>
              </a:rPr>
              <a:t>br</a:t>
            </a:r>
            <a:r>
              <a:rPr lang="en-US" altLang="zh-CN" sz="1400" dirty="0">
                <a:ea typeface="宋体" panose="02010600030101010101" pitchFamily="2" charset="-122"/>
              </a:rPr>
              <a:t>&gt;");  </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err="1">
                <a:ea typeface="宋体" panose="02010600030101010101" pitchFamily="2" charset="-122"/>
              </a:rPr>
              <a:t>document.write</a:t>
            </a:r>
            <a:r>
              <a:rPr lang="en-US" altLang="zh-CN" sz="1400" dirty="0">
                <a:ea typeface="宋体" panose="02010600030101010101" pitchFamily="2" charset="-122"/>
              </a:rPr>
              <a:t>("sup()</a:t>
            </a:r>
            <a:r>
              <a:rPr lang="zh-CN" altLang="en-US" sz="1400" dirty="0">
                <a:ea typeface="宋体" panose="02010600030101010101" pitchFamily="2" charset="-122"/>
              </a:rPr>
              <a:t>方法：</a:t>
            </a:r>
            <a:r>
              <a:rPr lang="en-US" altLang="zh-CN" sz="1400" dirty="0">
                <a:ea typeface="宋体" panose="02010600030101010101" pitchFamily="2" charset="-122"/>
              </a:rPr>
              <a:t>"+</a:t>
            </a:r>
            <a:r>
              <a:rPr lang="en-US" altLang="zh-CN" sz="1400" dirty="0" err="1">
                <a:ea typeface="宋体" panose="02010600030101010101" pitchFamily="2" charset="-122"/>
              </a:rPr>
              <a:t>MyString.sup</a:t>
            </a:r>
            <a:r>
              <a:rPr lang="en-US" altLang="zh-CN" sz="1400" dirty="0">
                <a:ea typeface="宋体" panose="02010600030101010101" pitchFamily="2" charset="-122"/>
              </a:rPr>
              <a:t>()+"&lt;</a:t>
            </a:r>
            <a:r>
              <a:rPr lang="en-US" altLang="zh-CN" sz="1400" dirty="0" err="1">
                <a:ea typeface="宋体" panose="02010600030101010101" pitchFamily="2" charset="-122"/>
              </a:rPr>
              <a:t>br</a:t>
            </a:r>
            <a:r>
              <a:rPr lang="en-US" altLang="zh-CN" sz="1400" dirty="0">
                <a:ea typeface="宋体" panose="02010600030101010101" pitchFamily="2" charset="-122"/>
              </a:rPr>
              <a:t>&gt;");</a:t>
            </a:r>
            <a:endParaRPr lang="en-US" altLang="zh-CN" sz="1400" dirty="0">
              <a:ea typeface="宋体" panose="02010600030101010101" pitchFamily="2" charset="-122"/>
            </a:endParaRPr>
          </a:p>
          <a:p>
            <a:pPr marL="0" lvl="1" indent="0">
              <a:lnSpc>
                <a:spcPts val="1400"/>
              </a:lnSpc>
              <a:spcBef>
                <a:spcPts val="0"/>
              </a:spcBef>
              <a:buNone/>
            </a:pPr>
            <a:r>
              <a:rPr lang="en-US" altLang="zh-CN" sz="1400" dirty="0">
                <a:ea typeface="宋体" panose="02010600030101010101" pitchFamily="2" charset="-122"/>
              </a:rPr>
              <a:t>&lt;/script&gt;</a:t>
            </a:r>
            <a:endParaRPr lang="en-US" altLang="zh-CN" sz="1400" dirty="0">
              <a:ea typeface="宋体" panose="02010600030101010101" pitchFamily="2" charset="-122"/>
            </a:endParaRPr>
          </a:p>
          <a:p>
            <a:pPr marL="0" lvl="1" indent="0">
              <a:lnSpc>
                <a:spcPts val="1400"/>
              </a:lnSpc>
              <a:spcBef>
                <a:spcPts val="0"/>
              </a:spcBef>
              <a:buNone/>
            </a:pPr>
            <a:endParaRPr lang="en-US" altLang="zh-CN" sz="1400" dirty="0" smtClean="0">
              <a:ea typeface="宋体" panose="02010600030101010101" pitchFamily="2" charset="-122"/>
            </a:endParaRPr>
          </a:p>
        </p:txBody>
      </p:sp>
      <p:pic>
        <p:nvPicPr>
          <p:cNvPr id="5121" name="Picture 1"/>
          <p:cNvPicPr>
            <a:picLocks noChangeAspect="1" noChangeArrowheads="1"/>
          </p:cNvPicPr>
          <p:nvPr/>
        </p:nvPicPr>
        <p:blipFill>
          <a:blip r:embed="rId1" cstate="print"/>
          <a:srcRect t="22329"/>
          <a:stretch>
            <a:fillRect/>
          </a:stretch>
        </p:blipFill>
        <p:spPr bwMode="auto">
          <a:xfrm>
            <a:off x="6332855" y="4008755"/>
            <a:ext cx="2608580" cy="2215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ltLang="zh-CN" dirty="0" smtClean="0"/>
              <a:t>Date</a:t>
            </a:r>
            <a:endParaRPr lang="en-US" altLang="zh-CN" dirty="0"/>
          </a:p>
        </p:txBody>
      </p:sp>
      <p:sp>
        <p:nvSpPr>
          <p:cNvPr id="134147" name="Rectangle 3"/>
          <p:cNvSpPr>
            <a:spLocks noGrp="1" noChangeArrowheads="1"/>
          </p:cNvSpPr>
          <p:nvPr>
            <p:ph idx="1"/>
          </p:nvPr>
        </p:nvSpPr>
        <p:spPr>
          <a:xfrm>
            <a:off x="443230" y="1184910"/>
            <a:ext cx="8534400" cy="3943350"/>
          </a:xfrm>
        </p:spPr>
        <p:txBody>
          <a:bodyPr>
            <a:noAutofit/>
          </a:bodyPr>
          <a:lstStyle/>
          <a:p>
            <a:pPr marL="0" indent="0">
              <a:spcBef>
                <a:spcPts val="0"/>
              </a:spcBef>
              <a:spcAft>
                <a:spcPts val="0"/>
              </a:spcAft>
              <a:buNone/>
            </a:pPr>
            <a:r>
              <a:rPr lang="en-US" altLang="zh-CN" sz="1800" dirty="0" smtClean="0"/>
              <a:t>       JavaScript</a:t>
            </a:r>
            <a:r>
              <a:rPr lang="zh-CN" altLang="zh-CN" sz="1800" dirty="0"/>
              <a:t>脚本内置对象</a:t>
            </a:r>
            <a:r>
              <a:rPr lang="en-US" altLang="zh-CN" sz="1800" dirty="0"/>
              <a:t>Date</a:t>
            </a:r>
            <a:r>
              <a:rPr lang="zh-CN" altLang="zh-CN" sz="1800" dirty="0"/>
              <a:t>用于处理日期和时间。</a:t>
            </a:r>
            <a:endParaRPr lang="zh-CN" altLang="zh-CN" sz="1800" dirty="0"/>
          </a:p>
          <a:p>
            <a:pPr marL="0" indent="0">
              <a:spcBef>
                <a:spcPts val="0"/>
              </a:spcBef>
              <a:spcAft>
                <a:spcPts val="0"/>
              </a:spcAft>
              <a:buNone/>
            </a:pPr>
            <a:r>
              <a:rPr lang="en-US" altLang="zh-CN" sz="1800" dirty="0" smtClean="0"/>
              <a:t>1.</a:t>
            </a:r>
            <a:r>
              <a:rPr lang="zh-CN" altLang="en-US" sz="1800" dirty="0" smtClean="0"/>
              <a:t>创建日期</a:t>
            </a:r>
            <a:r>
              <a:rPr lang="zh-CN" altLang="en-US" sz="1800" dirty="0"/>
              <a:t>对象 </a:t>
            </a:r>
            <a:endParaRPr lang="zh-CN" altLang="en-US" sz="1800" dirty="0"/>
          </a:p>
          <a:p>
            <a:pPr marL="525780" indent="-339725">
              <a:spcBef>
                <a:spcPts val="0"/>
              </a:spcBef>
              <a:spcAft>
                <a:spcPts val="0"/>
              </a:spcAft>
              <a:buNone/>
            </a:pPr>
            <a:r>
              <a:rPr lang="en-US" altLang="zh-CN" sz="1800" dirty="0" err="1" smtClean="0">
                <a:solidFill>
                  <a:schemeClr val="tx1"/>
                </a:solidFill>
              </a:rPr>
              <a:t>var</a:t>
            </a:r>
            <a:r>
              <a:rPr lang="en-US" altLang="zh-CN" sz="1800" dirty="0" smtClean="0">
                <a:solidFill>
                  <a:schemeClr val="tx1"/>
                </a:solidFill>
              </a:rPr>
              <a:t> </a:t>
            </a:r>
            <a:r>
              <a:rPr lang="en-US" altLang="zh-CN" sz="1800" dirty="0">
                <a:solidFill>
                  <a:schemeClr val="tx1"/>
                </a:solidFill>
              </a:rPr>
              <a:t>today=new Date();</a:t>
            </a:r>
            <a:endParaRPr lang="zh-CN" altLang="zh-CN" sz="1800" dirty="0">
              <a:solidFill>
                <a:schemeClr val="tx1"/>
              </a:solidFill>
            </a:endParaRPr>
          </a:p>
          <a:p>
            <a:pPr marL="525780" indent="-339725">
              <a:spcBef>
                <a:spcPts val="0"/>
              </a:spcBef>
              <a:spcAft>
                <a:spcPts val="0"/>
              </a:spcAft>
              <a:buNone/>
            </a:pPr>
            <a:r>
              <a:rPr lang="en-US" altLang="zh-CN" sz="1800" dirty="0" err="1">
                <a:solidFill>
                  <a:schemeClr val="tx1"/>
                </a:solidFill>
              </a:rPr>
              <a:t>var</a:t>
            </a:r>
            <a:r>
              <a:rPr lang="en-US" altLang="zh-CN" sz="1800" dirty="0">
                <a:solidFill>
                  <a:schemeClr val="tx1"/>
                </a:solidFill>
              </a:rPr>
              <a:t> today=new Date(</a:t>
            </a:r>
            <a:r>
              <a:rPr lang="zh-CN" altLang="zh-CN" sz="1800" dirty="0">
                <a:solidFill>
                  <a:schemeClr val="tx1"/>
                </a:solidFill>
              </a:rPr>
              <a:t>毫秒数</a:t>
            </a:r>
            <a:r>
              <a:rPr lang="en-US" altLang="zh-CN" sz="1800" dirty="0">
                <a:solidFill>
                  <a:schemeClr val="tx1"/>
                </a:solidFill>
              </a:rPr>
              <a:t>);</a:t>
            </a:r>
            <a:endParaRPr lang="zh-CN" altLang="zh-CN" sz="1800" dirty="0">
              <a:solidFill>
                <a:schemeClr val="tx1"/>
              </a:solidFill>
            </a:endParaRPr>
          </a:p>
          <a:p>
            <a:pPr marL="525780" indent="-339725">
              <a:spcBef>
                <a:spcPts val="0"/>
              </a:spcBef>
              <a:spcAft>
                <a:spcPts val="0"/>
              </a:spcAft>
              <a:buNone/>
            </a:pPr>
            <a:r>
              <a:rPr lang="en-US" altLang="zh-CN" sz="1800" dirty="0" err="1">
                <a:solidFill>
                  <a:schemeClr val="tx1"/>
                </a:solidFill>
              </a:rPr>
              <a:t>var</a:t>
            </a:r>
            <a:r>
              <a:rPr lang="en-US" altLang="zh-CN" sz="1800" dirty="0">
                <a:solidFill>
                  <a:schemeClr val="tx1"/>
                </a:solidFill>
              </a:rPr>
              <a:t> today=new Date(</a:t>
            </a:r>
            <a:r>
              <a:rPr lang="zh-CN" altLang="zh-CN" sz="1800" dirty="0">
                <a:solidFill>
                  <a:schemeClr val="tx1"/>
                </a:solidFill>
              </a:rPr>
              <a:t>标准时间格式字符串</a:t>
            </a:r>
            <a:r>
              <a:rPr lang="en-US" altLang="zh-CN" sz="1800" dirty="0">
                <a:solidFill>
                  <a:schemeClr val="tx1"/>
                </a:solidFill>
              </a:rPr>
              <a:t>);</a:t>
            </a:r>
            <a:endParaRPr lang="zh-CN" altLang="zh-CN" sz="1800" dirty="0">
              <a:solidFill>
                <a:schemeClr val="tx1"/>
              </a:solidFill>
            </a:endParaRPr>
          </a:p>
          <a:p>
            <a:pPr marL="525780" indent="-339725">
              <a:spcBef>
                <a:spcPts val="0"/>
              </a:spcBef>
              <a:spcAft>
                <a:spcPts val="0"/>
              </a:spcAft>
              <a:buNone/>
            </a:pPr>
            <a:r>
              <a:rPr lang="en-US" altLang="zh-CN" sz="1800" dirty="0" err="1">
                <a:solidFill>
                  <a:schemeClr val="tx1"/>
                </a:solidFill>
              </a:rPr>
              <a:t>var</a:t>
            </a:r>
            <a:r>
              <a:rPr lang="en-US" altLang="zh-CN" sz="1800" dirty="0">
                <a:solidFill>
                  <a:schemeClr val="tx1"/>
                </a:solidFill>
              </a:rPr>
              <a:t> today=new Date(</a:t>
            </a:r>
            <a:r>
              <a:rPr lang="zh-CN" altLang="zh-CN" sz="1800" dirty="0">
                <a:solidFill>
                  <a:schemeClr val="tx1"/>
                </a:solidFill>
              </a:rPr>
              <a:t>年</a:t>
            </a:r>
            <a:r>
              <a:rPr lang="en-US" altLang="zh-CN" sz="1800" dirty="0">
                <a:solidFill>
                  <a:schemeClr val="tx1"/>
                </a:solidFill>
              </a:rPr>
              <a:t>,</a:t>
            </a:r>
            <a:r>
              <a:rPr lang="zh-CN" altLang="zh-CN" sz="1800" dirty="0">
                <a:solidFill>
                  <a:schemeClr val="tx1"/>
                </a:solidFill>
              </a:rPr>
              <a:t>月</a:t>
            </a:r>
            <a:r>
              <a:rPr lang="en-US" altLang="zh-CN" sz="1800" dirty="0">
                <a:solidFill>
                  <a:schemeClr val="tx1"/>
                </a:solidFill>
              </a:rPr>
              <a:t>,</a:t>
            </a:r>
            <a:r>
              <a:rPr lang="zh-CN" altLang="zh-CN" sz="1800" dirty="0">
                <a:solidFill>
                  <a:schemeClr val="tx1"/>
                </a:solidFill>
              </a:rPr>
              <a:t>日</a:t>
            </a:r>
            <a:r>
              <a:rPr lang="en-US" altLang="zh-CN" sz="1800" dirty="0">
                <a:solidFill>
                  <a:schemeClr val="tx1"/>
                </a:solidFill>
              </a:rPr>
              <a:t>,</a:t>
            </a:r>
            <a:r>
              <a:rPr lang="zh-CN" altLang="zh-CN" sz="1800" dirty="0">
                <a:solidFill>
                  <a:schemeClr val="tx1"/>
                </a:solidFill>
              </a:rPr>
              <a:t>时</a:t>
            </a:r>
            <a:r>
              <a:rPr lang="en-US" altLang="zh-CN" sz="1800" dirty="0">
                <a:solidFill>
                  <a:schemeClr val="tx1"/>
                </a:solidFill>
              </a:rPr>
              <a:t>,</a:t>
            </a:r>
            <a:r>
              <a:rPr lang="zh-CN" altLang="zh-CN" sz="1800" dirty="0">
                <a:solidFill>
                  <a:schemeClr val="tx1"/>
                </a:solidFill>
              </a:rPr>
              <a:t>分</a:t>
            </a:r>
            <a:r>
              <a:rPr lang="en-US" altLang="zh-CN" sz="1800" dirty="0">
                <a:solidFill>
                  <a:schemeClr val="tx1"/>
                </a:solidFill>
              </a:rPr>
              <a:t>,</a:t>
            </a:r>
            <a:r>
              <a:rPr lang="zh-CN" altLang="zh-CN" sz="1800" dirty="0">
                <a:solidFill>
                  <a:schemeClr val="tx1"/>
                </a:solidFill>
              </a:rPr>
              <a:t>秒</a:t>
            </a:r>
            <a:r>
              <a:rPr lang="en-US" altLang="zh-CN" sz="1800" dirty="0">
                <a:solidFill>
                  <a:schemeClr val="tx1"/>
                </a:solidFill>
              </a:rPr>
              <a:t>,</a:t>
            </a:r>
            <a:r>
              <a:rPr lang="zh-CN" altLang="zh-CN" sz="1800" dirty="0">
                <a:solidFill>
                  <a:schemeClr val="tx1"/>
                </a:solidFill>
              </a:rPr>
              <a:t>毫秒</a:t>
            </a:r>
            <a:r>
              <a:rPr lang="en-US" altLang="zh-CN" sz="1800" dirty="0">
                <a:solidFill>
                  <a:schemeClr val="tx1"/>
                </a:solidFill>
              </a:rPr>
              <a:t>); </a:t>
            </a:r>
            <a:endParaRPr lang="zh-CN" altLang="zh-CN" sz="1800" dirty="0">
              <a:solidFill>
                <a:schemeClr val="tx1"/>
              </a:solidFill>
            </a:endParaRPr>
          </a:p>
          <a:p>
            <a:pPr lvl="1">
              <a:spcBef>
                <a:spcPts val="0"/>
              </a:spcBef>
              <a:spcAft>
                <a:spcPts val="0"/>
              </a:spcAft>
            </a:pPr>
            <a:r>
              <a:rPr lang="zh-CN" altLang="en-US" sz="1800" dirty="0" smtClean="0">
                <a:solidFill>
                  <a:schemeClr val="tx1"/>
                </a:solidFill>
              </a:rPr>
              <a:t>应用举例</a:t>
            </a:r>
            <a:endParaRPr lang="zh-CN" altLang="en-US" sz="1800" dirty="0" smtClean="0">
              <a:solidFill>
                <a:schemeClr val="tx1"/>
              </a:solidFill>
            </a:endParaRPr>
          </a:p>
          <a:p>
            <a:pPr indent="3175">
              <a:spcBef>
                <a:spcPts val="0"/>
              </a:spcBef>
              <a:spcAft>
                <a:spcPts val="0"/>
              </a:spcAft>
              <a:buNone/>
            </a:pPr>
            <a:r>
              <a:rPr lang="en-US" altLang="zh-CN" sz="1800" dirty="0" err="1">
                <a:solidFill>
                  <a:schemeClr val="tx1"/>
                </a:solidFill>
              </a:rPr>
              <a:t>var</a:t>
            </a:r>
            <a:r>
              <a:rPr lang="en-US" altLang="zh-CN" sz="1800" dirty="0">
                <a:solidFill>
                  <a:schemeClr val="tx1"/>
                </a:solidFill>
              </a:rPr>
              <a:t> today=new Date();        //</a:t>
            </a:r>
            <a:r>
              <a:rPr lang="zh-CN" altLang="zh-CN" sz="1800" dirty="0">
                <a:solidFill>
                  <a:schemeClr val="tx1"/>
                </a:solidFill>
              </a:rPr>
              <a:t>自动使用当前的日期和时间</a:t>
            </a:r>
            <a:endParaRPr lang="zh-CN" altLang="zh-CN" sz="1800" dirty="0">
              <a:solidFill>
                <a:schemeClr val="tx1"/>
              </a:solidFill>
            </a:endParaRPr>
          </a:p>
          <a:p>
            <a:pPr indent="3175">
              <a:spcBef>
                <a:spcPts val="0"/>
              </a:spcBef>
              <a:spcAft>
                <a:spcPts val="0"/>
              </a:spcAft>
              <a:buNone/>
            </a:pPr>
            <a:r>
              <a:rPr lang="en-US" altLang="zh-CN" sz="1800" dirty="0" err="1">
                <a:solidFill>
                  <a:schemeClr val="tx1"/>
                </a:solidFill>
              </a:rPr>
              <a:t>var</a:t>
            </a:r>
            <a:r>
              <a:rPr lang="en-US" altLang="zh-CN" sz="1800" dirty="0">
                <a:solidFill>
                  <a:schemeClr val="tx1"/>
                </a:solidFill>
              </a:rPr>
              <a:t> today=new Date(3000);   //</a:t>
            </a:r>
            <a:r>
              <a:rPr lang="en-US" altLang="zh-CN" sz="1800" dirty="0">
                <a:solidFill>
                  <a:schemeClr val="tx1"/>
                </a:solidFill>
                <a:highlight>
                  <a:srgbClr val="FF0000"/>
                </a:highlight>
              </a:rPr>
              <a:t>1970年1月1日，0</a:t>
            </a:r>
            <a:r>
              <a:rPr lang="zh-CN" altLang="zh-CN" sz="1800" dirty="0">
                <a:solidFill>
                  <a:schemeClr val="tx1"/>
                </a:solidFill>
                <a:highlight>
                  <a:srgbClr val="FF0000"/>
                </a:highlight>
              </a:rPr>
              <a:t>时</a:t>
            </a:r>
            <a:r>
              <a:rPr lang="en-US" altLang="zh-CN" sz="1800" dirty="0">
                <a:solidFill>
                  <a:schemeClr val="tx1"/>
                </a:solidFill>
                <a:highlight>
                  <a:srgbClr val="FF0000"/>
                </a:highlight>
              </a:rPr>
              <a:t>0</a:t>
            </a:r>
            <a:r>
              <a:rPr lang="zh-CN" altLang="zh-CN" sz="1800" dirty="0">
                <a:solidFill>
                  <a:schemeClr val="tx1"/>
                </a:solidFill>
                <a:highlight>
                  <a:srgbClr val="FF0000"/>
                </a:highlight>
              </a:rPr>
              <a:t>分</a:t>
            </a:r>
            <a:r>
              <a:rPr lang="en-US" altLang="zh-CN" sz="1800" dirty="0">
                <a:solidFill>
                  <a:schemeClr val="tx1"/>
                </a:solidFill>
                <a:highlight>
                  <a:srgbClr val="FF0000"/>
                </a:highlight>
              </a:rPr>
              <a:t>3</a:t>
            </a:r>
            <a:r>
              <a:rPr lang="zh-CN" altLang="zh-CN" sz="1800" dirty="0">
                <a:solidFill>
                  <a:schemeClr val="tx1"/>
                </a:solidFill>
                <a:highlight>
                  <a:srgbClr val="FF0000"/>
                </a:highlight>
              </a:rPr>
              <a:t>秒</a:t>
            </a:r>
            <a:endParaRPr lang="zh-CN" altLang="zh-CN" sz="1800" dirty="0">
              <a:solidFill>
                <a:schemeClr val="tx1"/>
              </a:solidFill>
            </a:endParaRPr>
          </a:p>
          <a:p>
            <a:pPr indent="3175">
              <a:spcBef>
                <a:spcPts val="0"/>
              </a:spcBef>
              <a:spcAft>
                <a:spcPts val="0"/>
              </a:spcAft>
              <a:buNone/>
            </a:pPr>
            <a:r>
              <a:rPr lang="en-US" altLang="zh-CN" sz="1800" dirty="0" err="1">
                <a:solidFill>
                  <a:schemeClr val="tx1"/>
                </a:solidFill>
              </a:rPr>
              <a:t>var</a:t>
            </a:r>
            <a:r>
              <a:rPr lang="en-US" altLang="zh-CN" sz="1800" dirty="0">
                <a:solidFill>
                  <a:schemeClr val="tx1"/>
                </a:solidFill>
              </a:rPr>
              <a:t> today=new Date</a:t>
            </a:r>
            <a:r>
              <a:rPr lang="en-US" altLang="zh-CN" sz="1800" dirty="0" smtClean="0">
                <a:solidFill>
                  <a:schemeClr val="tx1"/>
                </a:solidFill>
              </a:rPr>
              <a:t>(“Nov </a:t>
            </a:r>
            <a:r>
              <a:rPr lang="en-US" altLang="zh-CN" sz="1800" dirty="0">
                <a:solidFill>
                  <a:schemeClr val="tx1"/>
                </a:solidFill>
              </a:rPr>
              <a:t>11,2019 </a:t>
            </a:r>
            <a:r>
              <a:rPr lang="en-US" altLang="zh-CN" sz="1800" dirty="0" smtClean="0">
                <a:solidFill>
                  <a:schemeClr val="tx1"/>
                </a:solidFill>
              </a:rPr>
              <a:t>11:00:00”);// </a:t>
            </a:r>
            <a:r>
              <a:rPr lang="en-US" altLang="zh-CN" sz="1800" dirty="0">
                <a:solidFill>
                  <a:schemeClr val="tx1"/>
                </a:solidFill>
              </a:rPr>
              <a:t>2019</a:t>
            </a:r>
            <a:r>
              <a:rPr lang="zh-CN" altLang="zh-CN" sz="1800" dirty="0">
                <a:solidFill>
                  <a:schemeClr val="tx1"/>
                </a:solidFill>
              </a:rPr>
              <a:t>年</a:t>
            </a:r>
            <a:r>
              <a:rPr lang="en-US" altLang="zh-CN" sz="1800" dirty="0">
                <a:solidFill>
                  <a:schemeClr val="tx1"/>
                </a:solidFill>
              </a:rPr>
              <a:t>11</a:t>
            </a:r>
            <a:r>
              <a:rPr lang="zh-CN" altLang="zh-CN" sz="1800" dirty="0">
                <a:solidFill>
                  <a:schemeClr val="tx1"/>
                </a:solidFill>
              </a:rPr>
              <a:t>月</a:t>
            </a:r>
            <a:r>
              <a:rPr lang="en-US" altLang="zh-CN" sz="1800" dirty="0">
                <a:solidFill>
                  <a:schemeClr val="tx1"/>
                </a:solidFill>
              </a:rPr>
              <a:t>11</a:t>
            </a:r>
            <a:r>
              <a:rPr lang="zh-CN" altLang="zh-CN" sz="1800" dirty="0">
                <a:solidFill>
                  <a:schemeClr val="tx1"/>
                </a:solidFill>
              </a:rPr>
              <a:t>日</a:t>
            </a:r>
            <a:r>
              <a:rPr lang="en-US" altLang="zh-CN" sz="1800" dirty="0" smtClean="0">
                <a:solidFill>
                  <a:schemeClr val="tx1"/>
                </a:solidFill>
              </a:rPr>
              <a:t>11:00:0</a:t>
            </a:r>
            <a:endParaRPr lang="en-US" altLang="zh-CN" sz="1800" dirty="0" smtClean="0">
              <a:solidFill>
                <a:schemeClr val="tx1"/>
              </a:solidFill>
            </a:endParaRPr>
          </a:p>
          <a:p>
            <a:pPr indent="3175">
              <a:spcBef>
                <a:spcPts val="0"/>
              </a:spcBef>
              <a:spcAft>
                <a:spcPts val="0"/>
              </a:spcAft>
              <a:buNone/>
            </a:pPr>
            <a:r>
              <a:rPr lang="en-US" altLang="zh-CN" sz="1800" dirty="0" err="1">
                <a:solidFill>
                  <a:schemeClr val="tx1"/>
                </a:solidFill>
              </a:rPr>
              <a:t>var</a:t>
            </a:r>
            <a:r>
              <a:rPr lang="en-US" altLang="zh-CN" sz="1800" dirty="0">
                <a:solidFill>
                  <a:schemeClr val="tx1"/>
                </a:solidFill>
              </a:rPr>
              <a:t> today=new Date(2019,</a:t>
            </a:r>
            <a:r>
              <a:rPr lang="en-US" altLang="zh-CN" sz="1800" b="1" dirty="0">
                <a:solidFill>
                  <a:srgbClr val="FF0000"/>
                </a:solidFill>
              </a:rPr>
              <a:t>10</a:t>
            </a:r>
            <a:r>
              <a:rPr lang="en-US" altLang="zh-CN" sz="1800" dirty="0">
                <a:solidFill>
                  <a:schemeClr val="tx1"/>
                </a:solidFill>
              </a:rPr>
              <a:t>,10,11,00,00,50);// </a:t>
            </a:r>
            <a:r>
              <a:rPr lang="zh-CN" altLang="zh-CN" sz="1800" dirty="0">
                <a:solidFill>
                  <a:schemeClr val="tx1"/>
                </a:solidFill>
              </a:rPr>
              <a:t>201</a:t>
            </a:r>
            <a:r>
              <a:rPr lang="en-US" altLang="zh-CN" sz="1800" dirty="0">
                <a:solidFill>
                  <a:schemeClr val="tx1"/>
                </a:solidFill>
              </a:rPr>
              <a:t>9</a:t>
            </a:r>
            <a:r>
              <a:rPr lang="zh-CN" altLang="zh-CN" sz="1800" dirty="0">
                <a:solidFill>
                  <a:schemeClr val="tx1"/>
                </a:solidFill>
              </a:rPr>
              <a:t>年</a:t>
            </a:r>
            <a:r>
              <a:rPr lang="en-US" altLang="zh-CN" sz="1800" b="1" dirty="0">
                <a:solidFill>
                  <a:srgbClr val="FF0000"/>
                </a:solidFill>
              </a:rPr>
              <a:t>11</a:t>
            </a:r>
            <a:r>
              <a:rPr lang="zh-CN" altLang="zh-CN" sz="1800" dirty="0">
                <a:solidFill>
                  <a:schemeClr val="tx1"/>
                </a:solidFill>
              </a:rPr>
              <a:t>月</a:t>
            </a:r>
            <a:r>
              <a:rPr lang="en-US" altLang="zh-CN" sz="1800" dirty="0">
                <a:solidFill>
                  <a:schemeClr val="tx1"/>
                </a:solidFill>
              </a:rPr>
              <a:t>10</a:t>
            </a:r>
            <a:r>
              <a:rPr lang="zh-CN" altLang="zh-CN" sz="1800" dirty="0">
                <a:solidFill>
                  <a:schemeClr val="tx1"/>
                </a:solidFill>
              </a:rPr>
              <a:t>日</a:t>
            </a:r>
            <a:r>
              <a:rPr lang="zh-CN" altLang="zh-CN" sz="1800" dirty="0" smtClean="0">
                <a:solidFill>
                  <a:schemeClr val="tx1"/>
                </a:solidFill>
              </a:rPr>
              <a:t>1</a:t>
            </a:r>
            <a:r>
              <a:rPr lang="en-US" altLang="zh-CN" sz="1800" dirty="0" smtClean="0">
                <a:solidFill>
                  <a:schemeClr val="tx1"/>
                </a:solidFill>
              </a:rPr>
              <a:t>1:00:0</a:t>
            </a:r>
            <a:endParaRPr lang="zh-CN" altLang="zh-CN" sz="1800" dirty="0">
              <a:solidFill>
                <a:schemeClr val="tx1"/>
              </a:solidFill>
            </a:endParaRPr>
          </a:p>
          <a:p>
            <a:pPr lvl="1">
              <a:spcBef>
                <a:spcPts val="0"/>
              </a:spcBef>
              <a:spcAft>
                <a:spcPts val="0"/>
              </a:spcAft>
            </a:pPr>
            <a:endParaRPr lang="zh-CN" altLang="zh-CN" sz="1800" dirty="0">
              <a:solidFill>
                <a:schemeClr val="tx1"/>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altLang="zh-CN" dirty="0" smtClean="0"/>
              <a:t>Date-</a:t>
            </a:r>
            <a:r>
              <a:rPr lang="zh-CN" altLang="en-US" dirty="0" smtClean="0"/>
              <a:t>提取日期字段方法</a:t>
            </a:r>
            <a:endParaRPr lang="en-US" altLang="zh-CN" dirty="0"/>
          </a:p>
        </p:txBody>
      </p:sp>
      <p:graphicFrame>
        <p:nvGraphicFramePr>
          <p:cNvPr id="5" name="表格 4"/>
          <p:cNvGraphicFramePr>
            <a:graphicFrameLocks noGrp="1"/>
          </p:cNvGraphicFramePr>
          <p:nvPr>
            <p:custDataLst>
              <p:tags r:id="rId1"/>
            </p:custDataLst>
          </p:nvPr>
        </p:nvGraphicFramePr>
        <p:xfrm>
          <a:off x="628650" y="1952621"/>
          <a:ext cx="7924800" cy="2952754"/>
        </p:xfrm>
        <a:graphic>
          <a:graphicData uri="http://schemas.openxmlformats.org/drawingml/2006/table">
            <a:tbl>
              <a:tblPr>
                <a:tableStyleId>{5DA37D80-6434-44D0-A028-1B22A696006F}</a:tableStyleId>
              </a:tblPr>
              <a:tblGrid>
                <a:gridCol w="2743200"/>
                <a:gridCol w="5181600"/>
              </a:tblGrid>
              <a:tr h="290344">
                <a:tc>
                  <a:txBody>
                    <a:bodyPr/>
                    <a:lstStyle/>
                    <a:p>
                      <a:pPr algn="ctr">
                        <a:spcAft>
                          <a:spcPts val="0"/>
                        </a:spcAft>
                        <a:tabLst>
                          <a:tab pos="800100" algn="l"/>
                        </a:tabLst>
                      </a:pPr>
                      <a:r>
                        <a:rPr lang="zh-CN" sz="1800" kern="100" dirty="0"/>
                        <a:t>方法名</a:t>
                      </a:r>
                      <a:endParaRPr lang="zh-CN" sz="1800" b="0" kern="100" dirty="0">
                        <a:latin typeface="微软雅黑" panose="020B0503020204020204" charset="-122"/>
                        <a:ea typeface="微软雅黑" panose="020B0503020204020204" charset="-122"/>
                        <a:cs typeface="Verdana" panose="020B0604030504040204" pitchFamily="34" charset="0"/>
                      </a:endParaRPr>
                    </a:p>
                  </a:txBody>
                  <a:tcPr marL="68580" marR="68580" marT="0" marB="0"/>
                </a:tc>
                <a:tc>
                  <a:txBody>
                    <a:bodyPr/>
                    <a:lstStyle/>
                    <a:p>
                      <a:pPr algn="ctr">
                        <a:spcAft>
                          <a:spcPts val="0"/>
                        </a:spcAft>
                        <a:tabLst>
                          <a:tab pos="800100" algn="l"/>
                        </a:tabLst>
                      </a:pPr>
                      <a:r>
                        <a:rPr lang="zh-CN" sz="1800" kern="100" dirty="0"/>
                        <a:t>说明</a:t>
                      </a:r>
                      <a:endParaRPr lang="zh-CN" sz="1800" b="0" kern="100" dirty="0">
                        <a:latin typeface="微软雅黑" panose="020B0503020204020204" charset="-122"/>
                        <a:ea typeface="微软雅黑" panose="020B0503020204020204" charset="-122"/>
                        <a:cs typeface="Verdana" panose="020B0604030504040204" pitchFamily="34" charset="0"/>
                      </a:endParaRPr>
                    </a:p>
                  </a:txBody>
                  <a:tcPr marL="68580" marR="68580" marT="0" marB="0"/>
                </a:tc>
              </a:tr>
              <a:tr h="290344">
                <a:tc>
                  <a:txBody>
                    <a:bodyPr/>
                    <a:lstStyle/>
                    <a:p>
                      <a:pPr algn="just">
                        <a:spcAft>
                          <a:spcPts val="0"/>
                        </a:spcAft>
                        <a:tabLst>
                          <a:tab pos="800100" algn="l"/>
                        </a:tabLst>
                      </a:pPr>
                      <a:r>
                        <a:rPr lang="en-US" sz="1800" kern="0" dirty="0" err="1"/>
                        <a:t>getDate</a:t>
                      </a:r>
                      <a:r>
                        <a:rPr lang="en-US" sz="1800" kern="0" dirty="0"/>
                        <a:t>()</a:t>
                      </a:r>
                      <a:endParaRPr lang="en-US" sz="1800" b="0" kern="0" dirty="0">
                        <a:latin typeface="微软雅黑" panose="020B0503020204020204" charset="-122"/>
                        <a:ea typeface="微软雅黑" panose="020B0503020204020204" charset="-122"/>
                        <a:cs typeface="Verdana" panose="020B0604030504040204" pitchFamily="34" charset="0"/>
                      </a:endParaRPr>
                    </a:p>
                  </a:txBody>
                  <a:tcPr marL="68580" marR="68580" marT="0" marB="0"/>
                </a:tc>
                <a:tc>
                  <a:txBody>
                    <a:bodyPr/>
                    <a:lstStyle/>
                    <a:p>
                      <a:pPr algn="just">
                        <a:spcAft>
                          <a:spcPts val="0"/>
                        </a:spcAft>
                        <a:tabLst>
                          <a:tab pos="800100" algn="l"/>
                        </a:tabLst>
                      </a:pPr>
                      <a:r>
                        <a:rPr lang="zh-CN" sz="1800" kern="100" dirty="0"/>
                        <a:t>从</a:t>
                      </a:r>
                      <a:r>
                        <a:rPr lang="en-US" sz="1800" kern="100" dirty="0"/>
                        <a:t>Date</a:t>
                      </a:r>
                      <a:r>
                        <a:rPr lang="zh-CN" sz="1800" kern="100" dirty="0"/>
                        <a:t>对象返回一个月中的某一天</a:t>
                      </a:r>
                      <a:r>
                        <a:rPr lang="en-US" sz="1800" kern="100" dirty="0"/>
                        <a:t>(1</a:t>
                      </a:r>
                      <a:r>
                        <a:rPr lang="zh-CN" sz="1800" kern="100" dirty="0"/>
                        <a:t>～</a:t>
                      </a:r>
                      <a:r>
                        <a:rPr lang="en-US" sz="1800" kern="100" dirty="0"/>
                        <a:t>31)</a:t>
                      </a:r>
                      <a:r>
                        <a:rPr lang="zh-CN" sz="1800" kern="100" dirty="0"/>
                        <a:t>。</a:t>
                      </a:r>
                      <a:endParaRPr lang="zh-CN" sz="1800" b="0" kern="100" dirty="0">
                        <a:latin typeface="微软雅黑" panose="020B0503020204020204" charset="-122"/>
                        <a:ea typeface="微软雅黑" panose="020B0503020204020204" charset="-122"/>
                        <a:cs typeface="Verdana" panose="020B0604030504040204" pitchFamily="34" charset="0"/>
                      </a:endParaRPr>
                    </a:p>
                  </a:txBody>
                  <a:tcPr marL="68580" marR="68580" marT="0" marB="0"/>
                </a:tc>
              </a:tr>
              <a:tr h="290344">
                <a:tc>
                  <a:txBody>
                    <a:bodyPr/>
                    <a:lstStyle/>
                    <a:p>
                      <a:pPr algn="just">
                        <a:spcAft>
                          <a:spcPts val="0"/>
                        </a:spcAft>
                        <a:tabLst>
                          <a:tab pos="800100" algn="l"/>
                        </a:tabLst>
                      </a:pPr>
                      <a:r>
                        <a:rPr lang="en-US" sz="1800" kern="0" dirty="0" err="1">
                          <a:highlight>
                            <a:srgbClr val="FF0000"/>
                          </a:highlight>
                        </a:rPr>
                        <a:t>getDay</a:t>
                      </a:r>
                      <a:r>
                        <a:rPr lang="en-US" sz="1800" kern="0" dirty="0">
                          <a:highlight>
                            <a:srgbClr val="FF0000"/>
                          </a:highlight>
                        </a:rPr>
                        <a:t>()</a:t>
                      </a:r>
                      <a:endParaRPr lang="en-US" sz="1800" b="0" kern="0" dirty="0">
                        <a:solidFill>
                          <a:srgbClr val="FF0000"/>
                        </a:solidFill>
                        <a:highlight>
                          <a:srgbClr val="FF0000"/>
                        </a:highlight>
                        <a:latin typeface="微软雅黑" panose="020B0503020204020204" charset="-122"/>
                        <a:ea typeface="微软雅黑" panose="020B0503020204020204" charset="-122"/>
                        <a:cs typeface="Verdana" panose="020B0604030504040204" pitchFamily="34" charset="0"/>
                      </a:endParaRPr>
                    </a:p>
                  </a:txBody>
                  <a:tcPr marL="68580" marR="68580" marT="0" marB="0"/>
                </a:tc>
                <a:tc>
                  <a:txBody>
                    <a:bodyPr/>
                    <a:lstStyle/>
                    <a:p>
                      <a:pPr algn="just">
                        <a:spcAft>
                          <a:spcPts val="0"/>
                        </a:spcAft>
                        <a:tabLst>
                          <a:tab pos="800100" algn="l"/>
                        </a:tabLst>
                      </a:pPr>
                      <a:r>
                        <a:rPr lang="zh-CN" sz="1800" kern="100" dirty="0"/>
                        <a:t>从</a:t>
                      </a:r>
                      <a:r>
                        <a:rPr lang="en-US" sz="1800" kern="100" dirty="0"/>
                        <a:t>Date</a:t>
                      </a:r>
                      <a:r>
                        <a:rPr lang="zh-CN" sz="1800" kern="100" dirty="0"/>
                        <a:t>对象返回一周中的</a:t>
                      </a:r>
                      <a:r>
                        <a:rPr lang="zh-CN" sz="1800" kern="100" dirty="0">
                          <a:solidFill>
                            <a:srgbClr val="FF0000"/>
                          </a:solidFill>
                        </a:rPr>
                        <a:t>某一天</a:t>
                      </a:r>
                      <a:r>
                        <a:rPr lang="en-US" sz="1800" kern="100" dirty="0">
                          <a:solidFill>
                            <a:srgbClr val="FF0000"/>
                          </a:solidFill>
                        </a:rPr>
                        <a:t>(0</a:t>
                      </a:r>
                      <a:r>
                        <a:rPr lang="zh-CN" sz="1800" kern="100" dirty="0">
                          <a:solidFill>
                            <a:srgbClr val="FF0000"/>
                          </a:solidFill>
                        </a:rPr>
                        <a:t>～</a:t>
                      </a:r>
                      <a:r>
                        <a:rPr lang="en-US" sz="1800" kern="100" dirty="0">
                          <a:solidFill>
                            <a:srgbClr val="FF0000"/>
                          </a:solidFill>
                        </a:rPr>
                        <a:t>6)</a:t>
                      </a:r>
                      <a:r>
                        <a:rPr lang="zh-CN" sz="1800" kern="100" dirty="0"/>
                        <a:t>。</a:t>
                      </a:r>
                      <a:endParaRPr lang="zh-CN" sz="1800" b="0" kern="100" dirty="0">
                        <a:solidFill>
                          <a:srgbClr val="FF0000"/>
                        </a:solidFill>
                        <a:latin typeface="微软雅黑" panose="020B0503020204020204" charset="-122"/>
                        <a:ea typeface="微软雅黑" panose="020B0503020204020204" charset="-122"/>
                        <a:cs typeface="Verdana" panose="020B0604030504040204" pitchFamily="34" charset="0"/>
                      </a:endParaRPr>
                    </a:p>
                  </a:txBody>
                  <a:tcPr marL="68580" marR="68580" marT="0" marB="0"/>
                </a:tc>
              </a:tr>
              <a:tr h="290344">
                <a:tc>
                  <a:txBody>
                    <a:bodyPr/>
                    <a:lstStyle/>
                    <a:p>
                      <a:pPr algn="just">
                        <a:spcAft>
                          <a:spcPts val="0"/>
                        </a:spcAft>
                        <a:tabLst>
                          <a:tab pos="800100" algn="l"/>
                        </a:tabLst>
                      </a:pPr>
                      <a:r>
                        <a:rPr lang="en-US" sz="1800" kern="0" dirty="0" err="1">
                          <a:highlight>
                            <a:srgbClr val="FF0000"/>
                          </a:highlight>
                        </a:rPr>
                        <a:t>getMonth</a:t>
                      </a:r>
                      <a:r>
                        <a:rPr lang="en-US" sz="1800" kern="0" dirty="0">
                          <a:highlight>
                            <a:srgbClr val="FF0000"/>
                          </a:highlight>
                        </a:rPr>
                        <a:t>()</a:t>
                      </a:r>
                      <a:endParaRPr lang="en-US" sz="1800" b="0" kern="0" dirty="0">
                        <a:solidFill>
                          <a:srgbClr val="FF0000"/>
                        </a:solidFill>
                        <a:highlight>
                          <a:srgbClr val="FF0000"/>
                        </a:highlight>
                        <a:latin typeface="微软雅黑" panose="020B0503020204020204" charset="-122"/>
                        <a:ea typeface="微软雅黑" panose="020B0503020204020204" charset="-122"/>
                        <a:cs typeface="Verdana" panose="020B0604030504040204" pitchFamily="34" charset="0"/>
                      </a:endParaRPr>
                    </a:p>
                  </a:txBody>
                  <a:tcPr marL="68580" marR="68580" marT="0" marB="0"/>
                </a:tc>
                <a:tc>
                  <a:txBody>
                    <a:bodyPr/>
                    <a:lstStyle/>
                    <a:p>
                      <a:pPr algn="just">
                        <a:spcAft>
                          <a:spcPts val="0"/>
                        </a:spcAft>
                        <a:tabLst>
                          <a:tab pos="800100" algn="l"/>
                        </a:tabLst>
                      </a:pPr>
                      <a:r>
                        <a:rPr lang="zh-CN" sz="1800" kern="100" dirty="0"/>
                        <a:t>从</a:t>
                      </a:r>
                      <a:r>
                        <a:rPr lang="en-US" sz="1800" kern="100" dirty="0"/>
                        <a:t>Date</a:t>
                      </a:r>
                      <a:r>
                        <a:rPr lang="zh-CN" sz="1800" kern="100" dirty="0"/>
                        <a:t>对象返回月份</a:t>
                      </a:r>
                      <a:r>
                        <a:rPr lang="en-US" sz="1800" kern="100" dirty="0">
                          <a:solidFill>
                            <a:srgbClr val="FF0000"/>
                          </a:solidFill>
                        </a:rPr>
                        <a:t>(0</a:t>
                      </a:r>
                      <a:r>
                        <a:rPr lang="zh-CN" sz="1800" kern="100" dirty="0">
                          <a:solidFill>
                            <a:srgbClr val="FF0000"/>
                          </a:solidFill>
                        </a:rPr>
                        <a:t>～</a:t>
                      </a:r>
                      <a:r>
                        <a:rPr lang="en-US" sz="1800" kern="100" dirty="0">
                          <a:solidFill>
                            <a:srgbClr val="FF0000"/>
                          </a:solidFill>
                        </a:rPr>
                        <a:t>11)</a:t>
                      </a:r>
                      <a:r>
                        <a:rPr lang="zh-CN" sz="1800" kern="100" dirty="0"/>
                        <a:t>。</a:t>
                      </a:r>
                      <a:endParaRPr lang="zh-CN" sz="1800" b="0" kern="100" dirty="0">
                        <a:solidFill>
                          <a:srgbClr val="FF0000"/>
                        </a:solidFill>
                        <a:latin typeface="微软雅黑" panose="020B0503020204020204" charset="-122"/>
                        <a:ea typeface="微软雅黑" panose="020B0503020204020204" charset="-122"/>
                        <a:cs typeface="Verdana" panose="020B0604030504040204" pitchFamily="34" charset="0"/>
                      </a:endParaRPr>
                    </a:p>
                  </a:txBody>
                  <a:tcPr marL="68580" marR="68580" marT="0" marB="0"/>
                </a:tc>
              </a:tr>
              <a:tr h="290344">
                <a:tc>
                  <a:txBody>
                    <a:bodyPr/>
                    <a:lstStyle/>
                    <a:p>
                      <a:pPr algn="just">
                        <a:spcAft>
                          <a:spcPts val="0"/>
                        </a:spcAft>
                        <a:tabLst>
                          <a:tab pos="800100" algn="l"/>
                        </a:tabLst>
                      </a:pPr>
                      <a:r>
                        <a:rPr lang="en-US" sz="1800" kern="0" dirty="0" err="1"/>
                        <a:t>getFullYear</a:t>
                      </a:r>
                      <a:r>
                        <a:rPr lang="en-US" sz="1800" kern="0" dirty="0"/>
                        <a:t>()</a:t>
                      </a:r>
                      <a:endParaRPr lang="en-US" sz="1800" b="0" kern="0" dirty="0">
                        <a:latin typeface="微软雅黑" panose="020B0503020204020204" charset="-122"/>
                        <a:ea typeface="微软雅黑" panose="020B0503020204020204" charset="-122"/>
                        <a:cs typeface="Verdana" panose="020B0604030504040204" pitchFamily="34" charset="0"/>
                      </a:endParaRPr>
                    </a:p>
                  </a:txBody>
                  <a:tcPr marL="68580" marR="68580" marT="0" marB="0"/>
                </a:tc>
                <a:tc>
                  <a:txBody>
                    <a:bodyPr/>
                    <a:lstStyle/>
                    <a:p>
                      <a:pPr algn="just">
                        <a:spcAft>
                          <a:spcPts val="0"/>
                        </a:spcAft>
                        <a:tabLst>
                          <a:tab pos="800100" algn="l"/>
                        </a:tabLst>
                      </a:pPr>
                      <a:r>
                        <a:rPr lang="zh-CN" sz="1800" kern="100" dirty="0"/>
                        <a:t>从</a:t>
                      </a:r>
                      <a:r>
                        <a:rPr lang="en-US" sz="1800" kern="100" dirty="0"/>
                        <a:t>Date</a:t>
                      </a:r>
                      <a:r>
                        <a:rPr lang="zh-CN" sz="1800" kern="100" dirty="0"/>
                        <a:t>对象以四位数字返回年份。</a:t>
                      </a:r>
                      <a:endParaRPr lang="zh-CN" sz="1800" b="0" kern="100" dirty="0">
                        <a:latin typeface="微软雅黑" panose="020B0503020204020204" charset="-122"/>
                        <a:ea typeface="微软雅黑" panose="020B0503020204020204" charset="-122"/>
                        <a:cs typeface="Verdana" panose="020B0604030504040204" pitchFamily="34" charset="0"/>
                      </a:endParaRPr>
                    </a:p>
                  </a:txBody>
                  <a:tcPr marL="68580" marR="68580" marT="0" marB="0"/>
                </a:tc>
              </a:tr>
              <a:tr h="290344">
                <a:tc>
                  <a:txBody>
                    <a:bodyPr/>
                    <a:lstStyle/>
                    <a:p>
                      <a:pPr algn="just">
                        <a:spcAft>
                          <a:spcPts val="0"/>
                        </a:spcAft>
                        <a:tabLst>
                          <a:tab pos="800100" algn="l"/>
                        </a:tabLst>
                      </a:pPr>
                      <a:r>
                        <a:rPr lang="en-US" sz="1800" kern="0" dirty="0" err="1"/>
                        <a:t>getHours</a:t>
                      </a:r>
                      <a:r>
                        <a:rPr lang="en-US" sz="1800" kern="0" dirty="0"/>
                        <a:t>()</a:t>
                      </a:r>
                      <a:endParaRPr lang="en-US" sz="1800" b="0" kern="0" dirty="0">
                        <a:latin typeface="微软雅黑" panose="020B0503020204020204" charset="-122"/>
                        <a:ea typeface="微软雅黑" panose="020B0503020204020204" charset="-122"/>
                        <a:cs typeface="Verdana" panose="020B0604030504040204" pitchFamily="34" charset="0"/>
                      </a:endParaRPr>
                    </a:p>
                  </a:txBody>
                  <a:tcPr marL="68580" marR="68580" marT="0" marB="0"/>
                </a:tc>
                <a:tc>
                  <a:txBody>
                    <a:bodyPr/>
                    <a:lstStyle/>
                    <a:p>
                      <a:pPr algn="just">
                        <a:spcAft>
                          <a:spcPts val="0"/>
                        </a:spcAft>
                        <a:tabLst>
                          <a:tab pos="800100" algn="l"/>
                        </a:tabLst>
                      </a:pPr>
                      <a:r>
                        <a:rPr lang="zh-CN" sz="1800" kern="100" dirty="0"/>
                        <a:t>返回</a:t>
                      </a:r>
                      <a:r>
                        <a:rPr lang="en-US" sz="1800" kern="100" dirty="0"/>
                        <a:t>Date</a:t>
                      </a:r>
                      <a:r>
                        <a:rPr lang="zh-CN" sz="1800" kern="100" dirty="0"/>
                        <a:t>对象的小时</a:t>
                      </a:r>
                      <a:r>
                        <a:rPr lang="en-US" sz="1800" kern="100" dirty="0"/>
                        <a:t>(0</a:t>
                      </a:r>
                      <a:r>
                        <a:rPr lang="zh-CN" sz="1800" kern="100" dirty="0"/>
                        <a:t>～</a:t>
                      </a:r>
                      <a:r>
                        <a:rPr lang="en-US" sz="1800" kern="100" dirty="0"/>
                        <a:t>23)</a:t>
                      </a:r>
                      <a:r>
                        <a:rPr lang="zh-CN" sz="1800" kern="100" dirty="0"/>
                        <a:t>。</a:t>
                      </a:r>
                      <a:endParaRPr lang="zh-CN" sz="1800" b="0" kern="100" dirty="0">
                        <a:latin typeface="微软雅黑" panose="020B0503020204020204" charset="-122"/>
                        <a:ea typeface="微软雅黑" panose="020B0503020204020204" charset="-122"/>
                        <a:cs typeface="Verdana" panose="020B0604030504040204" pitchFamily="34" charset="0"/>
                      </a:endParaRPr>
                    </a:p>
                  </a:txBody>
                  <a:tcPr marL="68580" marR="68580" marT="0" marB="0"/>
                </a:tc>
              </a:tr>
              <a:tr h="290344">
                <a:tc>
                  <a:txBody>
                    <a:bodyPr/>
                    <a:lstStyle/>
                    <a:p>
                      <a:pPr algn="just">
                        <a:spcAft>
                          <a:spcPts val="0"/>
                        </a:spcAft>
                        <a:tabLst>
                          <a:tab pos="800100" algn="l"/>
                        </a:tabLst>
                      </a:pPr>
                      <a:r>
                        <a:rPr lang="en-US" sz="1800" kern="0" dirty="0" err="1"/>
                        <a:t>getMinutes</a:t>
                      </a:r>
                      <a:r>
                        <a:rPr lang="en-US" sz="1800" kern="0" dirty="0"/>
                        <a:t>()</a:t>
                      </a:r>
                      <a:endParaRPr lang="en-US" sz="1800" b="0" kern="0" dirty="0">
                        <a:latin typeface="微软雅黑" panose="020B0503020204020204" charset="-122"/>
                        <a:ea typeface="微软雅黑" panose="020B0503020204020204" charset="-122"/>
                        <a:cs typeface="Verdana" panose="020B0604030504040204" pitchFamily="34" charset="0"/>
                      </a:endParaRPr>
                    </a:p>
                  </a:txBody>
                  <a:tcPr marL="68580" marR="68580" marT="0" marB="0"/>
                </a:tc>
                <a:tc>
                  <a:txBody>
                    <a:bodyPr/>
                    <a:lstStyle/>
                    <a:p>
                      <a:pPr algn="just">
                        <a:spcAft>
                          <a:spcPts val="0"/>
                        </a:spcAft>
                        <a:tabLst>
                          <a:tab pos="800100" algn="l"/>
                        </a:tabLst>
                      </a:pPr>
                      <a:r>
                        <a:rPr lang="zh-CN" sz="1800" kern="100" dirty="0"/>
                        <a:t>返回</a:t>
                      </a:r>
                      <a:r>
                        <a:rPr lang="en-US" sz="1800" kern="100" dirty="0"/>
                        <a:t>Date</a:t>
                      </a:r>
                      <a:r>
                        <a:rPr lang="zh-CN" sz="1800" kern="100" dirty="0"/>
                        <a:t>对象的分钟</a:t>
                      </a:r>
                      <a:r>
                        <a:rPr lang="en-US" sz="1800" kern="100" dirty="0"/>
                        <a:t>(0</a:t>
                      </a:r>
                      <a:r>
                        <a:rPr lang="zh-CN" sz="1800" kern="100" dirty="0"/>
                        <a:t>～</a:t>
                      </a:r>
                      <a:r>
                        <a:rPr lang="en-US" sz="1800" kern="100" dirty="0"/>
                        <a:t> 59)</a:t>
                      </a:r>
                      <a:r>
                        <a:rPr lang="zh-CN" sz="1800" kern="100" dirty="0"/>
                        <a:t>。</a:t>
                      </a:r>
                      <a:endParaRPr lang="zh-CN" sz="1800" b="0" kern="100" dirty="0">
                        <a:latin typeface="微软雅黑" panose="020B0503020204020204" charset="-122"/>
                        <a:ea typeface="微软雅黑" panose="020B0503020204020204" charset="-122"/>
                        <a:cs typeface="Verdana" panose="020B0604030504040204" pitchFamily="34" charset="0"/>
                      </a:endParaRPr>
                    </a:p>
                  </a:txBody>
                  <a:tcPr marL="68580" marR="68580" marT="0" marB="0"/>
                </a:tc>
              </a:tr>
              <a:tr h="290344">
                <a:tc>
                  <a:txBody>
                    <a:bodyPr/>
                    <a:lstStyle/>
                    <a:p>
                      <a:pPr algn="just">
                        <a:spcAft>
                          <a:spcPts val="0"/>
                        </a:spcAft>
                        <a:tabLst>
                          <a:tab pos="800100" algn="l"/>
                        </a:tabLst>
                      </a:pPr>
                      <a:r>
                        <a:rPr lang="en-US" sz="1800" kern="0" dirty="0" err="1"/>
                        <a:t>getSeconds</a:t>
                      </a:r>
                      <a:r>
                        <a:rPr lang="en-US" sz="1800" kern="0" dirty="0"/>
                        <a:t>()</a:t>
                      </a:r>
                      <a:endParaRPr lang="en-US" sz="1800" b="0" kern="0" dirty="0">
                        <a:latin typeface="微软雅黑" panose="020B0503020204020204" charset="-122"/>
                        <a:ea typeface="微软雅黑" panose="020B0503020204020204" charset="-122"/>
                        <a:cs typeface="Verdana" panose="020B0604030504040204" pitchFamily="34" charset="0"/>
                      </a:endParaRPr>
                    </a:p>
                  </a:txBody>
                  <a:tcPr marL="68580" marR="68580" marT="0" marB="0"/>
                </a:tc>
                <a:tc>
                  <a:txBody>
                    <a:bodyPr/>
                    <a:lstStyle/>
                    <a:p>
                      <a:pPr algn="just">
                        <a:spcAft>
                          <a:spcPts val="0"/>
                        </a:spcAft>
                        <a:tabLst>
                          <a:tab pos="800100" algn="l"/>
                        </a:tabLst>
                      </a:pPr>
                      <a:r>
                        <a:rPr lang="zh-CN" sz="1800" kern="100" dirty="0"/>
                        <a:t>返回</a:t>
                      </a:r>
                      <a:r>
                        <a:rPr lang="en-US" sz="1800" kern="100" dirty="0"/>
                        <a:t>Date</a:t>
                      </a:r>
                      <a:r>
                        <a:rPr lang="zh-CN" sz="1800" kern="100" dirty="0"/>
                        <a:t>对象的秒数</a:t>
                      </a:r>
                      <a:r>
                        <a:rPr lang="en-US" sz="1800" kern="100" dirty="0"/>
                        <a:t>(0</a:t>
                      </a:r>
                      <a:r>
                        <a:rPr lang="zh-CN" sz="1800" kern="100" dirty="0"/>
                        <a:t>～</a:t>
                      </a:r>
                      <a:r>
                        <a:rPr lang="en-US" sz="1800" kern="100" dirty="0"/>
                        <a:t> 59)</a:t>
                      </a:r>
                      <a:r>
                        <a:rPr lang="zh-CN" sz="1800" kern="100" dirty="0"/>
                        <a:t>。</a:t>
                      </a:r>
                      <a:endParaRPr lang="zh-CN" sz="1800" b="0" kern="100" dirty="0">
                        <a:latin typeface="微软雅黑" panose="020B0503020204020204" charset="-122"/>
                        <a:ea typeface="微软雅黑" panose="020B0503020204020204" charset="-122"/>
                        <a:cs typeface="Verdana" panose="020B0604030504040204" pitchFamily="34" charset="0"/>
                      </a:endParaRPr>
                    </a:p>
                  </a:txBody>
                  <a:tcPr marL="68580" marR="68580" marT="0" marB="0"/>
                </a:tc>
              </a:tr>
              <a:tr h="325202">
                <a:tc>
                  <a:txBody>
                    <a:bodyPr/>
                    <a:lstStyle/>
                    <a:p>
                      <a:pPr algn="just">
                        <a:spcAft>
                          <a:spcPts val="0"/>
                        </a:spcAft>
                        <a:tabLst>
                          <a:tab pos="800100" algn="l"/>
                        </a:tabLst>
                      </a:pPr>
                      <a:r>
                        <a:rPr lang="en-US" sz="1800" kern="0" dirty="0" err="1"/>
                        <a:t>getMilliseconds</a:t>
                      </a:r>
                      <a:r>
                        <a:rPr lang="en-US" sz="1800" kern="0" dirty="0"/>
                        <a:t>()</a:t>
                      </a:r>
                      <a:endParaRPr lang="en-US" sz="1800" b="0" kern="0" dirty="0">
                        <a:latin typeface="微软雅黑" panose="020B0503020204020204" charset="-122"/>
                        <a:ea typeface="微软雅黑" panose="020B0503020204020204" charset="-122"/>
                        <a:cs typeface="Verdana" panose="020B0604030504040204" pitchFamily="34" charset="0"/>
                      </a:endParaRPr>
                    </a:p>
                  </a:txBody>
                  <a:tcPr marL="68580" marR="68580" marT="0" marB="0"/>
                </a:tc>
                <a:tc>
                  <a:txBody>
                    <a:bodyPr/>
                    <a:lstStyle/>
                    <a:p>
                      <a:pPr algn="just">
                        <a:spcAft>
                          <a:spcPts val="0"/>
                        </a:spcAft>
                        <a:tabLst>
                          <a:tab pos="800100" algn="l"/>
                        </a:tabLst>
                      </a:pPr>
                      <a:r>
                        <a:rPr lang="zh-CN" sz="1800" kern="100" dirty="0"/>
                        <a:t>返回</a:t>
                      </a:r>
                      <a:r>
                        <a:rPr lang="en-US" sz="1800" kern="100" dirty="0"/>
                        <a:t>Date</a:t>
                      </a:r>
                      <a:r>
                        <a:rPr lang="zh-CN" sz="1800" kern="100" dirty="0"/>
                        <a:t>对象的毫秒</a:t>
                      </a:r>
                      <a:r>
                        <a:rPr lang="en-US" sz="1800" kern="100" dirty="0"/>
                        <a:t>(0</a:t>
                      </a:r>
                      <a:r>
                        <a:rPr lang="zh-CN" sz="1800" kern="100" dirty="0"/>
                        <a:t>～</a:t>
                      </a:r>
                      <a:r>
                        <a:rPr lang="en-US" sz="1800" kern="100" dirty="0"/>
                        <a:t>999)</a:t>
                      </a:r>
                      <a:r>
                        <a:rPr lang="zh-CN" sz="1800" kern="100" dirty="0"/>
                        <a:t>。</a:t>
                      </a:r>
                      <a:endParaRPr lang="zh-CN" sz="1800" b="0" kern="100" dirty="0">
                        <a:latin typeface="微软雅黑" panose="020B0503020204020204" charset="-122"/>
                        <a:ea typeface="微软雅黑" panose="020B0503020204020204" charset="-122"/>
                        <a:cs typeface="Verdana" panose="020B0604030504040204" pitchFamily="34" charset="0"/>
                      </a:endParaRPr>
                    </a:p>
                  </a:txBody>
                  <a:tcPr marL="68580" marR="68580" marT="0" marB="0"/>
                </a:tc>
              </a:tr>
              <a:tr h="304800">
                <a:tc>
                  <a:txBody>
                    <a:bodyPr/>
                    <a:lstStyle/>
                    <a:p>
                      <a:pPr algn="just">
                        <a:spcAft>
                          <a:spcPts val="0"/>
                        </a:spcAft>
                        <a:tabLst>
                          <a:tab pos="800100" algn="l"/>
                        </a:tabLst>
                      </a:pPr>
                      <a:r>
                        <a:rPr lang="en-US" sz="1800" kern="0" dirty="0" err="1"/>
                        <a:t>getTime</a:t>
                      </a:r>
                      <a:r>
                        <a:rPr lang="en-US" sz="1800" kern="0" dirty="0"/>
                        <a:t>()</a:t>
                      </a:r>
                      <a:endParaRPr lang="en-US" sz="1800" b="0" kern="0" dirty="0">
                        <a:latin typeface="微软雅黑" panose="020B0503020204020204" charset="-122"/>
                        <a:ea typeface="微软雅黑" panose="020B0503020204020204" charset="-122"/>
                        <a:cs typeface="Verdana" panose="020B0604030504040204" pitchFamily="34" charset="0"/>
                      </a:endParaRPr>
                    </a:p>
                  </a:txBody>
                  <a:tcPr marL="68580" marR="68580" marT="0" marB="0"/>
                </a:tc>
                <a:tc>
                  <a:txBody>
                    <a:bodyPr/>
                    <a:lstStyle/>
                    <a:p>
                      <a:pPr algn="just">
                        <a:spcAft>
                          <a:spcPts val="0"/>
                        </a:spcAft>
                        <a:tabLst>
                          <a:tab pos="800100" algn="l"/>
                        </a:tabLst>
                      </a:pPr>
                      <a:r>
                        <a:rPr lang="zh-CN" sz="1800" kern="100" dirty="0"/>
                        <a:t>返回至今的毫秒数。</a:t>
                      </a:r>
                      <a:endParaRPr lang="zh-CN" sz="1800" b="0" kern="100" dirty="0">
                        <a:latin typeface="微软雅黑" panose="020B0503020204020204" charset="-122"/>
                        <a:ea typeface="微软雅黑" panose="020B0503020204020204" charset="-122"/>
                        <a:cs typeface="Verdana" panose="020B0604030504040204" pitchFamily="34" charset="0"/>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Date-</a:t>
            </a:r>
            <a:r>
              <a:rPr lang="zh-CN" altLang="en-US" dirty="0" smtClean="0"/>
              <a:t>日期转换与调整</a:t>
            </a:r>
            <a:endParaRPr lang="zh-CN" altLang="en-US" dirty="0"/>
          </a:p>
        </p:txBody>
      </p:sp>
      <p:sp>
        <p:nvSpPr>
          <p:cNvPr id="3" name="Rectangle 3"/>
          <p:cNvSpPr txBox="1">
            <a:spLocks noChangeArrowheads="1"/>
          </p:cNvSpPr>
          <p:nvPr/>
        </p:nvSpPr>
        <p:spPr>
          <a:xfrm>
            <a:off x="533400" y="1696720"/>
            <a:ext cx="8002905" cy="3713480"/>
          </a:xfrm>
          <a:prstGeom prst="rect">
            <a:avLst/>
          </a:prstGeom>
        </p:spPr>
        <p:txBody>
          <a:bodyPr/>
          <a:lstStyle/>
          <a:p>
            <a:pPr marL="533400" marR="0" lvl="0" indent="-53340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将日期转化为字符串较</a:t>
            </a:r>
            <a:endPar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914400" marR="0" lvl="1" indent="-457200" algn="l" defTabSz="1158875" rtl="0" eaLnBrk="0" fontAlgn="base" latinLnBrk="0" hangingPunct="0">
              <a:lnSpc>
                <a:spcPct val="100000"/>
              </a:lnSpc>
              <a:spcBef>
                <a:spcPts val="0"/>
              </a:spcBef>
              <a:spcAft>
                <a:spcPts val="0"/>
              </a:spcAft>
              <a:buClr>
                <a:srgbClr val="003399"/>
              </a:buClr>
              <a:buSzPct val="100000"/>
              <a:defRPr/>
            </a:pPr>
            <a:r>
              <a:rPr kumimoji="0" lang="en-US" altLang="zh-CN" sz="1800" b="0" i="0" u="none" strike="noStrike" kern="0" cap="none" spc="0" normalizeH="0" baseline="0" noProof="0" dirty="0" err="1" smtClean="0">
                <a:ln>
                  <a:noFill/>
                </a:ln>
                <a:solidFill>
                  <a:schemeClr val="tx1"/>
                </a:solidFill>
                <a:effectLst/>
                <a:uLnTx/>
                <a:uFillTx/>
                <a:latin typeface="微软雅黑" panose="020B0503020204020204" charset="-122"/>
                <a:ea typeface="微软雅黑" panose="020B0503020204020204" charset="-122"/>
              </a:rPr>
              <a:t>today.toString</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 //</a:t>
            </a:r>
            <a:r>
              <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把</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Date</a:t>
            </a:r>
            <a:r>
              <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对象转换为字符串</a:t>
            </a:r>
            <a:endPar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914400" marR="0" lvl="1" indent="-457200" algn="l" defTabSz="1158875" rtl="0" eaLnBrk="0" fontAlgn="base" latinLnBrk="0" hangingPunct="0">
              <a:lnSpc>
                <a:spcPct val="100000"/>
              </a:lnSpc>
              <a:spcBef>
                <a:spcPts val="0"/>
              </a:spcBef>
              <a:spcAft>
                <a:spcPts val="0"/>
              </a:spcAft>
              <a:buClr>
                <a:srgbClr val="003399"/>
              </a:buClr>
              <a:buSzPct val="100000"/>
              <a:defRPr/>
            </a:pPr>
            <a:r>
              <a:rPr kumimoji="0" lang="en-US" altLang="en-US" sz="1800" b="0" i="0" u="sng" strike="noStrike" kern="0" cap="none" spc="0" normalizeH="0" baseline="0" noProof="0" dirty="0" err="1" smtClean="0">
                <a:ln>
                  <a:noFill/>
                </a:ln>
                <a:solidFill>
                  <a:schemeClr val="tx1"/>
                </a:solidFill>
                <a:effectLst/>
                <a:uLnTx/>
                <a:uFillTx/>
                <a:latin typeface="微软雅黑" panose="020B0503020204020204" charset="-122"/>
                <a:ea typeface="微软雅黑" panose="020B0503020204020204" charset="-122"/>
              </a:rPr>
              <a:t>today.toLocaleString</a:t>
            </a:r>
            <a:r>
              <a:rPr kumimoji="0" lang="en-US" altLang="en-US" sz="1800" b="0" i="0" u="sng"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  </a:t>
            </a:r>
            <a:r>
              <a:rPr kumimoji="0" lang="en-US" altLang="zh-CN" sz="1800" b="0" i="0" u="sng"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t>
            </a:r>
            <a:r>
              <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转换为本地时间串</a:t>
            </a:r>
            <a:endPar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914400" marR="0" lvl="1" indent="-457200" algn="l" defTabSz="1158875" rtl="0" eaLnBrk="0" fontAlgn="base" latinLnBrk="0" hangingPunct="0">
              <a:lnSpc>
                <a:spcPct val="100000"/>
              </a:lnSpc>
              <a:spcBef>
                <a:spcPts val="0"/>
              </a:spcBef>
              <a:spcAft>
                <a:spcPts val="0"/>
              </a:spcAft>
              <a:buClr>
                <a:srgbClr val="003399"/>
              </a:buClr>
              <a:buSzPct val="100000"/>
              <a:defRPr/>
            </a:pPr>
            <a:r>
              <a:rPr kumimoji="0" lang="en-US" altLang="zh-CN" sz="1800" b="0" i="0" u="none" strike="noStrike" kern="0" cap="none" spc="0" normalizeH="0" baseline="0" noProof="0" dirty="0" err="1" smtClean="0">
                <a:ln>
                  <a:noFill/>
                </a:ln>
                <a:solidFill>
                  <a:schemeClr val="tx1"/>
                </a:solidFill>
                <a:effectLst/>
                <a:uLnTx/>
                <a:uFillTx/>
                <a:latin typeface="微软雅黑" panose="020B0503020204020204" charset="-122"/>
                <a:ea typeface="微软雅黑" panose="020B0503020204020204" charset="-122"/>
              </a:rPr>
              <a:t>today.toDateString</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  //</a:t>
            </a:r>
            <a:r>
              <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日期部分转为字符串</a:t>
            </a:r>
            <a:endPar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914400" marR="0" lvl="1" indent="-457200" algn="l" defTabSz="1158875" rtl="0" eaLnBrk="0" fontAlgn="base" latinLnBrk="0" hangingPunct="0">
              <a:lnSpc>
                <a:spcPct val="100000"/>
              </a:lnSpc>
              <a:spcBef>
                <a:spcPts val="0"/>
              </a:spcBef>
              <a:spcAft>
                <a:spcPts val="0"/>
              </a:spcAft>
              <a:buClr>
                <a:srgbClr val="003399"/>
              </a:buClr>
              <a:buSzPct val="100000"/>
              <a:defRPr/>
            </a:pPr>
            <a:r>
              <a:rPr kumimoji="0" lang="en-US" altLang="zh-CN" sz="1800" b="0" i="0" u="none" strike="noStrike" kern="0" cap="none" spc="0" normalizeH="0" baseline="0" noProof="0" dirty="0" err="1" smtClean="0">
                <a:ln>
                  <a:noFill/>
                </a:ln>
                <a:solidFill>
                  <a:schemeClr val="tx1"/>
                </a:solidFill>
                <a:effectLst/>
                <a:uLnTx/>
                <a:uFillTx/>
                <a:latin typeface="微软雅黑" panose="020B0503020204020204" charset="-122"/>
                <a:ea typeface="微软雅黑" panose="020B0503020204020204" charset="-122"/>
              </a:rPr>
              <a:t>today.toTimeString</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t>
            </a:r>
            <a:r>
              <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时间部分转为字符串</a:t>
            </a:r>
            <a:endPar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533400" marR="0" lvl="0" indent="-53340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endPar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533400" marR="0" lvl="0" indent="-533400" algn="l" defTabSz="1158875" rtl="0" eaLnBrk="0" fontAlgn="base" latinLnBrk="0" hangingPunct="0">
              <a:lnSpc>
                <a:spcPct val="100000"/>
              </a:lnSpc>
              <a:spcBef>
                <a:spcPts val="0"/>
              </a:spcBef>
              <a:spcAft>
                <a:spcPts val="0"/>
              </a:spcAft>
              <a:buClr>
                <a:srgbClr val="0000CC"/>
              </a:buClr>
              <a:buSzPct val="100000"/>
              <a:buFont typeface="Wingdings" panose="05000000000000000000" pitchFamily="2" charset="2"/>
              <a:buNone/>
              <a:defRPr/>
            </a:pPr>
            <a:r>
              <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调整日期对象的日期和时间</a:t>
            </a:r>
            <a:endParaRPr kumimoji="0" lang="zh-CN" altLang="en-US"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914400" marR="0" lvl="1" indent="-457200" algn="l" defTabSz="1158875" rtl="0" eaLnBrk="0" fontAlgn="base" latinLnBrk="0" hangingPunct="0">
              <a:lnSpc>
                <a:spcPct val="100000"/>
              </a:lnSpc>
              <a:spcBef>
                <a:spcPts val="0"/>
              </a:spcBef>
              <a:spcAft>
                <a:spcPts val="0"/>
              </a:spcAft>
              <a:buClr>
                <a:srgbClr val="660066"/>
              </a:buClr>
              <a:buSzPct val="100000"/>
              <a:defRPr/>
            </a:pPr>
            <a:r>
              <a:rPr kumimoji="0" lang="en-US" altLang="zh-CN" sz="1800" b="0" i="0" u="none" strike="noStrike" kern="0" cap="none" spc="0" normalizeH="0" baseline="0" noProof="0" dirty="0" err="1" smtClean="0">
                <a:ln>
                  <a:noFill/>
                </a:ln>
                <a:solidFill>
                  <a:schemeClr val="tx1"/>
                </a:solidFill>
                <a:effectLst/>
                <a:uLnTx/>
                <a:uFillTx/>
                <a:latin typeface="微软雅黑" panose="020B0503020204020204" charset="-122"/>
                <a:ea typeface="微软雅黑" panose="020B0503020204020204" charset="-122"/>
              </a:rPr>
              <a:t>var</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 today = new Date();</a:t>
            </a:r>
            <a:endPar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914400" marR="0" lvl="1" indent="-457200" algn="l" defTabSz="1158875" rtl="0" eaLnBrk="0" fontAlgn="base" latinLnBrk="0" hangingPunct="0">
              <a:lnSpc>
                <a:spcPct val="100000"/>
              </a:lnSpc>
              <a:spcBef>
                <a:spcPts val="0"/>
              </a:spcBef>
              <a:spcAft>
                <a:spcPts val="0"/>
              </a:spcAft>
              <a:buClr>
                <a:srgbClr val="660066"/>
              </a:buClr>
              <a:buSzPct val="100000"/>
              <a:defRPr/>
            </a:pPr>
            <a:r>
              <a:rPr kumimoji="0" lang="en-US" altLang="zh-CN" sz="1800" b="0" i="0" u="none" strike="noStrike" kern="0" cap="none" spc="0" normalizeH="0" baseline="0" noProof="0" dirty="0" err="1" smtClean="0">
                <a:ln>
                  <a:noFill/>
                </a:ln>
                <a:solidFill>
                  <a:schemeClr val="tx1"/>
                </a:solidFill>
                <a:effectLst/>
                <a:uLnTx/>
                <a:uFillTx/>
                <a:latin typeface="微软雅黑" panose="020B0503020204020204" charset="-122"/>
                <a:ea typeface="微软雅黑" panose="020B0503020204020204" charset="-122"/>
              </a:rPr>
              <a:t>today.setDate</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a:t>
            </a:r>
            <a:r>
              <a:rPr kumimoji="0" lang="en-US" altLang="zh-CN" sz="1800" b="0" i="0" u="none" strike="noStrike" kern="0" cap="none" spc="0" normalizeH="0" baseline="0" noProof="0" dirty="0" err="1" smtClean="0">
                <a:ln>
                  <a:noFill/>
                </a:ln>
                <a:solidFill>
                  <a:schemeClr val="tx1"/>
                </a:solidFill>
                <a:effectLst/>
                <a:uLnTx/>
                <a:uFillTx/>
                <a:latin typeface="微软雅黑" panose="020B0503020204020204" charset="-122"/>
                <a:ea typeface="微软雅黑" panose="020B0503020204020204" charset="-122"/>
              </a:rPr>
              <a:t>today.getDate</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()+5);  //</a:t>
            </a:r>
            <a:r>
              <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将日期调整到</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5</a:t>
            </a:r>
            <a:r>
              <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天以后，如果碰到跨年月，自动调整</a:t>
            </a:r>
            <a:endPar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a:p>
            <a:pPr marL="914400" marR="0" lvl="1" indent="-457200" algn="l" defTabSz="1158875" rtl="0" eaLnBrk="0" fontAlgn="base" latinLnBrk="0" hangingPunct="0">
              <a:lnSpc>
                <a:spcPct val="100000"/>
              </a:lnSpc>
              <a:spcBef>
                <a:spcPts val="0"/>
              </a:spcBef>
              <a:spcAft>
                <a:spcPts val="0"/>
              </a:spcAft>
              <a:buClr>
                <a:srgbClr val="660066"/>
              </a:buClr>
              <a:buSzPct val="100000"/>
              <a:defRPr/>
            </a:pPr>
            <a:r>
              <a:rPr kumimoji="0" lang="en-US" altLang="zh-CN" sz="1800" b="0" i="0" u="none" strike="noStrike" kern="0" cap="none" spc="0" normalizeH="0" baseline="0" noProof="0" dirty="0" err="1" smtClean="0">
                <a:ln>
                  <a:noFill/>
                </a:ln>
                <a:solidFill>
                  <a:schemeClr val="tx1"/>
                </a:solidFill>
                <a:effectLst/>
                <a:uLnTx/>
                <a:uFillTx/>
                <a:latin typeface="微软雅黑" panose="020B0503020204020204" charset="-122"/>
                <a:ea typeface="微软雅黑" panose="020B0503020204020204" charset="-122"/>
              </a:rPr>
              <a:t>today.setFullYear</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(2019,</a:t>
            </a:r>
            <a:r>
              <a:rPr kumimoji="0" lang="en-US" altLang="zh-CN" sz="1800" b="1"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11</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,11);  //</a:t>
            </a:r>
            <a:r>
              <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调整</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today</a:t>
            </a:r>
            <a:r>
              <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对象到</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2009-</a:t>
            </a:r>
            <a:r>
              <a:rPr kumimoji="0" lang="en-US" altLang="zh-CN" sz="1800" b="1"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rPr>
              <a:t>12</a:t>
            </a:r>
            <a:r>
              <a:rPr kumimoji="0" lang="en-US" altLang="zh-CN"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-11</a:t>
            </a:r>
            <a:r>
              <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rPr>
              <a:t>，月和日期参数可以省略</a:t>
            </a:r>
            <a:endParaRPr kumimoji="0" lang="zh-CN" altLang="en-US" sz="18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noAutofit/>
          </a:bodyPr>
          <a:lstStyle/>
          <a:p>
            <a:r>
              <a:rPr lang="en-US" altLang="zh-CN" dirty="0" smtClean="0">
                <a:cs typeface="Arial" panose="020B0604020202020204" pitchFamily="34" charset="0"/>
              </a:rPr>
              <a:t>Date-</a:t>
            </a:r>
            <a:r>
              <a:rPr lang="zh-CN" altLang="en-US" dirty="0" smtClean="0">
                <a:cs typeface="Arial" panose="020B0604020202020204" pitchFamily="34" charset="0"/>
              </a:rPr>
              <a:t>案例</a:t>
            </a:r>
            <a:endParaRPr lang="zh-CN" altLang="en-US" dirty="0" smtClean="0">
              <a:cs typeface="Arial" panose="020B0604020202020204" pitchFamily="34" charset="0"/>
            </a:endParaRPr>
          </a:p>
        </p:txBody>
      </p:sp>
      <p:sp>
        <p:nvSpPr>
          <p:cNvPr id="136195" name="Rectangle 3"/>
          <p:cNvSpPr>
            <a:spLocks noGrp="1" noChangeArrowheads="1"/>
          </p:cNvSpPr>
          <p:nvPr>
            <p:ph idx="1"/>
          </p:nvPr>
        </p:nvSpPr>
        <p:spPr>
          <a:xfrm>
            <a:off x="502285" y="1485900"/>
            <a:ext cx="6864350" cy="3886200"/>
          </a:xfrm>
        </p:spPr>
        <p:txBody>
          <a:bodyPr>
            <a:noAutofit/>
          </a:bodyPr>
          <a:lstStyle/>
          <a:p>
            <a:pPr>
              <a:lnSpc>
                <a:spcPct val="100000"/>
              </a:lnSpc>
              <a:spcBef>
                <a:spcPts val="0"/>
              </a:spcBef>
              <a:spcAft>
                <a:spcPts val="0"/>
              </a:spcAft>
              <a:buNone/>
            </a:pPr>
            <a:r>
              <a:rPr lang="en-US" altLang="zh-CN" sz="1800" dirty="0" smtClean="0">
                <a:ea typeface="宋体" panose="02010600030101010101" pitchFamily="2" charset="-122"/>
              </a:rPr>
              <a:t>&lt;script type="text/</a:t>
            </a:r>
            <a:r>
              <a:rPr lang="en-US" altLang="zh-CN" sz="1800" dirty="0" err="1" smtClean="0">
                <a:ea typeface="宋体" panose="02010600030101010101" pitchFamily="2" charset="-122"/>
              </a:rPr>
              <a:t>javascript</a:t>
            </a:r>
            <a:r>
              <a:rPr lang="en-US" altLang="zh-CN" sz="1800" dirty="0" smtClean="0">
                <a:ea typeface="宋体" panose="02010600030101010101" pitchFamily="2" charset="-122"/>
              </a:rPr>
              <a:t>"&gt;</a:t>
            </a:r>
            <a:endParaRPr lang="en-US" altLang="zh-CN" sz="1800" dirty="0" smtClean="0">
              <a:ea typeface="宋体" panose="02010600030101010101" pitchFamily="2" charset="-122"/>
            </a:endParaRPr>
          </a:p>
          <a:p>
            <a:pPr>
              <a:lnSpc>
                <a:spcPct val="100000"/>
              </a:lnSpc>
              <a:spcBef>
                <a:spcPts val="0"/>
              </a:spcBef>
              <a:spcAft>
                <a:spcPts val="0"/>
              </a:spcAft>
              <a:buNone/>
            </a:pPr>
            <a:r>
              <a:rPr lang="en-US" altLang="zh-CN" sz="1800" dirty="0" err="1" smtClean="0">
                <a:ea typeface="宋体" panose="02010600030101010101" pitchFamily="2" charset="-122"/>
              </a:rPr>
              <a:t>  var</a:t>
            </a:r>
            <a:r>
              <a:rPr lang="en-US" altLang="zh-CN" sz="1800" dirty="0" smtClean="0">
                <a:ea typeface="宋体" panose="02010600030101010101" pitchFamily="2" charset="-122"/>
              </a:rPr>
              <a:t> now = new Date();</a:t>
            </a:r>
            <a:endParaRPr lang="en-US" altLang="zh-CN" sz="1800" dirty="0" smtClean="0">
              <a:ea typeface="宋体" panose="02010600030101010101" pitchFamily="2" charset="-122"/>
            </a:endParaRPr>
          </a:p>
          <a:p>
            <a:pPr>
              <a:lnSpc>
                <a:spcPct val="100000"/>
              </a:lnSpc>
              <a:spcBef>
                <a:spcPts val="0"/>
              </a:spcBef>
              <a:spcAft>
                <a:spcPts val="0"/>
              </a:spcAft>
              <a:buNone/>
            </a:pPr>
            <a:r>
              <a:rPr lang="en-US" altLang="zh-CN" sz="1800" dirty="0" err="1" smtClean="0">
                <a:ea typeface="宋体" panose="02010600030101010101" pitchFamily="2" charset="-122"/>
              </a:rPr>
              <a:t>  var</a:t>
            </a:r>
            <a:r>
              <a:rPr lang="en-US" altLang="zh-CN" sz="1800" dirty="0" smtClean="0">
                <a:ea typeface="宋体" panose="02010600030101010101" pitchFamily="2" charset="-122"/>
              </a:rPr>
              <a:t> y = </a:t>
            </a:r>
            <a:r>
              <a:rPr lang="en-US" altLang="zh-CN" sz="1800" dirty="0" err="1" smtClean="0">
                <a:ea typeface="宋体" panose="02010600030101010101" pitchFamily="2" charset="-122"/>
              </a:rPr>
              <a:t>now.getFullYear</a:t>
            </a:r>
            <a:r>
              <a:rPr lang="en-US" altLang="zh-CN" sz="1800" dirty="0" smtClean="0">
                <a:ea typeface="宋体" panose="02010600030101010101" pitchFamily="2" charset="-122"/>
              </a:rPr>
              <a:t>();</a:t>
            </a:r>
            <a:endParaRPr lang="en-US" altLang="zh-CN" sz="1800" dirty="0" smtClean="0">
              <a:ea typeface="宋体" panose="02010600030101010101" pitchFamily="2" charset="-122"/>
            </a:endParaRPr>
          </a:p>
          <a:p>
            <a:pPr>
              <a:lnSpc>
                <a:spcPct val="100000"/>
              </a:lnSpc>
              <a:spcBef>
                <a:spcPts val="0"/>
              </a:spcBef>
              <a:spcAft>
                <a:spcPts val="0"/>
              </a:spcAft>
              <a:buNone/>
            </a:pPr>
            <a:r>
              <a:rPr lang="en-US" altLang="zh-CN" sz="1800" dirty="0" err="1" smtClean="0">
                <a:solidFill>
                  <a:srgbClr val="FF0000"/>
                </a:solidFill>
                <a:ea typeface="宋体" panose="02010600030101010101" pitchFamily="2" charset="-122"/>
              </a:rPr>
              <a:t>  var</a:t>
            </a:r>
            <a:r>
              <a:rPr lang="en-US" altLang="zh-CN" sz="1800" dirty="0" smtClean="0">
                <a:solidFill>
                  <a:srgbClr val="FF0000"/>
                </a:solidFill>
                <a:ea typeface="宋体" panose="02010600030101010101" pitchFamily="2" charset="-122"/>
              </a:rPr>
              <a:t> m = </a:t>
            </a:r>
            <a:r>
              <a:rPr lang="en-US" altLang="zh-CN" sz="1800" dirty="0" err="1" smtClean="0">
                <a:solidFill>
                  <a:srgbClr val="FF0000"/>
                </a:solidFill>
                <a:ea typeface="宋体" panose="02010600030101010101" pitchFamily="2" charset="-122"/>
              </a:rPr>
              <a:t>now.getMonth</a:t>
            </a:r>
            <a:r>
              <a:rPr lang="en-US" altLang="zh-CN" sz="1800" dirty="0" smtClean="0">
                <a:solidFill>
                  <a:srgbClr val="FF0000"/>
                </a:solidFill>
                <a:ea typeface="宋体" panose="02010600030101010101" pitchFamily="2" charset="-122"/>
              </a:rPr>
              <a:t>()+1;</a:t>
            </a:r>
            <a:endParaRPr lang="en-US" altLang="zh-CN" sz="1800" dirty="0" smtClean="0">
              <a:solidFill>
                <a:srgbClr val="FF0000"/>
              </a:solidFill>
              <a:ea typeface="宋体" panose="02010600030101010101" pitchFamily="2" charset="-122"/>
            </a:endParaRPr>
          </a:p>
          <a:p>
            <a:pPr>
              <a:lnSpc>
                <a:spcPct val="100000"/>
              </a:lnSpc>
              <a:spcBef>
                <a:spcPts val="0"/>
              </a:spcBef>
              <a:spcAft>
                <a:spcPts val="0"/>
              </a:spcAft>
              <a:buNone/>
            </a:pPr>
            <a:r>
              <a:rPr lang="en-US" altLang="zh-CN" sz="1800" dirty="0" err="1" smtClean="0">
                <a:ea typeface="宋体" panose="02010600030101010101" pitchFamily="2" charset="-122"/>
              </a:rPr>
              <a:t>  var</a:t>
            </a:r>
            <a:r>
              <a:rPr lang="en-US" altLang="zh-CN" sz="1800" dirty="0" smtClean="0">
                <a:ea typeface="宋体" panose="02010600030101010101" pitchFamily="2" charset="-122"/>
              </a:rPr>
              <a:t> d = </a:t>
            </a:r>
            <a:r>
              <a:rPr lang="en-US" altLang="zh-CN" sz="1800" dirty="0" err="1" smtClean="0">
                <a:ea typeface="宋体" panose="02010600030101010101" pitchFamily="2" charset="-122"/>
              </a:rPr>
              <a:t>now.getDate</a:t>
            </a:r>
            <a:r>
              <a:rPr lang="en-US" altLang="zh-CN" sz="1800" dirty="0" smtClean="0">
                <a:ea typeface="宋体" panose="02010600030101010101" pitchFamily="2" charset="-122"/>
              </a:rPr>
              <a:t>();</a:t>
            </a:r>
            <a:endParaRPr lang="en-US" altLang="zh-CN" sz="1800" dirty="0" smtClean="0">
              <a:ea typeface="宋体" panose="02010600030101010101" pitchFamily="2" charset="-122"/>
            </a:endParaRPr>
          </a:p>
          <a:p>
            <a:pPr>
              <a:lnSpc>
                <a:spcPct val="100000"/>
              </a:lnSpc>
              <a:spcBef>
                <a:spcPts val="0"/>
              </a:spcBef>
              <a:spcAft>
                <a:spcPts val="0"/>
              </a:spcAft>
              <a:buNone/>
            </a:pPr>
            <a:r>
              <a:rPr lang="en-US" altLang="zh-CN" sz="1800" dirty="0" err="1" smtClean="0">
                <a:ea typeface="宋体" panose="02010600030101010101" pitchFamily="2" charset="-122"/>
              </a:rPr>
              <a:t>  var</a:t>
            </a:r>
            <a:r>
              <a:rPr lang="en-US" altLang="zh-CN" sz="1800" dirty="0" smtClean="0">
                <a:ea typeface="宋体" panose="02010600030101010101" pitchFamily="2" charset="-122"/>
              </a:rPr>
              <a:t> h = </a:t>
            </a:r>
            <a:r>
              <a:rPr lang="en-US" altLang="zh-CN" sz="1800" dirty="0" err="1" smtClean="0">
                <a:ea typeface="宋体" panose="02010600030101010101" pitchFamily="2" charset="-122"/>
              </a:rPr>
              <a:t>now.getHours</a:t>
            </a:r>
            <a:r>
              <a:rPr lang="en-US" altLang="zh-CN" sz="1800" dirty="0" smtClean="0">
                <a:ea typeface="宋体" panose="02010600030101010101" pitchFamily="2" charset="-122"/>
              </a:rPr>
              <a:t>();</a:t>
            </a:r>
            <a:endParaRPr lang="en-US" altLang="zh-CN" sz="1800" dirty="0" smtClean="0">
              <a:ea typeface="宋体" panose="02010600030101010101" pitchFamily="2" charset="-122"/>
            </a:endParaRPr>
          </a:p>
          <a:p>
            <a:pPr>
              <a:lnSpc>
                <a:spcPct val="100000"/>
              </a:lnSpc>
              <a:spcBef>
                <a:spcPts val="0"/>
              </a:spcBef>
              <a:spcAft>
                <a:spcPts val="0"/>
              </a:spcAft>
              <a:buNone/>
            </a:pPr>
            <a:r>
              <a:rPr lang="en-US" altLang="zh-CN" sz="1800" dirty="0" err="1" smtClean="0">
                <a:ea typeface="宋体" panose="02010600030101010101" pitchFamily="2" charset="-122"/>
              </a:rPr>
              <a:t>  var</a:t>
            </a:r>
            <a:r>
              <a:rPr lang="en-US" altLang="zh-CN" sz="1800" dirty="0" smtClean="0">
                <a:ea typeface="宋体" panose="02010600030101010101" pitchFamily="2" charset="-122"/>
              </a:rPr>
              <a:t> mi = </a:t>
            </a:r>
            <a:r>
              <a:rPr lang="en-US" altLang="zh-CN" sz="1800" dirty="0" err="1" smtClean="0">
                <a:ea typeface="宋体" panose="02010600030101010101" pitchFamily="2" charset="-122"/>
              </a:rPr>
              <a:t>now.getMinutes</a:t>
            </a:r>
            <a:r>
              <a:rPr lang="en-US" altLang="zh-CN" sz="1800" dirty="0" smtClean="0">
                <a:ea typeface="宋体" panose="02010600030101010101" pitchFamily="2" charset="-122"/>
              </a:rPr>
              <a:t>();</a:t>
            </a:r>
            <a:endParaRPr lang="en-US" altLang="zh-CN" sz="1800" dirty="0" smtClean="0">
              <a:ea typeface="宋体" panose="02010600030101010101" pitchFamily="2" charset="-122"/>
            </a:endParaRPr>
          </a:p>
          <a:p>
            <a:pPr>
              <a:lnSpc>
                <a:spcPct val="100000"/>
              </a:lnSpc>
              <a:spcBef>
                <a:spcPts val="0"/>
              </a:spcBef>
              <a:spcAft>
                <a:spcPts val="0"/>
              </a:spcAft>
              <a:buNone/>
            </a:pPr>
            <a:r>
              <a:rPr lang="en-US" altLang="zh-CN" sz="1800" dirty="0" err="1" smtClean="0">
                <a:ea typeface="宋体" panose="02010600030101010101" pitchFamily="2" charset="-122"/>
              </a:rPr>
              <a:t>  var</a:t>
            </a:r>
            <a:r>
              <a:rPr lang="en-US" altLang="zh-CN" sz="1800" dirty="0" smtClean="0">
                <a:ea typeface="宋体" panose="02010600030101010101" pitchFamily="2" charset="-122"/>
              </a:rPr>
              <a:t> s = </a:t>
            </a:r>
            <a:r>
              <a:rPr lang="en-US" altLang="zh-CN" sz="1800" dirty="0" err="1">
                <a:ea typeface="宋体" panose="02010600030101010101" pitchFamily="2" charset="-122"/>
              </a:rPr>
              <a:t>now.getSeconds</a:t>
            </a:r>
            <a:r>
              <a:rPr lang="en-US" altLang="zh-CN" sz="1800" dirty="0" smtClean="0">
                <a:ea typeface="宋体" panose="02010600030101010101" pitchFamily="2" charset="-122"/>
              </a:rPr>
              <a:t>();</a:t>
            </a:r>
            <a:endParaRPr lang="en-US" altLang="zh-CN" sz="1800" dirty="0" smtClean="0">
              <a:ea typeface="宋体" panose="02010600030101010101" pitchFamily="2" charset="-122"/>
            </a:endParaRPr>
          </a:p>
          <a:p>
            <a:pPr>
              <a:lnSpc>
                <a:spcPct val="100000"/>
              </a:lnSpc>
              <a:spcBef>
                <a:spcPts val="0"/>
              </a:spcBef>
              <a:spcAft>
                <a:spcPts val="0"/>
              </a:spcAft>
              <a:buNone/>
            </a:pPr>
            <a:r>
              <a:rPr lang="en-US" altLang="zh-CN" sz="1800" dirty="0">
                <a:ea typeface="宋体" panose="02010600030101010101" pitchFamily="2" charset="-122"/>
              </a:rPr>
              <a:t>  if(m&lt;10){m=“0”+m}  //</a:t>
            </a:r>
            <a:r>
              <a:rPr lang="zh-CN" altLang="en-US" sz="1800" dirty="0">
                <a:ea typeface="宋体" panose="02010600030101010101" pitchFamily="2" charset="-122"/>
              </a:rPr>
              <a:t>处理成两位表示</a:t>
            </a:r>
            <a:endParaRPr lang="en-US" altLang="zh-CN" sz="1800" dirty="0">
              <a:ea typeface="宋体" panose="02010600030101010101" pitchFamily="2" charset="-122"/>
            </a:endParaRPr>
          </a:p>
          <a:p>
            <a:pPr>
              <a:lnSpc>
                <a:spcPct val="100000"/>
              </a:lnSpc>
              <a:spcBef>
                <a:spcPts val="0"/>
              </a:spcBef>
              <a:spcAft>
                <a:spcPts val="0"/>
              </a:spcAft>
              <a:buNone/>
            </a:pPr>
            <a:r>
              <a:rPr lang="en-US" altLang="zh-CN" sz="1800" dirty="0">
                <a:ea typeface="宋体" panose="02010600030101010101" pitchFamily="2" charset="-122"/>
              </a:rPr>
              <a:t>  if(d&lt;10){d="0"+d}</a:t>
            </a:r>
            <a:endParaRPr lang="en-US" altLang="zh-CN" sz="1800" dirty="0">
              <a:ea typeface="宋体" panose="02010600030101010101" pitchFamily="2" charset="-122"/>
            </a:endParaRPr>
          </a:p>
          <a:p>
            <a:pPr>
              <a:lnSpc>
                <a:spcPct val="100000"/>
              </a:lnSpc>
              <a:spcBef>
                <a:spcPts val="0"/>
              </a:spcBef>
              <a:spcAft>
                <a:spcPts val="0"/>
              </a:spcAft>
              <a:buNone/>
            </a:pPr>
            <a:r>
              <a:rPr lang="en-US" altLang="zh-CN" sz="1800" dirty="0">
                <a:ea typeface="宋体" panose="02010600030101010101" pitchFamily="2" charset="-122"/>
              </a:rPr>
              <a:t>  if(h&lt;10){h="0"+h}</a:t>
            </a:r>
            <a:endParaRPr lang="en-US" altLang="zh-CN" sz="1800" dirty="0">
              <a:ea typeface="宋体" panose="02010600030101010101" pitchFamily="2" charset="-122"/>
            </a:endParaRPr>
          </a:p>
          <a:p>
            <a:pPr>
              <a:lnSpc>
                <a:spcPct val="100000"/>
              </a:lnSpc>
              <a:spcBef>
                <a:spcPts val="0"/>
              </a:spcBef>
              <a:spcAft>
                <a:spcPts val="0"/>
              </a:spcAft>
              <a:buNone/>
            </a:pPr>
            <a:r>
              <a:rPr lang="en-US" altLang="zh-CN" sz="1800" dirty="0">
                <a:ea typeface="宋体" panose="02010600030101010101" pitchFamily="2" charset="-122"/>
              </a:rPr>
              <a:t>  if(mi&lt;10){mi="0"+mi;}</a:t>
            </a:r>
            <a:endParaRPr lang="en-US" altLang="zh-CN" sz="1800" dirty="0">
              <a:ea typeface="宋体" panose="02010600030101010101" pitchFamily="2" charset="-122"/>
            </a:endParaRPr>
          </a:p>
          <a:p>
            <a:pPr>
              <a:lnSpc>
                <a:spcPct val="100000"/>
              </a:lnSpc>
              <a:spcBef>
                <a:spcPts val="0"/>
              </a:spcBef>
              <a:spcAft>
                <a:spcPts val="0"/>
              </a:spcAft>
              <a:buNone/>
            </a:pPr>
            <a:r>
              <a:rPr lang="en-US" altLang="zh-CN" sz="1800" dirty="0">
                <a:ea typeface="宋体" panose="02010600030101010101" pitchFamily="2" charset="-122"/>
              </a:rPr>
              <a:t>  if(s&lt;10){s="0"+s;}</a:t>
            </a:r>
            <a:endParaRPr lang="en-US" altLang="zh-CN" sz="1800" dirty="0">
              <a:ea typeface="宋体" panose="02010600030101010101" pitchFamily="2" charset="-122"/>
            </a:endParaRPr>
          </a:p>
          <a:p>
            <a:pPr marL="0" indent="0" defTabSz="1158875">
              <a:lnSpc>
                <a:spcPct val="100000"/>
              </a:lnSpc>
              <a:spcBef>
                <a:spcPts val="0"/>
              </a:spcBef>
              <a:spcAft>
                <a:spcPts val="0"/>
              </a:spcAft>
              <a:buClr>
                <a:srgbClr val="0000CC"/>
              </a:buClr>
              <a:buNone/>
            </a:pPr>
            <a:r>
              <a:rPr lang="en-US" altLang="zh-CN" sz="1800" dirty="0" err="1" smtClean="0">
                <a:latin typeface="微软雅黑" panose="020B0503020204020204" charset="-122"/>
                <a:ea typeface="宋体" panose="02010600030101010101" pitchFamily="2" charset="-122"/>
                <a:cs typeface="+mj-cs"/>
                <a:sym typeface="+mn-ea"/>
              </a:rPr>
              <a:t>  var</a:t>
            </a:r>
            <a:r>
              <a:rPr lang="en-US" altLang="zh-CN" sz="1800" dirty="0" smtClean="0">
                <a:latin typeface="微软雅黑" panose="020B0503020204020204" charset="-122"/>
                <a:ea typeface="宋体" panose="02010600030101010101" pitchFamily="2" charset="-122"/>
                <a:cs typeface="+mj-cs"/>
                <a:sym typeface="+mn-ea"/>
              </a:rPr>
              <a:t> </a:t>
            </a:r>
            <a:r>
              <a:rPr lang="en-US" altLang="zh-CN" sz="1800" dirty="0" err="1" smtClean="0">
                <a:latin typeface="微软雅黑" panose="020B0503020204020204" charset="-122"/>
                <a:ea typeface="宋体" panose="02010600030101010101" pitchFamily="2" charset="-122"/>
                <a:cs typeface="+mj-cs"/>
                <a:sym typeface="+mn-ea"/>
              </a:rPr>
              <a:t>str</a:t>
            </a:r>
            <a:r>
              <a:rPr lang="en-US" altLang="zh-CN" sz="1800" dirty="0" smtClean="0">
                <a:latin typeface="微软雅黑" panose="020B0503020204020204" charset="-122"/>
                <a:ea typeface="宋体" panose="02010600030101010101" pitchFamily="2" charset="-122"/>
                <a:cs typeface="+mj-cs"/>
                <a:sym typeface="+mn-ea"/>
              </a:rPr>
              <a:t> = y+"</a:t>
            </a:r>
            <a:r>
              <a:rPr lang="zh-CN" altLang="en-US" sz="1800" dirty="0" smtClean="0">
                <a:latin typeface="微软雅黑" panose="020B0503020204020204" charset="-122"/>
                <a:ea typeface="宋体" panose="02010600030101010101" pitchFamily="2" charset="-122"/>
                <a:cs typeface="+mj-cs"/>
                <a:sym typeface="+mn-ea"/>
              </a:rPr>
              <a:t>年</a:t>
            </a:r>
            <a:r>
              <a:rPr lang="en-US" altLang="zh-CN" sz="1800" dirty="0" smtClean="0">
                <a:latin typeface="微软雅黑" panose="020B0503020204020204" charset="-122"/>
                <a:ea typeface="宋体" panose="02010600030101010101" pitchFamily="2" charset="-122"/>
                <a:cs typeface="+mj-cs"/>
                <a:sym typeface="+mn-ea"/>
              </a:rPr>
              <a:t>"+m+"</a:t>
            </a:r>
            <a:r>
              <a:rPr lang="zh-CN" altLang="en-US" sz="1800" dirty="0" smtClean="0">
                <a:latin typeface="微软雅黑" panose="020B0503020204020204" charset="-122"/>
                <a:ea typeface="宋体" panose="02010600030101010101" pitchFamily="2" charset="-122"/>
                <a:cs typeface="+mj-cs"/>
                <a:sym typeface="+mn-ea"/>
              </a:rPr>
              <a:t>月</a:t>
            </a:r>
            <a:r>
              <a:rPr lang="en-US" altLang="zh-CN" sz="1800" dirty="0" smtClean="0">
                <a:latin typeface="微软雅黑" panose="020B0503020204020204" charset="-122"/>
                <a:ea typeface="宋体" panose="02010600030101010101" pitchFamily="2" charset="-122"/>
                <a:cs typeface="+mj-cs"/>
                <a:sym typeface="+mn-ea"/>
              </a:rPr>
              <a:t>"+d+"</a:t>
            </a:r>
            <a:r>
              <a:rPr lang="zh-CN" altLang="en-US" sz="1800" dirty="0" smtClean="0">
                <a:latin typeface="微软雅黑" panose="020B0503020204020204" charset="-122"/>
                <a:ea typeface="宋体" panose="02010600030101010101" pitchFamily="2" charset="-122"/>
                <a:cs typeface="+mj-cs"/>
                <a:sym typeface="+mn-ea"/>
              </a:rPr>
              <a:t>日 </a:t>
            </a:r>
            <a:r>
              <a:rPr lang="en-US" altLang="zh-CN" sz="1800" dirty="0" smtClean="0">
                <a:latin typeface="微软雅黑" panose="020B0503020204020204" charset="-122"/>
                <a:ea typeface="宋体" panose="02010600030101010101" pitchFamily="2" charset="-122"/>
                <a:cs typeface="+mj-cs"/>
                <a:sym typeface="+mn-ea"/>
              </a:rPr>
              <a:t>"+h+":"+mi+":"+s;</a:t>
            </a:r>
            <a:endParaRPr lang="en-US" altLang="zh-CN" sz="1800" b="0" dirty="0" smtClean="0">
              <a:latin typeface="微软雅黑" panose="020B0503020204020204" charset="-122"/>
              <a:ea typeface="宋体" panose="02010600030101010101" pitchFamily="2" charset="-122"/>
              <a:cs typeface="+mj-cs"/>
            </a:endParaRPr>
          </a:p>
          <a:p>
            <a:pPr marL="0" indent="0" defTabSz="1158875">
              <a:lnSpc>
                <a:spcPct val="100000"/>
              </a:lnSpc>
              <a:spcBef>
                <a:spcPts val="0"/>
              </a:spcBef>
              <a:spcAft>
                <a:spcPts val="0"/>
              </a:spcAft>
              <a:buClr>
                <a:srgbClr val="0000CC"/>
              </a:buClr>
              <a:buNone/>
            </a:pPr>
            <a:r>
              <a:rPr lang="en-US" altLang="zh-CN" sz="1800" dirty="0" err="1" smtClean="0">
                <a:latin typeface="微软雅黑" panose="020B0503020204020204" charset="-122"/>
                <a:ea typeface="宋体" panose="02010600030101010101" pitchFamily="2" charset="-122"/>
                <a:cs typeface="+mj-cs"/>
                <a:sym typeface="+mn-ea"/>
              </a:rPr>
              <a:t>  document.write</a:t>
            </a:r>
            <a:r>
              <a:rPr lang="en-US" altLang="zh-CN" sz="1800" dirty="0" smtClean="0">
                <a:latin typeface="微软雅黑" panose="020B0503020204020204" charset="-122"/>
                <a:ea typeface="宋体" panose="02010600030101010101" pitchFamily="2" charset="-122"/>
                <a:cs typeface="+mj-cs"/>
                <a:sym typeface="+mn-ea"/>
              </a:rPr>
              <a:t>(</a:t>
            </a:r>
            <a:r>
              <a:rPr lang="en-US" altLang="zh-CN" sz="1800" dirty="0" err="1" smtClean="0">
                <a:latin typeface="微软雅黑" panose="020B0503020204020204" charset="-122"/>
                <a:ea typeface="宋体" panose="02010600030101010101" pitchFamily="2" charset="-122"/>
                <a:cs typeface="+mj-cs"/>
                <a:sym typeface="+mn-ea"/>
              </a:rPr>
              <a:t>str</a:t>
            </a:r>
            <a:r>
              <a:rPr lang="en-US" altLang="zh-CN" sz="1800" dirty="0" smtClean="0">
                <a:latin typeface="微软雅黑" panose="020B0503020204020204" charset="-122"/>
                <a:ea typeface="宋体" panose="02010600030101010101" pitchFamily="2" charset="-122"/>
                <a:cs typeface="+mj-cs"/>
                <a:sym typeface="+mn-ea"/>
              </a:rPr>
              <a:t>);</a:t>
            </a:r>
            <a:endParaRPr lang="en-US" altLang="zh-CN" sz="1800" b="0" dirty="0" smtClean="0">
              <a:latin typeface="微软雅黑" panose="020B0503020204020204" charset="-122"/>
              <a:ea typeface="宋体" panose="02010600030101010101" pitchFamily="2" charset="-122"/>
              <a:cs typeface="+mj-cs"/>
            </a:endParaRPr>
          </a:p>
          <a:p>
            <a:pPr marL="0" indent="0" defTabSz="1158875">
              <a:lnSpc>
                <a:spcPct val="100000"/>
              </a:lnSpc>
              <a:spcBef>
                <a:spcPts val="0"/>
              </a:spcBef>
              <a:spcAft>
                <a:spcPts val="0"/>
              </a:spcAft>
              <a:buClr>
                <a:srgbClr val="0000CC"/>
              </a:buClr>
              <a:buNone/>
            </a:pPr>
            <a:r>
              <a:rPr lang="en-US" altLang="zh-CN" sz="1800" dirty="0" smtClean="0">
                <a:latin typeface="微软雅黑" panose="020B0503020204020204" charset="-122"/>
                <a:ea typeface="宋体" panose="02010600030101010101" pitchFamily="2" charset="-122"/>
                <a:cs typeface="+mj-cs"/>
                <a:sym typeface="+mn-ea"/>
              </a:rPr>
              <a:t>&lt;/script&gt;</a:t>
            </a:r>
            <a:endParaRPr lang="en-US" altLang="zh-CN" sz="1800" b="0" dirty="0" smtClean="0">
              <a:latin typeface="微软雅黑" panose="020B0503020204020204" charset="-122"/>
              <a:ea typeface="宋体" panose="02010600030101010101" pitchFamily="2" charset="-122"/>
              <a:cs typeface="+mj-cs"/>
            </a:endParaRPr>
          </a:p>
          <a:p>
            <a:pPr>
              <a:lnSpc>
                <a:spcPct val="100000"/>
              </a:lnSpc>
              <a:spcBef>
                <a:spcPts val="0"/>
              </a:spcBef>
              <a:spcAft>
                <a:spcPts val="0"/>
              </a:spcAft>
              <a:buFont typeface="Wingdings" panose="05000000000000000000" pitchFamily="2" charset="2"/>
              <a:buNone/>
            </a:pPr>
            <a:endParaRPr lang="en-US" altLang="zh-CN" sz="1800" b="0" dirty="0" smtClean="0">
              <a:latin typeface="微软雅黑" panose="020B0503020204020204" charset="-122"/>
              <a:ea typeface="宋体" panose="02010600030101010101" pitchFamily="2" charset="-122"/>
              <a:cs typeface="+mj-cs"/>
            </a:endParaRPr>
          </a:p>
        </p:txBody>
      </p:sp>
      <p:pic>
        <p:nvPicPr>
          <p:cNvPr id="15361" name="Picture 1"/>
          <p:cNvPicPr>
            <a:picLocks noChangeAspect="1" noChangeArrowheads="1"/>
          </p:cNvPicPr>
          <p:nvPr/>
        </p:nvPicPr>
        <p:blipFill>
          <a:blip r:embed="rId1" cstate="print"/>
          <a:srcRect t="41111"/>
          <a:stretch>
            <a:fillRect/>
          </a:stretch>
        </p:blipFill>
        <p:spPr bwMode="auto">
          <a:xfrm>
            <a:off x="5365115" y="2595880"/>
            <a:ext cx="3276600" cy="9359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ltLang="zh-CN" dirty="0"/>
              <a:t>Math</a:t>
            </a:r>
            <a:endParaRPr lang="en-US" altLang="zh-CN" dirty="0"/>
          </a:p>
        </p:txBody>
      </p:sp>
      <p:sp>
        <p:nvSpPr>
          <p:cNvPr id="138243" name="Rectangle 3"/>
          <p:cNvSpPr>
            <a:spLocks noGrp="1" noChangeArrowheads="1"/>
          </p:cNvSpPr>
          <p:nvPr>
            <p:ph idx="1"/>
          </p:nvPr>
        </p:nvSpPr>
        <p:spPr>
          <a:xfrm>
            <a:off x="229870" y="996315"/>
            <a:ext cx="8509000" cy="4865370"/>
          </a:xfrm>
        </p:spPr>
        <p:txBody>
          <a:bodyPr>
            <a:noAutofit/>
          </a:bodyPr>
          <a:lstStyle/>
          <a:p>
            <a:pPr marL="0" indent="538480">
              <a:spcBef>
                <a:spcPct val="0"/>
              </a:spcBef>
              <a:buNone/>
            </a:pPr>
            <a:r>
              <a:rPr lang="en-US" altLang="zh-CN" sz="1800" dirty="0" smtClean="0"/>
              <a:t>Math </a:t>
            </a:r>
            <a:r>
              <a:rPr lang="zh-CN" altLang="en-US" sz="1800" dirty="0" smtClean="0"/>
              <a:t>对象提供多种算术常量和函数，执行普通的算术任务。可以直接通过“</a:t>
            </a:r>
            <a:r>
              <a:rPr lang="en-US" altLang="zh-CN" sz="1800" dirty="0" smtClean="0"/>
              <a:t>Math”</a:t>
            </a:r>
            <a:r>
              <a:rPr lang="zh-CN" altLang="en-US" sz="1800" dirty="0" smtClean="0"/>
              <a:t>名来使用它提供的属性和方法。</a:t>
            </a:r>
            <a:endParaRPr lang="zh-CN" altLang="en-US" sz="1800" dirty="0" smtClean="0"/>
          </a:p>
          <a:p>
            <a:pPr marL="179705" lvl="1" indent="6350">
              <a:lnSpc>
                <a:spcPct val="100000"/>
              </a:lnSpc>
              <a:spcBef>
                <a:spcPct val="0"/>
              </a:spcBef>
              <a:spcAft>
                <a:spcPts val="400"/>
              </a:spcAft>
              <a:buNone/>
            </a:pPr>
            <a:r>
              <a:rPr lang="en-US" altLang="zh-CN" sz="1800" dirty="0" err="1" smtClean="0">
                <a:solidFill>
                  <a:schemeClr val="tx1"/>
                </a:solidFill>
              </a:rPr>
              <a:t>var</a:t>
            </a:r>
            <a:r>
              <a:rPr lang="en-US" altLang="zh-CN" sz="1800" dirty="0" smtClean="0">
                <a:solidFill>
                  <a:schemeClr val="tx1"/>
                </a:solidFill>
              </a:rPr>
              <a:t> area=</a:t>
            </a:r>
            <a:r>
              <a:rPr lang="en-US" altLang="zh-CN" sz="1800" dirty="0" err="1" smtClean="0">
                <a:solidFill>
                  <a:schemeClr val="tx1"/>
                </a:solidFill>
              </a:rPr>
              <a:t>Math.PI</a:t>
            </a:r>
            <a:r>
              <a:rPr lang="en-US" altLang="zh-CN" sz="1800" dirty="0" smtClean="0">
                <a:solidFill>
                  <a:schemeClr val="tx1"/>
                </a:solidFill>
              </a:rPr>
              <a:t>*radius*radius ;//</a:t>
            </a:r>
            <a:r>
              <a:rPr lang="zh-CN" altLang="en-US" sz="1800" dirty="0" smtClean="0">
                <a:solidFill>
                  <a:schemeClr val="tx1"/>
                </a:solidFill>
              </a:rPr>
              <a:t>计算圆的面积</a:t>
            </a:r>
            <a:endParaRPr lang="en-US" altLang="zh-CN" sz="1800" dirty="0" smtClean="0">
              <a:solidFill>
                <a:schemeClr val="tx1"/>
              </a:solidFill>
            </a:endParaRPr>
          </a:p>
          <a:p>
            <a:pPr marL="358775" lvl="2">
              <a:lnSpc>
                <a:spcPct val="100000"/>
              </a:lnSpc>
              <a:spcBef>
                <a:spcPct val="0"/>
              </a:spcBef>
              <a:spcAft>
                <a:spcPts val="400"/>
              </a:spcAft>
              <a:buNone/>
            </a:pPr>
            <a:r>
              <a:rPr lang="nl-NL" altLang="zh-CN" sz="1800" dirty="0" smtClean="0">
                <a:solidFill>
                  <a:schemeClr val="tx1"/>
                </a:solidFill>
              </a:rPr>
              <a:t>var r= Math.random(); </a:t>
            </a:r>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生成介于 </a:t>
            </a:r>
            <a:r>
              <a:rPr lang="en-US" altLang="zh-CN" sz="1800" dirty="0" smtClean="0">
                <a:solidFill>
                  <a:schemeClr val="tx1"/>
                </a:solidFill>
              </a:rPr>
              <a:t>0.0 - 1.0</a:t>
            </a:r>
            <a:r>
              <a:rPr lang="zh-CN" altLang="en-US" sz="1800" dirty="0" smtClean="0">
                <a:solidFill>
                  <a:schemeClr val="tx1"/>
                </a:solidFill>
              </a:rPr>
              <a:t>之随机数</a:t>
            </a:r>
            <a:endParaRPr lang="zh-CN" altLang="en-US" sz="1800" dirty="0" smtClean="0">
              <a:solidFill>
                <a:schemeClr val="tx1"/>
              </a:solidFill>
            </a:endParaRPr>
          </a:p>
          <a:p>
            <a:pPr marL="358775" lvl="2">
              <a:lnSpc>
                <a:spcPct val="100000"/>
              </a:lnSpc>
              <a:spcBef>
                <a:spcPct val="0"/>
              </a:spcBef>
              <a:spcAft>
                <a:spcPts val="400"/>
              </a:spcAft>
              <a:buNone/>
            </a:pPr>
            <a:r>
              <a:rPr lang="en-US" altLang="zh-CN" sz="1800" dirty="0" err="1" smtClean="0">
                <a:solidFill>
                  <a:schemeClr val="tx1"/>
                </a:solidFill>
              </a:rPr>
              <a:t>var</a:t>
            </a:r>
            <a:r>
              <a:rPr lang="en-US" altLang="zh-CN" sz="1800" dirty="0" smtClean="0">
                <a:solidFill>
                  <a:schemeClr val="tx1"/>
                </a:solidFill>
              </a:rPr>
              <a:t> s3=</a:t>
            </a:r>
            <a:r>
              <a:rPr lang="en-US" altLang="zh-CN" sz="1800" dirty="0" err="1" smtClean="0">
                <a:solidFill>
                  <a:schemeClr val="tx1"/>
                </a:solidFill>
              </a:rPr>
              <a:t>sqrt</a:t>
            </a:r>
            <a:r>
              <a:rPr lang="en-US" altLang="zh-CN" sz="1800" dirty="0" smtClean="0">
                <a:solidFill>
                  <a:schemeClr val="tx1"/>
                </a:solidFill>
              </a:rPr>
              <a:t>(10); //10</a:t>
            </a:r>
            <a:r>
              <a:rPr lang="zh-CN" altLang="en-US" sz="1800" dirty="0" smtClean="0">
                <a:solidFill>
                  <a:schemeClr val="tx1"/>
                </a:solidFill>
              </a:rPr>
              <a:t>的平方根，值小于</a:t>
            </a:r>
            <a:r>
              <a:rPr lang="en-US" altLang="zh-CN" sz="1800" dirty="0" smtClean="0">
                <a:solidFill>
                  <a:schemeClr val="tx1"/>
                </a:solidFill>
              </a:rPr>
              <a:t>0</a:t>
            </a:r>
            <a:r>
              <a:rPr lang="zh-CN" altLang="en-US" sz="1800" dirty="0" smtClean="0">
                <a:solidFill>
                  <a:schemeClr val="tx1"/>
                </a:solidFill>
              </a:rPr>
              <a:t>，则返回 </a:t>
            </a:r>
            <a:r>
              <a:rPr lang="en-US" altLang="zh-CN" sz="1800" dirty="0" err="1" smtClean="0">
                <a:solidFill>
                  <a:schemeClr val="tx1"/>
                </a:solidFill>
              </a:rPr>
              <a:t>NaN</a:t>
            </a:r>
            <a:r>
              <a:rPr lang="zh-CN" altLang="en-US" sz="1800" dirty="0" smtClean="0">
                <a:solidFill>
                  <a:schemeClr val="tx1"/>
                </a:solidFill>
              </a:rPr>
              <a:t>。其他函数：</a:t>
            </a:r>
            <a:endParaRPr lang="zh-CN" altLang="en-US" sz="1800" dirty="0" smtClean="0">
              <a:solidFill>
                <a:schemeClr val="tx1"/>
              </a:solidFill>
            </a:endParaRPr>
          </a:p>
          <a:p>
            <a:pPr marL="358775" lvl="2">
              <a:lnSpc>
                <a:spcPct val="100000"/>
              </a:lnSpc>
              <a:spcBef>
                <a:spcPct val="0"/>
              </a:spcBef>
              <a:spcAft>
                <a:spcPts val="400"/>
              </a:spcAft>
              <a:buNone/>
            </a:pPr>
            <a:r>
              <a:rPr lang="en-US" altLang="zh-CN" sz="1800" dirty="0" smtClean="0">
                <a:solidFill>
                  <a:schemeClr val="tx1"/>
                </a:solidFill>
              </a:rPr>
              <a:t>Math.max(</a:t>
            </a:r>
            <a:r>
              <a:rPr lang="en-US" altLang="zh-CN" sz="1800" dirty="0" err="1" smtClean="0">
                <a:solidFill>
                  <a:schemeClr val="tx1"/>
                </a:solidFill>
              </a:rPr>
              <a:t>x,y</a:t>
            </a:r>
            <a:r>
              <a:rPr lang="en-US" altLang="zh-CN" sz="1800" dirty="0" smtClean="0">
                <a:solidFill>
                  <a:schemeClr val="tx1"/>
                </a:solidFill>
              </a:rPr>
              <a:t>):</a:t>
            </a:r>
            <a:r>
              <a:rPr lang="zh-CN" altLang="en-US" sz="1800" dirty="0" smtClean="0">
                <a:solidFill>
                  <a:schemeClr val="tx1"/>
                </a:solidFill>
              </a:rPr>
              <a:t>返回 </a:t>
            </a:r>
            <a:r>
              <a:rPr lang="en-US" altLang="zh-CN" sz="1800" dirty="0" smtClean="0">
                <a:solidFill>
                  <a:schemeClr val="tx1"/>
                </a:solidFill>
              </a:rPr>
              <a:t>x </a:t>
            </a:r>
            <a:r>
              <a:rPr lang="zh-CN" altLang="en-US" sz="1800" dirty="0" smtClean="0">
                <a:solidFill>
                  <a:schemeClr val="tx1"/>
                </a:solidFill>
              </a:rPr>
              <a:t>和 </a:t>
            </a:r>
            <a:r>
              <a:rPr lang="en-US" altLang="zh-CN" sz="1800" dirty="0" smtClean="0">
                <a:solidFill>
                  <a:schemeClr val="tx1"/>
                </a:solidFill>
              </a:rPr>
              <a:t>y </a:t>
            </a:r>
            <a:r>
              <a:rPr lang="zh-CN" altLang="en-US" sz="1800" dirty="0" smtClean="0">
                <a:solidFill>
                  <a:schemeClr val="tx1"/>
                </a:solidFill>
              </a:rPr>
              <a:t>中的最高值。 </a:t>
            </a:r>
            <a:endParaRPr lang="zh-CN" altLang="en-US" sz="1800" dirty="0" smtClean="0">
              <a:solidFill>
                <a:schemeClr val="tx1"/>
              </a:solidFill>
            </a:endParaRPr>
          </a:p>
          <a:p>
            <a:pPr marL="358775" lvl="2">
              <a:lnSpc>
                <a:spcPct val="100000"/>
              </a:lnSpc>
              <a:spcBef>
                <a:spcPct val="0"/>
              </a:spcBef>
              <a:spcAft>
                <a:spcPts val="400"/>
              </a:spcAft>
              <a:buNone/>
            </a:pPr>
            <a:r>
              <a:rPr lang="en-US" altLang="zh-CN" sz="1800" dirty="0" err="1" smtClean="0">
                <a:solidFill>
                  <a:schemeClr val="tx1"/>
                </a:solidFill>
              </a:rPr>
              <a:t>var</a:t>
            </a:r>
            <a:r>
              <a:rPr lang="en-US" altLang="zh-CN" sz="1800" dirty="0" smtClean="0">
                <a:solidFill>
                  <a:schemeClr val="tx1"/>
                </a:solidFill>
              </a:rPr>
              <a:t> max=Math.max(100,200,300);//max=300</a:t>
            </a:r>
            <a:endParaRPr lang="en-US" altLang="zh-CN" sz="1800" dirty="0" smtClean="0">
              <a:solidFill>
                <a:schemeClr val="tx1"/>
              </a:solidFill>
            </a:endParaRPr>
          </a:p>
          <a:p>
            <a:pPr marL="358775" lvl="2">
              <a:lnSpc>
                <a:spcPct val="100000"/>
              </a:lnSpc>
              <a:spcBef>
                <a:spcPct val="0"/>
              </a:spcBef>
              <a:spcAft>
                <a:spcPts val="400"/>
              </a:spcAft>
              <a:buNone/>
            </a:pPr>
            <a:r>
              <a:rPr lang="en-US" altLang="zh-CN" sz="1800" dirty="0" smtClean="0">
                <a:solidFill>
                  <a:schemeClr val="tx1"/>
                </a:solidFill>
              </a:rPr>
              <a:t>Math.min(</a:t>
            </a:r>
            <a:r>
              <a:rPr lang="en-US" altLang="zh-CN" sz="1800" dirty="0" err="1" smtClean="0">
                <a:solidFill>
                  <a:schemeClr val="tx1"/>
                </a:solidFill>
              </a:rPr>
              <a:t>x,y</a:t>
            </a:r>
            <a:r>
              <a:rPr lang="en-US" altLang="zh-CN" sz="1800" dirty="0" smtClean="0">
                <a:solidFill>
                  <a:schemeClr val="tx1"/>
                </a:solidFill>
              </a:rPr>
              <a:t>):</a:t>
            </a:r>
            <a:r>
              <a:rPr lang="zh-CN" altLang="en-US" sz="1800" dirty="0" smtClean="0">
                <a:solidFill>
                  <a:schemeClr val="tx1"/>
                </a:solidFill>
              </a:rPr>
              <a:t>返回 </a:t>
            </a:r>
            <a:r>
              <a:rPr lang="en-US" altLang="zh-CN" sz="1800" dirty="0" smtClean="0">
                <a:solidFill>
                  <a:schemeClr val="tx1"/>
                </a:solidFill>
              </a:rPr>
              <a:t>x </a:t>
            </a:r>
            <a:r>
              <a:rPr lang="zh-CN" altLang="en-US" sz="1800" dirty="0" smtClean="0">
                <a:solidFill>
                  <a:schemeClr val="tx1"/>
                </a:solidFill>
              </a:rPr>
              <a:t>和 </a:t>
            </a:r>
            <a:r>
              <a:rPr lang="en-US" altLang="zh-CN" sz="1800" dirty="0" smtClean="0">
                <a:solidFill>
                  <a:schemeClr val="tx1"/>
                </a:solidFill>
              </a:rPr>
              <a:t>y </a:t>
            </a:r>
            <a:r>
              <a:rPr lang="zh-CN" altLang="en-US" sz="1800" dirty="0" smtClean="0">
                <a:solidFill>
                  <a:schemeClr val="tx1"/>
                </a:solidFill>
              </a:rPr>
              <a:t>中的最低值。 </a:t>
            </a:r>
            <a:endParaRPr lang="zh-CN" altLang="en-US" sz="1800" dirty="0" smtClean="0">
              <a:solidFill>
                <a:schemeClr val="tx1"/>
              </a:solidFill>
            </a:endParaRPr>
          </a:p>
          <a:p>
            <a:pPr marL="358775" lvl="2">
              <a:lnSpc>
                <a:spcPct val="100000"/>
              </a:lnSpc>
              <a:spcBef>
                <a:spcPct val="0"/>
              </a:spcBef>
              <a:spcAft>
                <a:spcPts val="400"/>
              </a:spcAft>
              <a:buNone/>
            </a:pPr>
            <a:r>
              <a:rPr lang="en-US" altLang="zh-CN" sz="1800" dirty="0" err="1" smtClean="0">
                <a:solidFill>
                  <a:schemeClr val="tx1"/>
                </a:solidFill>
              </a:rPr>
              <a:t>var</a:t>
            </a:r>
            <a:r>
              <a:rPr lang="en-US" altLang="zh-CN" sz="1800" dirty="0" smtClean="0">
                <a:solidFill>
                  <a:schemeClr val="tx1"/>
                </a:solidFill>
              </a:rPr>
              <a:t> min=Math.min(1,45,67);//min=1</a:t>
            </a:r>
            <a:endParaRPr lang="en-US" altLang="zh-CN" sz="1800" dirty="0" smtClean="0">
              <a:solidFill>
                <a:schemeClr val="tx1"/>
              </a:solidFill>
            </a:endParaRPr>
          </a:p>
          <a:p>
            <a:pPr marL="358775" lvl="2">
              <a:lnSpc>
                <a:spcPct val="100000"/>
              </a:lnSpc>
              <a:spcBef>
                <a:spcPct val="0"/>
              </a:spcBef>
              <a:spcAft>
                <a:spcPts val="400"/>
              </a:spcAft>
              <a:buNone/>
            </a:pPr>
            <a:r>
              <a:rPr lang="en-US" sz="1800" dirty="0" smtClean="0">
                <a:solidFill>
                  <a:schemeClr val="tx1"/>
                </a:solidFill>
              </a:rPr>
              <a:t>Math.pow(</a:t>
            </a:r>
            <a:r>
              <a:rPr lang="en-US" sz="1800" dirty="0" err="1" smtClean="0">
                <a:solidFill>
                  <a:schemeClr val="tx1"/>
                </a:solidFill>
              </a:rPr>
              <a:t>x,y</a:t>
            </a:r>
            <a:r>
              <a:rPr lang="en-US" sz="1800" dirty="0" smtClean="0">
                <a:solidFill>
                  <a:schemeClr val="tx1"/>
                </a:solidFill>
              </a:rPr>
              <a:t>):</a:t>
            </a:r>
            <a:r>
              <a:rPr lang="zh-CN" altLang="en-US" sz="1800" dirty="0" smtClean="0">
                <a:solidFill>
                  <a:schemeClr val="tx1"/>
                </a:solidFill>
              </a:rPr>
              <a:t>返回</a:t>
            </a:r>
            <a:r>
              <a:rPr lang="en-US" sz="1800" dirty="0" smtClean="0">
                <a:solidFill>
                  <a:schemeClr val="tx1"/>
                </a:solidFill>
              </a:rPr>
              <a:t> x </a:t>
            </a:r>
            <a:r>
              <a:rPr lang="zh-CN" altLang="en-US" sz="1800" dirty="0" smtClean="0">
                <a:solidFill>
                  <a:schemeClr val="tx1"/>
                </a:solidFill>
              </a:rPr>
              <a:t>的</a:t>
            </a:r>
            <a:r>
              <a:rPr lang="en-US" sz="1800" dirty="0" smtClean="0">
                <a:solidFill>
                  <a:schemeClr val="tx1"/>
                </a:solidFill>
              </a:rPr>
              <a:t> y </a:t>
            </a:r>
            <a:r>
              <a:rPr lang="zh-CN" altLang="en-US" sz="1800" dirty="0" smtClean="0">
                <a:solidFill>
                  <a:schemeClr val="tx1"/>
                </a:solidFill>
              </a:rPr>
              <a:t>次幂</a:t>
            </a:r>
            <a:r>
              <a:rPr lang="en-US" altLang="zh-CN" sz="1800" dirty="0" smtClean="0">
                <a:solidFill>
                  <a:schemeClr val="tx1"/>
                </a:solidFill>
              </a:rPr>
              <a:t>(</a:t>
            </a:r>
            <a:r>
              <a:rPr lang="en-US" sz="1800" dirty="0" err="1" smtClean="0">
                <a:solidFill>
                  <a:schemeClr val="tx1"/>
                </a:solidFill>
              </a:rPr>
              <a:t>x</a:t>
            </a:r>
            <a:r>
              <a:rPr lang="en-US" sz="1800" baseline="30000" dirty="0" err="1" smtClean="0">
                <a:solidFill>
                  <a:schemeClr val="tx1"/>
                </a:solidFill>
              </a:rPr>
              <a:t>y</a:t>
            </a:r>
            <a:r>
              <a:rPr lang="en-US" altLang="zh-CN" sz="1800" dirty="0" smtClean="0">
                <a:solidFill>
                  <a:schemeClr val="tx1"/>
                </a:solidFill>
              </a:rPr>
              <a:t>)</a:t>
            </a:r>
            <a:r>
              <a:rPr lang="zh-CN" altLang="en-US" sz="1800" dirty="0" smtClean="0">
                <a:solidFill>
                  <a:schemeClr val="tx1"/>
                </a:solidFill>
              </a:rPr>
              <a:t>。</a:t>
            </a:r>
            <a:endParaRPr lang="zh-CN" altLang="en-US" sz="1800" dirty="0" smtClean="0">
              <a:solidFill>
                <a:schemeClr val="tx1"/>
              </a:solidFill>
            </a:endParaRPr>
          </a:p>
        </p:txBody>
      </p:sp>
      <p:graphicFrame>
        <p:nvGraphicFramePr>
          <p:cNvPr id="378998" name="Group 118"/>
          <p:cNvGraphicFramePr>
            <a:graphicFrameLocks noGrp="1"/>
          </p:cNvGraphicFramePr>
          <p:nvPr>
            <p:custDataLst>
              <p:tags r:id="rId1"/>
            </p:custDataLst>
          </p:nvPr>
        </p:nvGraphicFramePr>
        <p:xfrm>
          <a:off x="5264562" y="3733939"/>
          <a:ext cx="3474085" cy="2645569"/>
        </p:xfrm>
        <a:graphic>
          <a:graphicData uri="http://schemas.openxmlformats.org/drawingml/2006/table">
            <a:tbl>
              <a:tblPr>
                <a:tableStyleId>{8799B23B-EC83-4686-B30A-512413B5E67A}</a:tableStyleId>
              </a:tblPr>
              <a:tblGrid>
                <a:gridCol w="1070587"/>
                <a:gridCol w="2403475"/>
              </a:tblGrid>
              <a:tr h="275035">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200" b="0" u="none" strike="noStrike" cap="none" normalizeH="0" baseline="0" dirty="0">
                          <a:ln>
                            <a:noFill/>
                          </a:ln>
                          <a:solidFill>
                            <a:srgbClr val="000000"/>
                          </a:solidFill>
                          <a:effectLst/>
                        </a:rPr>
                        <a:t>属性名</a:t>
                      </a:r>
                      <a:endParaRPr kumimoji="0" lang="zh-CN" altLang="en-US" sz="12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200" b="0" u="none" strike="noStrike" cap="none" normalizeH="0" baseline="0">
                          <a:ln>
                            <a:noFill/>
                          </a:ln>
                          <a:solidFill>
                            <a:srgbClr val="000000"/>
                          </a:solidFill>
                          <a:effectLst/>
                        </a:rPr>
                        <a:t>说明</a:t>
                      </a:r>
                      <a:endParaRPr kumimoji="0"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97656">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a:ln>
                            <a:noFill/>
                          </a:ln>
                          <a:solidFill>
                            <a:srgbClr val="000000"/>
                          </a:solidFill>
                          <a:effectLst/>
                        </a:rPr>
                        <a:t>E</a:t>
                      </a:r>
                      <a:endParaRPr kumimoji="0"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200" b="0" u="none" strike="noStrike" cap="none" normalizeH="0" baseline="0" dirty="0">
                          <a:ln>
                            <a:noFill/>
                          </a:ln>
                          <a:solidFill>
                            <a:srgbClr val="000000"/>
                          </a:solidFill>
                          <a:effectLst/>
                        </a:rPr>
                        <a:t>自然对数的底数（约等于</a:t>
                      </a:r>
                      <a:r>
                        <a:rPr kumimoji="0" lang="en-US" altLang="zh-CN" sz="1200" b="0" u="none" strike="noStrike" cap="none" normalizeH="0" baseline="0" dirty="0">
                          <a:ln>
                            <a:noFill/>
                          </a:ln>
                          <a:solidFill>
                            <a:srgbClr val="000000"/>
                          </a:solidFill>
                          <a:effectLst/>
                        </a:rPr>
                        <a:t>2.718</a:t>
                      </a:r>
                      <a:r>
                        <a:rPr kumimoji="0" lang="zh-CN" altLang="en-US" sz="1200" b="0" u="none" strike="noStrike" cap="none" normalizeH="0" baseline="0" dirty="0">
                          <a:ln>
                            <a:noFill/>
                          </a:ln>
                          <a:solidFill>
                            <a:srgbClr val="000000"/>
                          </a:solidFill>
                          <a:effectLst/>
                        </a:rPr>
                        <a:t>）</a:t>
                      </a:r>
                      <a:endParaRPr kumimoji="0" lang="zh-CN" altLang="en-US" sz="12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97656">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a:ln>
                            <a:noFill/>
                          </a:ln>
                          <a:solidFill>
                            <a:srgbClr val="000000"/>
                          </a:solidFill>
                          <a:effectLst/>
                        </a:rPr>
                        <a:t>LN2</a:t>
                      </a:r>
                      <a:endParaRPr kumimoji="0"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a:ln>
                            <a:noFill/>
                          </a:ln>
                          <a:solidFill>
                            <a:srgbClr val="000000"/>
                          </a:solidFill>
                          <a:effectLst/>
                        </a:rPr>
                        <a:t>2</a:t>
                      </a:r>
                      <a:r>
                        <a:rPr kumimoji="0" lang="zh-CN" altLang="en-US" sz="1200" b="0" u="none" strike="noStrike" cap="none" normalizeH="0" baseline="0">
                          <a:ln>
                            <a:noFill/>
                          </a:ln>
                          <a:solidFill>
                            <a:srgbClr val="000000"/>
                          </a:solidFill>
                          <a:effectLst/>
                        </a:rPr>
                        <a:t>的自然对数</a:t>
                      </a:r>
                      <a:endParaRPr kumimoji="0"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96466">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a:ln>
                            <a:noFill/>
                          </a:ln>
                          <a:solidFill>
                            <a:srgbClr val="000000"/>
                          </a:solidFill>
                          <a:effectLst/>
                        </a:rPr>
                        <a:t>LN10</a:t>
                      </a:r>
                      <a:endParaRPr kumimoji="0"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a:ln>
                            <a:noFill/>
                          </a:ln>
                          <a:solidFill>
                            <a:srgbClr val="000000"/>
                          </a:solidFill>
                          <a:effectLst/>
                        </a:rPr>
                        <a:t>10</a:t>
                      </a:r>
                      <a:r>
                        <a:rPr kumimoji="0" lang="zh-CN" altLang="en-US" sz="1200" b="0" u="none" strike="noStrike" cap="none" normalizeH="0" baseline="0">
                          <a:ln>
                            <a:noFill/>
                          </a:ln>
                          <a:solidFill>
                            <a:srgbClr val="000000"/>
                          </a:solidFill>
                          <a:effectLst/>
                        </a:rPr>
                        <a:t>的自然对数</a:t>
                      </a:r>
                      <a:endParaRPr kumimoji="0"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98847">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a:ln>
                            <a:noFill/>
                          </a:ln>
                          <a:solidFill>
                            <a:srgbClr val="000000"/>
                          </a:solidFill>
                          <a:effectLst/>
                        </a:rPr>
                        <a:t>LOG2E</a:t>
                      </a:r>
                      <a:endParaRPr kumimoji="0"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200" b="0" u="none" strike="noStrike" cap="none" normalizeH="0" baseline="0">
                          <a:ln>
                            <a:noFill/>
                          </a:ln>
                          <a:solidFill>
                            <a:srgbClr val="000000"/>
                          </a:solidFill>
                          <a:effectLst/>
                        </a:rPr>
                        <a:t>以</a:t>
                      </a:r>
                      <a:r>
                        <a:rPr kumimoji="0" lang="en-US" altLang="zh-CN" sz="1200" b="0" u="none" strike="noStrike" cap="none" normalizeH="0" baseline="0">
                          <a:ln>
                            <a:noFill/>
                          </a:ln>
                          <a:solidFill>
                            <a:srgbClr val="000000"/>
                          </a:solidFill>
                          <a:effectLst/>
                        </a:rPr>
                        <a:t>2</a:t>
                      </a:r>
                      <a:r>
                        <a:rPr kumimoji="0" lang="zh-CN" altLang="en-US" sz="1200" b="0" u="none" strike="noStrike" cap="none" normalizeH="0" baseline="0">
                          <a:ln>
                            <a:noFill/>
                          </a:ln>
                          <a:solidFill>
                            <a:srgbClr val="000000"/>
                          </a:solidFill>
                          <a:effectLst/>
                        </a:rPr>
                        <a:t>为底的</a:t>
                      </a:r>
                      <a:r>
                        <a:rPr kumimoji="0" lang="en-US" altLang="zh-CN" sz="1200" b="0" u="none" strike="noStrike" cap="none" normalizeH="0" baseline="0">
                          <a:ln>
                            <a:noFill/>
                          </a:ln>
                          <a:solidFill>
                            <a:srgbClr val="000000"/>
                          </a:solidFill>
                          <a:effectLst/>
                        </a:rPr>
                        <a:t>E</a:t>
                      </a:r>
                      <a:r>
                        <a:rPr kumimoji="0" lang="zh-CN" altLang="en-US" sz="1200" b="0" u="none" strike="noStrike" cap="none" normalizeH="0" baseline="0">
                          <a:ln>
                            <a:noFill/>
                          </a:ln>
                          <a:solidFill>
                            <a:srgbClr val="000000"/>
                          </a:solidFill>
                          <a:effectLst/>
                        </a:rPr>
                        <a:t>的对数</a:t>
                      </a:r>
                      <a:endParaRPr kumimoji="0"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96466">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a:ln>
                            <a:noFill/>
                          </a:ln>
                          <a:solidFill>
                            <a:srgbClr val="000000"/>
                          </a:solidFill>
                          <a:effectLst/>
                        </a:rPr>
                        <a:t>LOG10E</a:t>
                      </a:r>
                      <a:endParaRPr kumimoji="0"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200" b="0" u="none" strike="noStrike" cap="none" normalizeH="0" baseline="0">
                          <a:ln>
                            <a:noFill/>
                          </a:ln>
                          <a:solidFill>
                            <a:srgbClr val="000000"/>
                          </a:solidFill>
                          <a:effectLst/>
                        </a:rPr>
                        <a:t>以</a:t>
                      </a:r>
                      <a:r>
                        <a:rPr kumimoji="0" lang="en-US" altLang="zh-CN" sz="1200" b="0" u="none" strike="noStrike" cap="none" normalizeH="0" baseline="0">
                          <a:ln>
                            <a:noFill/>
                          </a:ln>
                          <a:solidFill>
                            <a:srgbClr val="000000"/>
                          </a:solidFill>
                          <a:effectLst/>
                        </a:rPr>
                        <a:t>10</a:t>
                      </a:r>
                      <a:r>
                        <a:rPr kumimoji="0" lang="zh-CN" altLang="en-US" sz="1200" b="0" u="none" strike="noStrike" cap="none" normalizeH="0" baseline="0">
                          <a:ln>
                            <a:noFill/>
                          </a:ln>
                          <a:solidFill>
                            <a:srgbClr val="000000"/>
                          </a:solidFill>
                          <a:effectLst/>
                        </a:rPr>
                        <a:t>为底的</a:t>
                      </a:r>
                      <a:r>
                        <a:rPr kumimoji="0" lang="en-US" altLang="zh-CN" sz="1200" b="0" u="none" strike="noStrike" cap="none" normalizeH="0" baseline="0">
                          <a:ln>
                            <a:noFill/>
                          </a:ln>
                          <a:solidFill>
                            <a:srgbClr val="000000"/>
                          </a:solidFill>
                          <a:effectLst/>
                        </a:rPr>
                        <a:t>E</a:t>
                      </a:r>
                      <a:r>
                        <a:rPr kumimoji="0" lang="zh-CN" altLang="en-US" sz="1200" b="0" u="none" strike="noStrike" cap="none" normalizeH="0" baseline="0">
                          <a:ln>
                            <a:noFill/>
                          </a:ln>
                          <a:solidFill>
                            <a:srgbClr val="000000"/>
                          </a:solidFill>
                          <a:effectLst/>
                        </a:rPr>
                        <a:t>的对数</a:t>
                      </a:r>
                      <a:endParaRPr kumimoji="0"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97656">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a:ln>
                            <a:noFill/>
                          </a:ln>
                          <a:solidFill>
                            <a:srgbClr val="000000"/>
                          </a:solidFill>
                          <a:effectLst/>
                        </a:rPr>
                        <a:t>PI</a:t>
                      </a:r>
                      <a:endParaRPr kumimoji="0"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200" b="0" u="none" strike="noStrike" cap="none" normalizeH="0" baseline="0">
                          <a:ln>
                            <a:noFill/>
                          </a:ln>
                          <a:solidFill>
                            <a:srgbClr val="000000"/>
                          </a:solidFill>
                          <a:effectLst/>
                        </a:rPr>
                        <a:t>圆周率（约等于</a:t>
                      </a:r>
                      <a:r>
                        <a:rPr kumimoji="0" lang="en-US" altLang="zh-CN" sz="1200" b="0" u="none" strike="noStrike" cap="none" normalizeH="0" baseline="0">
                          <a:ln>
                            <a:noFill/>
                          </a:ln>
                          <a:solidFill>
                            <a:srgbClr val="000000"/>
                          </a:solidFill>
                          <a:effectLst/>
                        </a:rPr>
                        <a:t>3.14159</a:t>
                      </a:r>
                      <a:r>
                        <a:rPr kumimoji="0" lang="zh-CN" altLang="en-US" sz="1200" b="0" u="none" strike="noStrike" cap="none" normalizeH="0" baseline="0">
                          <a:ln>
                            <a:noFill/>
                          </a:ln>
                          <a:solidFill>
                            <a:srgbClr val="000000"/>
                          </a:solidFill>
                          <a:effectLst/>
                        </a:rPr>
                        <a:t>）</a:t>
                      </a:r>
                      <a:endParaRPr kumimoji="0"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97656">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a:ln>
                            <a:noFill/>
                          </a:ln>
                          <a:solidFill>
                            <a:srgbClr val="000000"/>
                          </a:solidFill>
                          <a:effectLst/>
                        </a:rPr>
                        <a:t>SQRT1_2</a:t>
                      </a:r>
                      <a:endParaRPr kumimoji="0"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a:ln>
                            <a:noFill/>
                          </a:ln>
                          <a:solidFill>
                            <a:srgbClr val="000000"/>
                          </a:solidFill>
                          <a:effectLst/>
                        </a:rPr>
                        <a:t>2</a:t>
                      </a:r>
                      <a:r>
                        <a:rPr kumimoji="0" lang="zh-CN" altLang="en-US" sz="1200" b="0" u="none" strike="noStrike" cap="none" normalizeH="0" baseline="0">
                          <a:ln>
                            <a:noFill/>
                          </a:ln>
                          <a:solidFill>
                            <a:srgbClr val="000000"/>
                          </a:solidFill>
                          <a:effectLst/>
                        </a:rPr>
                        <a:t>的平方根的倒数</a:t>
                      </a:r>
                      <a:endParaRPr kumimoji="0"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r h="288131">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a:ln>
                            <a:noFill/>
                          </a:ln>
                          <a:solidFill>
                            <a:srgbClr val="000000"/>
                          </a:solidFill>
                          <a:effectLst/>
                        </a:rPr>
                        <a:t>SQRT2</a:t>
                      </a:r>
                      <a:endParaRPr kumimoji="0"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c>
                  <a:txBody>
                    <a:bodyPr/>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200" b="0" u="none" strike="noStrike" cap="none" normalizeH="0" baseline="0" dirty="0">
                          <a:ln>
                            <a:noFill/>
                          </a:ln>
                          <a:solidFill>
                            <a:srgbClr val="000000"/>
                          </a:solidFill>
                          <a:effectLst/>
                        </a:rPr>
                        <a:t>2</a:t>
                      </a:r>
                      <a:r>
                        <a:rPr kumimoji="0" lang="zh-CN" altLang="en-US" sz="1200" b="0" u="none" strike="noStrike" cap="none" normalizeH="0" baseline="0" dirty="0">
                          <a:ln>
                            <a:noFill/>
                          </a:ln>
                          <a:solidFill>
                            <a:srgbClr val="000000"/>
                          </a:solidFill>
                          <a:effectLst/>
                        </a:rPr>
                        <a:t>的平方根</a:t>
                      </a:r>
                      <a:endParaRPr kumimoji="0" lang="zh-CN" altLang="en-US" sz="12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34290" marB="34290" horzOverflow="overflow"/>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noAutofit/>
          </a:bodyPr>
          <a:lstStyle/>
          <a:p>
            <a:r>
              <a:rPr lang="en-US" altLang="zh-CN" dirty="0" smtClean="0"/>
              <a:t>Math</a:t>
            </a:r>
            <a:endParaRPr lang="en-US" altLang="zh-CN" dirty="0" smtClean="0"/>
          </a:p>
        </p:txBody>
      </p:sp>
      <p:sp>
        <p:nvSpPr>
          <p:cNvPr id="139267" name="Rectangle 3"/>
          <p:cNvSpPr>
            <a:spLocks noGrp="1" noChangeArrowheads="1"/>
          </p:cNvSpPr>
          <p:nvPr>
            <p:ph idx="1"/>
          </p:nvPr>
        </p:nvSpPr>
        <p:spPr>
          <a:xfrm>
            <a:off x="378460" y="1299210"/>
            <a:ext cx="8509000" cy="5367655"/>
          </a:xfrm>
        </p:spPr>
        <p:txBody>
          <a:bodyPr>
            <a:normAutofit fontScale="25000"/>
          </a:bodyPr>
          <a:lstStyle/>
          <a:p>
            <a:pPr marL="358775" lvl="2">
              <a:lnSpc>
                <a:spcPct val="100000"/>
              </a:lnSpc>
              <a:spcBef>
                <a:spcPts val="0"/>
              </a:spcBef>
              <a:buNone/>
            </a:pPr>
            <a:r>
              <a:rPr lang="en-US" altLang="zh-CN" sz="6400" dirty="0" smtClean="0">
                <a:solidFill>
                  <a:schemeClr val="tx1"/>
                </a:solidFill>
              </a:rPr>
              <a:t>ceil()</a:t>
            </a:r>
            <a:r>
              <a:rPr lang="zh-CN" altLang="en-US" sz="6400" dirty="0" smtClean="0">
                <a:solidFill>
                  <a:schemeClr val="tx1"/>
                </a:solidFill>
              </a:rPr>
              <a:t>：对数进行上舍入。  </a:t>
            </a:r>
            <a:r>
              <a:rPr lang="en-US" altLang="zh-CN" sz="6400" dirty="0" err="1" smtClean="0">
                <a:solidFill>
                  <a:schemeClr val="tx1"/>
                </a:solidFill>
              </a:rPr>
              <a:t>var</a:t>
            </a:r>
            <a:r>
              <a:rPr lang="en-US" altLang="zh-CN" sz="6400" dirty="0" smtClean="0">
                <a:solidFill>
                  <a:schemeClr val="tx1"/>
                </a:solidFill>
              </a:rPr>
              <a:t> x=</a:t>
            </a:r>
            <a:r>
              <a:rPr lang="en-US" altLang="zh-CN" sz="6400" dirty="0" err="1" smtClean="0">
                <a:solidFill>
                  <a:schemeClr val="tx1"/>
                </a:solidFill>
              </a:rPr>
              <a:t>Math.ceil</a:t>
            </a:r>
            <a:r>
              <a:rPr lang="en-US" altLang="zh-CN" sz="6400" dirty="0" smtClean="0">
                <a:solidFill>
                  <a:schemeClr val="tx1"/>
                </a:solidFill>
              </a:rPr>
              <a:t>(10.5);//x=11</a:t>
            </a:r>
            <a:endParaRPr lang="en-US" altLang="zh-CN" sz="6400" dirty="0" smtClean="0">
              <a:solidFill>
                <a:schemeClr val="tx1"/>
              </a:solidFill>
            </a:endParaRPr>
          </a:p>
          <a:p>
            <a:pPr marL="358775" lvl="2">
              <a:lnSpc>
                <a:spcPct val="100000"/>
              </a:lnSpc>
              <a:spcBef>
                <a:spcPts val="0"/>
              </a:spcBef>
              <a:buNone/>
            </a:pPr>
            <a:r>
              <a:rPr lang="en-US" altLang="zh-CN" sz="6400" dirty="0" smtClean="0">
                <a:solidFill>
                  <a:schemeClr val="tx1"/>
                </a:solidFill>
              </a:rPr>
              <a:t>floor()</a:t>
            </a:r>
            <a:r>
              <a:rPr lang="zh-CN" altLang="en-US" sz="6400" dirty="0" smtClean="0">
                <a:solidFill>
                  <a:schemeClr val="tx1"/>
                </a:solidFill>
              </a:rPr>
              <a:t>：对数进行下舍入。</a:t>
            </a:r>
            <a:r>
              <a:rPr lang="en-US" altLang="zh-CN" sz="6400" dirty="0" err="1" smtClean="0">
                <a:solidFill>
                  <a:schemeClr val="tx1"/>
                </a:solidFill>
              </a:rPr>
              <a:t>var</a:t>
            </a:r>
            <a:r>
              <a:rPr lang="en-US" altLang="zh-CN" sz="6400" dirty="0" smtClean="0">
                <a:solidFill>
                  <a:schemeClr val="tx1"/>
                </a:solidFill>
              </a:rPr>
              <a:t> x=</a:t>
            </a:r>
            <a:r>
              <a:rPr lang="en-US" altLang="zh-CN" sz="6400" dirty="0" err="1" smtClean="0">
                <a:solidFill>
                  <a:schemeClr val="tx1"/>
                </a:solidFill>
              </a:rPr>
              <a:t>Math.floor</a:t>
            </a:r>
            <a:r>
              <a:rPr lang="en-US" altLang="zh-CN" sz="6400" dirty="0" smtClean="0">
                <a:solidFill>
                  <a:schemeClr val="tx1"/>
                </a:solidFill>
              </a:rPr>
              <a:t>(10.5);//x=10</a:t>
            </a:r>
            <a:endParaRPr lang="zh-CN" altLang="en-US" sz="6400" dirty="0" smtClean="0">
              <a:solidFill>
                <a:schemeClr val="tx1"/>
              </a:solidFill>
            </a:endParaRPr>
          </a:p>
          <a:p>
            <a:pPr marL="358775" lvl="2">
              <a:lnSpc>
                <a:spcPct val="100000"/>
              </a:lnSpc>
              <a:spcBef>
                <a:spcPts val="0"/>
              </a:spcBef>
              <a:buNone/>
            </a:pPr>
            <a:r>
              <a:rPr lang="en-US" altLang="zh-CN" sz="6400" dirty="0" smtClean="0">
                <a:solidFill>
                  <a:schemeClr val="tx1"/>
                </a:solidFill>
              </a:rPr>
              <a:t>round()</a:t>
            </a:r>
            <a:r>
              <a:rPr lang="zh-CN" altLang="en-US" sz="6400" dirty="0" smtClean="0">
                <a:solidFill>
                  <a:schemeClr val="tx1"/>
                </a:solidFill>
              </a:rPr>
              <a:t>：把数四舍五入为最接近的整数。 </a:t>
            </a:r>
            <a:endParaRPr lang="zh-CN" altLang="en-US" sz="6400" dirty="0" smtClean="0">
              <a:solidFill>
                <a:schemeClr val="tx1"/>
              </a:solidFill>
            </a:endParaRPr>
          </a:p>
          <a:p>
            <a:pPr marL="358775" lvl="2">
              <a:lnSpc>
                <a:spcPct val="100000"/>
              </a:lnSpc>
              <a:spcBef>
                <a:spcPts val="0"/>
              </a:spcBef>
              <a:buNone/>
            </a:pPr>
            <a:r>
              <a:rPr lang="zh-CN" altLang="en-US" sz="6400" dirty="0" smtClean="0">
                <a:solidFill>
                  <a:schemeClr val="tx1"/>
                </a:solidFill>
              </a:rPr>
              <a:t>      </a:t>
            </a:r>
            <a:r>
              <a:rPr lang="en-US" altLang="zh-CN" sz="6400" dirty="0" err="1" smtClean="0">
                <a:solidFill>
                  <a:schemeClr val="tx1"/>
                </a:solidFill>
              </a:rPr>
              <a:t>var</a:t>
            </a:r>
            <a:r>
              <a:rPr lang="en-US" altLang="zh-CN" sz="6400" dirty="0" smtClean="0">
                <a:solidFill>
                  <a:schemeClr val="tx1"/>
                </a:solidFill>
              </a:rPr>
              <a:t> x=</a:t>
            </a:r>
            <a:r>
              <a:rPr lang="en-US" altLang="zh-CN" sz="6400" dirty="0" err="1" smtClean="0">
                <a:solidFill>
                  <a:schemeClr val="tx1"/>
                </a:solidFill>
              </a:rPr>
              <a:t>Math.round</a:t>
            </a:r>
            <a:r>
              <a:rPr lang="en-US" altLang="zh-CN" sz="6400" dirty="0" smtClean="0">
                <a:solidFill>
                  <a:schemeClr val="tx1"/>
                </a:solidFill>
              </a:rPr>
              <a:t>(10.5); //x=10,</a:t>
            </a:r>
            <a:endParaRPr lang="en-US" altLang="zh-CN" sz="6400" dirty="0" smtClean="0">
              <a:solidFill>
                <a:schemeClr val="tx1"/>
              </a:solidFill>
            </a:endParaRPr>
          </a:p>
          <a:p>
            <a:pPr marL="358775" lvl="2">
              <a:lnSpc>
                <a:spcPct val="100000"/>
              </a:lnSpc>
              <a:spcBef>
                <a:spcPts val="0"/>
              </a:spcBef>
              <a:buNone/>
            </a:pPr>
            <a:r>
              <a:rPr lang="en-US" altLang="zh-CN" sz="6400" dirty="0" smtClean="0">
                <a:solidFill>
                  <a:schemeClr val="tx1"/>
                </a:solidFill>
              </a:rPr>
              <a:t>      </a:t>
            </a:r>
            <a:r>
              <a:rPr lang="en-US" altLang="zh-CN" sz="6400" dirty="0" err="1" smtClean="0">
                <a:solidFill>
                  <a:schemeClr val="tx1"/>
                </a:solidFill>
              </a:rPr>
              <a:t>var</a:t>
            </a:r>
            <a:r>
              <a:rPr lang="en-US" altLang="zh-CN" sz="6400" dirty="0" smtClean="0">
                <a:solidFill>
                  <a:schemeClr val="tx1"/>
                </a:solidFill>
              </a:rPr>
              <a:t> y=</a:t>
            </a:r>
            <a:r>
              <a:rPr lang="en-US" altLang="zh-CN" sz="6400" dirty="0" err="1" smtClean="0">
                <a:solidFill>
                  <a:schemeClr val="tx1"/>
                </a:solidFill>
              </a:rPr>
              <a:t>Math.round</a:t>
            </a:r>
            <a:r>
              <a:rPr lang="en-US" altLang="zh-CN" sz="6400" dirty="0" smtClean="0">
                <a:solidFill>
                  <a:schemeClr val="tx1"/>
                </a:solidFill>
              </a:rPr>
              <a:t>(-10.5);//y=-10</a:t>
            </a:r>
            <a:endParaRPr lang="en-US" altLang="zh-CN" sz="6400" dirty="0" smtClean="0">
              <a:solidFill>
                <a:schemeClr val="tx1"/>
              </a:solidFill>
            </a:endParaRPr>
          </a:p>
          <a:p>
            <a:pPr marL="358775" lvl="2">
              <a:lnSpc>
                <a:spcPct val="100000"/>
              </a:lnSpc>
              <a:spcBef>
                <a:spcPts val="0"/>
              </a:spcBef>
              <a:buNone/>
            </a:pPr>
            <a:r>
              <a:rPr lang="en-US" altLang="zh-CN" sz="6400" dirty="0" smtClean="0">
                <a:solidFill>
                  <a:schemeClr val="tx1"/>
                </a:solidFill>
              </a:rPr>
              <a:t>exp() </a:t>
            </a:r>
            <a:r>
              <a:rPr lang="zh-CN" altLang="en-US" sz="6400" dirty="0" smtClean="0">
                <a:solidFill>
                  <a:schemeClr val="tx1"/>
                </a:solidFill>
              </a:rPr>
              <a:t>：返回 </a:t>
            </a:r>
            <a:r>
              <a:rPr lang="en-US" altLang="zh-CN" sz="6400" dirty="0" smtClean="0">
                <a:solidFill>
                  <a:schemeClr val="tx1"/>
                </a:solidFill>
              </a:rPr>
              <a:t>e </a:t>
            </a:r>
            <a:r>
              <a:rPr lang="zh-CN" altLang="en-US" sz="6400" dirty="0" smtClean="0">
                <a:solidFill>
                  <a:schemeClr val="tx1"/>
                </a:solidFill>
              </a:rPr>
              <a:t>的指数。 </a:t>
            </a:r>
            <a:endParaRPr lang="zh-CN" altLang="en-US" sz="6400" dirty="0" smtClean="0">
              <a:solidFill>
                <a:schemeClr val="tx1"/>
              </a:solidFill>
            </a:endParaRPr>
          </a:p>
          <a:p>
            <a:pPr marL="358775" lvl="2">
              <a:lnSpc>
                <a:spcPct val="100000"/>
              </a:lnSpc>
              <a:spcBef>
                <a:spcPts val="0"/>
              </a:spcBef>
              <a:buNone/>
            </a:pPr>
            <a:r>
              <a:rPr lang="en-US" altLang="zh-CN" sz="6400" dirty="0" smtClean="0">
                <a:solidFill>
                  <a:schemeClr val="tx1"/>
                </a:solidFill>
              </a:rPr>
              <a:t>      </a:t>
            </a:r>
            <a:r>
              <a:rPr lang="en-US" altLang="zh-CN" sz="6400" dirty="0" err="1" smtClean="0">
                <a:solidFill>
                  <a:schemeClr val="tx1"/>
                </a:solidFill>
              </a:rPr>
              <a:t>var</a:t>
            </a:r>
            <a:r>
              <a:rPr lang="en-US" altLang="zh-CN" sz="6400" dirty="0" smtClean="0">
                <a:solidFill>
                  <a:schemeClr val="tx1"/>
                </a:solidFill>
              </a:rPr>
              <a:t> x=Math.exp(1);//x=2.718</a:t>
            </a:r>
            <a:endParaRPr lang="en-US" altLang="zh-CN" sz="6400" dirty="0" smtClean="0">
              <a:solidFill>
                <a:schemeClr val="tx1"/>
              </a:solidFill>
            </a:endParaRPr>
          </a:p>
          <a:p>
            <a:pPr marL="358775" lvl="2">
              <a:lnSpc>
                <a:spcPct val="100000"/>
              </a:lnSpc>
              <a:spcBef>
                <a:spcPts val="0"/>
              </a:spcBef>
              <a:buNone/>
            </a:pPr>
            <a:r>
              <a:rPr lang="en-US" altLang="zh-CN" sz="6400" dirty="0" smtClean="0">
                <a:solidFill>
                  <a:schemeClr val="tx1"/>
                </a:solidFill>
              </a:rPr>
              <a:t>log()</a:t>
            </a:r>
            <a:r>
              <a:rPr lang="zh-CN" altLang="en-US" sz="6400" dirty="0" smtClean="0">
                <a:solidFill>
                  <a:schemeClr val="tx1"/>
                </a:solidFill>
              </a:rPr>
              <a:t>：返回数的自然对数（底为</a:t>
            </a:r>
            <a:r>
              <a:rPr lang="en-US" altLang="zh-CN" sz="6400" dirty="0" smtClean="0">
                <a:solidFill>
                  <a:schemeClr val="tx1"/>
                </a:solidFill>
              </a:rPr>
              <a:t>e</a:t>
            </a:r>
            <a:r>
              <a:rPr lang="zh-CN" altLang="en-US" sz="6400" dirty="0" smtClean="0">
                <a:solidFill>
                  <a:schemeClr val="tx1"/>
                </a:solidFill>
              </a:rPr>
              <a:t>）。 </a:t>
            </a:r>
            <a:endParaRPr lang="zh-CN" altLang="en-US" sz="6400" dirty="0" smtClean="0">
              <a:solidFill>
                <a:schemeClr val="tx1"/>
              </a:solidFill>
            </a:endParaRPr>
          </a:p>
          <a:p>
            <a:pPr marL="358775" lvl="2">
              <a:lnSpc>
                <a:spcPct val="100000"/>
              </a:lnSpc>
              <a:spcBef>
                <a:spcPts val="0"/>
              </a:spcBef>
              <a:buNone/>
            </a:pPr>
            <a:r>
              <a:rPr lang="en-US" altLang="zh-CN" sz="6400" dirty="0" err="1" smtClean="0">
                <a:solidFill>
                  <a:schemeClr val="tx1"/>
                </a:solidFill>
              </a:rPr>
              <a:t>pow</a:t>
            </a:r>
            <a:r>
              <a:rPr lang="en-US" altLang="zh-CN" sz="6400" dirty="0" smtClean="0">
                <a:solidFill>
                  <a:schemeClr val="tx1"/>
                </a:solidFill>
              </a:rPr>
              <a:t>(</a:t>
            </a:r>
            <a:r>
              <a:rPr lang="en-US" altLang="zh-CN" sz="6400" dirty="0" err="1" smtClean="0">
                <a:solidFill>
                  <a:schemeClr val="tx1"/>
                </a:solidFill>
              </a:rPr>
              <a:t>x,y</a:t>
            </a:r>
            <a:r>
              <a:rPr lang="en-US" altLang="zh-CN" sz="6400" dirty="0" smtClean="0">
                <a:solidFill>
                  <a:schemeClr val="tx1"/>
                </a:solidFill>
              </a:rPr>
              <a:t>)</a:t>
            </a:r>
            <a:r>
              <a:rPr lang="zh-CN" altLang="en-US" sz="6400" dirty="0" smtClean="0">
                <a:solidFill>
                  <a:schemeClr val="tx1"/>
                </a:solidFill>
              </a:rPr>
              <a:t> ：返回 </a:t>
            </a:r>
            <a:r>
              <a:rPr lang="en-US" altLang="zh-CN" sz="6400" dirty="0" smtClean="0">
                <a:solidFill>
                  <a:schemeClr val="tx1"/>
                </a:solidFill>
              </a:rPr>
              <a:t>x </a:t>
            </a:r>
            <a:r>
              <a:rPr lang="zh-CN" altLang="en-US" sz="6400" dirty="0" smtClean="0">
                <a:solidFill>
                  <a:schemeClr val="tx1"/>
                </a:solidFill>
              </a:rPr>
              <a:t>的 </a:t>
            </a:r>
            <a:r>
              <a:rPr lang="en-US" altLang="zh-CN" sz="6400" dirty="0" smtClean="0">
                <a:solidFill>
                  <a:schemeClr val="tx1"/>
                </a:solidFill>
              </a:rPr>
              <a:t>y </a:t>
            </a:r>
            <a:r>
              <a:rPr lang="zh-CN" altLang="en-US" sz="6400" dirty="0" smtClean="0">
                <a:solidFill>
                  <a:schemeClr val="tx1"/>
                </a:solidFill>
              </a:rPr>
              <a:t>次幂。</a:t>
            </a:r>
            <a:endParaRPr lang="zh-CN" altLang="en-US" sz="6400" baseline="30000" dirty="0" smtClean="0">
              <a:solidFill>
                <a:schemeClr val="tx1"/>
              </a:solidFill>
            </a:endParaRPr>
          </a:p>
          <a:p>
            <a:pPr marL="358775" lvl="2">
              <a:lnSpc>
                <a:spcPct val="100000"/>
              </a:lnSpc>
              <a:spcBef>
                <a:spcPts val="0"/>
              </a:spcBef>
              <a:buNone/>
            </a:pPr>
            <a:r>
              <a:rPr lang="zh-CN" altLang="en-US" sz="6400" dirty="0" smtClean="0">
                <a:solidFill>
                  <a:schemeClr val="tx1"/>
                </a:solidFill>
              </a:rPr>
              <a:t>产生某一区间数据方法：</a:t>
            </a:r>
            <a:r>
              <a:rPr lang="en-US" altLang="zh-CN" sz="6400" dirty="0" smtClean="0">
                <a:solidFill>
                  <a:schemeClr val="tx1"/>
                </a:solidFill>
              </a:rPr>
              <a:t>[</a:t>
            </a:r>
            <a:r>
              <a:rPr lang="en-US" altLang="zh-CN" sz="6400" dirty="0" err="1" smtClean="0">
                <a:solidFill>
                  <a:schemeClr val="tx1"/>
                </a:solidFill>
              </a:rPr>
              <a:t>m,n</a:t>
            </a:r>
            <a:r>
              <a:rPr lang="en-US" altLang="zh-CN" sz="6400" dirty="0" smtClean="0">
                <a:solidFill>
                  <a:schemeClr val="tx1"/>
                </a:solidFill>
              </a:rPr>
              <a:t>]</a:t>
            </a:r>
            <a:endParaRPr lang="en-US" altLang="zh-CN" sz="6400" dirty="0" smtClean="0">
              <a:solidFill>
                <a:schemeClr val="tx1"/>
              </a:solidFill>
            </a:endParaRPr>
          </a:p>
          <a:p>
            <a:pPr marL="358775" lvl="2">
              <a:lnSpc>
                <a:spcPct val="100000"/>
              </a:lnSpc>
              <a:spcBef>
                <a:spcPts val="0"/>
              </a:spcBef>
              <a:buNone/>
            </a:pPr>
            <a:r>
              <a:rPr lang="en-US" altLang="zh-CN" sz="6400" dirty="0" smtClean="0">
                <a:solidFill>
                  <a:schemeClr val="tx1"/>
                </a:solidFill>
              </a:rPr>
              <a:t>      </a:t>
            </a:r>
            <a:r>
              <a:rPr lang="en-US" altLang="zh-CN" sz="6400" dirty="0" err="1" smtClean="0">
                <a:solidFill>
                  <a:schemeClr val="tx1"/>
                </a:solidFill>
              </a:rPr>
              <a:t>var</a:t>
            </a:r>
            <a:r>
              <a:rPr lang="en-US" altLang="zh-CN" sz="6400" dirty="0" smtClean="0">
                <a:solidFill>
                  <a:schemeClr val="tx1"/>
                </a:solidFill>
              </a:rPr>
              <a:t> num=</a:t>
            </a:r>
            <a:r>
              <a:rPr lang="en-US" altLang="zh-CN" sz="6400" dirty="0" err="1" smtClean="0">
                <a:solidFill>
                  <a:schemeClr val="tx1"/>
                </a:solidFill>
              </a:rPr>
              <a:t>Math.floor</a:t>
            </a:r>
            <a:r>
              <a:rPr lang="en-US" altLang="zh-CN" sz="6400" dirty="0" smtClean="0">
                <a:solidFill>
                  <a:schemeClr val="tx1"/>
                </a:solidFill>
              </a:rPr>
              <a:t>(</a:t>
            </a:r>
            <a:r>
              <a:rPr lang="en-US" altLang="zh-CN" sz="6400" dirty="0" err="1" smtClean="0">
                <a:solidFill>
                  <a:schemeClr val="tx1"/>
                </a:solidFill>
              </a:rPr>
              <a:t>Math.random</a:t>
            </a:r>
            <a:r>
              <a:rPr lang="en-US" altLang="zh-CN" sz="6400" dirty="0" smtClean="0">
                <a:solidFill>
                  <a:schemeClr val="tx1"/>
                </a:solidFill>
              </a:rPr>
              <a:t>()*(n-m+1)+m)</a:t>
            </a:r>
            <a:endParaRPr lang="en-US" altLang="zh-CN" sz="6400" dirty="0" smtClean="0">
              <a:solidFill>
                <a:schemeClr val="tx1"/>
              </a:solidFill>
            </a:endParaRPr>
          </a:p>
          <a:p>
            <a:pPr marL="358775" lvl="2">
              <a:lnSpc>
                <a:spcPct val="100000"/>
              </a:lnSpc>
              <a:spcBef>
                <a:spcPts val="0"/>
              </a:spcBef>
              <a:buNone/>
            </a:pPr>
            <a:r>
              <a:rPr lang="en-US" altLang="zh-CN" sz="6400" dirty="0" smtClean="0">
                <a:solidFill>
                  <a:schemeClr val="tx1"/>
                </a:solidFill>
              </a:rPr>
              <a:t>      </a:t>
            </a:r>
            <a:r>
              <a:rPr lang="en-US" altLang="zh-CN" sz="6400" dirty="0" err="1" smtClean="0">
                <a:solidFill>
                  <a:schemeClr val="tx1"/>
                </a:solidFill>
              </a:rPr>
              <a:t>var</a:t>
            </a:r>
            <a:r>
              <a:rPr lang="en-US" altLang="zh-CN" sz="6400" dirty="0" smtClean="0">
                <a:solidFill>
                  <a:schemeClr val="tx1"/>
                </a:solidFill>
              </a:rPr>
              <a:t> num=</a:t>
            </a:r>
            <a:r>
              <a:rPr lang="en-US" altLang="zh-CN" sz="6400" dirty="0" err="1" smtClean="0">
                <a:solidFill>
                  <a:schemeClr val="tx1"/>
                </a:solidFill>
              </a:rPr>
              <a:t>Math.round</a:t>
            </a:r>
            <a:r>
              <a:rPr lang="en-US" altLang="zh-CN" sz="6400" dirty="0" smtClean="0">
                <a:solidFill>
                  <a:schemeClr val="tx1"/>
                </a:solidFill>
              </a:rPr>
              <a:t>(</a:t>
            </a:r>
            <a:r>
              <a:rPr lang="en-US" altLang="zh-CN" sz="6400" dirty="0" err="1" smtClean="0">
                <a:solidFill>
                  <a:schemeClr val="tx1"/>
                </a:solidFill>
              </a:rPr>
              <a:t>Math.random</a:t>
            </a:r>
            <a:r>
              <a:rPr lang="en-US" altLang="zh-CN" sz="6400" dirty="0" smtClean="0">
                <a:solidFill>
                  <a:schemeClr val="tx1"/>
                </a:solidFill>
              </a:rPr>
              <a:t>()*(n-m)+m)</a:t>
            </a:r>
            <a:endParaRPr lang="en-US" altLang="zh-CN" sz="6400" dirty="0" smtClean="0">
              <a:solidFill>
                <a:schemeClr val="tx1"/>
              </a:solidFill>
            </a:endParaRPr>
          </a:p>
          <a:p>
            <a:pPr marL="358775" lvl="2">
              <a:lnSpc>
                <a:spcPct val="100000"/>
              </a:lnSpc>
              <a:spcBef>
                <a:spcPts val="0"/>
              </a:spcBef>
              <a:buNone/>
            </a:pPr>
            <a:r>
              <a:rPr lang="en-US" altLang="zh-CN" sz="6400" dirty="0" smtClean="0">
                <a:solidFill>
                  <a:schemeClr val="tx1"/>
                </a:solidFill>
              </a:rPr>
              <a:t>      </a:t>
            </a:r>
            <a:r>
              <a:rPr lang="en-US" altLang="zh-CN" sz="6400" dirty="0" err="1" smtClean="0">
                <a:solidFill>
                  <a:schemeClr val="tx1"/>
                </a:solidFill>
              </a:rPr>
              <a:t>var</a:t>
            </a:r>
            <a:r>
              <a:rPr lang="en-US" altLang="zh-CN" sz="6400" dirty="0" smtClean="0">
                <a:solidFill>
                  <a:schemeClr val="tx1"/>
                </a:solidFill>
              </a:rPr>
              <a:t> num=</a:t>
            </a:r>
            <a:r>
              <a:rPr lang="en-US" altLang="zh-CN" sz="6400" dirty="0" err="1" smtClean="0">
                <a:solidFill>
                  <a:schemeClr val="tx1"/>
                </a:solidFill>
              </a:rPr>
              <a:t>Math.ceil</a:t>
            </a:r>
            <a:r>
              <a:rPr lang="en-US" altLang="zh-CN" sz="6400" dirty="0" smtClean="0">
                <a:solidFill>
                  <a:schemeClr val="tx1"/>
                </a:solidFill>
              </a:rPr>
              <a:t>(</a:t>
            </a:r>
            <a:r>
              <a:rPr lang="en-US" altLang="zh-CN" sz="6400" dirty="0" err="1" smtClean="0">
                <a:solidFill>
                  <a:schemeClr val="tx1"/>
                </a:solidFill>
              </a:rPr>
              <a:t>Math.random</a:t>
            </a:r>
            <a:r>
              <a:rPr lang="en-US" altLang="zh-CN" sz="6400" dirty="0" smtClean="0">
                <a:solidFill>
                  <a:schemeClr val="tx1"/>
                </a:solidFill>
              </a:rPr>
              <a:t>()*(n-m)+m)</a:t>
            </a:r>
            <a:endParaRPr lang="zh-CN" altLang="en-US" sz="6400" dirty="0" smtClean="0">
              <a:solidFill>
                <a:schemeClr val="tx1"/>
              </a:solidFill>
            </a:endParaRPr>
          </a:p>
          <a:p>
            <a:pPr marL="358775" lvl="2">
              <a:spcBef>
                <a:spcPts val="0"/>
              </a:spcBef>
              <a:buNone/>
            </a:pPr>
            <a:endParaRPr lang="zh-CN" altLang="en-US" sz="1800" dirty="0" smtClean="0">
              <a:solidFill>
                <a:srgbClr val="FF0000"/>
              </a:solidFill>
            </a:endParaRPr>
          </a:p>
          <a:p>
            <a:pPr>
              <a:buNone/>
            </a:pPr>
            <a:endParaRPr lang="zh-CN" altLang="zh-CN"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Math-</a:t>
            </a:r>
            <a:r>
              <a:rPr lang="zh-CN" altLang="en-US" dirty="0" smtClean="0"/>
              <a:t>案例</a:t>
            </a:r>
            <a:endParaRPr lang="zh-CN" altLang="en-US" dirty="0"/>
          </a:p>
        </p:txBody>
      </p:sp>
      <p:sp>
        <p:nvSpPr>
          <p:cNvPr id="3" name="矩形 2"/>
          <p:cNvSpPr/>
          <p:nvPr/>
        </p:nvSpPr>
        <p:spPr>
          <a:xfrm>
            <a:off x="304800" y="1185882"/>
            <a:ext cx="8534400" cy="4939030"/>
          </a:xfrm>
          <a:prstGeom prst="rect">
            <a:avLst/>
          </a:prstGeom>
        </p:spPr>
        <p:txBody>
          <a:bodyPr wrap="square">
            <a:spAutoFit/>
          </a:bodyPr>
          <a:lstStyle/>
          <a:p>
            <a:pPr>
              <a:lnSpc>
                <a:spcPts val="1400"/>
              </a:lnSpc>
              <a:spcBef>
                <a:spcPts val="0"/>
              </a:spcBef>
            </a:pPr>
            <a:r>
              <a:rPr lang="en-US" altLang="zh-CN" sz="1400" dirty="0">
                <a:latin typeface="Verdana" panose="020B0604030504040204" pitchFamily="34" charset="0"/>
                <a:sym typeface="+mn-ea"/>
              </a:rPr>
              <a:t>&lt;head&gt;</a:t>
            </a:r>
            <a:endParaRPr lang="en-US" altLang="zh-CN" sz="1400" dirty="0">
              <a:latin typeface="Verdana" panose="020B0604030504040204" pitchFamily="34" charset="0"/>
            </a:endParaRPr>
          </a:p>
          <a:p>
            <a:pPr>
              <a:lnSpc>
                <a:spcPts val="1400"/>
              </a:lnSpc>
              <a:spcBef>
                <a:spcPts val="0"/>
              </a:spcBef>
            </a:pPr>
            <a:r>
              <a:rPr lang="en-US" altLang="zh-CN" sz="1400" dirty="0">
                <a:latin typeface="Verdana" panose="020B0604030504040204" pitchFamily="34" charset="0"/>
                <a:sym typeface="+mn-ea"/>
              </a:rPr>
              <a:t>  &lt;meta charset="UTF-8"&gt;</a:t>
            </a:r>
            <a:endParaRPr lang="en-US" altLang="zh-CN" sz="1400" dirty="0">
              <a:latin typeface="Verdana" panose="020B0604030504040204" pitchFamily="34" charset="0"/>
            </a:endParaRPr>
          </a:p>
          <a:p>
            <a:pPr>
              <a:lnSpc>
                <a:spcPts val="1400"/>
              </a:lnSpc>
              <a:spcBef>
                <a:spcPts val="0"/>
              </a:spcBef>
            </a:pPr>
            <a:r>
              <a:rPr lang="en-US" altLang="zh-CN" sz="1400" dirty="0">
                <a:latin typeface="Verdana" panose="020B0604030504040204" pitchFamily="34" charset="0"/>
                <a:sym typeface="+mn-ea"/>
              </a:rPr>
              <a:t>  &lt;title&gt;</a:t>
            </a:r>
            <a:r>
              <a:rPr lang="zh-CN" altLang="en-US" sz="1400" dirty="0">
                <a:latin typeface="Verdana" panose="020B0604030504040204" pitchFamily="34" charset="0"/>
                <a:sym typeface="+mn-ea"/>
              </a:rPr>
              <a:t>随机产生</a:t>
            </a:r>
            <a:r>
              <a:rPr lang="en-US" altLang="zh-CN" sz="1400" dirty="0">
                <a:latin typeface="Verdana" panose="020B0604030504040204" pitchFamily="34" charset="0"/>
                <a:sym typeface="+mn-ea"/>
              </a:rPr>
              <a:t>[</a:t>
            </a:r>
            <a:r>
              <a:rPr lang="en-US" altLang="zh-CN" sz="1400" dirty="0" err="1">
                <a:latin typeface="Verdana" panose="020B0604030504040204" pitchFamily="34" charset="0"/>
                <a:sym typeface="+mn-ea"/>
              </a:rPr>
              <a:t>m,n</a:t>
            </a:r>
            <a:r>
              <a:rPr lang="en-US" altLang="zh-CN" sz="1400" dirty="0">
                <a:latin typeface="Verdana" panose="020B0604030504040204" pitchFamily="34" charset="0"/>
                <a:sym typeface="+mn-ea"/>
              </a:rPr>
              <a:t>]</a:t>
            </a:r>
            <a:r>
              <a:rPr lang="zh-CN" altLang="en-US" sz="1400" dirty="0">
                <a:latin typeface="Verdana" panose="020B0604030504040204" pitchFamily="34" charset="0"/>
                <a:sym typeface="+mn-ea"/>
              </a:rPr>
              <a:t>区间内</a:t>
            </a:r>
            <a:r>
              <a:rPr lang="en-US" altLang="zh-CN" sz="1400" dirty="0">
                <a:latin typeface="Verdana" panose="020B0604030504040204" pitchFamily="34" charset="0"/>
                <a:sym typeface="+mn-ea"/>
              </a:rPr>
              <a:t>10</a:t>
            </a:r>
            <a:r>
              <a:rPr lang="zh-CN" altLang="en-US" sz="1400" dirty="0">
                <a:latin typeface="Verdana" panose="020B0604030504040204" pitchFamily="34" charset="0"/>
                <a:sym typeface="+mn-ea"/>
              </a:rPr>
              <a:t>个整数</a:t>
            </a:r>
            <a:r>
              <a:rPr lang="en-US" altLang="zh-CN" sz="1400" dirty="0">
                <a:latin typeface="Verdana" panose="020B0604030504040204" pitchFamily="34" charset="0"/>
                <a:sym typeface="+mn-ea"/>
              </a:rPr>
              <a:t>&lt;/title&gt;</a:t>
            </a:r>
            <a:endParaRPr lang="en-US" altLang="zh-CN" sz="1400" dirty="0">
              <a:latin typeface="Verdana" panose="020B0604030504040204" pitchFamily="34" charset="0"/>
            </a:endParaRPr>
          </a:p>
          <a:p>
            <a:pPr>
              <a:lnSpc>
                <a:spcPts val="1400"/>
              </a:lnSpc>
              <a:spcBef>
                <a:spcPts val="0"/>
              </a:spcBef>
            </a:pPr>
            <a:r>
              <a:rPr lang="en-US" altLang="zh-CN" sz="1400" dirty="0">
                <a:latin typeface="Verdana" panose="020B0604030504040204" pitchFamily="34" charset="0"/>
                <a:sym typeface="+mn-ea"/>
              </a:rPr>
              <a:t>  &lt;script  type="text/</a:t>
            </a:r>
            <a:r>
              <a:rPr lang="en-US" altLang="zh-CN" sz="1400" dirty="0" err="1">
                <a:latin typeface="Verdana" panose="020B0604030504040204" pitchFamily="34" charset="0"/>
                <a:sym typeface="+mn-ea"/>
              </a:rPr>
              <a:t>javascript</a:t>
            </a:r>
            <a:r>
              <a:rPr lang="en-US" altLang="zh-CN" sz="1400" dirty="0">
                <a:latin typeface="Verdana" panose="020B0604030504040204" pitchFamily="34" charset="0"/>
                <a:sym typeface="+mn-ea"/>
              </a:rPr>
              <a:t>"&gt;</a:t>
            </a:r>
            <a:endParaRPr lang="en-US" altLang="zh-CN" sz="1400" dirty="0">
              <a:latin typeface="Verdana" panose="020B0604030504040204" pitchFamily="34" charset="0"/>
            </a:endParaRPr>
          </a:p>
          <a:p>
            <a:pPr>
              <a:lnSpc>
                <a:spcPts val="1400"/>
              </a:lnSpc>
              <a:spcBef>
                <a:spcPts val="0"/>
              </a:spcBef>
            </a:pPr>
            <a:r>
              <a:rPr lang="en-US" altLang="zh-CN" sz="1400" dirty="0">
                <a:latin typeface="Verdana" panose="020B0604030504040204" pitchFamily="34" charset="0"/>
                <a:sym typeface="+mn-ea"/>
              </a:rPr>
              <a:t>  function $(id){return </a:t>
            </a:r>
            <a:r>
              <a:rPr lang="en-US" altLang="zh-CN" sz="1400" dirty="0" err="1">
                <a:latin typeface="Verdana" panose="020B0604030504040204" pitchFamily="34" charset="0"/>
                <a:sym typeface="+mn-ea"/>
              </a:rPr>
              <a:t>document.getElementById</a:t>
            </a:r>
            <a:r>
              <a:rPr lang="en-US" altLang="zh-CN" sz="1400" dirty="0">
                <a:latin typeface="Verdana" panose="020B0604030504040204" pitchFamily="34" charset="0"/>
                <a:sym typeface="+mn-ea"/>
              </a:rPr>
              <a:t>(id);}</a:t>
            </a:r>
            <a:endParaRPr lang="en-US" altLang="zh-CN" sz="1400" dirty="0">
              <a:latin typeface="Verdana" panose="020B0604030504040204" pitchFamily="34" charset="0"/>
            </a:endParaRPr>
          </a:p>
          <a:p>
            <a:pPr>
              <a:lnSpc>
                <a:spcPts val="1400"/>
              </a:lnSpc>
              <a:spcBef>
                <a:spcPts val="0"/>
              </a:spcBef>
            </a:pPr>
            <a:r>
              <a:rPr lang="en-US" altLang="zh-CN" sz="1400" dirty="0">
                <a:latin typeface="Verdana" panose="020B0604030504040204" pitchFamily="34" charset="0"/>
                <a:sym typeface="+mn-ea"/>
              </a:rPr>
              <a:t>  function </a:t>
            </a:r>
            <a:r>
              <a:rPr lang="en-US" altLang="zh-CN" sz="1400" dirty="0" err="1">
                <a:latin typeface="Verdana" panose="020B0604030504040204" pitchFamily="34" charset="0"/>
                <a:sym typeface="+mn-ea"/>
              </a:rPr>
              <a:t>createInt</a:t>
            </a:r>
            <a:r>
              <a:rPr lang="en-US" altLang="zh-CN" sz="1400" dirty="0" smtClean="0">
                <a:latin typeface="Verdana" panose="020B0604030504040204" pitchFamily="34" charset="0"/>
                <a:sym typeface="+mn-ea"/>
              </a:rPr>
              <a:t>(){</a:t>
            </a:r>
            <a:endParaRPr lang="en-US" altLang="zh-CN" sz="1400" dirty="0">
              <a:latin typeface="Verdana" panose="020B0604030504040204" pitchFamily="34" charset="0"/>
            </a:endParaRPr>
          </a:p>
          <a:p>
            <a:pPr>
              <a:lnSpc>
                <a:spcPts val="1400"/>
              </a:lnSpc>
              <a:spcBef>
                <a:spcPts val="0"/>
              </a:spcBef>
            </a:pPr>
            <a:r>
              <a:rPr lang="en-US" altLang="zh-CN" sz="1400" dirty="0" err="1">
                <a:latin typeface="Verdana" panose="020B0604030504040204" pitchFamily="34" charset="0"/>
                <a:sym typeface="+mn-ea"/>
              </a:rPr>
              <a:t>    var</a:t>
            </a:r>
            <a:r>
              <a:rPr lang="en-US" altLang="zh-CN" sz="1400" dirty="0">
                <a:latin typeface="Verdana" panose="020B0604030504040204" pitchFamily="34" charset="0"/>
                <a:sym typeface="+mn-ea"/>
              </a:rPr>
              <a:t> m=</a:t>
            </a:r>
            <a:r>
              <a:rPr lang="en-US" altLang="zh-CN" sz="1400" dirty="0" err="1">
                <a:latin typeface="Verdana" panose="020B0604030504040204" pitchFamily="34" charset="0"/>
                <a:sym typeface="+mn-ea"/>
              </a:rPr>
              <a:t>parseFloat</a:t>
            </a:r>
            <a:r>
              <a:rPr lang="en-US" altLang="zh-CN" sz="1400" dirty="0">
                <a:latin typeface="Verdana" panose="020B0604030504040204" pitchFamily="34" charset="0"/>
                <a:sym typeface="+mn-ea"/>
              </a:rPr>
              <a:t>($("</a:t>
            </a:r>
            <a:r>
              <a:rPr lang="en-US" altLang="zh-CN" sz="1400" dirty="0" err="1">
                <a:latin typeface="Verdana" panose="020B0604030504040204" pitchFamily="34" charset="0"/>
                <a:sym typeface="+mn-ea"/>
              </a:rPr>
              <a:t>minN</a:t>
            </a:r>
            <a:r>
              <a:rPr lang="en-US" altLang="zh-CN" sz="1400" dirty="0">
                <a:latin typeface="Verdana" panose="020B0604030504040204" pitchFamily="34" charset="0"/>
                <a:sym typeface="+mn-ea"/>
              </a:rPr>
              <a:t>").value);//</a:t>
            </a:r>
            <a:r>
              <a:rPr lang="zh-CN" altLang="en-US" sz="1400" dirty="0">
                <a:latin typeface="Verdana" panose="020B0604030504040204" pitchFamily="34" charset="0"/>
                <a:sym typeface="+mn-ea"/>
              </a:rPr>
              <a:t>解析为实数</a:t>
            </a:r>
            <a:endParaRPr lang="zh-CN" altLang="en-US" sz="1400" dirty="0">
              <a:latin typeface="Verdana" panose="020B0604030504040204" pitchFamily="34" charset="0"/>
            </a:endParaRPr>
          </a:p>
          <a:p>
            <a:pPr>
              <a:lnSpc>
                <a:spcPts val="1400"/>
              </a:lnSpc>
              <a:spcBef>
                <a:spcPts val="0"/>
              </a:spcBef>
            </a:pPr>
            <a:r>
              <a:rPr lang="en-US" altLang="zh-CN" sz="1400" dirty="0" err="1">
                <a:latin typeface="Verdana" panose="020B0604030504040204" pitchFamily="34" charset="0"/>
                <a:sym typeface="+mn-ea"/>
              </a:rPr>
              <a:t>    var</a:t>
            </a:r>
            <a:r>
              <a:rPr lang="en-US" altLang="zh-CN" sz="1400" dirty="0">
                <a:latin typeface="Verdana" panose="020B0604030504040204" pitchFamily="34" charset="0"/>
                <a:sym typeface="+mn-ea"/>
              </a:rPr>
              <a:t> n=</a:t>
            </a:r>
            <a:r>
              <a:rPr lang="en-US" altLang="zh-CN" sz="1400" dirty="0" err="1">
                <a:latin typeface="Verdana" panose="020B0604030504040204" pitchFamily="34" charset="0"/>
                <a:sym typeface="+mn-ea"/>
              </a:rPr>
              <a:t>parseFloat</a:t>
            </a:r>
            <a:r>
              <a:rPr lang="en-US" altLang="zh-CN" sz="1400" dirty="0">
                <a:latin typeface="Verdana" panose="020B0604030504040204" pitchFamily="34" charset="0"/>
                <a:sym typeface="+mn-ea"/>
              </a:rPr>
              <a:t>($("</a:t>
            </a:r>
            <a:r>
              <a:rPr lang="en-US" altLang="zh-CN" sz="1400" dirty="0" err="1">
                <a:latin typeface="Verdana" panose="020B0604030504040204" pitchFamily="34" charset="0"/>
                <a:sym typeface="+mn-ea"/>
              </a:rPr>
              <a:t>maxN</a:t>
            </a:r>
            <a:r>
              <a:rPr lang="en-US" altLang="zh-CN" sz="1400" dirty="0">
                <a:latin typeface="Verdana" panose="020B0604030504040204" pitchFamily="34" charset="0"/>
                <a:sym typeface="+mn-ea"/>
              </a:rPr>
              <a:t>").value);//</a:t>
            </a:r>
            <a:r>
              <a:rPr lang="zh-CN" altLang="en-US" sz="1400" dirty="0">
                <a:latin typeface="Verdana" panose="020B0604030504040204" pitchFamily="34" charset="0"/>
                <a:sym typeface="+mn-ea"/>
              </a:rPr>
              <a:t>解析为实数</a:t>
            </a:r>
            <a:endParaRPr lang="zh-CN" altLang="en-US" sz="1400" dirty="0">
              <a:latin typeface="Verdana" panose="020B0604030504040204" pitchFamily="34" charset="0"/>
            </a:endParaRPr>
          </a:p>
          <a:p>
            <a:pPr>
              <a:lnSpc>
                <a:spcPts val="1400"/>
              </a:lnSpc>
              <a:spcBef>
                <a:spcPts val="0"/>
              </a:spcBef>
            </a:pPr>
            <a:r>
              <a:rPr lang="en-US" altLang="zh-CN" sz="1400" dirty="0" err="1">
                <a:latin typeface="Verdana" panose="020B0604030504040204" pitchFamily="34" charset="0"/>
                <a:sym typeface="+mn-ea"/>
              </a:rPr>
              <a:t>    var</a:t>
            </a:r>
            <a:r>
              <a:rPr lang="en-US" altLang="zh-CN" sz="1400" dirty="0">
                <a:latin typeface="Verdana" panose="020B0604030504040204" pitchFamily="34" charset="0"/>
                <a:sym typeface="+mn-ea"/>
              </a:rPr>
              <a:t> </a:t>
            </a:r>
            <a:r>
              <a:rPr lang="en-US" altLang="zh-CN" sz="1400" dirty="0" err="1">
                <a:latin typeface="Verdana" panose="020B0604030504040204" pitchFamily="34" charset="0"/>
                <a:sym typeface="+mn-ea"/>
              </a:rPr>
              <a:t>array_int</a:t>
            </a:r>
            <a:r>
              <a:rPr lang="en-US" altLang="zh-CN" sz="1400" dirty="0">
                <a:latin typeface="Verdana" panose="020B0604030504040204" pitchFamily="34" charset="0"/>
                <a:sym typeface="+mn-ea"/>
              </a:rPr>
              <a:t>=new Array();     </a:t>
            </a:r>
            <a:endParaRPr lang="en-US" altLang="zh-CN" sz="1400" dirty="0">
              <a:latin typeface="Verdana" panose="020B0604030504040204" pitchFamily="34" charset="0"/>
            </a:endParaRPr>
          </a:p>
          <a:p>
            <a:pPr>
              <a:lnSpc>
                <a:spcPts val="1400"/>
              </a:lnSpc>
              <a:spcBef>
                <a:spcPts val="0"/>
              </a:spcBef>
            </a:pPr>
            <a:r>
              <a:rPr lang="en-US" altLang="zh-CN" sz="1400" dirty="0">
                <a:latin typeface="Verdana" panose="020B0604030504040204" pitchFamily="34" charset="0"/>
                <a:sym typeface="+mn-ea"/>
              </a:rPr>
              <a:t>  if(m&gt;=n)</a:t>
            </a:r>
            <a:r>
              <a:rPr lang="en-US" altLang="zh-CN" sz="1400" dirty="0">
                <a:latin typeface="Verdana" panose="020B0604030504040204" pitchFamily="34" charset="0"/>
                <a:sym typeface="+mn-ea"/>
              </a:rPr>
              <a:t>{</a:t>
            </a:r>
            <a:r>
              <a:rPr lang="en-US" altLang="zh-CN" sz="1400" dirty="0">
                <a:latin typeface="Verdana" panose="020B0604030504040204" pitchFamily="34" charset="0"/>
                <a:sym typeface="+mn-ea"/>
              </a:rPr>
              <a:t>   //</a:t>
            </a:r>
            <a:r>
              <a:rPr lang="zh-CN" altLang="en-US" sz="1400" dirty="0">
                <a:latin typeface="Verdana" panose="020B0604030504040204" pitchFamily="34" charset="0"/>
                <a:sym typeface="+mn-ea"/>
              </a:rPr>
              <a:t>合法性检验</a:t>
            </a:r>
            <a:r>
              <a:rPr lang="en-US" altLang="zh-CN" sz="1400" dirty="0">
                <a:latin typeface="Verdana" panose="020B0604030504040204" pitchFamily="34" charset="0"/>
                <a:sym typeface="+mn-ea"/>
              </a:rPr>
              <a:t>  </a:t>
            </a:r>
            <a:endParaRPr lang="en-US" altLang="zh-CN" sz="1400" dirty="0">
              <a:latin typeface="Verdana" panose="020B0604030504040204" pitchFamily="34" charset="0"/>
              <a:sym typeface="+mn-ea"/>
            </a:endParaRPr>
          </a:p>
          <a:p>
            <a:pPr>
              <a:lnSpc>
                <a:spcPts val="1400"/>
              </a:lnSpc>
              <a:spcBef>
                <a:spcPts val="0"/>
              </a:spcBef>
            </a:pPr>
            <a:r>
              <a:rPr lang="en-US" altLang="zh-CN" sz="1400" dirty="0">
                <a:latin typeface="Verdana" panose="020B0604030504040204" pitchFamily="34" charset="0"/>
                <a:sym typeface="+mn-ea"/>
              </a:rPr>
              <a:t>     alert("</a:t>
            </a:r>
            <a:r>
              <a:rPr lang="zh-CN" altLang="en-US" sz="1400" dirty="0">
                <a:latin typeface="Verdana" panose="020B0604030504040204" pitchFamily="34" charset="0"/>
                <a:sym typeface="+mn-ea"/>
              </a:rPr>
              <a:t>数组上、下限不能相同！主重新输入</a:t>
            </a:r>
            <a:r>
              <a:rPr lang="en-US" altLang="zh-CN" sz="1400" dirty="0">
                <a:latin typeface="Verdana" panose="020B0604030504040204" pitchFamily="34" charset="0"/>
                <a:sym typeface="+mn-ea"/>
              </a:rPr>
              <a:t>");</a:t>
            </a:r>
            <a:endParaRPr lang="en-US" altLang="zh-CN" sz="1400" dirty="0">
              <a:latin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sym typeface="+mn-ea"/>
              </a:rPr>
              <a:t>     $("</a:t>
            </a:r>
            <a:r>
              <a:rPr lang="en-US" altLang="zh-CN" sz="1400" dirty="0" err="1">
                <a:latin typeface="Verdana" panose="020B0604030504040204" pitchFamily="34" charset="0"/>
                <a:sym typeface="+mn-ea"/>
              </a:rPr>
              <a:t>minN</a:t>
            </a:r>
            <a:r>
              <a:rPr lang="en-US" altLang="zh-CN" sz="1400" dirty="0">
                <a:latin typeface="Verdana" panose="020B0604030504040204" pitchFamily="34" charset="0"/>
                <a:sym typeface="+mn-ea"/>
              </a:rPr>
              <a:t>").focus();//</a:t>
            </a:r>
            <a:r>
              <a:rPr lang="zh-CN" altLang="en-US" sz="1400" dirty="0">
                <a:latin typeface="Verdana" panose="020B0604030504040204" pitchFamily="34" charset="0"/>
                <a:sym typeface="+mn-ea"/>
              </a:rPr>
              <a:t>让文本框自动获取焦点</a:t>
            </a:r>
            <a:endParaRPr lang="zh-CN" altLang="en-US" sz="1400" dirty="0">
              <a:latin typeface="Verdana" panose="020B0604030504040204" pitchFamily="34" charset="0"/>
            </a:endParaRPr>
          </a:p>
          <a:p>
            <a:pPr>
              <a:lnSpc>
                <a:spcPts val="1400"/>
              </a:lnSpc>
              <a:spcBef>
                <a:spcPts val="0"/>
              </a:spcBef>
            </a:pPr>
            <a:r>
              <a:rPr lang="en-US" altLang="zh-CN" sz="1400" dirty="0">
                <a:latin typeface="Verdana" panose="020B0604030504040204" pitchFamily="34" charset="0"/>
                <a:sym typeface="+mn-ea"/>
              </a:rPr>
              <a:t>} else   </a:t>
            </a:r>
            <a:r>
              <a:rPr lang="en-US" altLang="zh-CN" sz="1400" dirty="0" smtClean="0">
                <a:latin typeface="Verdana" panose="020B0604030504040204" pitchFamily="34" charset="0"/>
                <a:sym typeface="+mn-ea"/>
              </a:rPr>
              <a:t>{               </a:t>
            </a:r>
            <a:endParaRPr lang="en-US" altLang="zh-CN" sz="1400" dirty="0">
              <a:latin typeface="Verdana" panose="020B0604030504040204" pitchFamily="34" charset="0"/>
            </a:endParaRPr>
          </a:p>
          <a:p>
            <a:pPr>
              <a:lnSpc>
                <a:spcPts val="1400"/>
              </a:lnSpc>
              <a:spcBef>
                <a:spcPts val="0"/>
              </a:spcBef>
            </a:pPr>
            <a:r>
              <a:rPr lang="en-US" altLang="zh-CN" sz="1400" dirty="0">
                <a:latin typeface="Verdana" panose="020B0604030504040204" pitchFamily="34" charset="0"/>
                <a:sym typeface="+mn-ea"/>
              </a:rPr>
              <a:t>  for(</a:t>
            </a:r>
            <a:r>
              <a:rPr lang="en-US" altLang="zh-CN" sz="1400" dirty="0" err="1">
                <a:latin typeface="Verdana" panose="020B0604030504040204" pitchFamily="34" charset="0"/>
                <a:sym typeface="+mn-ea"/>
              </a:rPr>
              <a:t>var</a:t>
            </a:r>
            <a:r>
              <a:rPr lang="en-US" altLang="zh-CN" sz="1400" dirty="0">
                <a:latin typeface="Verdana" panose="020B0604030504040204" pitchFamily="34" charset="0"/>
                <a:sym typeface="+mn-ea"/>
              </a:rPr>
              <a:t> i=0;i&lt;10;i++) { </a:t>
            </a:r>
            <a:r>
              <a:rPr lang="en-US" altLang="zh-CN" sz="1400" dirty="0" smtClean="0">
                <a:latin typeface="Verdana" panose="020B0604030504040204" pitchFamily="34" charset="0"/>
                <a:sym typeface="+mn-ea"/>
              </a:rPr>
              <a:t>//</a:t>
            </a:r>
            <a:r>
              <a:rPr lang="zh-CN" altLang="en-US" sz="1400" dirty="0">
                <a:latin typeface="Verdana" panose="020B0604030504040204" pitchFamily="34" charset="0"/>
                <a:sym typeface="+mn-ea"/>
              </a:rPr>
              <a:t>产生 </a:t>
            </a:r>
            <a:r>
              <a:rPr lang="en-US" altLang="zh-CN" sz="1400" dirty="0">
                <a:latin typeface="Verdana" panose="020B0604030504040204" pitchFamily="34" charset="0"/>
                <a:sym typeface="+mn-ea"/>
              </a:rPr>
              <a:t>m-n </a:t>
            </a:r>
            <a:r>
              <a:rPr lang="zh-CN" altLang="en-US" sz="1400" dirty="0">
                <a:latin typeface="Verdana" panose="020B0604030504040204" pitchFamily="34" charset="0"/>
                <a:sym typeface="+mn-ea"/>
              </a:rPr>
              <a:t>之间的</a:t>
            </a:r>
            <a:r>
              <a:rPr lang="zh-CN" altLang="en-US" sz="1400" dirty="0" smtClean="0">
                <a:latin typeface="Verdana" panose="020B0604030504040204" pitchFamily="34" charset="0"/>
                <a:sym typeface="+mn-ea"/>
              </a:rPr>
              <a:t>随机数</a:t>
            </a:r>
            <a:endParaRPr lang="en-US" altLang="zh-CN" sz="1400" dirty="0" smtClean="0">
              <a:latin typeface="Verdana" panose="020B0604030504040204" pitchFamily="34" charset="0"/>
            </a:endParaRPr>
          </a:p>
          <a:p>
            <a:pPr>
              <a:lnSpc>
                <a:spcPts val="1400"/>
              </a:lnSpc>
              <a:spcBef>
                <a:spcPts val="0"/>
              </a:spcBef>
            </a:pPr>
            <a:r>
              <a:rPr lang="en-US" altLang="zh-CN" sz="1400" dirty="0" smtClean="0">
                <a:latin typeface="Verdana" panose="020B0604030504040204" pitchFamily="34" charset="0"/>
                <a:sym typeface="+mn-ea"/>
              </a:rPr>
              <a:t>     </a:t>
            </a:r>
            <a:r>
              <a:rPr lang="en-US" altLang="zh-CN" sz="1400" dirty="0" err="1" smtClean="0">
                <a:latin typeface="Verdana" panose="020B0604030504040204" pitchFamily="34" charset="0"/>
                <a:sym typeface="+mn-ea"/>
              </a:rPr>
              <a:t>array_int</a:t>
            </a:r>
            <a:r>
              <a:rPr lang="en-US" altLang="zh-CN" sz="1400" dirty="0" smtClean="0">
                <a:latin typeface="Verdana" panose="020B0604030504040204" pitchFamily="34" charset="0"/>
                <a:sym typeface="+mn-ea"/>
              </a:rPr>
              <a:t>[</a:t>
            </a:r>
            <a:r>
              <a:rPr lang="en-US" altLang="zh-CN" sz="1400" dirty="0" err="1" smtClean="0">
                <a:latin typeface="Verdana" panose="020B0604030504040204" pitchFamily="34" charset="0"/>
                <a:sym typeface="+mn-ea"/>
              </a:rPr>
              <a:t>i</a:t>
            </a:r>
            <a:r>
              <a:rPr lang="en-US" altLang="zh-CN" sz="1400" dirty="0">
                <a:latin typeface="Verdana" panose="020B0604030504040204" pitchFamily="34" charset="0"/>
                <a:sym typeface="+mn-ea"/>
              </a:rPr>
              <a:t>]=</a:t>
            </a:r>
            <a:r>
              <a:rPr lang="en-US" altLang="zh-CN" sz="1400" dirty="0" err="1" smtClean="0">
                <a:latin typeface="Verdana" panose="020B0604030504040204" pitchFamily="34" charset="0"/>
                <a:sym typeface="+mn-ea"/>
              </a:rPr>
              <a:t>Math.round</a:t>
            </a:r>
            <a:r>
              <a:rPr lang="en-US" altLang="zh-CN" sz="1400" dirty="0" smtClean="0">
                <a:latin typeface="Verdana" panose="020B0604030504040204" pitchFamily="34" charset="0"/>
                <a:sym typeface="+mn-ea"/>
              </a:rPr>
              <a:t>((</a:t>
            </a:r>
            <a:r>
              <a:rPr lang="en-US" altLang="zh-CN" sz="1400" dirty="0" err="1">
                <a:latin typeface="Verdana" panose="020B0604030504040204" pitchFamily="34" charset="0"/>
                <a:sym typeface="+mn-ea"/>
              </a:rPr>
              <a:t>Math.random</a:t>
            </a:r>
            <a:r>
              <a:rPr lang="en-US" altLang="zh-CN" sz="1400" dirty="0">
                <a:latin typeface="Verdana" panose="020B0604030504040204" pitchFamily="34" charset="0"/>
                <a:sym typeface="+mn-ea"/>
              </a:rPr>
              <a:t>()*(n-m)+m)); }                      </a:t>
            </a:r>
            <a:endParaRPr lang="en-US" altLang="zh-CN" sz="1400" dirty="0">
              <a:latin typeface="Verdana" panose="020B0604030504040204" pitchFamily="34" charset="0"/>
            </a:endParaRPr>
          </a:p>
          <a:p>
            <a:pPr>
              <a:lnSpc>
                <a:spcPts val="1400"/>
              </a:lnSpc>
              <a:spcBef>
                <a:spcPts val="0"/>
              </a:spcBef>
            </a:pPr>
            <a:r>
              <a:rPr lang="en-US" altLang="zh-CN" sz="1400" dirty="0">
                <a:latin typeface="Verdana" panose="020B0604030504040204" pitchFamily="34" charset="0"/>
                <a:sym typeface="+mn-ea"/>
              </a:rPr>
              <a:t>  } </a:t>
            </a:r>
            <a:endParaRPr lang="en-US" altLang="zh-CN" sz="1400" dirty="0" smtClean="0">
              <a:latin typeface="Verdana" panose="020B0604030504040204" pitchFamily="34" charset="0"/>
            </a:endParaRPr>
          </a:p>
          <a:p>
            <a:pPr>
              <a:lnSpc>
                <a:spcPts val="1400"/>
              </a:lnSpc>
              <a:spcBef>
                <a:spcPts val="0"/>
              </a:spcBef>
            </a:pPr>
            <a:r>
              <a:rPr lang="en-US" altLang="zh-CN" sz="1400" dirty="0">
                <a:latin typeface="Verdana" panose="020B0604030504040204" pitchFamily="34" charset="0"/>
                <a:sym typeface="+mn-ea"/>
              </a:rPr>
              <a:t>$("</a:t>
            </a:r>
            <a:r>
              <a:rPr lang="en-US" altLang="zh-CN" sz="1400" dirty="0" err="1">
                <a:latin typeface="Verdana" panose="020B0604030504040204" pitchFamily="34" charset="0"/>
                <a:sym typeface="+mn-ea"/>
              </a:rPr>
              <a:t>array_num</a:t>
            </a:r>
            <a:r>
              <a:rPr lang="en-US" altLang="zh-CN" sz="1400" dirty="0">
                <a:latin typeface="Verdana" panose="020B0604030504040204" pitchFamily="34" charset="0"/>
                <a:sym typeface="+mn-ea"/>
              </a:rPr>
              <a:t>").value=</a:t>
            </a:r>
            <a:r>
              <a:rPr lang="en-US" altLang="zh-CN" sz="1400" dirty="0" err="1">
                <a:latin typeface="Verdana" panose="020B0604030504040204" pitchFamily="34" charset="0"/>
                <a:sym typeface="+mn-ea"/>
              </a:rPr>
              <a:t>array_int.join</a:t>
            </a:r>
            <a:r>
              <a:rPr lang="en-US" altLang="zh-CN" sz="1400" dirty="0" smtClean="0">
                <a:latin typeface="Verdana" panose="020B0604030504040204" pitchFamily="34" charset="0"/>
                <a:sym typeface="+mn-ea"/>
              </a:rPr>
              <a:t>(",");</a:t>
            </a:r>
            <a:r>
              <a:rPr lang="en-US" altLang="zh-CN" sz="1400" b="0" dirty="0" smtClean="0">
                <a:latin typeface="Verdana" panose="020B0604030504040204" pitchFamily="34" charset="0"/>
              </a:rPr>
              <a:t>}</a:t>
            </a:r>
            <a:endParaRPr lang="en-US" altLang="zh-CN" sz="1400" b="0" dirty="0" smtClean="0">
              <a:latin typeface="Verdana" panose="020B0604030504040204" pitchFamily="34" charset="0"/>
            </a:endParaRPr>
          </a:p>
          <a:p>
            <a:pPr>
              <a:lnSpc>
                <a:spcPts val="1400"/>
              </a:lnSpc>
              <a:spcBef>
                <a:spcPts val="0"/>
              </a:spcBef>
            </a:pPr>
            <a:r>
              <a:rPr lang="en-US" altLang="zh-CN" sz="1400" b="0" dirty="0" smtClean="0">
                <a:latin typeface="Verdana" panose="020B0604030504040204" pitchFamily="34" charset="0"/>
              </a:rPr>
              <a:t>&lt;/</a:t>
            </a:r>
            <a:r>
              <a:rPr lang="en-US" altLang="zh-CN" sz="1400" b="0" dirty="0">
                <a:latin typeface="Verdana" panose="020B0604030504040204" pitchFamily="34" charset="0"/>
              </a:rPr>
              <a:t>script&gt;</a:t>
            </a:r>
            <a:endParaRPr lang="en-US" altLang="zh-CN" sz="1400" b="0" dirty="0">
              <a:latin typeface="Verdana" panose="020B0604030504040204" pitchFamily="34" charset="0"/>
            </a:endParaRPr>
          </a:p>
          <a:p>
            <a:pPr>
              <a:lnSpc>
                <a:spcPts val="1400"/>
              </a:lnSpc>
              <a:spcBef>
                <a:spcPts val="0"/>
              </a:spcBef>
            </a:pPr>
            <a:r>
              <a:rPr lang="en-US" altLang="zh-CN" sz="1400" b="0" dirty="0">
                <a:latin typeface="Verdana" panose="020B0604030504040204" pitchFamily="34" charset="0"/>
              </a:rPr>
              <a:t>&lt;/head</a:t>
            </a:r>
            <a:r>
              <a:rPr lang="en-US" altLang="zh-CN" sz="1400" b="0" dirty="0" smtClean="0">
                <a:latin typeface="Verdana" panose="020B0604030504040204" pitchFamily="34" charset="0"/>
              </a:rPr>
              <a:t>&gt;&lt;</a:t>
            </a:r>
            <a:r>
              <a:rPr lang="en-US" altLang="zh-CN" sz="1400" b="0" dirty="0">
                <a:latin typeface="Verdana" panose="020B0604030504040204" pitchFamily="34" charset="0"/>
              </a:rPr>
              <a:t>body&gt;</a:t>
            </a:r>
            <a:endParaRPr lang="en-US" altLang="zh-CN" sz="1400" b="0" dirty="0">
              <a:latin typeface="Verdana" panose="020B0604030504040204" pitchFamily="34" charset="0"/>
            </a:endParaRPr>
          </a:p>
          <a:p>
            <a:pPr>
              <a:lnSpc>
                <a:spcPts val="1400"/>
              </a:lnSpc>
              <a:spcBef>
                <a:spcPts val="0"/>
              </a:spcBef>
            </a:pPr>
            <a:r>
              <a:rPr lang="en-US" altLang="zh-CN" sz="1400" b="0" dirty="0">
                <a:latin typeface="Verdana" panose="020B0604030504040204" pitchFamily="34" charset="0"/>
              </a:rPr>
              <a:t>&lt;h3&gt;</a:t>
            </a:r>
            <a:r>
              <a:rPr lang="zh-CN" altLang="en-US" sz="1400" b="0" dirty="0">
                <a:latin typeface="Verdana" panose="020B0604030504040204" pitchFamily="34" charset="0"/>
              </a:rPr>
              <a:t>随机产生</a:t>
            </a:r>
            <a:r>
              <a:rPr lang="en-US" altLang="zh-CN" sz="1400" b="0" dirty="0">
                <a:latin typeface="Verdana" panose="020B0604030504040204" pitchFamily="34" charset="0"/>
              </a:rPr>
              <a:t>[</a:t>
            </a:r>
            <a:r>
              <a:rPr lang="en-US" altLang="zh-CN" sz="1400" b="0" dirty="0" err="1">
                <a:latin typeface="Verdana" panose="020B0604030504040204" pitchFamily="34" charset="0"/>
              </a:rPr>
              <a:t>m,n</a:t>
            </a:r>
            <a:r>
              <a:rPr lang="en-US" altLang="zh-CN" sz="1400" b="0" dirty="0">
                <a:latin typeface="Verdana" panose="020B0604030504040204" pitchFamily="34" charset="0"/>
              </a:rPr>
              <a:t>]</a:t>
            </a:r>
            <a:r>
              <a:rPr lang="zh-CN" altLang="en-US" sz="1400" b="0" dirty="0">
                <a:latin typeface="Verdana" panose="020B0604030504040204" pitchFamily="34" charset="0"/>
              </a:rPr>
              <a:t>区间内</a:t>
            </a:r>
            <a:r>
              <a:rPr lang="en-US" altLang="zh-CN" sz="1400" b="0" dirty="0">
                <a:latin typeface="Verdana" panose="020B0604030504040204" pitchFamily="34" charset="0"/>
              </a:rPr>
              <a:t>10</a:t>
            </a:r>
            <a:r>
              <a:rPr lang="zh-CN" altLang="en-US" sz="1400" b="0" dirty="0">
                <a:latin typeface="Verdana" panose="020B0604030504040204" pitchFamily="34" charset="0"/>
              </a:rPr>
              <a:t>个整数</a:t>
            </a:r>
            <a:r>
              <a:rPr lang="en-US" altLang="zh-CN" sz="1400" b="0" dirty="0">
                <a:latin typeface="Verdana" panose="020B0604030504040204" pitchFamily="34" charset="0"/>
              </a:rPr>
              <a:t>&lt;/h3&gt;</a:t>
            </a:r>
            <a:endParaRPr lang="en-US" altLang="zh-CN" sz="1400" b="0" dirty="0">
              <a:latin typeface="Verdana" panose="020B0604030504040204" pitchFamily="34" charset="0"/>
            </a:endParaRPr>
          </a:p>
          <a:p>
            <a:pPr>
              <a:lnSpc>
                <a:spcPts val="1400"/>
              </a:lnSpc>
              <a:spcBef>
                <a:spcPts val="0"/>
              </a:spcBef>
            </a:pPr>
            <a:r>
              <a:rPr lang="en-US" altLang="zh-CN" sz="1400" b="0" dirty="0">
                <a:latin typeface="Verdana" panose="020B0604030504040204" pitchFamily="34" charset="0"/>
              </a:rPr>
              <a:t>&lt;form name="Form1"&gt;</a:t>
            </a:r>
            <a:endParaRPr lang="en-US" altLang="zh-CN" sz="1400" b="0" dirty="0">
              <a:latin typeface="Verdana" panose="020B0604030504040204" pitchFamily="34" charset="0"/>
            </a:endParaRPr>
          </a:p>
          <a:p>
            <a:pPr>
              <a:lnSpc>
                <a:spcPts val="1400"/>
              </a:lnSpc>
              <a:spcBef>
                <a:spcPts val="0"/>
              </a:spcBef>
            </a:pPr>
            <a:r>
              <a:rPr lang="zh-CN" altLang="en-US" sz="1400" b="0" dirty="0" smtClean="0">
                <a:latin typeface="Verdana" panose="020B0604030504040204" pitchFamily="34" charset="0"/>
              </a:rPr>
              <a:t>  下</a:t>
            </a:r>
            <a:r>
              <a:rPr lang="zh-CN" altLang="en-US" sz="1400" b="0" dirty="0">
                <a:latin typeface="Verdana" panose="020B0604030504040204" pitchFamily="34" charset="0"/>
              </a:rPr>
              <a:t>限</a:t>
            </a:r>
            <a:r>
              <a:rPr lang="en-US" altLang="zh-CN" sz="1400" b="0" dirty="0">
                <a:latin typeface="Verdana" panose="020B0604030504040204" pitchFamily="34" charset="0"/>
              </a:rPr>
              <a:t>: &lt;input type="text" name="</a:t>
            </a:r>
            <a:r>
              <a:rPr lang="en-US" altLang="zh-CN" sz="1400" b="0" dirty="0" err="1">
                <a:latin typeface="Verdana" panose="020B0604030504040204" pitchFamily="34" charset="0"/>
              </a:rPr>
              <a:t>minN</a:t>
            </a:r>
            <a:r>
              <a:rPr lang="en-US" altLang="zh-CN" sz="1400" b="0" dirty="0">
                <a:latin typeface="Verdana" panose="020B0604030504040204" pitchFamily="34" charset="0"/>
              </a:rPr>
              <a:t>" id="</a:t>
            </a:r>
            <a:r>
              <a:rPr lang="en-US" altLang="zh-CN" sz="1400" b="0" dirty="0" err="1">
                <a:latin typeface="Verdana" panose="020B0604030504040204" pitchFamily="34" charset="0"/>
              </a:rPr>
              <a:t>minN</a:t>
            </a:r>
            <a:r>
              <a:rPr lang="en-US" altLang="zh-CN" sz="1400" b="0" dirty="0">
                <a:latin typeface="Verdana" panose="020B0604030504040204" pitchFamily="34" charset="0"/>
              </a:rPr>
              <a:t>" size="20" value=10&gt;</a:t>
            </a:r>
            <a:endParaRPr lang="en-US" altLang="zh-CN" sz="1400" b="0" dirty="0">
              <a:latin typeface="Verdana" panose="020B0604030504040204" pitchFamily="34" charset="0"/>
            </a:endParaRPr>
          </a:p>
          <a:p>
            <a:pPr>
              <a:lnSpc>
                <a:spcPts val="1400"/>
              </a:lnSpc>
              <a:spcBef>
                <a:spcPts val="0"/>
              </a:spcBef>
            </a:pPr>
            <a:r>
              <a:rPr lang="zh-CN" altLang="en-US" sz="1400" b="0" dirty="0" smtClean="0">
                <a:latin typeface="Verdana" panose="020B0604030504040204" pitchFamily="34" charset="0"/>
              </a:rPr>
              <a:t>  上</a:t>
            </a:r>
            <a:r>
              <a:rPr lang="zh-CN" altLang="en-US" sz="1400" b="0" dirty="0">
                <a:latin typeface="Verdana" panose="020B0604030504040204" pitchFamily="34" charset="0"/>
              </a:rPr>
              <a:t>限</a:t>
            </a:r>
            <a:r>
              <a:rPr lang="en-US" altLang="zh-CN" sz="1400" b="0" dirty="0">
                <a:latin typeface="Verdana" panose="020B0604030504040204" pitchFamily="34" charset="0"/>
              </a:rPr>
              <a:t>: &lt;input type="text" name="</a:t>
            </a:r>
            <a:r>
              <a:rPr lang="en-US" altLang="zh-CN" sz="1400" b="0" dirty="0" err="1">
                <a:latin typeface="Verdana" panose="020B0604030504040204" pitchFamily="34" charset="0"/>
              </a:rPr>
              <a:t>maxN</a:t>
            </a:r>
            <a:r>
              <a:rPr lang="en-US" altLang="zh-CN" sz="1400" b="0" dirty="0">
                <a:latin typeface="Verdana" panose="020B0604030504040204" pitchFamily="34" charset="0"/>
              </a:rPr>
              <a:t>" id="</a:t>
            </a:r>
            <a:r>
              <a:rPr lang="en-US" altLang="zh-CN" sz="1400" b="0" dirty="0" err="1">
                <a:latin typeface="Verdana" panose="020B0604030504040204" pitchFamily="34" charset="0"/>
              </a:rPr>
              <a:t>maxN</a:t>
            </a:r>
            <a:r>
              <a:rPr lang="en-US" altLang="zh-CN" sz="1400" b="0" dirty="0">
                <a:latin typeface="Verdana" panose="020B0604030504040204" pitchFamily="34" charset="0"/>
              </a:rPr>
              <a:t>" size="20" value=90&gt;&lt;</a:t>
            </a:r>
            <a:r>
              <a:rPr lang="en-US" altLang="zh-CN" sz="1400" b="0" dirty="0" err="1">
                <a:latin typeface="Verdana" panose="020B0604030504040204" pitchFamily="34" charset="0"/>
              </a:rPr>
              <a:t>br</a:t>
            </a:r>
            <a:r>
              <a:rPr lang="en-US" altLang="zh-CN" sz="1400" b="0" dirty="0">
                <a:latin typeface="Verdana" panose="020B0604030504040204" pitchFamily="34" charset="0"/>
              </a:rPr>
              <a:t>&gt;&lt;</a:t>
            </a:r>
            <a:r>
              <a:rPr lang="en-US" altLang="zh-CN" sz="1400" b="0" dirty="0" err="1">
                <a:latin typeface="Verdana" panose="020B0604030504040204" pitchFamily="34" charset="0"/>
              </a:rPr>
              <a:t>br</a:t>
            </a:r>
            <a:r>
              <a:rPr lang="en-US" altLang="zh-CN" sz="1400" b="0" dirty="0">
                <a:latin typeface="Verdana" panose="020B0604030504040204" pitchFamily="34" charset="0"/>
              </a:rPr>
              <a:t>&gt; </a:t>
            </a:r>
            <a:endParaRPr lang="en-US" altLang="zh-CN" sz="1400" b="0" dirty="0">
              <a:latin typeface="Verdana" panose="020B0604030504040204" pitchFamily="34" charset="0"/>
            </a:endParaRPr>
          </a:p>
          <a:p>
            <a:pPr>
              <a:lnSpc>
                <a:spcPts val="1400"/>
              </a:lnSpc>
              <a:spcBef>
                <a:spcPts val="0"/>
              </a:spcBef>
            </a:pPr>
            <a:r>
              <a:rPr lang="zh-CN" altLang="en-US" sz="1400" b="0" dirty="0" smtClean="0">
                <a:latin typeface="Verdana" panose="020B0604030504040204" pitchFamily="34" charset="0"/>
              </a:rPr>
              <a:t>  产</a:t>
            </a:r>
            <a:r>
              <a:rPr lang="zh-CN" altLang="en-US" sz="1400" b="0" dirty="0">
                <a:latin typeface="Verdana" panose="020B0604030504040204" pitchFamily="34" charset="0"/>
              </a:rPr>
              <a:t>生数组：</a:t>
            </a:r>
            <a:r>
              <a:rPr lang="en-US" altLang="zh-CN" sz="1400" b="0" dirty="0">
                <a:latin typeface="Verdana" panose="020B0604030504040204" pitchFamily="34" charset="0"/>
              </a:rPr>
              <a:t>&lt;input type="text" name="" id="</a:t>
            </a:r>
            <a:r>
              <a:rPr lang="en-US" altLang="zh-CN" sz="1400" b="0" dirty="0" err="1">
                <a:latin typeface="Verdana" panose="020B0604030504040204" pitchFamily="34" charset="0"/>
              </a:rPr>
              <a:t>array_num</a:t>
            </a:r>
            <a:r>
              <a:rPr lang="en-US" altLang="zh-CN" sz="1400" b="0" dirty="0">
                <a:latin typeface="Verdana" panose="020B0604030504040204" pitchFamily="34" charset="0"/>
              </a:rPr>
              <a:t>" size="40" </a:t>
            </a:r>
            <a:r>
              <a:rPr lang="en-US" altLang="zh-CN" sz="1400" b="0" dirty="0" err="1">
                <a:latin typeface="Verdana" panose="020B0604030504040204" pitchFamily="34" charset="0"/>
              </a:rPr>
              <a:t>readonly</a:t>
            </a:r>
            <a:r>
              <a:rPr lang="en-US" altLang="zh-CN" sz="1400" b="0" dirty="0">
                <a:latin typeface="Verdana" panose="020B0604030504040204" pitchFamily="34" charset="0"/>
              </a:rPr>
              <a:t>&gt;&lt;</a:t>
            </a:r>
            <a:r>
              <a:rPr lang="en-US" altLang="zh-CN" sz="1400" b="0" dirty="0" err="1">
                <a:latin typeface="Verdana" panose="020B0604030504040204" pitchFamily="34" charset="0"/>
              </a:rPr>
              <a:t>br</a:t>
            </a:r>
            <a:r>
              <a:rPr lang="en-US" altLang="zh-CN" sz="1400" b="0" dirty="0">
                <a:latin typeface="Verdana" panose="020B0604030504040204" pitchFamily="34" charset="0"/>
              </a:rPr>
              <a:t>&gt;&lt;</a:t>
            </a:r>
            <a:r>
              <a:rPr lang="en-US" altLang="zh-CN" sz="1400" b="0" dirty="0" err="1">
                <a:latin typeface="Verdana" panose="020B0604030504040204" pitchFamily="34" charset="0"/>
              </a:rPr>
              <a:t>br</a:t>
            </a:r>
            <a:r>
              <a:rPr lang="en-US" altLang="zh-CN" sz="1400" b="0" dirty="0">
                <a:latin typeface="Verdana" panose="020B0604030504040204" pitchFamily="34" charset="0"/>
              </a:rPr>
              <a:t>&gt;</a:t>
            </a:r>
            <a:endParaRPr lang="en-US" altLang="zh-CN" sz="1400" b="0" dirty="0">
              <a:latin typeface="Verdana" panose="020B0604030504040204" pitchFamily="34" charset="0"/>
            </a:endParaRPr>
          </a:p>
          <a:p>
            <a:pPr>
              <a:lnSpc>
                <a:spcPts val="1400"/>
              </a:lnSpc>
              <a:spcBef>
                <a:spcPts val="0"/>
              </a:spcBef>
            </a:pPr>
            <a:r>
              <a:rPr lang="en-US" altLang="zh-CN" sz="1400" b="0" dirty="0" smtClean="0">
                <a:latin typeface="Verdana" panose="020B0604030504040204" pitchFamily="34" charset="0"/>
              </a:rPr>
              <a:t>  &lt;</a:t>
            </a:r>
            <a:r>
              <a:rPr lang="en-US" altLang="zh-CN" sz="1400" b="0" dirty="0">
                <a:latin typeface="Verdana" panose="020B0604030504040204" pitchFamily="34" charset="0"/>
              </a:rPr>
              <a:t>input type="button" value="</a:t>
            </a:r>
            <a:r>
              <a:rPr lang="zh-CN" altLang="en-US" sz="1400" b="0" dirty="0">
                <a:latin typeface="Verdana" panose="020B0604030504040204" pitchFamily="34" charset="0"/>
              </a:rPr>
              <a:t>产生</a:t>
            </a:r>
            <a:r>
              <a:rPr lang="en-US" altLang="zh-CN" sz="1400" b="0" dirty="0">
                <a:latin typeface="Verdana" panose="020B0604030504040204" pitchFamily="34" charset="0"/>
              </a:rPr>
              <a:t>10</a:t>
            </a:r>
            <a:r>
              <a:rPr lang="zh-CN" altLang="en-US" sz="1400" b="0" dirty="0">
                <a:latin typeface="Verdana" panose="020B0604030504040204" pitchFamily="34" charset="0"/>
              </a:rPr>
              <a:t>个随机整数</a:t>
            </a:r>
            <a:r>
              <a:rPr lang="en-US" altLang="zh-CN" sz="1400" b="0" dirty="0">
                <a:latin typeface="Verdana" panose="020B0604030504040204" pitchFamily="34" charset="0"/>
              </a:rPr>
              <a:t>" </a:t>
            </a:r>
            <a:r>
              <a:rPr lang="en-US" altLang="zh-CN" sz="1400" b="0" dirty="0" err="1">
                <a:latin typeface="Verdana" panose="020B0604030504040204" pitchFamily="34" charset="0"/>
              </a:rPr>
              <a:t>onclick</a:t>
            </a:r>
            <a:r>
              <a:rPr lang="en-US" altLang="zh-CN" sz="1400" b="0" dirty="0">
                <a:latin typeface="Verdana" panose="020B0604030504040204" pitchFamily="34" charset="0"/>
              </a:rPr>
              <a:t>="</a:t>
            </a:r>
            <a:r>
              <a:rPr lang="en-US" altLang="zh-CN" sz="1400" b="0" dirty="0" err="1">
                <a:latin typeface="Verdana" panose="020B0604030504040204" pitchFamily="34" charset="0"/>
              </a:rPr>
              <a:t>createInt</a:t>
            </a:r>
            <a:r>
              <a:rPr lang="en-US" altLang="zh-CN" sz="1400" b="0" dirty="0">
                <a:latin typeface="Verdana" panose="020B0604030504040204" pitchFamily="34" charset="0"/>
              </a:rPr>
              <a:t>();"&gt; </a:t>
            </a:r>
            <a:endParaRPr lang="en-US" altLang="zh-CN" sz="1400" b="0" dirty="0">
              <a:latin typeface="Verdana" panose="020B0604030504040204" pitchFamily="34" charset="0"/>
            </a:endParaRPr>
          </a:p>
          <a:p>
            <a:pPr>
              <a:lnSpc>
                <a:spcPts val="1400"/>
              </a:lnSpc>
              <a:spcBef>
                <a:spcPts val="0"/>
              </a:spcBef>
            </a:pPr>
            <a:r>
              <a:rPr lang="en-US" altLang="zh-CN" sz="1400" b="0" dirty="0" smtClean="0">
                <a:latin typeface="Verdana" panose="020B0604030504040204" pitchFamily="34" charset="0"/>
              </a:rPr>
              <a:t>  &lt;</a:t>
            </a:r>
            <a:r>
              <a:rPr lang="en-US" altLang="zh-CN" sz="1400" b="0" dirty="0">
                <a:latin typeface="Verdana" panose="020B0604030504040204" pitchFamily="34" charset="0"/>
              </a:rPr>
              <a:t>input type="reset"&gt;</a:t>
            </a:r>
            <a:endParaRPr lang="en-US" altLang="zh-CN" sz="1400" b="0" dirty="0">
              <a:latin typeface="Verdana" panose="020B0604030504040204" pitchFamily="34" charset="0"/>
            </a:endParaRPr>
          </a:p>
          <a:p>
            <a:pPr>
              <a:lnSpc>
                <a:spcPts val="1400"/>
              </a:lnSpc>
              <a:spcBef>
                <a:spcPts val="0"/>
              </a:spcBef>
            </a:pPr>
            <a:r>
              <a:rPr lang="en-US" altLang="zh-CN" sz="1400" b="0" dirty="0">
                <a:latin typeface="Verdana" panose="020B0604030504040204" pitchFamily="34" charset="0"/>
              </a:rPr>
              <a:t>&lt;/form</a:t>
            </a:r>
            <a:r>
              <a:rPr lang="en-US" altLang="zh-CN" sz="1400" b="0" dirty="0" smtClean="0">
                <a:latin typeface="Verdana" panose="020B0604030504040204" pitchFamily="34" charset="0"/>
              </a:rPr>
              <a:t>&gt;&lt;/</a:t>
            </a:r>
            <a:r>
              <a:rPr lang="en-US" altLang="zh-CN" sz="1400" b="0" dirty="0">
                <a:latin typeface="Verdana" panose="020B0604030504040204" pitchFamily="34" charset="0"/>
              </a:rPr>
              <a:t>body</a:t>
            </a:r>
            <a:r>
              <a:rPr lang="en-US" altLang="zh-CN" sz="1400" b="0" dirty="0" smtClean="0">
                <a:latin typeface="Verdana" panose="020B0604030504040204" pitchFamily="34" charset="0"/>
              </a:rPr>
              <a:t>&gt;&lt;/</a:t>
            </a:r>
            <a:r>
              <a:rPr lang="en-US" altLang="zh-CN" sz="1400" b="0" dirty="0">
                <a:latin typeface="Verdana" panose="020B0604030504040204" pitchFamily="34" charset="0"/>
              </a:rPr>
              <a:t>html&gt;</a:t>
            </a:r>
            <a:endParaRPr lang="en-US" altLang="zh-CN" sz="1400" b="0" dirty="0">
              <a:latin typeface="Verdana" panose="020B0604030504040204" pitchFamily="34" charset="0"/>
            </a:endParaRPr>
          </a:p>
        </p:txBody>
      </p:sp>
      <p:pic>
        <p:nvPicPr>
          <p:cNvPr id="11265" name="Picture 1"/>
          <p:cNvPicPr>
            <a:picLocks noChangeAspect="1" noChangeArrowheads="1"/>
          </p:cNvPicPr>
          <p:nvPr/>
        </p:nvPicPr>
        <p:blipFill>
          <a:blip r:embed="rId1" cstate="print"/>
          <a:srcRect t="27107"/>
          <a:stretch>
            <a:fillRect/>
          </a:stretch>
        </p:blipFill>
        <p:spPr bwMode="auto">
          <a:xfrm>
            <a:off x="5860415" y="1842770"/>
            <a:ext cx="3093085" cy="10610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a:xfrm>
            <a:off x="360680" y="402353"/>
            <a:ext cx="7761288" cy="567928"/>
          </a:xfrm>
        </p:spPr>
        <p:txBody>
          <a:bodyPr>
            <a:normAutofit/>
          </a:bodyPr>
          <a:lstStyle/>
          <a:p>
            <a:r>
              <a:rPr lang="en-US" altLang="zh-CN" kern="1200" dirty="0">
                <a:solidFill>
                  <a:schemeClr val="tx1"/>
                </a:solidFill>
                <a:latin typeface="+mj-lt"/>
                <a:cs typeface="+mj-lt"/>
              </a:rPr>
              <a:t>JavaScript</a:t>
            </a:r>
            <a:r>
              <a:rPr lang="zh-CN" altLang="en-US" dirty="0" smtClean="0">
                <a:solidFill>
                  <a:schemeClr val="tx1"/>
                </a:solidFill>
                <a:latin typeface="+mj-lt"/>
                <a:cs typeface="+mj-lt"/>
              </a:rPr>
              <a:t>程序</a:t>
            </a:r>
            <a:endParaRPr lang="zh-CN" altLang="en-US" dirty="0" smtClean="0">
              <a:solidFill>
                <a:schemeClr val="tx1"/>
              </a:solidFill>
              <a:latin typeface="+mj-lt"/>
              <a:cs typeface="+mj-lt"/>
            </a:endParaRPr>
          </a:p>
        </p:txBody>
      </p:sp>
      <p:sp>
        <p:nvSpPr>
          <p:cNvPr id="14338" name="Rectangle 3"/>
          <p:cNvSpPr>
            <a:spLocks noGrp="1" noChangeArrowheads="1"/>
          </p:cNvSpPr>
          <p:nvPr>
            <p:ph idx="1"/>
          </p:nvPr>
        </p:nvSpPr>
        <p:spPr>
          <a:xfrm>
            <a:off x="533400" y="1382395"/>
            <a:ext cx="7993380" cy="4104005"/>
          </a:xfrm>
        </p:spPr>
        <p:txBody>
          <a:bodyPr>
            <a:noAutofit/>
          </a:bodyPr>
          <a:lstStyle/>
          <a:p>
            <a:pPr>
              <a:spcBef>
                <a:spcPts val="0"/>
              </a:spcBef>
              <a:spcAft>
                <a:spcPts val="600"/>
              </a:spcAft>
              <a:buNone/>
            </a:pPr>
            <a:r>
              <a:rPr lang="en-US" altLang="zh-CN" sz="1800" dirty="0" smtClean="0"/>
              <a:t>  JavaScript</a:t>
            </a:r>
            <a:r>
              <a:rPr lang="zh-CN" altLang="zh-CN" sz="1800" dirty="0"/>
              <a:t>程序由语句、语句块、函数、对象、方法、属性等构成，通过顺序、分支和循环三种基本程序控制结构来进行编程</a:t>
            </a:r>
            <a:r>
              <a:rPr lang="zh-CN" altLang="zh-CN" sz="1800" dirty="0" smtClean="0"/>
              <a:t>。</a:t>
            </a:r>
            <a:endParaRPr lang="en-US" altLang="zh-CN" sz="1800" dirty="0" smtClean="0"/>
          </a:p>
          <a:p>
            <a:pPr>
              <a:spcBef>
                <a:spcPts val="0"/>
              </a:spcBef>
              <a:spcAft>
                <a:spcPts val="600"/>
              </a:spcAft>
              <a:buNone/>
            </a:pPr>
            <a:endParaRPr lang="en-US" altLang="zh-CN" sz="1800" dirty="0" smtClean="0"/>
          </a:p>
          <a:p>
            <a:pPr>
              <a:spcBef>
                <a:spcPts val="0"/>
              </a:spcBef>
              <a:spcAft>
                <a:spcPts val="600"/>
              </a:spcAft>
              <a:buNone/>
            </a:pPr>
            <a:r>
              <a:rPr lang="zh-CN" altLang="en-US" sz="1800" dirty="0" smtClean="0"/>
              <a:t>语句和语句块</a:t>
            </a:r>
            <a:endParaRPr lang="zh-CN" altLang="en-US" sz="1800" dirty="0" smtClean="0"/>
          </a:p>
          <a:p>
            <a:pPr>
              <a:spcBef>
                <a:spcPts val="0"/>
              </a:spcBef>
              <a:spcAft>
                <a:spcPts val="600"/>
              </a:spcAft>
            </a:pPr>
            <a:r>
              <a:rPr lang="en-US" altLang="zh-CN" sz="1800" dirty="0" smtClean="0"/>
              <a:t>JavaScript</a:t>
            </a:r>
            <a:r>
              <a:rPr lang="zh-CN" altLang="en-US" sz="1800" dirty="0" smtClean="0"/>
              <a:t>语句是发送给浏览器的命令，这些命令的作用是告诉浏览器要做的事情。</a:t>
            </a:r>
            <a:endParaRPr lang="zh-CN" altLang="en-US" sz="1800" dirty="0" smtClean="0"/>
          </a:p>
          <a:p>
            <a:pPr>
              <a:spcBef>
                <a:spcPts val="0"/>
              </a:spcBef>
              <a:spcAft>
                <a:spcPts val="600"/>
              </a:spcAft>
              <a:buFont typeface="Wingdings" panose="05000000000000000000" pitchFamily="2" charset="2"/>
              <a:buNone/>
            </a:pPr>
            <a:r>
              <a:rPr lang="en-US" altLang="zh-CN" sz="1800" dirty="0" smtClean="0">
                <a:solidFill>
                  <a:srgbClr val="FF0000"/>
                </a:solidFill>
              </a:rPr>
              <a:t>      alert(“</a:t>
            </a:r>
            <a:r>
              <a:rPr lang="zh-CN" altLang="en-US" sz="1800" dirty="0" smtClean="0">
                <a:solidFill>
                  <a:srgbClr val="FF0000"/>
                </a:solidFill>
              </a:rPr>
              <a:t>这是告警消息框</a:t>
            </a:r>
            <a:r>
              <a:rPr lang="en-US" altLang="zh-CN" sz="1800" dirty="0" smtClean="0">
                <a:solidFill>
                  <a:srgbClr val="FF0000"/>
                </a:solidFill>
              </a:rPr>
              <a:t>!”); //</a:t>
            </a:r>
            <a:r>
              <a:rPr lang="zh-CN" altLang="en-US" sz="1800" dirty="0" smtClean="0">
                <a:solidFill>
                  <a:srgbClr val="FF0000"/>
                </a:solidFill>
              </a:rPr>
              <a:t>弹出告警消息框</a:t>
            </a:r>
            <a:endParaRPr lang="en-US" altLang="zh-CN" sz="1800" dirty="0" smtClean="0">
              <a:solidFill>
                <a:srgbClr val="FF0000"/>
              </a:solidFill>
            </a:endParaRPr>
          </a:p>
          <a:p>
            <a:pPr>
              <a:spcBef>
                <a:spcPts val="0"/>
              </a:spcBef>
              <a:spcAft>
                <a:spcPts val="600"/>
              </a:spcAft>
            </a:pPr>
            <a:r>
              <a:rPr lang="en-US" altLang="zh-CN" sz="1800" dirty="0" smtClean="0"/>
              <a:t>JavaScript</a:t>
            </a:r>
            <a:r>
              <a:rPr lang="zh-CN" altLang="en-US" sz="1800" dirty="0" smtClean="0"/>
              <a:t>语句可以分批组合起来形成语句块，语句块以左花括号“</a:t>
            </a:r>
            <a:r>
              <a:rPr lang="en-US" altLang="zh-CN" sz="1800" dirty="0" smtClean="0">
                <a:solidFill>
                  <a:srgbClr val="FF0000"/>
                </a:solidFill>
              </a:rPr>
              <a:t>{</a:t>
            </a:r>
            <a:r>
              <a:rPr lang="en-US" altLang="zh-CN" sz="1800" dirty="0" smtClean="0"/>
              <a:t>”</a:t>
            </a:r>
            <a:r>
              <a:rPr lang="zh-CN" altLang="en-US" sz="1800" dirty="0" smtClean="0"/>
              <a:t>开始，以右花括号“</a:t>
            </a:r>
            <a:r>
              <a:rPr lang="en-US" altLang="zh-CN" sz="1800" dirty="0" smtClean="0">
                <a:solidFill>
                  <a:srgbClr val="FF0000"/>
                </a:solidFill>
              </a:rPr>
              <a:t>}</a:t>
            </a:r>
            <a:r>
              <a:rPr lang="en-US" altLang="zh-CN" sz="1800" dirty="0" smtClean="0"/>
              <a:t>”</a:t>
            </a:r>
            <a:r>
              <a:rPr lang="zh-CN" altLang="en-US" sz="1800" dirty="0" smtClean="0"/>
              <a:t>束。</a:t>
            </a:r>
            <a:endParaRPr lang="zh-CN" altLang="en-US" sz="1800" dirty="0" smtClean="0"/>
          </a:p>
          <a:p>
            <a:pPr>
              <a:spcBef>
                <a:spcPts val="0"/>
              </a:spcBef>
              <a:spcAft>
                <a:spcPts val="600"/>
              </a:spcAft>
              <a:buFont typeface="Wingdings" panose="05000000000000000000" pitchFamily="2" charset="2"/>
              <a:buNone/>
            </a:pPr>
            <a:r>
              <a:rPr lang="en-US" altLang="zh-CN" sz="1800" dirty="0" smtClean="0">
                <a:solidFill>
                  <a:srgbClr val="FF0000"/>
                </a:solidFill>
              </a:rPr>
              <a:t>      {</a:t>
            </a:r>
            <a:r>
              <a:rPr lang="en-US" altLang="zh-CN" sz="1800" dirty="0" err="1" smtClean="0">
                <a:solidFill>
                  <a:srgbClr val="FF0000"/>
                </a:solidFill>
              </a:rPr>
              <a:t>var</a:t>
            </a:r>
            <a:r>
              <a:rPr lang="en-US" altLang="zh-CN" sz="1800" dirty="0" smtClean="0">
                <a:solidFill>
                  <a:srgbClr val="FF0000"/>
                </a:solidFill>
              </a:rPr>
              <a:t> s=0;document.write(“S</a:t>
            </a:r>
            <a:r>
              <a:rPr lang="zh-CN" altLang="en-US" sz="1800" dirty="0" smtClean="0">
                <a:solidFill>
                  <a:srgbClr val="FF0000"/>
                </a:solidFill>
              </a:rPr>
              <a:t>的值</a:t>
            </a:r>
            <a:r>
              <a:rPr lang="en-US" altLang="zh-CN" sz="1800" dirty="0" smtClean="0">
                <a:solidFill>
                  <a:srgbClr val="FF0000"/>
                </a:solidFill>
              </a:rPr>
              <a:t>=”+s);}   //</a:t>
            </a:r>
            <a:r>
              <a:rPr lang="zh-CN" altLang="en-US" sz="1800" dirty="0" smtClean="0">
                <a:solidFill>
                  <a:srgbClr val="FF0000"/>
                </a:solidFill>
              </a:rPr>
              <a:t>赋值，并输出到页面</a:t>
            </a:r>
            <a:endParaRPr lang="en-US" altLang="zh-CN" sz="1800" dirty="0" smtClean="0">
              <a:solidFill>
                <a:srgbClr val="FF0000"/>
              </a:solidFill>
            </a:endParaRPr>
          </a:p>
          <a:p>
            <a:pPr>
              <a:buFont typeface="Wingdings" panose="05000000000000000000" pitchFamily="2" charset="2"/>
              <a:buNone/>
            </a:pPr>
            <a:endParaRPr lang="en-US" altLang="zh-CN" sz="1800" dirty="0" smtClean="0">
              <a:solidFill>
                <a:srgbClr val="FF0000"/>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ltLang="zh-CN" dirty="0" smtClean="0"/>
              <a:t>Number</a:t>
            </a:r>
            <a:endParaRPr lang="en-US" altLang="zh-CN" dirty="0"/>
          </a:p>
        </p:txBody>
      </p:sp>
      <p:sp>
        <p:nvSpPr>
          <p:cNvPr id="140291" name="Rectangle 3"/>
          <p:cNvSpPr>
            <a:spLocks noGrp="1" noChangeArrowheads="1"/>
          </p:cNvSpPr>
          <p:nvPr>
            <p:ph idx="1"/>
          </p:nvPr>
        </p:nvSpPr>
        <p:spPr>
          <a:xfrm>
            <a:off x="386080" y="1340485"/>
            <a:ext cx="8534400" cy="4751070"/>
          </a:xfrm>
        </p:spPr>
        <p:txBody>
          <a:bodyPr>
            <a:noAutofit/>
          </a:bodyPr>
          <a:lstStyle/>
          <a:p>
            <a:pPr>
              <a:spcBef>
                <a:spcPts val="0"/>
              </a:spcBef>
              <a:spcAft>
                <a:spcPts val="0"/>
              </a:spcAft>
              <a:buNone/>
            </a:pPr>
            <a:r>
              <a:rPr lang="en-US" altLang="zh-CN" sz="1800" dirty="0" smtClean="0">
                <a:solidFill>
                  <a:schemeClr val="tx1"/>
                </a:solidFill>
              </a:rPr>
              <a:t>         </a:t>
            </a:r>
            <a:r>
              <a:rPr lang="zh-CN" altLang="zh-CN" sz="1800" b="0" dirty="0" smtClean="0">
                <a:solidFill>
                  <a:schemeClr val="tx1"/>
                </a:solidFill>
              </a:rPr>
              <a:t>使用</a:t>
            </a:r>
            <a:r>
              <a:rPr lang="zh-CN" altLang="zh-CN" sz="1800" b="0" dirty="0">
                <a:solidFill>
                  <a:schemeClr val="tx1"/>
                </a:solidFill>
              </a:rPr>
              <a:t>强制类型转换函数</a:t>
            </a:r>
            <a:r>
              <a:rPr lang="en-US" altLang="zh-CN" sz="1800" b="0" dirty="0">
                <a:solidFill>
                  <a:schemeClr val="tx1"/>
                </a:solidFill>
              </a:rPr>
              <a:t>Number(value)</a:t>
            </a:r>
            <a:r>
              <a:rPr lang="zh-CN" altLang="zh-CN" sz="1800" b="0" dirty="0">
                <a:solidFill>
                  <a:schemeClr val="tx1"/>
                </a:solidFill>
              </a:rPr>
              <a:t>可以把给定的值转换成数字（可以是整数或浮点数）。</a:t>
            </a:r>
            <a:r>
              <a:rPr lang="en-US" altLang="zh-CN" sz="1800" b="0" dirty="0" smtClean="0">
                <a:solidFill>
                  <a:schemeClr val="tx1"/>
                </a:solidFill>
              </a:rPr>
              <a:t>    </a:t>
            </a:r>
            <a:endParaRPr lang="en-US" altLang="zh-CN" sz="1800" b="0" dirty="0" smtClean="0">
              <a:solidFill>
                <a:schemeClr val="tx1"/>
              </a:solidFill>
            </a:endParaRPr>
          </a:p>
          <a:p>
            <a:pPr marL="354330" indent="3175">
              <a:spcBef>
                <a:spcPts val="0"/>
              </a:spcBef>
              <a:spcAft>
                <a:spcPts val="0"/>
              </a:spcAft>
              <a:buNone/>
            </a:pPr>
            <a:r>
              <a:rPr lang="en-US" altLang="zh-CN" sz="1800" dirty="0" err="1">
                <a:solidFill>
                  <a:schemeClr val="tx1"/>
                </a:solidFill>
              </a:rPr>
              <a:t>var</a:t>
            </a:r>
            <a:r>
              <a:rPr lang="en-US" altLang="zh-CN" sz="1800" dirty="0">
                <a:solidFill>
                  <a:schemeClr val="tx1"/>
                </a:solidFill>
              </a:rPr>
              <a:t> </a:t>
            </a:r>
            <a:r>
              <a:rPr lang="en-US" altLang="zh-CN" sz="1800" dirty="0" err="1">
                <a:solidFill>
                  <a:schemeClr val="tx1"/>
                </a:solidFill>
              </a:rPr>
              <a:t>ss</a:t>
            </a:r>
            <a:r>
              <a:rPr lang="en-US" altLang="zh-CN" sz="1800" dirty="0">
                <a:solidFill>
                  <a:schemeClr val="tx1"/>
                </a:solidFill>
              </a:rPr>
              <a:t>=Number(false)              //</a:t>
            </a:r>
            <a:r>
              <a:rPr lang="zh-CN" altLang="zh-CN" sz="1800" dirty="0">
                <a:solidFill>
                  <a:schemeClr val="tx1"/>
                </a:solidFill>
              </a:rPr>
              <a:t>返回值为</a:t>
            </a:r>
            <a:r>
              <a:rPr lang="en-US" altLang="zh-CN" sz="1800" dirty="0">
                <a:solidFill>
                  <a:schemeClr val="tx1"/>
                </a:solidFill>
              </a:rPr>
              <a:t>0</a:t>
            </a:r>
            <a:endParaRPr lang="zh-CN" altLang="zh-CN" sz="1800" dirty="0">
              <a:solidFill>
                <a:schemeClr val="tx1"/>
              </a:solidFill>
            </a:endParaRPr>
          </a:p>
          <a:p>
            <a:pPr marL="354330" indent="3175">
              <a:spcBef>
                <a:spcPts val="0"/>
              </a:spcBef>
              <a:spcAft>
                <a:spcPts val="0"/>
              </a:spcAft>
              <a:buNone/>
            </a:pPr>
            <a:r>
              <a:rPr lang="en-US" altLang="zh-CN" sz="1800" dirty="0" err="1">
                <a:solidFill>
                  <a:schemeClr val="tx1"/>
                </a:solidFill>
              </a:rPr>
              <a:t>var</a:t>
            </a:r>
            <a:r>
              <a:rPr lang="en-US" altLang="zh-CN" sz="1800" dirty="0">
                <a:solidFill>
                  <a:schemeClr val="tx1"/>
                </a:solidFill>
              </a:rPr>
              <a:t> </a:t>
            </a:r>
            <a:r>
              <a:rPr lang="en-US" altLang="zh-CN" sz="1800" dirty="0" err="1">
                <a:solidFill>
                  <a:schemeClr val="tx1"/>
                </a:solidFill>
              </a:rPr>
              <a:t>ss</a:t>
            </a:r>
            <a:r>
              <a:rPr lang="en-US" altLang="zh-CN" sz="1800" dirty="0">
                <a:solidFill>
                  <a:schemeClr val="tx1"/>
                </a:solidFill>
              </a:rPr>
              <a:t>=Number(true)               //</a:t>
            </a:r>
            <a:r>
              <a:rPr lang="zh-CN" altLang="zh-CN" sz="1800" dirty="0">
                <a:solidFill>
                  <a:schemeClr val="tx1"/>
                </a:solidFill>
              </a:rPr>
              <a:t>返回值为</a:t>
            </a:r>
            <a:r>
              <a:rPr lang="en-US" altLang="zh-CN" sz="1800" dirty="0">
                <a:solidFill>
                  <a:schemeClr val="tx1"/>
                </a:solidFill>
              </a:rPr>
              <a:t>1</a:t>
            </a:r>
            <a:endParaRPr lang="zh-CN" altLang="zh-CN" sz="1800" dirty="0">
              <a:solidFill>
                <a:schemeClr val="tx1"/>
              </a:solidFill>
            </a:endParaRPr>
          </a:p>
          <a:p>
            <a:pPr marL="354330" indent="3175">
              <a:spcBef>
                <a:spcPts val="0"/>
              </a:spcBef>
              <a:spcAft>
                <a:spcPts val="0"/>
              </a:spcAft>
              <a:buNone/>
            </a:pPr>
            <a:r>
              <a:rPr lang="en-US" altLang="zh-CN" sz="1800" dirty="0" err="1">
                <a:solidFill>
                  <a:schemeClr val="tx1"/>
                </a:solidFill>
              </a:rPr>
              <a:t>var</a:t>
            </a:r>
            <a:r>
              <a:rPr lang="en-US" altLang="zh-CN" sz="1800" dirty="0">
                <a:solidFill>
                  <a:schemeClr val="tx1"/>
                </a:solidFill>
              </a:rPr>
              <a:t> </a:t>
            </a:r>
            <a:r>
              <a:rPr lang="en-US" altLang="zh-CN" sz="1800" dirty="0" err="1">
                <a:solidFill>
                  <a:schemeClr val="tx1"/>
                </a:solidFill>
              </a:rPr>
              <a:t>ss</a:t>
            </a:r>
            <a:r>
              <a:rPr lang="en-US" altLang="zh-CN" sz="1800" dirty="0">
                <a:solidFill>
                  <a:schemeClr val="tx1"/>
                </a:solidFill>
              </a:rPr>
              <a:t>=Number(null)               //</a:t>
            </a:r>
            <a:r>
              <a:rPr lang="zh-CN" altLang="zh-CN" sz="1800" dirty="0">
                <a:solidFill>
                  <a:schemeClr val="tx1"/>
                </a:solidFill>
              </a:rPr>
              <a:t>返回值为</a:t>
            </a:r>
            <a:r>
              <a:rPr lang="en-US" altLang="zh-CN" sz="1800" dirty="0">
                <a:solidFill>
                  <a:schemeClr val="tx1"/>
                </a:solidFill>
              </a:rPr>
              <a:t>0 </a:t>
            </a:r>
            <a:endParaRPr lang="zh-CN" altLang="zh-CN" sz="1800" dirty="0">
              <a:solidFill>
                <a:schemeClr val="tx1"/>
              </a:solidFill>
            </a:endParaRPr>
          </a:p>
          <a:p>
            <a:pPr marL="354330" indent="3175">
              <a:spcBef>
                <a:spcPts val="0"/>
              </a:spcBef>
              <a:spcAft>
                <a:spcPts val="0"/>
              </a:spcAft>
              <a:buNone/>
            </a:pPr>
            <a:r>
              <a:rPr lang="en-US" altLang="zh-CN" sz="1800" dirty="0" err="1">
                <a:solidFill>
                  <a:schemeClr val="tx1"/>
                </a:solidFill>
              </a:rPr>
              <a:t>var</a:t>
            </a:r>
            <a:r>
              <a:rPr lang="en-US" altLang="zh-CN" sz="1800" dirty="0">
                <a:solidFill>
                  <a:schemeClr val="tx1"/>
                </a:solidFill>
              </a:rPr>
              <a:t> </a:t>
            </a:r>
            <a:r>
              <a:rPr lang="en-US" altLang="zh-CN" sz="1800" dirty="0" err="1">
                <a:solidFill>
                  <a:schemeClr val="tx1"/>
                </a:solidFill>
              </a:rPr>
              <a:t>ss</a:t>
            </a:r>
            <a:r>
              <a:rPr lang="en-US" altLang="zh-CN" sz="1800" dirty="0">
                <a:solidFill>
                  <a:schemeClr val="tx1"/>
                </a:solidFill>
              </a:rPr>
              <a:t>=Number(100)               //</a:t>
            </a:r>
            <a:r>
              <a:rPr lang="zh-CN" altLang="zh-CN" sz="1800" dirty="0">
                <a:solidFill>
                  <a:schemeClr val="tx1"/>
                </a:solidFill>
              </a:rPr>
              <a:t>返回值为</a:t>
            </a:r>
            <a:r>
              <a:rPr lang="en-US" altLang="zh-CN" sz="1800" dirty="0">
                <a:solidFill>
                  <a:schemeClr val="tx1"/>
                </a:solidFill>
              </a:rPr>
              <a:t>100</a:t>
            </a:r>
            <a:endParaRPr lang="zh-CN" altLang="zh-CN" sz="1800" dirty="0">
              <a:solidFill>
                <a:schemeClr val="tx1"/>
              </a:solidFill>
            </a:endParaRPr>
          </a:p>
          <a:p>
            <a:pPr marL="354330" indent="3175">
              <a:spcBef>
                <a:spcPts val="0"/>
              </a:spcBef>
              <a:spcAft>
                <a:spcPts val="0"/>
              </a:spcAft>
              <a:buNone/>
            </a:pPr>
            <a:r>
              <a:rPr lang="en-US" altLang="zh-CN" sz="1800" dirty="0" err="1">
                <a:solidFill>
                  <a:schemeClr val="tx1"/>
                </a:solidFill>
              </a:rPr>
              <a:t>var</a:t>
            </a:r>
            <a:r>
              <a:rPr lang="en-US" altLang="zh-CN" sz="1800" dirty="0">
                <a:solidFill>
                  <a:schemeClr val="tx1"/>
                </a:solidFill>
              </a:rPr>
              <a:t> </a:t>
            </a:r>
            <a:r>
              <a:rPr lang="en-US" altLang="zh-CN" sz="1800" dirty="0" err="1">
                <a:solidFill>
                  <a:schemeClr val="tx1"/>
                </a:solidFill>
              </a:rPr>
              <a:t>ss</a:t>
            </a:r>
            <a:r>
              <a:rPr lang="en-US" altLang="zh-CN" sz="1800" dirty="0">
                <a:solidFill>
                  <a:schemeClr val="tx1"/>
                </a:solidFill>
              </a:rPr>
              <a:t>=Number("5.5 ")             //</a:t>
            </a:r>
            <a:r>
              <a:rPr lang="zh-CN" altLang="zh-CN" sz="1800" dirty="0">
                <a:solidFill>
                  <a:schemeClr val="tx1"/>
                </a:solidFill>
              </a:rPr>
              <a:t>返回值为</a:t>
            </a:r>
            <a:r>
              <a:rPr lang="en-US" altLang="zh-CN" sz="1800" dirty="0">
                <a:solidFill>
                  <a:schemeClr val="tx1"/>
                </a:solidFill>
              </a:rPr>
              <a:t>5.5</a:t>
            </a:r>
            <a:endParaRPr lang="zh-CN" altLang="zh-CN" sz="1800" dirty="0">
              <a:solidFill>
                <a:schemeClr val="tx1"/>
              </a:solidFill>
            </a:endParaRPr>
          </a:p>
          <a:p>
            <a:pPr marL="354330" indent="3175">
              <a:spcBef>
                <a:spcPts val="0"/>
              </a:spcBef>
              <a:spcAft>
                <a:spcPts val="0"/>
              </a:spcAft>
              <a:buNone/>
            </a:pPr>
            <a:r>
              <a:rPr lang="en-US" altLang="zh-CN" sz="1800" dirty="0" err="1">
                <a:solidFill>
                  <a:schemeClr val="tx1"/>
                </a:solidFill>
              </a:rPr>
              <a:t>var</a:t>
            </a:r>
            <a:r>
              <a:rPr lang="en-US" altLang="zh-CN" sz="1800" dirty="0">
                <a:solidFill>
                  <a:schemeClr val="tx1"/>
                </a:solidFill>
              </a:rPr>
              <a:t> </a:t>
            </a:r>
            <a:r>
              <a:rPr lang="en-US" altLang="zh-CN" sz="1800" dirty="0" err="1">
                <a:solidFill>
                  <a:schemeClr val="tx1"/>
                </a:solidFill>
              </a:rPr>
              <a:t>ss</a:t>
            </a:r>
            <a:r>
              <a:rPr lang="en-US" altLang="zh-CN" sz="1800" dirty="0">
                <a:solidFill>
                  <a:schemeClr val="tx1"/>
                </a:solidFill>
              </a:rPr>
              <a:t>=Number("56 ")              //</a:t>
            </a:r>
            <a:r>
              <a:rPr lang="zh-CN" altLang="zh-CN" sz="1800" dirty="0">
                <a:solidFill>
                  <a:schemeClr val="tx1"/>
                </a:solidFill>
              </a:rPr>
              <a:t>返回值为</a:t>
            </a:r>
            <a:r>
              <a:rPr lang="en-US" altLang="zh-CN" sz="1800" dirty="0">
                <a:solidFill>
                  <a:schemeClr val="tx1"/>
                </a:solidFill>
              </a:rPr>
              <a:t>56 </a:t>
            </a:r>
            <a:endParaRPr lang="zh-CN" altLang="zh-CN" sz="1800" dirty="0">
              <a:solidFill>
                <a:schemeClr val="tx1"/>
              </a:solidFill>
            </a:endParaRPr>
          </a:p>
          <a:p>
            <a:pPr marL="354330" indent="3175">
              <a:spcBef>
                <a:spcPts val="0"/>
              </a:spcBef>
              <a:spcAft>
                <a:spcPts val="0"/>
              </a:spcAft>
              <a:buNone/>
            </a:pPr>
            <a:r>
              <a:rPr lang="en-US" altLang="zh-CN" sz="1800" dirty="0" err="1">
                <a:solidFill>
                  <a:schemeClr val="tx1"/>
                </a:solidFill>
              </a:rPr>
              <a:t>var</a:t>
            </a:r>
            <a:r>
              <a:rPr lang="en-US" altLang="zh-CN" sz="1800" dirty="0">
                <a:solidFill>
                  <a:schemeClr val="tx1"/>
                </a:solidFill>
              </a:rPr>
              <a:t> </a:t>
            </a:r>
            <a:r>
              <a:rPr lang="en-US" altLang="zh-CN" sz="1800" dirty="0" err="1">
                <a:solidFill>
                  <a:schemeClr val="tx1"/>
                </a:solidFill>
              </a:rPr>
              <a:t>ss</a:t>
            </a:r>
            <a:r>
              <a:rPr lang="en-US" altLang="zh-CN" sz="1800" dirty="0">
                <a:solidFill>
                  <a:schemeClr val="tx1"/>
                </a:solidFill>
              </a:rPr>
              <a:t>=Number(undefined)         //</a:t>
            </a:r>
            <a:r>
              <a:rPr lang="zh-CN" altLang="zh-CN" sz="1800" dirty="0">
                <a:solidFill>
                  <a:schemeClr val="tx1"/>
                </a:solidFill>
              </a:rPr>
              <a:t>返回值为</a:t>
            </a:r>
            <a:r>
              <a:rPr lang="en-US" altLang="zh-CN" sz="1800" dirty="0" err="1">
                <a:solidFill>
                  <a:schemeClr val="tx1"/>
                </a:solidFill>
              </a:rPr>
              <a:t>NaN</a:t>
            </a:r>
            <a:r>
              <a:rPr lang="en-US" altLang="zh-CN" sz="1800" dirty="0">
                <a:solidFill>
                  <a:schemeClr val="tx1"/>
                </a:solidFill>
              </a:rPr>
              <a:t> </a:t>
            </a:r>
            <a:endParaRPr lang="zh-CN" altLang="zh-CN" sz="1800" dirty="0">
              <a:solidFill>
                <a:schemeClr val="tx1"/>
              </a:solidFill>
            </a:endParaRPr>
          </a:p>
          <a:p>
            <a:pPr marL="354330" indent="3175">
              <a:spcBef>
                <a:spcPts val="0"/>
              </a:spcBef>
              <a:spcAft>
                <a:spcPts val="0"/>
              </a:spcAft>
              <a:buNone/>
            </a:pPr>
            <a:r>
              <a:rPr lang="en-US" altLang="zh-CN" sz="1800" dirty="0" err="1">
                <a:solidFill>
                  <a:schemeClr val="tx1"/>
                </a:solidFill>
              </a:rPr>
              <a:t>var</a:t>
            </a:r>
            <a:r>
              <a:rPr lang="en-US" altLang="zh-CN" sz="1800" dirty="0">
                <a:solidFill>
                  <a:schemeClr val="tx1"/>
                </a:solidFill>
              </a:rPr>
              <a:t> </a:t>
            </a:r>
            <a:r>
              <a:rPr lang="en-US" altLang="zh-CN" sz="1800" dirty="0" err="1">
                <a:solidFill>
                  <a:schemeClr val="tx1"/>
                </a:solidFill>
              </a:rPr>
              <a:t>ss</a:t>
            </a:r>
            <a:r>
              <a:rPr lang="en-US" altLang="zh-CN" sz="1800" dirty="0">
                <a:solidFill>
                  <a:schemeClr val="tx1"/>
                </a:solidFill>
              </a:rPr>
              <a:t>=Number("5.6.7 ")   </a:t>
            </a:r>
            <a:r>
              <a:rPr lang="en-US" altLang="zh-CN" sz="1800" dirty="0" smtClean="0">
                <a:solidFill>
                  <a:schemeClr val="tx1"/>
                </a:solidFill>
              </a:rPr>
              <a:t>  </a:t>
            </a:r>
            <a:r>
              <a:rPr lang="en-US" altLang="zh-CN" sz="1800" dirty="0">
                <a:solidFill>
                  <a:schemeClr val="tx1"/>
                </a:solidFill>
              </a:rPr>
              <a:t>//</a:t>
            </a:r>
            <a:r>
              <a:rPr lang="zh-CN" altLang="zh-CN" sz="1800" dirty="0">
                <a:solidFill>
                  <a:srgbClr val="FF0000"/>
                </a:solidFill>
              </a:rPr>
              <a:t>返回值</a:t>
            </a:r>
            <a:r>
              <a:rPr lang="en-US" altLang="zh-CN" sz="1800" dirty="0" err="1">
                <a:solidFill>
                  <a:srgbClr val="FF0000"/>
                </a:solidFill>
              </a:rPr>
              <a:t>NaN</a:t>
            </a:r>
            <a:r>
              <a:rPr lang="zh-CN" altLang="zh-CN" sz="1800" dirty="0">
                <a:solidFill>
                  <a:srgbClr val="FF0000"/>
                </a:solidFill>
              </a:rPr>
              <a:t>，与</a:t>
            </a:r>
            <a:r>
              <a:rPr lang="en-US" altLang="zh-CN" sz="1800" dirty="0" err="1">
                <a:solidFill>
                  <a:srgbClr val="FF0000"/>
                </a:solidFill>
              </a:rPr>
              <a:t>parseFloat</a:t>
            </a:r>
            <a:r>
              <a:rPr lang="en-US" altLang="zh-CN" sz="1800" dirty="0">
                <a:solidFill>
                  <a:srgbClr val="FF0000"/>
                </a:solidFill>
              </a:rPr>
              <a:t>(“5.6.7”)</a:t>
            </a:r>
            <a:r>
              <a:rPr lang="zh-CN" altLang="zh-CN" sz="1800" dirty="0">
                <a:solidFill>
                  <a:srgbClr val="FF0000"/>
                </a:solidFill>
              </a:rPr>
              <a:t>不同</a:t>
            </a:r>
            <a:endParaRPr lang="zh-CN" altLang="zh-CN" sz="1800" dirty="0">
              <a:solidFill>
                <a:schemeClr val="tx1"/>
              </a:solidFill>
            </a:endParaRPr>
          </a:p>
          <a:p>
            <a:pPr marL="354330" indent="3175">
              <a:spcBef>
                <a:spcPts val="0"/>
              </a:spcBef>
              <a:spcAft>
                <a:spcPts val="0"/>
              </a:spcAft>
              <a:buNone/>
            </a:pPr>
            <a:r>
              <a:rPr lang="en-US" altLang="zh-CN" sz="1800" dirty="0" err="1">
                <a:solidFill>
                  <a:schemeClr val="tx1"/>
                </a:solidFill>
              </a:rPr>
              <a:t>var</a:t>
            </a:r>
            <a:r>
              <a:rPr lang="en-US" altLang="zh-CN" sz="1800" dirty="0">
                <a:solidFill>
                  <a:schemeClr val="tx1"/>
                </a:solidFill>
              </a:rPr>
              <a:t> </a:t>
            </a:r>
            <a:r>
              <a:rPr lang="en-US" altLang="zh-CN" sz="1800" dirty="0" err="1">
                <a:solidFill>
                  <a:schemeClr val="tx1"/>
                </a:solidFill>
              </a:rPr>
              <a:t>ss</a:t>
            </a:r>
            <a:r>
              <a:rPr lang="en-US" altLang="zh-CN" sz="1800" dirty="0">
                <a:solidFill>
                  <a:schemeClr val="tx1"/>
                </a:solidFill>
              </a:rPr>
              <a:t>=Number(new Object())      //</a:t>
            </a:r>
            <a:r>
              <a:rPr lang="zh-CN" altLang="zh-CN" sz="1800" dirty="0">
                <a:solidFill>
                  <a:schemeClr val="tx1"/>
                </a:solidFill>
              </a:rPr>
              <a:t>返回值为</a:t>
            </a:r>
            <a:r>
              <a:rPr lang="en-US" altLang="zh-CN" sz="1800" dirty="0" err="1">
                <a:solidFill>
                  <a:schemeClr val="tx1"/>
                </a:solidFill>
              </a:rPr>
              <a:t>NaN</a:t>
            </a:r>
            <a:endParaRPr lang="zh-CN" altLang="zh-CN" sz="1800" dirty="0">
              <a:solidFill>
                <a:schemeClr val="tx1"/>
              </a:solidFill>
            </a:endParaRPr>
          </a:p>
          <a:p>
            <a:pPr>
              <a:spcBef>
                <a:spcPts val="0"/>
              </a:spcBef>
              <a:spcAft>
                <a:spcPts val="0"/>
              </a:spcAft>
              <a:buNone/>
            </a:pPr>
            <a:endParaRPr lang="zh-CN" altLang="zh-CN" sz="1800" b="0" dirty="0">
              <a:solidFill>
                <a:schemeClr val="tx1"/>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zh-CN" dirty="0"/>
              <a:t>Boolean</a:t>
            </a:r>
            <a:endParaRPr lang="en-US" altLang="zh-CN" dirty="0"/>
          </a:p>
        </p:txBody>
      </p:sp>
      <p:sp>
        <p:nvSpPr>
          <p:cNvPr id="144387" name="Rectangle 3"/>
          <p:cNvSpPr>
            <a:spLocks noGrp="1" noChangeArrowheads="1"/>
          </p:cNvSpPr>
          <p:nvPr>
            <p:ph idx="1"/>
          </p:nvPr>
        </p:nvSpPr>
        <p:spPr>
          <a:xfrm>
            <a:off x="533400" y="1676401"/>
            <a:ext cx="8509000" cy="3810000"/>
          </a:xfrm>
        </p:spPr>
        <p:txBody>
          <a:bodyPr/>
          <a:lstStyle/>
          <a:p>
            <a:pPr marL="644525" lvl="2" indent="0">
              <a:buNone/>
            </a:pPr>
            <a:r>
              <a:rPr lang="en-US" altLang="zh-CN" sz="1600" dirty="0" smtClean="0"/>
              <a:t>Boolean</a:t>
            </a:r>
            <a:r>
              <a:rPr lang="zh-CN" altLang="en-US" sz="1600" dirty="0" smtClean="0"/>
              <a:t>对象</a:t>
            </a:r>
            <a:endParaRPr lang="zh-CN" altLang="en-US" sz="1600" dirty="0" smtClean="0"/>
          </a:p>
          <a:p>
            <a:pPr marL="644525" lvl="2" indent="0">
              <a:buNone/>
            </a:pPr>
            <a:r>
              <a:rPr lang="zh-CN" altLang="en-US" sz="1600" dirty="0" smtClean="0"/>
              <a:t>    </a:t>
            </a:r>
            <a:r>
              <a:rPr lang="en-US" altLang="zh-CN" sz="1600" dirty="0" err="1" smtClean="0"/>
              <a:t>var</a:t>
            </a:r>
            <a:r>
              <a:rPr lang="en-US" altLang="zh-CN" sz="1600" dirty="0" smtClean="0"/>
              <a:t> </a:t>
            </a:r>
            <a:r>
              <a:rPr lang="en-US" altLang="zh-CN" sz="1600" dirty="0" err="1" smtClean="0"/>
              <a:t>bo</a:t>
            </a:r>
            <a:r>
              <a:rPr lang="en-US" altLang="zh-CN" sz="1600" dirty="0" smtClean="0"/>
              <a:t>=new Boolean(value);</a:t>
            </a:r>
            <a:endParaRPr lang="en-US" altLang="zh-CN" sz="1600" dirty="0" smtClean="0"/>
          </a:p>
          <a:p>
            <a:pPr marL="644525" lvl="2" indent="0">
              <a:buNone/>
            </a:pPr>
            <a:r>
              <a:rPr lang="en-US" altLang="zh-CN" sz="1600" dirty="0" smtClean="0"/>
              <a:t>    </a:t>
            </a:r>
            <a:r>
              <a:rPr lang="en-US" altLang="zh-CN" sz="1600" dirty="0" err="1" smtClean="0"/>
              <a:t>var</a:t>
            </a:r>
            <a:r>
              <a:rPr lang="en-US" altLang="zh-CN" sz="1600" dirty="0" smtClean="0"/>
              <a:t> bo1=Boolean(value);</a:t>
            </a:r>
            <a:endParaRPr lang="en-US" altLang="zh-CN" sz="1600" dirty="0" smtClean="0"/>
          </a:p>
          <a:p>
            <a:pPr marL="644525" lvl="2" indent="0">
              <a:buFont typeface="Wingdings" panose="05000000000000000000" pitchFamily="2" charset="2"/>
              <a:buChar char="n"/>
            </a:pPr>
            <a:r>
              <a:rPr lang="zh-CN" altLang="en-US" sz="1600" dirty="0" smtClean="0"/>
              <a:t>参数为下列情况时返回</a:t>
            </a:r>
            <a:r>
              <a:rPr lang="en-US" altLang="zh-CN" sz="1600" dirty="0" smtClean="0"/>
              <a:t>true</a:t>
            </a:r>
            <a:endParaRPr lang="en-US" altLang="zh-CN" sz="1600" dirty="0" smtClean="0"/>
          </a:p>
          <a:p>
            <a:pPr marL="644525" lvl="2" indent="0">
              <a:buNone/>
            </a:pPr>
            <a:r>
              <a:rPr lang="en-US" altLang="zh-CN" sz="1600" dirty="0" smtClean="0"/>
              <a:t>   1</a:t>
            </a:r>
            <a:r>
              <a:rPr lang="zh-CN" altLang="en-US" sz="1600" dirty="0" smtClean="0"/>
              <a:t>、</a:t>
            </a:r>
            <a:r>
              <a:rPr lang="en-US" altLang="zh-CN" sz="1600" dirty="0" smtClean="0"/>
              <a:t>true</a:t>
            </a:r>
            <a:r>
              <a:rPr lang="zh-CN" altLang="en-US" sz="1600" dirty="0" smtClean="0"/>
              <a:t>、</a:t>
            </a:r>
            <a:r>
              <a:rPr lang="en-US" altLang="zh-CN" sz="1600" dirty="0" smtClean="0"/>
              <a:t>”true”</a:t>
            </a:r>
            <a:r>
              <a:rPr lang="zh-CN" altLang="en-US" sz="1600" dirty="0" smtClean="0"/>
              <a:t>、</a:t>
            </a:r>
            <a:r>
              <a:rPr lang="en-US" altLang="zh-CN" sz="1600" dirty="0" smtClean="0"/>
              <a:t>”false”</a:t>
            </a:r>
            <a:r>
              <a:rPr lang="zh-CN" altLang="en-US" sz="1600" dirty="0" smtClean="0"/>
              <a:t>、</a:t>
            </a:r>
            <a:r>
              <a:rPr lang="en-US" altLang="zh-CN" sz="1600" dirty="0" smtClean="0"/>
              <a:t>”</a:t>
            </a:r>
            <a:r>
              <a:rPr lang="en-US" altLang="zh-CN" sz="1600" dirty="0" err="1" smtClean="0"/>
              <a:t>dfaf</a:t>
            </a:r>
            <a:r>
              <a:rPr lang="en-US" altLang="zh-CN" sz="1600" dirty="0" smtClean="0"/>
              <a:t> a”</a:t>
            </a:r>
            <a:endParaRPr lang="zh-CN" altLang="en-US" sz="1600" dirty="0" smtClean="0"/>
          </a:p>
          <a:p>
            <a:pPr marL="644525" lvl="2" indent="0">
              <a:buFont typeface="Wingdings" panose="05000000000000000000" pitchFamily="2" charset="2"/>
              <a:buChar char="n"/>
            </a:pPr>
            <a:r>
              <a:rPr lang="zh-CN" altLang="en-US" sz="1600" dirty="0" smtClean="0"/>
              <a:t>参数为下列情况时返回</a:t>
            </a:r>
            <a:r>
              <a:rPr lang="en-US" altLang="zh-CN" sz="1600" dirty="0" err="1" smtClean="0"/>
              <a:t>flase</a:t>
            </a:r>
            <a:endParaRPr lang="en-US" altLang="zh-CN" sz="1600" dirty="0" smtClean="0"/>
          </a:p>
          <a:p>
            <a:pPr marL="0" indent="0">
              <a:buNone/>
            </a:pPr>
            <a:r>
              <a:rPr lang="zh-CN" altLang="en-US" sz="1600" dirty="0" smtClean="0"/>
              <a:t>       </a:t>
            </a:r>
            <a:r>
              <a:rPr lang="en-US" altLang="zh-CN" sz="1600" dirty="0" smtClean="0"/>
              <a:t>0</a:t>
            </a:r>
            <a:r>
              <a:rPr lang="zh-CN" altLang="en-US" sz="1600" dirty="0" smtClean="0"/>
              <a:t>、</a:t>
            </a:r>
            <a:r>
              <a:rPr lang="en-US" altLang="zh-CN" sz="1600" dirty="0" smtClean="0"/>
              <a:t>null</a:t>
            </a:r>
            <a:r>
              <a:rPr lang="zh-CN" altLang="en-US" sz="1600" dirty="0" smtClean="0"/>
              <a:t>、</a:t>
            </a:r>
            <a:r>
              <a:rPr lang="en-US" altLang="zh-CN" sz="1600" dirty="0" smtClean="0"/>
              <a:t>false</a:t>
            </a:r>
            <a:r>
              <a:rPr lang="zh-CN" altLang="en-US" sz="1600" dirty="0" smtClean="0"/>
              <a:t>、</a:t>
            </a:r>
            <a:r>
              <a:rPr lang="en-US" altLang="zh-CN" sz="1600" dirty="0" err="1" smtClean="0"/>
              <a:t>NaN</a:t>
            </a:r>
            <a:r>
              <a:rPr lang="zh-CN" altLang="en-US" sz="1600" dirty="0" smtClean="0"/>
              <a:t>、</a:t>
            </a:r>
            <a:r>
              <a:rPr lang="en-US" altLang="zh-CN" sz="1600" dirty="0" smtClean="0"/>
              <a:t>“”</a:t>
            </a:r>
            <a:r>
              <a:rPr lang="zh-CN" altLang="en-US" sz="1600" dirty="0" smtClean="0"/>
              <a:t>、空</a:t>
            </a:r>
            <a:endParaRPr lang="zh-CN" altLang="en-US" sz="1600"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noFill/>
        </p:spPr>
        <p:txBody>
          <a:bodyPr/>
          <a:lstStyle/>
          <a:p>
            <a:pPr algn="l" eaLnBrk="1" hangingPunct="1">
              <a:buClrTx/>
              <a:buSzTx/>
              <a:buFontTx/>
            </a:pPr>
            <a:r>
              <a:rPr lang="zh-CN" altLang="en-US"/>
              <a:t>创建自定义对象</a:t>
            </a:r>
            <a:endParaRPr lang="zh-CN" altLang="en-US"/>
          </a:p>
        </p:txBody>
      </p:sp>
      <p:sp>
        <p:nvSpPr>
          <p:cNvPr id="68611" name="Rectangle 3"/>
          <p:cNvSpPr>
            <a:spLocks noGrp="1" noChangeArrowheads="1"/>
          </p:cNvSpPr>
          <p:nvPr>
            <p:ph idx="1"/>
          </p:nvPr>
        </p:nvSpPr>
        <p:spPr>
          <a:xfrm>
            <a:off x="502285" y="1004342"/>
            <a:ext cx="8229600" cy="3371850"/>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sz="1600">
                <a:sym typeface="+mn-ea"/>
              </a:rPr>
              <a:t>可以使用</a:t>
            </a:r>
            <a:r>
              <a:rPr lang="en-US" altLang="zh-CN" sz="1600">
                <a:sym typeface="+mn-ea"/>
              </a:rPr>
              <a:t>JSON</a:t>
            </a:r>
            <a:r>
              <a:rPr sz="1600">
                <a:sym typeface="+mn-ea"/>
              </a:rPr>
              <a:t>方法、构造函数方法、原型方法和混合方法</a:t>
            </a:r>
            <a:r>
              <a:rPr lang="zh-CN" altLang="en-US" sz="1600" dirty="0"/>
              <a:t>创建自定义对象</a:t>
            </a:r>
            <a:endParaRPr lang="zh-CN" altLang="en-US" sz="1600" dirty="0"/>
          </a:p>
          <a:p>
            <a:pPr marL="285750" indent="-285750">
              <a:lnSpc>
                <a:spcPct val="120000"/>
              </a:lnSpc>
              <a:spcAft>
                <a:spcPts val="300"/>
              </a:spcAft>
              <a:buClr>
                <a:srgbClr val="FF6600"/>
              </a:buClr>
              <a:buSzPct val="68000"/>
              <a:buFont typeface="Wingdings" panose="05000000000000000000" pitchFamily="2" charset="2"/>
              <a:buChar char="u"/>
            </a:pPr>
            <a:r>
              <a:rPr lang="en-US" altLang="zh-CN" sz="1600">
                <a:sym typeface="+mn-ea"/>
              </a:rPr>
              <a:t>JSON</a:t>
            </a:r>
            <a:r>
              <a:rPr sz="1600">
                <a:sym typeface="+mn-ea"/>
              </a:rPr>
              <a:t>方法</a:t>
            </a:r>
            <a:r>
              <a:rPr sz="1600">
                <a:sym typeface="+mn-ea"/>
              </a:rPr>
              <a:t>（</a:t>
            </a:r>
            <a:r>
              <a:rPr lang="en-US" altLang="zh-CN" sz="1600">
                <a:sym typeface="+mn-ea"/>
              </a:rPr>
              <a:t>JavaScript Object Notation</a:t>
            </a:r>
            <a:r>
              <a:rPr sz="1600">
                <a:sym typeface="+mn-ea"/>
              </a:rPr>
              <a:t>，</a:t>
            </a:r>
            <a:r>
              <a:rPr lang="en-US" altLang="zh-CN" sz="1600">
                <a:sym typeface="+mn-ea"/>
              </a:rPr>
              <a:t>JavaScript</a:t>
            </a:r>
            <a:r>
              <a:rPr sz="1600">
                <a:sym typeface="+mn-ea"/>
              </a:rPr>
              <a:t>对象表示法）</a:t>
            </a:r>
            <a:endParaRPr lang="zh-CN" altLang="en-US" sz="1600" dirty="0"/>
          </a:p>
          <a:p>
            <a:pPr marL="742950" lvl="1" indent="-285750">
              <a:lnSpc>
                <a:spcPct val="120000"/>
              </a:lnSpc>
              <a:spcAft>
                <a:spcPts val="300"/>
              </a:spcAft>
              <a:buClr>
                <a:srgbClr val="FF6600"/>
              </a:buClr>
              <a:buSzPct val="68000"/>
              <a:buFont typeface="Wingdings" panose="05000000000000000000" pitchFamily="2" charset="2"/>
              <a:buChar char="u"/>
            </a:pPr>
            <a:r>
              <a:rPr lang="en-US" altLang="zh-CN" sz="1600">
                <a:sym typeface="+mn-ea"/>
              </a:rPr>
              <a:t>JSON</a:t>
            </a:r>
            <a:r>
              <a:rPr sz="1600">
                <a:sym typeface="+mn-ea"/>
              </a:rPr>
              <a:t>是一种轻量级的数据交换格式，现已被广泛使用。</a:t>
            </a:r>
            <a:endParaRPr sz="1600">
              <a:sym typeface="+mn-ea"/>
            </a:endParaRPr>
          </a:p>
          <a:p>
            <a:pPr marL="742950" lvl="1" indent="-285750">
              <a:lnSpc>
                <a:spcPct val="120000"/>
              </a:lnSpc>
              <a:spcAft>
                <a:spcPts val="300"/>
              </a:spcAft>
              <a:buClr>
                <a:srgbClr val="FF6600"/>
              </a:buClr>
              <a:buSzPct val="68000"/>
              <a:buFont typeface="Wingdings" panose="05000000000000000000" pitchFamily="2" charset="2"/>
              <a:buChar char="u"/>
            </a:pPr>
            <a:r>
              <a:rPr sz="1600">
                <a:sym typeface="+mn-ea"/>
              </a:rPr>
              <a:t>利用</a:t>
            </a:r>
            <a:r>
              <a:rPr lang="en-US" altLang="zh-CN" sz="1600">
                <a:sym typeface="+mn-ea"/>
              </a:rPr>
              <a:t>JSON</a:t>
            </a:r>
            <a:r>
              <a:rPr sz="1600">
                <a:sym typeface="+mn-ea"/>
              </a:rPr>
              <a:t>格式创建对象的格式如下：</a:t>
            </a:r>
            <a:endParaRPr lang="zh-CN" altLang="en-US" sz="1600" dirty="0"/>
          </a:p>
          <a:p>
            <a:pPr marL="914400" lvl="2" indent="0">
              <a:lnSpc>
                <a:spcPct val="100000"/>
              </a:lnSpc>
              <a:spcAft>
                <a:spcPts val="0"/>
              </a:spcAft>
              <a:buNone/>
            </a:pPr>
            <a:r>
              <a:rPr lang="en-US" altLang="zh-CN" sz="1600">
                <a:sym typeface="+mn-ea"/>
              </a:rPr>
              <a:t>var </a:t>
            </a:r>
            <a:r>
              <a:rPr lang="en-US" altLang="zh-CN" sz="1600" dirty="0" err="1">
                <a:sym typeface="+mn-ea"/>
              </a:rPr>
              <a:t>jsonobject</a:t>
            </a:r>
            <a:r>
              <a:rPr lang="en-US" altLang="zh-CN" sz="1600">
                <a:sym typeface="+mn-ea"/>
              </a:rPr>
              <a:t>={</a:t>
            </a:r>
            <a:endParaRPr lang="en-US" altLang="zh-CN" sz="1600" dirty="0"/>
          </a:p>
          <a:p>
            <a:pPr marL="914400" lvl="2" indent="0">
              <a:lnSpc>
                <a:spcPct val="100000"/>
              </a:lnSpc>
              <a:spcAft>
                <a:spcPts val="0"/>
              </a:spcAft>
              <a:buNone/>
            </a:pPr>
            <a:r>
              <a:rPr lang="en-US" altLang="zh-CN" sz="1600">
                <a:sym typeface="+mn-ea"/>
              </a:rPr>
              <a:t>   </a:t>
            </a:r>
            <a:r>
              <a:rPr lang="en-US" altLang="zh-CN" sz="1600" dirty="0" err="1">
                <a:sym typeface="+mn-ea"/>
              </a:rPr>
              <a:t>propertyname:value</a:t>
            </a:r>
            <a:r>
              <a:rPr lang="en-US" altLang="zh-CN" sz="1600">
                <a:sym typeface="+mn-ea"/>
              </a:rPr>
              <a:t>, //</a:t>
            </a:r>
            <a:r>
              <a:rPr sz="1600">
                <a:sym typeface="+mn-ea"/>
              </a:rPr>
              <a:t>对象内的属性</a:t>
            </a:r>
            <a:endParaRPr lang="zh-CN" altLang="en-US" sz="1600" dirty="0"/>
          </a:p>
          <a:p>
            <a:pPr marL="914400" lvl="2" indent="0">
              <a:lnSpc>
                <a:spcPct val="100000"/>
              </a:lnSpc>
              <a:spcAft>
                <a:spcPts val="0"/>
              </a:spcAft>
              <a:buNone/>
            </a:pPr>
            <a:r>
              <a:rPr sz="1600">
                <a:sym typeface="+mn-ea"/>
              </a:rPr>
              <a:t>   </a:t>
            </a:r>
            <a:r>
              <a:rPr lang="en-US" altLang="zh-CN" sz="1600" dirty="0" err="1">
                <a:sym typeface="+mn-ea"/>
              </a:rPr>
              <a:t>functionname:function</a:t>
            </a:r>
            <a:r>
              <a:rPr lang="en-US" altLang="zh-CN" sz="1600">
                <a:sym typeface="+mn-ea"/>
              </a:rPr>
              <a:t>(){statements;} //</a:t>
            </a:r>
            <a:r>
              <a:rPr sz="1600">
                <a:sym typeface="+mn-ea"/>
              </a:rPr>
              <a:t>对象内的方法</a:t>
            </a:r>
            <a:endParaRPr lang="zh-CN" altLang="en-US" sz="1600" dirty="0"/>
          </a:p>
          <a:p>
            <a:pPr marL="914400" lvl="2" indent="0">
              <a:lnSpc>
                <a:spcPct val="100000"/>
              </a:lnSpc>
              <a:spcAft>
                <a:spcPts val="0"/>
              </a:spcAft>
              <a:buNone/>
            </a:pPr>
            <a:r>
              <a:rPr lang="en-US" altLang="zh-CN" sz="1600">
                <a:sym typeface="+mn-ea"/>
              </a:rPr>
              <a:t>};</a:t>
            </a:r>
            <a:endParaRPr lang="zh-CN" altLang="en-US" sz="1600" dirty="0"/>
          </a:p>
          <a:p>
            <a:pPr marL="742950" lvl="1" indent="-285750">
              <a:lnSpc>
                <a:spcPct val="120000"/>
              </a:lnSpc>
              <a:spcAft>
                <a:spcPts val="300"/>
              </a:spcAft>
              <a:buClr>
                <a:srgbClr val="FF6600"/>
              </a:buClr>
              <a:buSzPct val="68000"/>
              <a:buFont typeface="Wingdings" panose="05000000000000000000" pitchFamily="2" charset="2"/>
              <a:buChar char="u"/>
            </a:pPr>
            <a:endParaRPr sz="1600">
              <a:sym typeface="+mn-ea"/>
            </a:endParaRPr>
          </a:p>
          <a:p>
            <a:pPr marL="742950" lvl="1" indent="-285750">
              <a:lnSpc>
                <a:spcPct val="120000"/>
              </a:lnSpc>
              <a:spcAft>
                <a:spcPts val="300"/>
              </a:spcAft>
              <a:buClr>
                <a:srgbClr val="FF6600"/>
              </a:buClr>
              <a:buSzPct val="68000"/>
              <a:buFont typeface="Wingdings" panose="05000000000000000000" pitchFamily="2" charset="2"/>
              <a:buChar char="u"/>
            </a:pPr>
            <a:endParaRPr lang="zh-CN" altLang="en-US" sz="1600" dirty="0"/>
          </a:p>
          <a:p>
            <a:pPr marL="285750" indent="-285750">
              <a:lnSpc>
                <a:spcPct val="120000"/>
              </a:lnSpc>
              <a:spcAft>
                <a:spcPts val="300"/>
              </a:spcAft>
              <a:buClr>
                <a:srgbClr val="FF6600"/>
              </a:buClr>
              <a:buSzPct val="68000"/>
              <a:buFont typeface="Wingdings" panose="05000000000000000000" pitchFamily="2" charset="2"/>
              <a:buChar char="u"/>
            </a:pPr>
            <a:endParaRPr lang="zh-CN" altLang="en-US" sz="1600" dirty="0"/>
          </a:p>
        </p:txBody>
      </p:sp>
      <p:sp>
        <p:nvSpPr>
          <p:cNvPr id="2" name="Slide Number Placeholder 1"/>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71683" name="Rectangle 3"/>
          <p:cNvSpPr>
            <a:spLocks noGrp="1" noChangeArrowheads="1"/>
          </p:cNvSpPr>
          <p:nvPr>
            <p:custDataLst>
              <p:tags r:id="rId1"/>
            </p:custDataLst>
          </p:nvPr>
        </p:nvSpPr>
        <p:spPr>
          <a:xfrm>
            <a:off x="263525" y="3530600"/>
            <a:ext cx="8616950" cy="2982595"/>
          </a:xfrm>
          <a:prstGeom prst="rect">
            <a:avLst/>
          </a:prstGeom>
          <a:solidFill>
            <a:srgbClr val="E1FFE1"/>
          </a:solidFill>
          <a:ln cap="flat" algn="ctr">
            <a:solidFill>
              <a:srgbClr val="993300"/>
            </a:solidFill>
            <a:miter lim="800000"/>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spcBef>
                <a:spcPct val="0"/>
              </a:spcBef>
              <a:spcAft>
                <a:spcPts val="0"/>
              </a:spcAft>
              <a:buNone/>
            </a:pPr>
            <a:r>
              <a:rPr lang="en-US" altLang="zh-CN" sz="1200" dirty="0">
                <a:ea typeface="宋体" panose="02010600030101010101" pitchFamily="2" charset="-122"/>
              </a:rPr>
              <a:t>var user = {</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username:"</a:t>
            </a:r>
            <a:r>
              <a:rPr lang="zh-CN" altLang="en-US" sz="1200" dirty="0">
                <a:ea typeface="宋体" panose="02010600030101010101" pitchFamily="2" charset="-122"/>
              </a:rPr>
              <a:t>王明明</a:t>
            </a:r>
            <a:r>
              <a:rPr lang="en-US" altLang="zh-CN" sz="1200" dirty="0">
                <a:ea typeface="宋体" panose="02010600030101010101" pitchFamily="2" charset="-122"/>
              </a:rPr>
              <a:t>",   age:20,</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info:{tel:1234567,mobile:13666666666},</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address:[  {city:"beijing",postcode:"100000"}, {city:"shanghai",postcode:"200000"}],</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show:function</a:t>
            </a: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("username:"+</a:t>
            </a:r>
            <a:r>
              <a:rPr lang="en-US" altLang="zh-CN" sz="1200" dirty="0" err="1">
                <a:ea typeface="宋体" panose="02010600030101010101" pitchFamily="2" charset="-122"/>
              </a:rPr>
              <a:t>this.username</a:t>
            </a:r>
            <a:r>
              <a:rPr lang="en-US" altLang="zh-CN" sz="1200" dirty="0">
                <a:ea typeface="宋体" panose="02010600030101010101" pitchFamily="2" charset="-122"/>
              </a:rPr>
              <a:t>+"&lt;</a:t>
            </a:r>
            <a:r>
              <a:rPr lang="en-US" altLang="zh-CN" sz="1200" dirty="0" err="1">
                <a:ea typeface="宋体" panose="02010600030101010101" pitchFamily="2" charset="-122"/>
              </a:rPr>
              <a:t>br</a:t>
            </a:r>
            <a:r>
              <a:rPr lang="en-US" altLang="zh-CN" sz="1200" dirty="0">
                <a:ea typeface="宋体" panose="02010600030101010101" pitchFamily="2" charset="-122"/>
              </a:rPr>
              <a:t>/&gt;age:"+</a:t>
            </a:r>
            <a:r>
              <a:rPr lang="en-US" altLang="zh-CN" sz="1200" dirty="0" err="1">
                <a:ea typeface="宋体" panose="02010600030101010101" pitchFamily="2" charset="-122"/>
              </a:rPr>
              <a:t>this.age</a:t>
            </a:r>
            <a:r>
              <a:rPr lang="en-US" altLang="zh-CN" sz="1200" dirty="0">
                <a:ea typeface="宋体" panose="02010600030101010101" pitchFamily="2" charset="-122"/>
              </a:rPr>
              <a:t>+"&lt;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("info.tel:"+this.info.tel+"&lt;</a:t>
            </a:r>
            <a:r>
              <a:rPr lang="en-US" altLang="zh-CN" sz="1200" dirty="0" err="1">
                <a:ea typeface="宋体" panose="02010600030101010101" pitchFamily="2" charset="-122"/>
              </a:rPr>
              <a:t>br</a:t>
            </a:r>
            <a:r>
              <a:rPr lang="en-US" altLang="zh-CN" sz="1200" dirty="0">
                <a:ea typeface="宋体" panose="02010600030101010101" pitchFamily="2" charset="-122"/>
              </a:rPr>
              <a:t>/&gt;</a:t>
            </a:r>
            <a:r>
              <a:rPr lang="en-US" altLang="zh-CN" sz="1200" dirty="0" err="1">
                <a:ea typeface="宋体" panose="02010600030101010101" pitchFamily="2" charset="-122"/>
              </a:rPr>
              <a:t>info.mobile</a:t>
            </a:r>
            <a:r>
              <a:rPr lang="en-US" altLang="zh-CN" sz="1200" dirty="0">
                <a:ea typeface="宋体" panose="02010600030101010101" pitchFamily="2" charset="-122"/>
              </a:rPr>
              <a:t>:"+</a:t>
            </a:r>
            <a:r>
              <a:rPr lang="en-US" altLang="zh-CN" sz="1200" dirty="0" err="1">
                <a:ea typeface="宋体" panose="02010600030101010101" pitchFamily="2" charset="-122"/>
              </a:rPr>
              <a:t>this.info.mobile</a:t>
            </a:r>
            <a:r>
              <a:rPr lang="en-US" altLang="zh-CN" sz="1200" dirty="0">
                <a:ea typeface="宋体" panose="02010600030101010101" pitchFamily="2" charset="-122"/>
              </a:rPr>
              <a:t>+"&lt;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("address:"+"&lt;</a:t>
            </a:r>
            <a:r>
              <a:rPr lang="en-US" altLang="zh-CN" sz="1200" dirty="0" err="1">
                <a:ea typeface="宋体" panose="02010600030101010101" pitchFamily="2" charset="-122"/>
              </a:rPr>
              <a:t>br</a:t>
            </a:r>
            <a:r>
              <a:rPr lang="en-US" altLang="zh-CN" sz="1200" dirty="0">
                <a:ea typeface="宋体" panose="02010600030101010101" pitchFamily="2" charset="-122"/>
              </a:rPr>
              <a:t>/&gt;");	  </a:t>
            </a:r>
            <a:r>
              <a:rPr lang="en-US" altLang="zh-CN" sz="1200" dirty="0" err="1">
                <a:ea typeface="宋体" panose="02010600030101010101" pitchFamily="2" charset="-122"/>
              </a:rPr>
              <a:t>document.write</a:t>
            </a:r>
            <a:r>
              <a:rPr lang="en-US" altLang="zh-CN" sz="1200" dirty="0">
                <a:ea typeface="宋体" panose="02010600030101010101" pitchFamily="2" charset="-122"/>
              </a:rPr>
              <a:t>("city:"+</a:t>
            </a:r>
            <a:r>
              <a:rPr lang="en-US" altLang="zh-CN" sz="1200" dirty="0" err="1">
                <a:ea typeface="宋体" panose="02010600030101010101" pitchFamily="2" charset="-122"/>
              </a:rPr>
              <a:t>this.address</a:t>
            </a:r>
            <a:r>
              <a:rPr lang="en-US" altLang="zh-CN" sz="1200" dirty="0">
                <a:ea typeface="宋体" panose="02010600030101010101" pitchFamily="2" charset="-122"/>
              </a:rPr>
              <a:t>[0].</a:t>
            </a:r>
            <a:r>
              <a:rPr lang="en-US" altLang="zh-CN" sz="1200" dirty="0" err="1">
                <a:ea typeface="宋体" panose="02010600030101010101" pitchFamily="2" charset="-122"/>
              </a:rPr>
              <a:t>city+",postcode</a:t>
            </a:r>
            <a:r>
              <a:rPr lang="en-US" altLang="zh-CN" sz="1200" dirty="0">
                <a:ea typeface="宋体" panose="02010600030101010101" pitchFamily="2" charset="-122"/>
              </a:rPr>
              <a:t>:"+</a:t>
            </a:r>
            <a:r>
              <a:rPr lang="en-US" altLang="zh-CN" sz="1200" dirty="0" err="1">
                <a:ea typeface="宋体" panose="02010600030101010101" pitchFamily="2" charset="-122"/>
              </a:rPr>
              <a:t>this.address</a:t>
            </a:r>
            <a:r>
              <a:rPr lang="en-US" altLang="zh-CN" sz="1200" dirty="0">
                <a:ea typeface="宋体" panose="02010600030101010101" pitchFamily="2" charset="-122"/>
              </a:rPr>
              <a:t>[0].postcode+"&lt;</a:t>
            </a:r>
            <a:r>
              <a:rPr lang="en-US" altLang="zh-CN" sz="1200" dirty="0" err="1">
                <a:ea typeface="宋体" panose="02010600030101010101" pitchFamily="2" charset="-122"/>
              </a:rPr>
              <a:t>br</a:t>
            </a:r>
            <a:r>
              <a:rPr lang="en-US" altLang="zh-CN" sz="1200" dirty="0">
                <a:ea typeface="宋体" panose="02010600030101010101" pitchFamily="2" charset="-122"/>
              </a:rPr>
              <a:t>/&gt;"); </a:t>
            </a:r>
            <a:r>
              <a:rPr lang="en-US" altLang="zh-CN" sz="1200" dirty="0" err="1">
                <a:ea typeface="宋体" panose="02010600030101010101" pitchFamily="2" charset="-122"/>
              </a:rPr>
              <a:t>document.write</a:t>
            </a:r>
            <a:r>
              <a:rPr lang="en-US" altLang="zh-CN" sz="1200" dirty="0">
                <a:ea typeface="宋体" panose="02010600030101010101" pitchFamily="2" charset="-122"/>
              </a:rPr>
              <a:t>("city:"+</a:t>
            </a:r>
            <a:r>
              <a:rPr lang="en-US" altLang="zh-CN" sz="1200" dirty="0" err="1">
                <a:ea typeface="宋体" panose="02010600030101010101" pitchFamily="2" charset="-122"/>
              </a:rPr>
              <a:t>this.address</a:t>
            </a:r>
            <a:r>
              <a:rPr lang="en-US" altLang="zh-CN" sz="1200" dirty="0">
                <a:ea typeface="宋体" panose="02010600030101010101" pitchFamily="2" charset="-122"/>
              </a:rPr>
              <a:t>[1].</a:t>
            </a:r>
            <a:r>
              <a:rPr lang="en-US" altLang="zh-CN" sz="1200" dirty="0" err="1">
                <a:ea typeface="宋体" panose="02010600030101010101" pitchFamily="2" charset="-122"/>
              </a:rPr>
              <a:t>city+",postcode</a:t>
            </a:r>
            <a:r>
              <a:rPr lang="en-US" altLang="zh-CN" sz="1200" dirty="0">
                <a:ea typeface="宋体" panose="02010600030101010101" pitchFamily="2" charset="-122"/>
              </a:rPr>
              <a:t>:"+</a:t>
            </a:r>
            <a:r>
              <a:rPr lang="en-US" altLang="zh-CN" sz="1200" dirty="0" err="1">
                <a:ea typeface="宋体" panose="02010600030101010101" pitchFamily="2" charset="-122"/>
              </a:rPr>
              <a:t>this.address</a:t>
            </a:r>
            <a:r>
              <a:rPr lang="en-US" altLang="zh-CN" sz="1200" dirty="0">
                <a:ea typeface="宋体" panose="02010600030101010101" pitchFamily="2" charset="-122"/>
              </a:rPr>
              <a:t>[1].postcode+"&lt;</a:t>
            </a:r>
            <a:r>
              <a:rPr lang="en-US" altLang="zh-CN" sz="1200" dirty="0" err="1">
                <a:ea typeface="宋体" panose="02010600030101010101" pitchFamily="2" charset="-122"/>
              </a:rPr>
              <a:t>br</a:t>
            </a:r>
            <a:r>
              <a:rPr lang="en-US" altLang="zh-CN" sz="1200" dirty="0">
                <a:ea typeface="宋体" panose="02010600030101010101" pitchFamily="2" charset="-122"/>
              </a:rPr>
              <a:t>/&gt;"); }</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err="1">
                <a:ea typeface="宋体" panose="02010600030101010101" pitchFamily="2" charset="-122"/>
              </a:rPr>
              <a:t>user.show</a:t>
            </a:r>
            <a:r>
              <a:rPr lang="en-US" altLang="zh-CN" sz="1200" dirty="0">
                <a:ea typeface="宋体" panose="02010600030101010101" pitchFamily="2" charset="-122"/>
              </a:rPr>
              <a:t>();</a:t>
            </a:r>
            <a:endParaRPr lang="zh-CN" altLang="en-US" sz="1200" dirty="0">
              <a:ea typeface="宋体" panose="02010600030101010101" pitchFamily="2" charset="-122"/>
            </a:endParaRPr>
          </a:p>
        </p:txBody>
      </p:sp>
      <p:pic>
        <p:nvPicPr>
          <p:cNvPr id="72707" name="Picture 6"/>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t="36055" r="30635" b="5524"/>
          <a:stretch>
            <a:fillRect/>
          </a:stretch>
        </p:blipFill>
        <p:spPr bwMode="auto">
          <a:xfrm>
            <a:off x="6998970" y="3112135"/>
            <a:ext cx="1881505" cy="114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68611" grpId="0" build="p"/>
      <p:bldP spid="71683"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解析</a:t>
            </a:r>
            <a:r>
              <a:rPr lang="en-US" altLang="zh-CN">
                <a:sym typeface="+mn-ea"/>
              </a:rPr>
              <a:t>JSON</a:t>
            </a:r>
            <a:r>
              <a:rPr>
                <a:sym typeface="+mn-ea"/>
              </a:rPr>
              <a:t>字符串创建对象</a:t>
            </a:r>
            <a:endParaRPr lang="zh-CN" altLang="en-US"/>
          </a:p>
        </p:txBody>
      </p:sp>
      <p:sp>
        <p:nvSpPr>
          <p:cNvPr id="73730" name="Rectangle 3"/>
          <p:cNvSpPr>
            <a:spLocks noGrp="1" noChangeArrowheads="1"/>
          </p:cNvSpPr>
          <p:nvPr>
            <p:ph idx="1"/>
          </p:nvPr>
        </p:nvSpPr>
        <p:spPr>
          <a:xfrm>
            <a:off x="412115" y="1036092"/>
            <a:ext cx="8229600" cy="1681480"/>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lang="zh-CN" altLang="en-US" sz="1600" dirty="0"/>
              <a:t>从</a:t>
            </a:r>
            <a:r>
              <a:rPr lang="en-US" altLang="zh-CN" sz="1600" dirty="0"/>
              <a:t>Web</a:t>
            </a:r>
            <a:r>
              <a:rPr lang="zh-CN" altLang="en-US" sz="1600" dirty="0"/>
              <a:t>服务器上读取</a:t>
            </a:r>
            <a:r>
              <a:rPr lang="en-US" altLang="zh-CN" sz="1600" dirty="0"/>
              <a:t>JSON</a:t>
            </a:r>
            <a:r>
              <a:rPr lang="zh-CN" altLang="en-US" sz="1600" dirty="0"/>
              <a:t>数据，再将</a:t>
            </a:r>
            <a:r>
              <a:rPr lang="en-US" altLang="zh-CN" sz="1600" dirty="0"/>
              <a:t>JSON</a:t>
            </a:r>
            <a:r>
              <a:rPr lang="zh-CN" altLang="en-US" sz="1600" dirty="0"/>
              <a:t>数据转换成</a:t>
            </a:r>
            <a:r>
              <a:rPr lang="en-US" altLang="zh-CN" sz="1600" dirty="0"/>
              <a:t>JavaScript</a:t>
            </a:r>
            <a:r>
              <a:rPr lang="zh-CN" altLang="en-US" sz="1600" dirty="0"/>
              <a:t>对象，然后在网页中使用该对象。</a:t>
            </a:r>
            <a:endParaRPr lang="zh-CN" altLang="en-US" sz="1600" dirty="0"/>
          </a:p>
          <a:p>
            <a:pPr marL="285750" indent="-285750">
              <a:lnSpc>
                <a:spcPct val="120000"/>
              </a:lnSpc>
              <a:spcAft>
                <a:spcPts val="300"/>
              </a:spcAft>
              <a:buClr>
                <a:srgbClr val="FF6600"/>
              </a:buClr>
              <a:buSzPct val="68000"/>
              <a:buFont typeface="Wingdings" panose="05000000000000000000" pitchFamily="2" charset="2"/>
              <a:buChar char="u"/>
            </a:pPr>
            <a:r>
              <a:rPr sz="1600" dirty="0"/>
              <a:t>可以使用</a:t>
            </a:r>
            <a:r>
              <a:rPr lang="en-US" altLang="zh-CN" sz="1600">
                <a:sym typeface="+mn-ea"/>
              </a:rPr>
              <a:t>eval()</a:t>
            </a:r>
            <a:r>
              <a:rPr sz="1600">
                <a:sym typeface="+mn-ea"/>
              </a:rPr>
              <a:t>函数直接将</a:t>
            </a:r>
            <a:r>
              <a:rPr lang="en-US" altLang="zh-CN" sz="1600" dirty="0"/>
              <a:t>Json</a:t>
            </a:r>
            <a:r>
              <a:rPr lang="zh-CN" altLang="en-US" sz="1600" dirty="0"/>
              <a:t>字符串强制转换成普通</a:t>
            </a:r>
            <a:r>
              <a:rPr lang="en-US" altLang="zh-CN" sz="1600" dirty="0"/>
              <a:t>JavaScript</a:t>
            </a:r>
            <a:r>
              <a:rPr lang="zh-CN" altLang="en-US" sz="1600" dirty="0"/>
              <a:t>对象。</a:t>
            </a:r>
            <a:endParaRPr lang="zh-CN" altLang="en-US" sz="1600" dirty="0"/>
          </a:p>
          <a:p>
            <a:pPr marL="742950" lvl="1" indent="-285750">
              <a:lnSpc>
                <a:spcPct val="120000"/>
              </a:lnSpc>
              <a:spcAft>
                <a:spcPts val="300"/>
              </a:spcAft>
              <a:buClr>
                <a:srgbClr val="FF6600"/>
              </a:buClr>
              <a:buSzPct val="68000"/>
              <a:buFont typeface="Wingdings" panose="05000000000000000000" pitchFamily="2" charset="2"/>
              <a:buChar char="u"/>
            </a:pPr>
            <a:r>
              <a:rPr lang="zh-CN" altLang="en-US" sz="1600" dirty="0"/>
              <a:t>对单个对象，需使用</a:t>
            </a:r>
            <a:r>
              <a:rPr lang="en-US" altLang="zh-CN" sz="1600" dirty="0"/>
              <a:t>“</a:t>
            </a:r>
            <a:r>
              <a:rPr lang="zh-CN" altLang="en-US" sz="1600" dirty="0"/>
              <a:t>（）</a:t>
            </a:r>
            <a:r>
              <a:rPr lang="en-US" altLang="zh-CN" sz="1600" dirty="0"/>
              <a:t>”</a:t>
            </a:r>
            <a:r>
              <a:rPr sz="1600" dirty="0"/>
              <a:t>包裹，如</a:t>
            </a:r>
            <a:r>
              <a:rPr lang="en-US" altLang="zh-CN" sz="1600" dirty="0"/>
              <a:t>var u=eval('('+user+')');</a:t>
            </a:r>
            <a:endParaRPr lang="en-US" altLang="zh-CN" sz="1600" dirty="0"/>
          </a:p>
          <a:p>
            <a:pPr marL="742950" lvl="1" indent="-285750">
              <a:lnSpc>
                <a:spcPct val="120000"/>
              </a:lnSpc>
              <a:spcAft>
                <a:spcPts val="300"/>
              </a:spcAft>
              <a:buClr>
                <a:srgbClr val="FF6600"/>
              </a:buClr>
              <a:buSzPct val="68000"/>
              <a:buFont typeface="Wingdings" panose="05000000000000000000" pitchFamily="2" charset="2"/>
              <a:buChar char="u"/>
            </a:pPr>
            <a:r>
              <a:rPr lang="zh-CN" altLang="en-US" sz="1600" dirty="0"/>
              <a:t>对数组对象，因已被</a:t>
            </a:r>
            <a:r>
              <a:rPr lang="en-US" altLang="zh-CN" sz="1600" dirty="0"/>
              <a:t>“[]”</a:t>
            </a:r>
            <a:r>
              <a:rPr sz="1600" dirty="0"/>
              <a:t>包裹，</a:t>
            </a:r>
            <a:r>
              <a:rPr lang="zh-CN" altLang="en-US" sz="1600" dirty="0"/>
              <a:t>无需使用圆括号。</a:t>
            </a:r>
            <a:endParaRPr lang="zh-CN" altLang="en-US" sz="16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74754" name="Rectangle 3"/>
          <p:cNvSpPr>
            <a:spLocks noGrp="1" noChangeArrowheads="1"/>
          </p:cNvSpPr>
          <p:nvPr>
            <p:custDataLst>
              <p:tags r:id="rId1"/>
            </p:custDataLst>
          </p:nvPr>
        </p:nvSpPr>
        <p:spPr>
          <a:xfrm>
            <a:off x="255905" y="4022725"/>
            <a:ext cx="8735060" cy="1652905"/>
          </a:xfrm>
          <a:prstGeom prst="rect">
            <a:avLst/>
          </a:prstGeom>
          <a:solidFill>
            <a:srgbClr val="E1FFE1"/>
          </a:solidFill>
          <a:ln cap="flat" algn="ctr">
            <a:solidFill>
              <a:srgbClr val="993300"/>
            </a:solidFill>
            <a:miter lim="800000"/>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spcBef>
                <a:spcPct val="0"/>
              </a:spcBef>
              <a:spcAft>
                <a:spcPts val="0"/>
              </a:spcAft>
              <a:buNone/>
            </a:pPr>
            <a:r>
              <a:rPr lang="en-US" altLang="zh-CN" sz="1350" dirty="0">
                <a:ea typeface="宋体" panose="02010600030101010101" pitchFamily="2" charset="-122"/>
              </a:rPr>
              <a:t>var user='{username:"</a:t>
            </a:r>
            <a:r>
              <a:rPr lang="zh-CN" altLang="en-US" sz="1350" dirty="0">
                <a:ea typeface="宋体" panose="02010600030101010101" pitchFamily="2" charset="-122"/>
              </a:rPr>
              <a:t>王明明</a:t>
            </a:r>
            <a:r>
              <a:rPr lang="en-US" altLang="zh-CN" sz="1350" dirty="0">
                <a:ea typeface="宋体" panose="02010600030101010101" pitchFamily="2" charset="-122"/>
              </a:rPr>
              <a:t>", age:20,'</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a:ea typeface="宋体" panose="02010600030101010101" pitchFamily="2" charset="-122"/>
              </a:rPr>
              <a:t>+'</a:t>
            </a:r>
            <a:r>
              <a:rPr lang="en-US" altLang="zh-CN" sz="1350" dirty="0" err="1">
                <a:ea typeface="宋体" panose="02010600030101010101" pitchFamily="2" charset="-122"/>
              </a:rPr>
              <a:t>show:function</a:t>
            </a:r>
            <a:r>
              <a:rPr lang="en-US" altLang="zh-CN" sz="1350" dirty="0">
                <a:ea typeface="宋体" panose="02010600030101010101" pitchFamily="2" charset="-122"/>
              </a:rPr>
              <a:t>(){</a:t>
            </a:r>
            <a:r>
              <a:rPr lang="en-US" altLang="zh-CN" sz="1350" dirty="0" err="1">
                <a:ea typeface="宋体" panose="02010600030101010101" pitchFamily="2" charset="-122"/>
              </a:rPr>
              <a:t>document.write</a:t>
            </a:r>
            <a:r>
              <a:rPr lang="en-US" altLang="zh-CN" sz="1350" dirty="0">
                <a:ea typeface="宋体" panose="02010600030101010101" pitchFamily="2" charset="-122"/>
              </a:rPr>
              <a:t>("username:"+</a:t>
            </a:r>
            <a:r>
              <a:rPr lang="en-US" altLang="zh-CN" sz="1350" dirty="0" err="1">
                <a:ea typeface="宋体" panose="02010600030101010101" pitchFamily="2" charset="-122"/>
              </a:rPr>
              <a:t>this.username</a:t>
            </a:r>
            <a:r>
              <a:rPr lang="en-US" altLang="zh-CN" sz="1350" dirty="0">
                <a:ea typeface="宋体" panose="02010600030101010101" pitchFamily="2" charset="-122"/>
              </a:rPr>
              <a:t>+"&lt;</a:t>
            </a:r>
            <a:r>
              <a:rPr lang="en-US" altLang="zh-CN" sz="1350" dirty="0" err="1">
                <a:ea typeface="宋体" panose="02010600030101010101" pitchFamily="2" charset="-122"/>
              </a:rPr>
              <a:t>br</a:t>
            </a:r>
            <a:r>
              <a:rPr lang="en-US" altLang="zh-CN" sz="1350" dirty="0">
                <a:ea typeface="宋体" panose="02010600030101010101" pitchFamily="2" charset="-122"/>
              </a:rPr>
              <a:t>/&gt;age:"+</a:t>
            </a:r>
            <a:r>
              <a:rPr lang="en-US" altLang="zh-CN" sz="1350" dirty="0" err="1">
                <a:ea typeface="宋体" panose="02010600030101010101" pitchFamily="2" charset="-122"/>
              </a:rPr>
              <a:t>this.age</a:t>
            </a:r>
            <a:r>
              <a:rPr lang="en-US" altLang="zh-CN" sz="1350" dirty="0">
                <a:ea typeface="宋体" panose="02010600030101010101" pitchFamily="2" charset="-122"/>
              </a:rPr>
              <a:t>);}}';</a:t>
            </a:r>
            <a:endParaRPr lang="en-US" altLang="zh-CN" sz="1350" dirty="0">
              <a:ea typeface="宋体" panose="02010600030101010101" pitchFamily="2" charset="-122"/>
            </a:endParaRPr>
          </a:p>
          <a:p>
            <a:pPr marL="457200" indent="-457200">
              <a:spcBef>
                <a:spcPct val="0"/>
              </a:spcBef>
              <a:spcAft>
                <a:spcPts val="0"/>
              </a:spcAft>
              <a:buNone/>
            </a:pP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a:ea typeface="宋体" panose="02010600030101010101" pitchFamily="2" charset="-122"/>
              </a:rPr>
              <a:t>var u=eval('('+user+')');</a:t>
            </a:r>
            <a:endParaRPr lang="en-US" altLang="zh-CN" sz="1350" dirty="0">
              <a:ea typeface="宋体" panose="02010600030101010101" pitchFamily="2" charset="-122"/>
            </a:endParaRPr>
          </a:p>
          <a:p>
            <a:pPr marL="457200" indent="-457200">
              <a:spcBef>
                <a:spcPct val="0"/>
              </a:spcBef>
              <a:spcAft>
                <a:spcPts val="0"/>
              </a:spcAft>
              <a:buNone/>
            </a:pPr>
            <a:r>
              <a:rPr lang="en-US" altLang="zh-CN" sz="1350" dirty="0" err="1">
                <a:ea typeface="宋体" panose="02010600030101010101" pitchFamily="2" charset="-122"/>
              </a:rPr>
              <a:t>u.show</a:t>
            </a:r>
            <a:r>
              <a:rPr lang="en-US" altLang="zh-CN" sz="1350" dirty="0">
                <a:ea typeface="宋体" panose="02010600030101010101" pitchFamily="2" charset="-122"/>
              </a:rPr>
              <a:t>();</a:t>
            </a:r>
            <a:endParaRPr lang="en-US" altLang="zh-CN" sz="1350" dirty="0">
              <a:ea typeface="宋体" panose="02010600030101010101" pitchFamily="2" charset="-122"/>
            </a:endParaRPr>
          </a:p>
          <a:p>
            <a:pPr marL="457200" indent="-457200">
              <a:spcBef>
                <a:spcPct val="0"/>
              </a:spcBef>
              <a:spcAft>
                <a:spcPts val="0"/>
              </a:spcAft>
              <a:buNone/>
            </a:pPr>
            <a:endParaRPr lang="en-US" altLang="zh-CN" sz="1350" dirty="0">
              <a:ea typeface="宋体" panose="02010600030101010101" pitchFamily="2" charset="-122"/>
            </a:endParaRPr>
          </a:p>
        </p:txBody>
      </p:sp>
      <p:pic>
        <p:nvPicPr>
          <p:cNvPr id="75779" name="Picture 5"/>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t="52263" r="49115" b="13659"/>
          <a:stretch>
            <a:fillRect/>
          </a:stretch>
        </p:blipFill>
        <p:spPr bwMode="auto">
          <a:xfrm>
            <a:off x="6728460" y="2868930"/>
            <a:ext cx="226250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73730" grpId="0" build="p"/>
      <p:bldP spid="74754"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通过构造函数创建对象</a:t>
            </a:r>
            <a:endParaRPr lang="zh-CN" altLang="en-US"/>
          </a:p>
        </p:txBody>
      </p:sp>
      <p:sp>
        <p:nvSpPr>
          <p:cNvPr id="76802" name="Rectangle 3"/>
          <p:cNvSpPr>
            <a:spLocks noGrp="1" noChangeArrowheads="1"/>
          </p:cNvSpPr>
          <p:nvPr>
            <p:ph idx="1"/>
          </p:nvPr>
        </p:nvSpPr>
        <p:spPr>
          <a:xfrm>
            <a:off x="412115" y="1055142"/>
            <a:ext cx="8229600" cy="1901825"/>
          </a:xfrm>
          <a:noFill/>
        </p:spPr>
        <p:txBody>
          <a:bodyPr vert="horz" wrap="square" lIns="91440" tIns="45720" rIns="91440" bIns="45720" rtlCol="0">
            <a:spAutoFit/>
          </a:bodyPr>
          <a:lstStyle/>
          <a:p>
            <a:pPr marL="0" indent="0">
              <a:lnSpc>
                <a:spcPct val="120000"/>
              </a:lnSpc>
              <a:spcAft>
                <a:spcPts val="300"/>
              </a:spcAft>
              <a:buClr>
                <a:srgbClr val="FF6600"/>
              </a:buClr>
              <a:buSzPct val="68000"/>
              <a:buNone/>
            </a:pPr>
            <a:r>
              <a:rPr lang="zh-CN" altLang="en-US" sz="1600" dirty="0"/>
              <a:t>可以通过设计、调用构造函数来创建对象。构造函数语法格式如下：</a:t>
            </a:r>
            <a:endParaRPr lang="zh-CN" altLang="en-US" sz="1600" dirty="0"/>
          </a:p>
          <a:p>
            <a:pPr marL="457200" lvl="1" indent="0" defTabSz="914400">
              <a:lnSpc>
                <a:spcPct val="100000"/>
              </a:lnSpc>
              <a:spcAft>
                <a:spcPts val="0"/>
              </a:spcAft>
              <a:buNone/>
              <a:tabLst>
                <a:tab pos="1609725" algn="l"/>
                <a:tab pos="1609725" algn="l"/>
              </a:tabLst>
            </a:pPr>
            <a:r>
              <a:rPr lang="en-US" altLang="zh-CN" sz="1600" dirty="0"/>
              <a:t>function </a:t>
            </a:r>
            <a:r>
              <a:rPr lang="en-US" altLang="zh-CN" sz="1600" dirty="0" err="1"/>
              <a:t>funcName</a:t>
            </a:r>
            <a:r>
              <a:rPr lang="en-US" altLang="zh-CN" sz="1600" dirty="0"/>
              <a:t>([param1[,param2[,param3…]]]){</a:t>
            </a:r>
            <a:endParaRPr lang="en-US" altLang="zh-CN" sz="1600" dirty="0"/>
          </a:p>
          <a:p>
            <a:pPr marL="457200" lvl="1" indent="0" defTabSz="914400">
              <a:lnSpc>
                <a:spcPct val="100000"/>
              </a:lnSpc>
              <a:spcAft>
                <a:spcPts val="0"/>
              </a:spcAft>
              <a:buNone/>
              <a:tabLst>
                <a:tab pos="1609725" algn="l"/>
                <a:tab pos="1609725" algn="l"/>
              </a:tabLst>
            </a:pPr>
            <a:r>
              <a:rPr lang="en-US" altLang="zh-CN" sz="1600" dirty="0"/>
              <a:t>   this.property1=value1|param1;</a:t>
            </a:r>
            <a:endParaRPr lang="en-US" altLang="zh-CN" sz="1600" dirty="0"/>
          </a:p>
          <a:p>
            <a:pPr marL="457200" lvl="1" indent="0" defTabSz="914400">
              <a:lnSpc>
                <a:spcPct val="100000"/>
              </a:lnSpc>
              <a:spcAft>
                <a:spcPts val="0"/>
              </a:spcAft>
              <a:buNone/>
              <a:tabLst>
                <a:tab pos="1609725" algn="l"/>
                <a:tab pos="1609725" algn="l"/>
              </a:tabLst>
            </a:pPr>
            <a:r>
              <a:rPr lang="en-US" altLang="zh-CN" sz="1600" dirty="0"/>
              <a:t>   …</a:t>
            </a:r>
            <a:endParaRPr lang="en-US" altLang="zh-CN" sz="1600" dirty="0"/>
          </a:p>
          <a:p>
            <a:pPr marL="457200" lvl="1" indent="0" defTabSz="914400">
              <a:lnSpc>
                <a:spcPct val="100000"/>
              </a:lnSpc>
              <a:spcAft>
                <a:spcPts val="0"/>
              </a:spcAft>
              <a:buNone/>
              <a:tabLst>
                <a:tab pos="1609725" algn="l"/>
                <a:tab pos="1609725" algn="l"/>
              </a:tabLst>
            </a:pPr>
            <a:r>
              <a:rPr lang="en-US" altLang="zh-CN" sz="1600" dirty="0"/>
              <a:t>   </a:t>
            </a:r>
            <a:r>
              <a:rPr lang="en-US" altLang="zh-CN" sz="1600" dirty="0" err="1"/>
              <a:t>this.methodName</a:t>
            </a:r>
            <a:r>
              <a:rPr lang="en-US" altLang="zh-CN" sz="1600" dirty="0"/>
              <a:t>=function(){};</a:t>
            </a:r>
            <a:endParaRPr lang="en-US" altLang="zh-CN" sz="1600" dirty="0"/>
          </a:p>
          <a:p>
            <a:pPr marL="457200" lvl="1" indent="0" defTabSz="914400">
              <a:lnSpc>
                <a:spcPct val="100000"/>
              </a:lnSpc>
              <a:spcAft>
                <a:spcPts val="0"/>
              </a:spcAft>
              <a:buNone/>
              <a:tabLst>
                <a:tab pos="1609725" algn="l"/>
                <a:tab pos="1609725" algn="l"/>
              </a:tabLst>
            </a:pPr>
            <a:r>
              <a:rPr lang="en-US" altLang="zh-CN" sz="1600" dirty="0"/>
              <a:t>   …</a:t>
            </a:r>
            <a:endParaRPr lang="en-US" altLang="zh-CN" sz="1600" dirty="0"/>
          </a:p>
          <a:p>
            <a:pPr marL="457200" lvl="1" indent="0" defTabSz="914400">
              <a:lnSpc>
                <a:spcPct val="100000"/>
              </a:lnSpc>
              <a:spcAft>
                <a:spcPts val="0"/>
              </a:spcAft>
              <a:buNone/>
              <a:tabLst>
                <a:tab pos="1609725" algn="l"/>
                <a:tab pos="1609725" algn="l"/>
              </a:tabLst>
            </a:pPr>
            <a:r>
              <a:rPr lang="en-US" altLang="zh-CN" sz="1600" dirty="0"/>
              <a:t>};</a:t>
            </a:r>
            <a:endParaRPr lang="en-US" altLang="zh-CN" sz="16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77826" name="Rectangle 3"/>
          <p:cNvSpPr>
            <a:spLocks noGrp="1" noChangeArrowheads="1"/>
          </p:cNvSpPr>
          <p:nvPr>
            <p:custDataLst>
              <p:tags r:id="rId1"/>
            </p:custDataLst>
          </p:nvPr>
        </p:nvSpPr>
        <p:spPr>
          <a:xfrm>
            <a:off x="692785" y="3216275"/>
            <a:ext cx="7314565" cy="3261360"/>
          </a:xfrm>
          <a:prstGeom prst="rect">
            <a:avLst/>
          </a:prstGeom>
          <a:solidFill>
            <a:srgbClr val="E1FFE1"/>
          </a:solidFill>
          <a:ln cap="flat" algn="ctr">
            <a:solidFill>
              <a:srgbClr val="993300"/>
            </a:solidFill>
            <a:miter lim="800000"/>
          </a:ln>
        </p:spPr>
        <p:txBody>
          <a:bodyPr vert="horz" lIns="90000" tIns="46800" rIns="90000" bIns="46800" rtlCol="0">
            <a:normAutofit lnSpcReduction="10000"/>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05000"/>
              </a:lnSpc>
              <a:spcBef>
                <a:spcPct val="0"/>
              </a:spcBef>
              <a:spcAft>
                <a:spcPts val="0"/>
              </a:spcAft>
              <a:buNone/>
            </a:pPr>
            <a:r>
              <a:rPr lang="en-US" altLang="zh-CN" sz="1200" dirty="0">
                <a:ea typeface="宋体" panose="02010600030101010101" pitchFamily="2" charset="-122"/>
              </a:rPr>
              <a:t>    function User(</a:t>
            </a:r>
            <a:r>
              <a:rPr lang="en-US" altLang="zh-CN" sz="1200" dirty="0" err="1">
                <a:ea typeface="宋体" panose="02010600030101010101" pitchFamily="2" charset="-122"/>
              </a:rPr>
              <a:t>name,age,address,mobile,email</a:t>
            </a: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this.name=name;</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this.age</a:t>
            </a:r>
            <a:r>
              <a:rPr lang="en-US" altLang="zh-CN" sz="1200" dirty="0">
                <a:ea typeface="宋体" panose="02010600030101010101" pitchFamily="2" charset="-122"/>
              </a:rPr>
              <a:t>=age;</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this.address</a:t>
            </a:r>
            <a:r>
              <a:rPr lang="en-US" altLang="zh-CN" sz="1200" dirty="0">
                <a:ea typeface="宋体" panose="02010600030101010101" pitchFamily="2" charset="-122"/>
              </a:rPr>
              <a:t>=address;</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this.mobile</a:t>
            </a:r>
            <a:r>
              <a:rPr lang="en-US" altLang="zh-CN" sz="1200" dirty="0">
                <a:ea typeface="宋体" panose="02010600030101010101" pitchFamily="2" charset="-122"/>
              </a:rPr>
              <a:t>=mobile;</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this.email</a:t>
            </a:r>
            <a:r>
              <a:rPr lang="en-US" altLang="zh-CN" sz="1200" dirty="0">
                <a:ea typeface="宋体" panose="02010600030101010101" pitchFamily="2" charset="-122"/>
              </a:rPr>
              <a:t>=email;</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this.show</a:t>
            </a:r>
            <a:r>
              <a:rPr lang="en-US" altLang="zh-CN" sz="1200" dirty="0">
                <a:ea typeface="宋体" panose="02010600030101010101" pitchFamily="2" charset="-122"/>
              </a:rPr>
              <a:t>=function(){</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("name:"+this.name+"&lt;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("age:"+</a:t>
            </a:r>
            <a:r>
              <a:rPr lang="en-US" altLang="zh-CN" sz="1200" dirty="0" err="1">
                <a:ea typeface="宋体" panose="02010600030101010101" pitchFamily="2" charset="-122"/>
              </a:rPr>
              <a:t>this.age</a:t>
            </a:r>
            <a:r>
              <a:rPr lang="en-US" altLang="zh-CN" sz="1200" dirty="0">
                <a:ea typeface="宋体" panose="02010600030101010101" pitchFamily="2" charset="-122"/>
              </a:rPr>
              <a:t>+"&lt;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("address:"+</a:t>
            </a:r>
            <a:r>
              <a:rPr lang="en-US" altLang="zh-CN" sz="1200" dirty="0" err="1">
                <a:ea typeface="宋体" panose="02010600030101010101" pitchFamily="2" charset="-122"/>
              </a:rPr>
              <a:t>this.address</a:t>
            </a:r>
            <a:r>
              <a:rPr lang="en-US" altLang="zh-CN" sz="1200" dirty="0">
                <a:ea typeface="宋体" panose="02010600030101010101" pitchFamily="2" charset="-122"/>
              </a:rPr>
              <a:t>+"&lt;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("mobile:"+</a:t>
            </a:r>
            <a:r>
              <a:rPr lang="en-US" altLang="zh-CN" sz="1200" dirty="0" err="1">
                <a:ea typeface="宋体" panose="02010600030101010101" pitchFamily="2" charset="-122"/>
              </a:rPr>
              <a:t>this.mobile</a:t>
            </a:r>
            <a:r>
              <a:rPr lang="en-US" altLang="zh-CN" sz="1200" dirty="0">
                <a:ea typeface="宋体" panose="02010600030101010101" pitchFamily="2" charset="-122"/>
              </a:rPr>
              <a:t>+"&lt;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("email:"+</a:t>
            </a:r>
            <a:r>
              <a:rPr lang="en-US" altLang="zh-CN" sz="1200" dirty="0" err="1">
                <a:ea typeface="宋体" panose="02010600030101010101" pitchFamily="2" charset="-122"/>
              </a:rPr>
              <a:t>this.email</a:t>
            </a:r>
            <a:r>
              <a:rPr lang="en-US" altLang="zh-CN" sz="1200" dirty="0">
                <a:ea typeface="宋体" panose="02010600030101010101" pitchFamily="2" charset="-122"/>
              </a:rPr>
              <a:t>+"&lt;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var u1=new User("</a:t>
            </a:r>
            <a:r>
              <a:rPr lang="zh-CN" altLang="en-US" sz="1200" dirty="0">
                <a:ea typeface="宋体" panose="02010600030101010101" pitchFamily="2" charset="-122"/>
              </a:rPr>
              <a:t>王明明</a:t>
            </a:r>
            <a:r>
              <a:rPr lang="en-US" altLang="zh-CN" sz="1200" dirty="0">
                <a:ea typeface="宋体" panose="02010600030101010101" pitchFamily="2" charset="-122"/>
              </a:rPr>
              <a:t>",20,"</a:t>
            </a:r>
            <a:r>
              <a:rPr lang="zh-CN" altLang="en-US" sz="1200" dirty="0">
                <a:ea typeface="宋体" panose="02010600030101010101" pitchFamily="2" charset="-122"/>
              </a:rPr>
              <a:t>山东</a:t>
            </a:r>
            <a:r>
              <a:rPr lang="en-US" altLang="zh-CN" sz="1200" dirty="0">
                <a:ea typeface="宋体" panose="02010600030101010101" pitchFamily="2" charset="-122"/>
              </a:rPr>
              <a:t>","13666666666","wangmingming@163.com");</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var u2=new User("</a:t>
            </a:r>
            <a:r>
              <a:rPr lang="zh-CN" altLang="en-US" sz="1200" dirty="0">
                <a:ea typeface="宋体" panose="02010600030101010101" pitchFamily="2" charset="-122"/>
              </a:rPr>
              <a:t>李娜</a:t>
            </a:r>
            <a:r>
              <a:rPr lang="en-US" altLang="zh-CN" sz="1200" dirty="0">
                <a:ea typeface="宋体" panose="02010600030101010101" pitchFamily="2" charset="-122"/>
              </a:rPr>
              <a:t>",19,"</a:t>
            </a:r>
            <a:r>
              <a:rPr lang="zh-CN" altLang="en-US" sz="1200" dirty="0">
                <a:ea typeface="宋体" panose="02010600030101010101" pitchFamily="2" charset="-122"/>
              </a:rPr>
              <a:t>江苏</a:t>
            </a:r>
            <a:r>
              <a:rPr lang="en-US" altLang="zh-CN" sz="1200" dirty="0">
                <a:ea typeface="宋体" panose="02010600030101010101" pitchFamily="2" charset="-122"/>
              </a:rPr>
              <a:t>","13888888888","lina@163.com");</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u1.show();</a:t>
            </a:r>
            <a:endParaRPr lang="en-US" altLang="zh-CN" sz="1200" dirty="0">
              <a:ea typeface="宋体" panose="02010600030101010101" pitchFamily="2" charset="-122"/>
            </a:endParaRPr>
          </a:p>
          <a:p>
            <a:pPr marL="457200" indent="-457200">
              <a:lnSpc>
                <a:spcPct val="105000"/>
              </a:lnSpc>
              <a:spcBef>
                <a:spcPct val="0"/>
              </a:spcBef>
              <a:spcAft>
                <a:spcPts val="0"/>
              </a:spcAft>
              <a:buNone/>
            </a:pPr>
            <a:r>
              <a:rPr lang="en-US" altLang="zh-CN" sz="1200" dirty="0">
                <a:ea typeface="宋体" panose="02010600030101010101" pitchFamily="2" charset="-122"/>
              </a:rPr>
              <a:t>    u2.show();</a:t>
            </a:r>
            <a:endParaRPr lang="en-US" altLang="zh-CN" sz="1200" dirty="0">
              <a:ea typeface="宋体" panose="02010600030101010101" pitchFamily="2" charset="-122"/>
            </a:endParaRPr>
          </a:p>
          <a:p>
            <a:pPr marL="457200" indent="-457200">
              <a:lnSpc>
                <a:spcPct val="105000"/>
              </a:lnSpc>
              <a:spcBef>
                <a:spcPct val="0"/>
              </a:spcBef>
              <a:spcAft>
                <a:spcPts val="0"/>
              </a:spcAft>
              <a:buNone/>
            </a:pPr>
            <a:endParaRPr lang="en-US" altLang="zh-CN" sz="1200" dirty="0">
              <a:ea typeface="宋体" panose="02010600030101010101" pitchFamily="2" charset="-122"/>
            </a:endParaRPr>
          </a:p>
        </p:txBody>
      </p:sp>
      <p:pic>
        <p:nvPicPr>
          <p:cNvPr id="78851" name="Picture 5"/>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t="28667" r="21316" b="4521"/>
          <a:stretch>
            <a:fillRect/>
          </a:stretch>
        </p:blipFill>
        <p:spPr bwMode="auto">
          <a:xfrm>
            <a:off x="5911850" y="1971675"/>
            <a:ext cx="288544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76802" grpId="0" build="p"/>
      <p:bldP spid="77826"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通过原型方法创建对象</a:t>
            </a:r>
            <a:endParaRPr lang="zh-CN" altLang="en-US"/>
          </a:p>
        </p:txBody>
      </p:sp>
      <p:sp>
        <p:nvSpPr>
          <p:cNvPr id="79874" name="Rectangle 3"/>
          <p:cNvSpPr>
            <a:spLocks noGrp="1" noChangeArrowheads="1"/>
          </p:cNvSpPr>
          <p:nvPr>
            <p:ph idx="1"/>
          </p:nvPr>
        </p:nvSpPr>
        <p:spPr>
          <a:xfrm>
            <a:off x="502285" y="1118642"/>
            <a:ext cx="8229600" cy="975995"/>
          </a:xfrm>
          <a:noFill/>
        </p:spPr>
        <p:txBody>
          <a:bodyPr vert="horz" wrap="square" lIns="91440" tIns="45720" rIns="91440" bIns="45720" rtlCol="0">
            <a:spAutoFit/>
          </a:bodyPr>
          <a:lstStyle/>
          <a:p>
            <a:pPr marL="0" indent="0">
              <a:lnSpc>
                <a:spcPct val="120000"/>
              </a:lnSpc>
              <a:spcAft>
                <a:spcPts val="300"/>
              </a:spcAft>
              <a:buClr>
                <a:srgbClr val="FF6600"/>
              </a:buClr>
              <a:buSzPct val="68000"/>
              <a:buNone/>
            </a:pPr>
            <a:r>
              <a:rPr lang="zh-CN" altLang="en-US" sz="1600" dirty="0"/>
              <a:t>通过原型（</a:t>
            </a:r>
            <a:r>
              <a:rPr lang="en-US" altLang="zh-CN" sz="1600" dirty="0"/>
              <a:t>prototype</a:t>
            </a:r>
            <a:r>
              <a:rPr sz="1600" dirty="0"/>
              <a:t>）</a:t>
            </a:r>
            <a:r>
              <a:rPr lang="zh-CN" altLang="en-US" sz="1600" dirty="0"/>
              <a:t>向对象添加属性和方法。通过这种方法添加的属性（及属性值）和方法</a:t>
            </a:r>
            <a:r>
              <a:rPr lang="zh-CN" altLang="en-US" sz="1600" dirty="0">
                <a:solidFill>
                  <a:srgbClr val="FF0000"/>
                </a:solidFill>
              </a:rPr>
              <a:t>是作用在对象的</a:t>
            </a:r>
            <a:r>
              <a:rPr lang="en-US" altLang="zh-CN" sz="1600" dirty="0">
                <a:solidFill>
                  <a:srgbClr val="FF0000"/>
                </a:solidFill>
              </a:rPr>
              <a:t>“</a:t>
            </a:r>
            <a:r>
              <a:rPr sz="1600" dirty="0">
                <a:solidFill>
                  <a:srgbClr val="FF0000"/>
                </a:solidFill>
              </a:rPr>
              <a:t>原型</a:t>
            </a:r>
            <a:r>
              <a:rPr lang="en-US" altLang="zh-CN" sz="1600" dirty="0">
                <a:solidFill>
                  <a:srgbClr val="FF0000"/>
                </a:solidFill>
              </a:rPr>
              <a:t>”</a:t>
            </a:r>
            <a:r>
              <a:rPr sz="1600" dirty="0">
                <a:solidFill>
                  <a:srgbClr val="FF0000"/>
                </a:solidFill>
              </a:rPr>
              <a:t>（类）上的</a:t>
            </a:r>
            <a:r>
              <a:rPr sz="1600" dirty="0"/>
              <a:t>，</a:t>
            </a:r>
            <a:r>
              <a:rPr lang="zh-CN" altLang="en-US" sz="1600" dirty="0"/>
              <a:t>每个对象实例的属性值和方法默认都是相同的，需要再通过赋值的方式修改需要修改的属性或方法。 </a:t>
            </a:r>
            <a:endParaRPr lang="zh-CN" altLang="en-US" sz="16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80899" name="Rectangle 3"/>
          <p:cNvSpPr>
            <a:spLocks noGrp="1" noChangeArrowheads="1"/>
          </p:cNvSpPr>
          <p:nvPr>
            <p:custDataLst>
              <p:tags r:id="rId1"/>
            </p:custDataLst>
          </p:nvPr>
        </p:nvSpPr>
        <p:spPr>
          <a:xfrm>
            <a:off x="457200" y="2839085"/>
            <a:ext cx="5626735" cy="3637915"/>
          </a:xfrm>
          <a:prstGeom prst="rect">
            <a:avLst/>
          </a:prstGeom>
          <a:solidFill>
            <a:srgbClr val="E1FFE1"/>
          </a:solidFill>
          <a:ln cap="flat" algn="ctr">
            <a:solidFill>
              <a:srgbClr val="993300"/>
            </a:solidFill>
            <a:miter lim="800000"/>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95000"/>
              </a:lnSpc>
              <a:spcBef>
                <a:spcPct val="0"/>
              </a:spcBef>
              <a:spcAft>
                <a:spcPts val="0"/>
              </a:spcAft>
              <a:buNone/>
            </a:pPr>
            <a:r>
              <a:rPr lang="en-US" altLang="zh-CN" sz="1200" dirty="0">
                <a:ea typeface="宋体" panose="02010600030101010101" pitchFamily="2" charset="-122"/>
              </a:rPr>
              <a:t>function User() {};</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User.prototype.name = "</a:t>
            </a:r>
            <a:r>
              <a:rPr lang="zh-CN" altLang="en-US" sz="1200" dirty="0">
                <a:ea typeface="宋体" panose="02010600030101010101" pitchFamily="2" charset="-122"/>
              </a:rPr>
              <a:t>王明明</a:t>
            </a: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err="1">
                <a:ea typeface="宋体" panose="02010600030101010101" pitchFamily="2" charset="-122"/>
              </a:rPr>
              <a:t>User.prototype.age</a:t>
            </a:r>
            <a:r>
              <a:rPr lang="en-US" altLang="zh-CN" sz="1200" dirty="0">
                <a:ea typeface="宋体" panose="02010600030101010101" pitchFamily="2" charset="-122"/>
              </a:rPr>
              <a:t> = 20;</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err="1">
                <a:ea typeface="宋体" panose="02010600030101010101" pitchFamily="2" charset="-122"/>
              </a:rPr>
              <a:t>User.prototype.address</a:t>
            </a:r>
            <a:r>
              <a:rPr lang="en-US" altLang="zh-CN" sz="1200" dirty="0">
                <a:ea typeface="宋体" panose="02010600030101010101" pitchFamily="2" charset="-122"/>
              </a:rPr>
              <a:t> = "</a:t>
            </a:r>
            <a:r>
              <a:rPr lang="zh-CN" altLang="en-US" sz="1200" dirty="0">
                <a:ea typeface="宋体" panose="02010600030101010101" pitchFamily="2" charset="-122"/>
              </a:rPr>
              <a:t>山东</a:t>
            </a: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err="1">
                <a:ea typeface="宋体" panose="02010600030101010101" pitchFamily="2" charset="-122"/>
              </a:rPr>
              <a:t>User.prototype.mobile</a:t>
            </a:r>
            <a:r>
              <a:rPr lang="en-US" altLang="zh-CN" sz="1200" dirty="0">
                <a:ea typeface="宋体" panose="02010600030101010101" pitchFamily="2" charset="-122"/>
              </a:rPr>
              <a:t> = "13666666666";</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err="1">
                <a:ea typeface="宋体" panose="02010600030101010101" pitchFamily="2" charset="-122"/>
              </a:rPr>
              <a:t>User.prototype.email</a:t>
            </a:r>
            <a:r>
              <a:rPr lang="en-US" altLang="zh-CN" sz="1200" dirty="0">
                <a:ea typeface="宋体" panose="02010600030101010101" pitchFamily="2" charset="-122"/>
              </a:rPr>
              <a:t> = "wangmingming@163.com";</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err="1">
                <a:ea typeface="宋体" panose="02010600030101010101" pitchFamily="2" charset="-122"/>
              </a:rPr>
              <a:t>User.prototype.show</a:t>
            </a:r>
            <a:r>
              <a:rPr lang="en-US" altLang="zh-CN" sz="1200" dirty="0">
                <a:ea typeface="宋体" panose="02010600030101010101" pitchFamily="2" charset="-122"/>
              </a:rPr>
              <a:t> = function() {</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("name:" + this.name + "&lt;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("age:" + </a:t>
            </a:r>
            <a:r>
              <a:rPr lang="en-US" altLang="zh-CN" sz="1200" dirty="0" err="1">
                <a:ea typeface="宋体" panose="02010600030101010101" pitchFamily="2" charset="-122"/>
              </a:rPr>
              <a:t>this.age</a:t>
            </a:r>
            <a:r>
              <a:rPr lang="en-US" altLang="zh-CN" sz="1200" dirty="0">
                <a:ea typeface="宋体" panose="02010600030101010101" pitchFamily="2" charset="-122"/>
              </a:rPr>
              <a:t> + "&lt;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("address:" + </a:t>
            </a:r>
            <a:r>
              <a:rPr lang="en-US" altLang="zh-CN" sz="1200" dirty="0" err="1">
                <a:ea typeface="宋体" panose="02010600030101010101" pitchFamily="2" charset="-122"/>
              </a:rPr>
              <a:t>this.address</a:t>
            </a:r>
            <a:r>
              <a:rPr lang="en-US" altLang="zh-CN" sz="1200" dirty="0">
                <a:ea typeface="宋体" panose="02010600030101010101" pitchFamily="2" charset="-122"/>
              </a:rPr>
              <a:t> + "&lt;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("mobile:" + </a:t>
            </a:r>
            <a:r>
              <a:rPr lang="en-US" altLang="zh-CN" sz="1200" dirty="0" err="1">
                <a:ea typeface="宋体" panose="02010600030101010101" pitchFamily="2" charset="-122"/>
              </a:rPr>
              <a:t>this.mobile</a:t>
            </a:r>
            <a:r>
              <a:rPr lang="en-US" altLang="zh-CN" sz="1200" dirty="0">
                <a:ea typeface="宋体" panose="02010600030101010101" pitchFamily="2" charset="-122"/>
              </a:rPr>
              <a:t> + "&lt;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("email:" + </a:t>
            </a:r>
            <a:r>
              <a:rPr lang="en-US" altLang="zh-CN" sz="1200" dirty="0" err="1">
                <a:ea typeface="宋体" panose="02010600030101010101" pitchFamily="2" charset="-122"/>
              </a:rPr>
              <a:t>this.email</a:t>
            </a:r>
            <a:r>
              <a:rPr lang="en-US" altLang="zh-CN" sz="1200" dirty="0">
                <a:ea typeface="宋体" panose="02010600030101010101" pitchFamily="2" charset="-122"/>
              </a:rPr>
              <a:t> + "&lt;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var u1 = new User();</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u1.show();</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var u2 = new User();</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u2.name = "</a:t>
            </a:r>
            <a:r>
              <a:rPr lang="zh-CN" altLang="en-US" sz="1200" dirty="0">
                <a:ea typeface="宋体" panose="02010600030101010101" pitchFamily="2" charset="-122"/>
              </a:rPr>
              <a:t>李娜</a:t>
            </a: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u2.mobile = "13888888888";</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u2.email = "lina@163.com";</a:t>
            </a:r>
            <a:endParaRPr lang="en-US" altLang="zh-CN" sz="1200" dirty="0">
              <a:ea typeface="宋体" panose="02010600030101010101" pitchFamily="2" charset="-122"/>
            </a:endParaRPr>
          </a:p>
          <a:p>
            <a:pPr marL="457200" indent="-457200">
              <a:lnSpc>
                <a:spcPct val="95000"/>
              </a:lnSpc>
              <a:spcBef>
                <a:spcPct val="0"/>
              </a:spcBef>
              <a:spcAft>
                <a:spcPts val="0"/>
              </a:spcAft>
              <a:buNone/>
            </a:pPr>
            <a:r>
              <a:rPr lang="en-US" altLang="zh-CN" sz="1200" dirty="0">
                <a:ea typeface="宋体" panose="02010600030101010101" pitchFamily="2" charset="-122"/>
              </a:rPr>
              <a:t>u2.show();</a:t>
            </a:r>
            <a:endParaRPr lang="en-US" altLang="zh-CN" sz="1200" dirty="0">
              <a:ea typeface="宋体" panose="02010600030101010101" pitchFamily="2" charset="-122"/>
            </a:endParaRPr>
          </a:p>
          <a:p>
            <a:pPr marL="457200" indent="-457200">
              <a:lnSpc>
                <a:spcPct val="95000"/>
              </a:lnSpc>
              <a:spcBef>
                <a:spcPct val="0"/>
              </a:spcBef>
              <a:spcAft>
                <a:spcPts val="0"/>
              </a:spcAft>
              <a:buNone/>
            </a:pPr>
            <a:endParaRPr lang="en-US" altLang="zh-CN" sz="1200" dirty="0">
              <a:ea typeface="宋体" panose="02010600030101010101" pitchFamily="2" charset="-122"/>
            </a:endParaRPr>
          </a:p>
        </p:txBody>
      </p:sp>
      <p:pic>
        <p:nvPicPr>
          <p:cNvPr id="4" name="Picture 5"/>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t="27987" r="13212" b="4986"/>
          <a:stretch>
            <a:fillRect/>
          </a:stretch>
        </p:blipFill>
        <p:spPr bwMode="auto">
          <a:xfrm>
            <a:off x="5794375" y="2328545"/>
            <a:ext cx="3076575" cy="226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箭头连接符 4"/>
          <p:cNvCxnSpPr/>
          <p:nvPr/>
        </p:nvCxnSpPr>
        <p:spPr>
          <a:xfrm flipH="1">
            <a:off x="6940550" y="2740025"/>
            <a:ext cx="1016000" cy="571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H="1">
            <a:off x="6838950" y="2771775"/>
            <a:ext cx="1117600" cy="10414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79874" grpId="0" build="p"/>
      <p:bldP spid="80899"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混合使用多种方法创建对象</a:t>
            </a:r>
          </a:p>
        </p:txBody>
      </p:sp>
      <p:sp>
        <p:nvSpPr>
          <p:cNvPr id="81922" name="Rectangle 3"/>
          <p:cNvSpPr>
            <a:spLocks noGrp="1" noChangeArrowheads="1"/>
          </p:cNvSpPr>
          <p:nvPr>
            <p:ph idx="1"/>
          </p:nvPr>
        </p:nvSpPr>
        <p:spPr>
          <a:xfrm>
            <a:off x="457200" y="1002283"/>
            <a:ext cx="8229600" cy="719455"/>
          </a:xfrm>
          <a:noFill/>
        </p:spPr>
        <p:txBody>
          <a:bodyPr vert="horz" wrap="square" lIns="91440" tIns="45720" rIns="91440" bIns="45720" rtlCol="0">
            <a:spAutoFit/>
          </a:bodyPr>
          <a:lstStyle/>
          <a:p>
            <a:pPr marL="285750" indent="-285750">
              <a:lnSpc>
                <a:spcPct val="120000"/>
              </a:lnSpc>
              <a:spcAft>
                <a:spcPts val="300"/>
              </a:spcAft>
              <a:buClr>
                <a:srgbClr val="FF6600"/>
              </a:buClr>
              <a:buSzPct val="68000"/>
              <a:buFont typeface="Wingdings" panose="05000000000000000000" pitchFamily="2" charset="2"/>
              <a:buChar char="u"/>
            </a:pPr>
            <a:r>
              <a:rPr sz="1600">
                <a:sym typeface="+mn-ea"/>
              </a:rPr>
              <a:t>采用</a:t>
            </a:r>
            <a:r>
              <a:rPr sz="1600">
                <a:sym typeface="+mn-ea"/>
              </a:rPr>
              <a:t>原型方法（类）创建</a:t>
            </a:r>
            <a:r>
              <a:rPr sz="1600">
                <a:sym typeface="+mn-ea"/>
              </a:rPr>
              <a:t>对象共有的属性和方法</a:t>
            </a:r>
            <a:endParaRPr sz="1600">
              <a:sym typeface="+mn-ea"/>
            </a:endParaRPr>
          </a:p>
          <a:p>
            <a:pPr marL="285750" indent="-285750">
              <a:lnSpc>
                <a:spcPct val="120000"/>
              </a:lnSpc>
              <a:spcAft>
                <a:spcPts val="300"/>
              </a:spcAft>
              <a:buClr>
                <a:srgbClr val="FF6600"/>
              </a:buClr>
              <a:buSzPct val="68000"/>
              <a:buFont typeface="Wingdings" panose="05000000000000000000" pitchFamily="2" charset="2"/>
              <a:buChar char="u"/>
            </a:pPr>
            <a:r>
              <a:rPr sz="1600">
                <a:sym typeface="+mn-ea"/>
              </a:rPr>
              <a:t>采用构造方法创建对象实例特有的属性和方法</a:t>
            </a:r>
            <a:endParaRPr lang="zh-CN" altLang="en-US" sz="1600" dirty="0"/>
          </a:p>
        </p:txBody>
      </p:sp>
      <p:sp>
        <p:nvSpPr>
          <p:cNvPr id="3" name="Slide Number Placeholder 2"/>
          <p:cNvSpPr>
            <a:spLocks noGrp="1"/>
          </p:cNvSpPr>
          <p:nvPr>
            <p:ph type="sldNum" sz="quarter" idx="12"/>
          </p:nvPr>
        </p:nvSpPr>
        <p:spPr/>
        <p:txBody>
          <a:bodyPr/>
          <a:lstStyle/>
          <a:p>
            <a:fld id="{911394FF-90D5-437E-BC53-F12E581A668D}" type="slidenum">
              <a:rPr lang="zh-CN" altLang="en-US" smtClean="0"/>
            </a:fld>
            <a:endParaRPr lang="zh-CN" altLang="en-US"/>
          </a:p>
        </p:txBody>
      </p:sp>
      <p:sp>
        <p:nvSpPr>
          <p:cNvPr id="82947" name="Rectangle 3"/>
          <p:cNvSpPr>
            <a:spLocks noGrp="1" noChangeArrowheads="1"/>
          </p:cNvSpPr>
          <p:nvPr>
            <p:custDataLst>
              <p:tags r:id="rId1"/>
            </p:custDataLst>
          </p:nvPr>
        </p:nvSpPr>
        <p:spPr>
          <a:xfrm>
            <a:off x="457200" y="2157730"/>
            <a:ext cx="6419215" cy="4086860"/>
          </a:xfrm>
          <a:prstGeom prst="rect">
            <a:avLst/>
          </a:prstGeom>
          <a:solidFill>
            <a:srgbClr val="E1FFE1"/>
          </a:solidFill>
          <a:ln cap="flat" algn="ctr">
            <a:solidFill>
              <a:srgbClr val="993300"/>
            </a:solidFill>
            <a:miter lim="800000"/>
          </a:ln>
        </p:spPr>
        <p:txBody>
          <a:bodyPr vert="horz" lIns="90000" tIns="46800" rIns="90000" bIns="46800" rtlCol="0">
            <a:normAutofit fontScale="80000"/>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spcBef>
                <a:spcPct val="0"/>
              </a:spcBef>
              <a:spcAft>
                <a:spcPts val="0"/>
              </a:spcAft>
              <a:buNone/>
            </a:pPr>
            <a:r>
              <a:rPr lang="en-US" altLang="zh-CN" sz="1200" dirty="0">
                <a:ea typeface="宋体" panose="02010600030101010101" pitchFamily="2" charset="-122"/>
              </a:rPr>
              <a:t>function User(name, age, address, mobile, email) {</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this.name = name;</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this.age</a:t>
            </a:r>
            <a:r>
              <a:rPr lang="en-US" altLang="zh-CN" sz="1200" dirty="0">
                <a:ea typeface="宋体" panose="02010600030101010101" pitchFamily="2" charset="-122"/>
              </a:rPr>
              <a:t> = age;</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this.address</a:t>
            </a:r>
            <a:r>
              <a:rPr lang="en-US" altLang="zh-CN" sz="1200" dirty="0">
                <a:ea typeface="宋体" panose="02010600030101010101" pitchFamily="2" charset="-122"/>
              </a:rPr>
              <a:t> = address;</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this.mobile</a:t>
            </a:r>
            <a:r>
              <a:rPr lang="en-US" altLang="zh-CN" sz="1200" dirty="0">
                <a:ea typeface="宋体" panose="02010600030101010101" pitchFamily="2" charset="-122"/>
              </a:rPr>
              <a:t> = mobile;</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this.email</a:t>
            </a:r>
            <a:r>
              <a:rPr lang="en-US" altLang="zh-CN" sz="1200" dirty="0">
                <a:ea typeface="宋体" panose="02010600030101010101" pitchFamily="2" charset="-122"/>
              </a:rPr>
              <a:t> = email;</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spcBef>
                <a:spcPct val="0"/>
              </a:spcBef>
              <a:spcAft>
                <a:spcPts val="0"/>
              </a:spcAft>
              <a:buNone/>
            </a:pPr>
            <a:endParaRPr lang="en-US" altLang="zh-CN" sz="1200" dirty="0" err="1">
              <a:ea typeface="宋体" panose="02010600030101010101" pitchFamily="2" charset="-122"/>
            </a:endParaRPr>
          </a:p>
          <a:p>
            <a:pPr marL="457200" indent="-457200">
              <a:spcBef>
                <a:spcPct val="0"/>
              </a:spcBef>
              <a:spcAft>
                <a:spcPts val="0"/>
              </a:spcAft>
              <a:buNone/>
            </a:pPr>
            <a:r>
              <a:rPr lang="en-US" altLang="zh-CN" sz="1200" dirty="0" err="1">
                <a:ea typeface="宋体" panose="02010600030101010101" pitchFamily="2" charset="-122"/>
              </a:rPr>
              <a:t>User.prototype.show</a:t>
            </a:r>
            <a:r>
              <a:rPr lang="en-US" altLang="zh-CN" sz="1200" dirty="0">
                <a:ea typeface="宋体" panose="02010600030101010101" pitchFamily="2" charset="-122"/>
              </a:rPr>
              <a:t> = function() {</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("name:" + this.name + "&lt;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("age:" + </a:t>
            </a:r>
            <a:r>
              <a:rPr lang="en-US" altLang="zh-CN" sz="1200" dirty="0" err="1">
                <a:ea typeface="宋体" panose="02010600030101010101" pitchFamily="2" charset="-122"/>
              </a:rPr>
              <a:t>this.age</a:t>
            </a:r>
            <a:r>
              <a:rPr lang="en-US" altLang="zh-CN" sz="1200" dirty="0">
                <a:ea typeface="宋体" panose="02010600030101010101" pitchFamily="2" charset="-122"/>
              </a:rPr>
              <a:t> + "&lt;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("address:" + </a:t>
            </a:r>
            <a:r>
              <a:rPr lang="en-US" altLang="zh-CN" sz="1200" dirty="0" err="1">
                <a:ea typeface="宋体" panose="02010600030101010101" pitchFamily="2" charset="-122"/>
              </a:rPr>
              <a:t>this.address</a:t>
            </a:r>
            <a:r>
              <a:rPr lang="en-US" altLang="zh-CN" sz="1200" dirty="0">
                <a:ea typeface="宋体" panose="02010600030101010101" pitchFamily="2" charset="-122"/>
              </a:rPr>
              <a:t> + "&lt;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("mobile:" + </a:t>
            </a:r>
            <a:r>
              <a:rPr lang="en-US" altLang="zh-CN" sz="1200" dirty="0" err="1">
                <a:ea typeface="宋体" panose="02010600030101010101" pitchFamily="2" charset="-122"/>
              </a:rPr>
              <a:t>this.mobile</a:t>
            </a:r>
            <a:r>
              <a:rPr lang="en-US" altLang="zh-CN" sz="1200" dirty="0">
                <a:ea typeface="宋体" panose="02010600030101010101" pitchFamily="2" charset="-122"/>
              </a:rPr>
              <a:t> + "&lt;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	</a:t>
            </a:r>
            <a:r>
              <a:rPr lang="en-US" altLang="zh-CN" sz="1200" dirty="0" err="1">
                <a:ea typeface="宋体" panose="02010600030101010101" pitchFamily="2" charset="-122"/>
              </a:rPr>
              <a:t>document.write</a:t>
            </a:r>
            <a:r>
              <a:rPr lang="en-US" altLang="zh-CN" sz="1200" dirty="0">
                <a:ea typeface="宋体" panose="02010600030101010101" pitchFamily="2" charset="-122"/>
              </a:rPr>
              <a:t>("email:" + </a:t>
            </a:r>
            <a:r>
              <a:rPr lang="en-US" altLang="zh-CN" sz="1200" dirty="0" err="1">
                <a:ea typeface="宋体" panose="02010600030101010101" pitchFamily="2" charset="-122"/>
              </a:rPr>
              <a:t>this.email</a:t>
            </a:r>
            <a:r>
              <a:rPr lang="en-US" altLang="zh-CN" sz="1200" dirty="0">
                <a:ea typeface="宋体" panose="02010600030101010101" pitchFamily="2" charset="-122"/>
              </a:rPr>
              <a:t> + "&lt;</a:t>
            </a:r>
            <a:r>
              <a:rPr lang="en-US" altLang="zh-CN" sz="1200" dirty="0" err="1">
                <a:ea typeface="宋体" panose="02010600030101010101" pitchFamily="2" charset="-122"/>
              </a:rPr>
              <a:t>br</a:t>
            </a:r>
            <a:r>
              <a:rPr lang="en-US" altLang="zh-CN" sz="1200" dirty="0">
                <a:ea typeface="宋体" panose="02010600030101010101" pitchFamily="2" charset="-122"/>
              </a:rPr>
              <a:t>/&gt;");</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a:t>
            </a:r>
            <a:endParaRPr lang="en-US" altLang="zh-CN" sz="1200" dirty="0">
              <a:ea typeface="宋体" panose="02010600030101010101" pitchFamily="2" charset="-122"/>
            </a:endParaRPr>
          </a:p>
          <a:p>
            <a:pPr marL="457200" indent="-457200">
              <a:spcBef>
                <a:spcPct val="0"/>
              </a:spcBef>
              <a:spcAft>
                <a:spcPts val="0"/>
              </a:spcAft>
              <a:buNone/>
            </a:pP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var u1 = new User("</a:t>
            </a:r>
            <a:r>
              <a:rPr lang="zh-CN" altLang="en-US" sz="1200" dirty="0">
                <a:ea typeface="宋体" panose="02010600030101010101" pitchFamily="2" charset="-122"/>
              </a:rPr>
              <a:t>王明明</a:t>
            </a:r>
            <a:r>
              <a:rPr lang="en-US" altLang="zh-CN" sz="1200" dirty="0">
                <a:ea typeface="宋体" panose="02010600030101010101" pitchFamily="2" charset="-122"/>
              </a:rPr>
              <a:t>", 20, "</a:t>
            </a:r>
            <a:r>
              <a:rPr lang="zh-CN" altLang="en-US" sz="1200" dirty="0">
                <a:ea typeface="宋体" panose="02010600030101010101" pitchFamily="2" charset="-122"/>
              </a:rPr>
              <a:t>山东</a:t>
            </a:r>
            <a:r>
              <a:rPr lang="en-US" altLang="zh-CN" sz="1200" dirty="0">
                <a:ea typeface="宋体" panose="02010600030101010101" pitchFamily="2" charset="-122"/>
              </a:rPr>
              <a:t>", "13666666666", "wangmingming@163.com");</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var u2 = new User("</a:t>
            </a:r>
            <a:r>
              <a:rPr lang="zh-CN" altLang="en-US" sz="1200" dirty="0">
                <a:ea typeface="宋体" panose="02010600030101010101" pitchFamily="2" charset="-122"/>
              </a:rPr>
              <a:t>李娜</a:t>
            </a:r>
            <a:r>
              <a:rPr lang="en-US" altLang="zh-CN" sz="1200" dirty="0">
                <a:ea typeface="宋体" panose="02010600030101010101" pitchFamily="2" charset="-122"/>
              </a:rPr>
              <a:t>", 20, "</a:t>
            </a:r>
            <a:r>
              <a:rPr lang="zh-CN" altLang="en-US" sz="1200" dirty="0">
                <a:ea typeface="宋体" panose="02010600030101010101" pitchFamily="2" charset="-122"/>
              </a:rPr>
              <a:t>山东</a:t>
            </a:r>
            <a:r>
              <a:rPr lang="en-US" altLang="zh-CN" sz="1200" dirty="0">
                <a:ea typeface="宋体" panose="02010600030101010101" pitchFamily="2" charset="-122"/>
              </a:rPr>
              <a:t>", "13888888888", "lina@163.com");</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u1.show();</a:t>
            </a:r>
            <a:endParaRPr lang="en-US" altLang="zh-CN" sz="1200" dirty="0">
              <a:ea typeface="宋体" panose="02010600030101010101" pitchFamily="2" charset="-122"/>
            </a:endParaRPr>
          </a:p>
          <a:p>
            <a:pPr marL="457200" indent="-457200">
              <a:spcBef>
                <a:spcPct val="0"/>
              </a:spcBef>
              <a:spcAft>
                <a:spcPts val="0"/>
              </a:spcAft>
              <a:buNone/>
            </a:pPr>
            <a:r>
              <a:rPr lang="en-US" altLang="zh-CN" sz="1200" dirty="0">
                <a:ea typeface="宋体" panose="02010600030101010101" pitchFamily="2" charset="-122"/>
              </a:rPr>
              <a:t>u2.show();</a:t>
            </a:r>
            <a:endParaRPr lang="en-US" altLang="zh-CN" sz="1200" dirty="0">
              <a:ea typeface="宋体" panose="02010600030101010101" pitchFamily="2" charset="-122"/>
            </a:endParaRPr>
          </a:p>
        </p:txBody>
      </p:sp>
      <p:pic>
        <p:nvPicPr>
          <p:cNvPr id="4" name="Picture 5"/>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t="29398" r="14805" b="6162"/>
          <a:stretch>
            <a:fillRect/>
          </a:stretch>
        </p:blipFill>
        <p:spPr bwMode="auto">
          <a:xfrm>
            <a:off x="5738495" y="1946275"/>
            <a:ext cx="2601595" cy="187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81922" grpId="0" build="p"/>
      <p:bldP spid="82947"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补充：正则表达式</a:t>
            </a:r>
            <a:endParaRPr lang="zh-CN" altLang="en-US"/>
          </a:p>
        </p:txBody>
      </p:sp>
      <p:sp>
        <p:nvSpPr>
          <p:cNvPr id="3" name="内容占位符 2"/>
          <p:cNvSpPr>
            <a:spLocks noGrp="1"/>
          </p:cNvSpPr>
          <p:nvPr>
            <p:ph idx="1"/>
          </p:nvPr>
        </p:nvSpPr>
        <p:spPr/>
        <p:txBody>
          <a:bodyPr>
            <a:normAutofit fontScale="90000" lnSpcReduction="20000"/>
          </a:bodyPr>
          <a:p>
            <a:r>
              <a:rPr lang="zh-CN" altLang="en-US"/>
              <a:t>先用正则表达式表达符合特定规则、模式的字符串集合</a:t>
            </a:r>
            <a:endParaRPr lang="zh-CN" altLang="en-US"/>
          </a:p>
          <a:p>
            <a:r>
              <a:rPr lang="zh-CN" altLang="en-US"/>
              <a:t>再使用正则表达式搜索、匹配给定字符串中符合前述集合的子串</a:t>
            </a:r>
            <a:endParaRPr lang="zh-CN" altLang="en-US"/>
          </a:p>
          <a:p>
            <a:pPr lvl="1"/>
            <a:r>
              <a:t>语法：</a:t>
            </a:r>
            <a:r>
              <a:rPr lang="en-US" altLang="zh-CN">
                <a:highlight>
                  <a:srgbClr val="FF0000"/>
                </a:highlight>
              </a:rPr>
              <a:t>/</a:t>
            </a:r>
            <a:r>
              <a:rPr lang="en-US" altLang="zh-CN"/>
              <a:t>pattern/modifiers</a:t>
            </a:r>
            <a:r>
              <a:t>，如</a:t>
            </a:r>
            <a:r>
              <a:rPr lang="en-US" altLang="zh-CN"/>
              <a:t>var pattern=/szu/i</a:t>
            </a:r>
            <a:r>
              <a:t>，即</a:t>
            </a:r>
            <a:r>
              <a:rPr lang="en-US" altLang="zh-CN"/>
              <a:t>pattern={szu, Szu, sZu, szU, SZu...}</a:t>
            </a:r>
            <a:endParaRPr lang="en-US" altLang="zh-CN"/>
          </a:p>
          <a:p>
            <a:pPr lvl="2"/>
            <a:r>
              <a:rPr lang="en-US" altLang="zh-CN"/>
              <a:t>var str=”www.SZU.edu.cn”; </a:t>
            </a:r>
            <a:endParaRPr lang="en-US" altLang="zh-CN"/>
          </a:p>
          <a:p>
            <a:pPr lvl="2"/>
            <a:r>
              <a:rPr lang="en-US" altLang="zh-CN"/>
              <a:t>var n=str.search(/szu/i);  //n=?</a:t>
            </a:r>
            <a:endParaRPr lang="en-US" altLang="zh-CN"/>
          </a:p>
          <a:p>
            <a:pPr lvl="2"/>
            <a:r>
              <a:rPr lang="en-US" altLang="zh-CN"/>
              <a:t>var res=str.replace(/szu/i, “zsu”);  //res</a:t>
            </a:r>
            <a:r>
              <a:t>、</a:t>
            </a:r>
            <a:r>
              <a:rPr lang="en-US" altLang="zh-CN"/>
              <a:t>str=</a:t>
            </a:r>
            <a:r>
              <a:t>？</a:t>
            </a:r>
            <a:endParaRPr lang="en-US" altLang="zh-CN"/>
          </a:p>
          <a:p>
            <a:pPr lvl="0"/>
            <a:r>
              <a:rPr lang="en-US" altLang="zh-CN"/>
              <a:t>/i, </a:t>
            </a:r>
            <a:r>
              <a:t>大小写不敏感，</a:t>
            </a:r>
            <a:r>
              <a:rPr lang="en-US" altLang="zh-CN"/>
              <a:t> /g</a:t>
            </a:r>
            <a:r>
              <a:t>，找全部匹配，</a:t>
            </a:r>
            <a:r>
              <a:rPr lang="en-US" altLang="zh-CN"/>
              <a:t> /m, </a:t>
            </a:r>
            <a:r>
              <a:t>按行开始匹配</a:t>
            </a:r>
            <a:endParaRPr lang="en-US" altLang="zh-CN"/>
          </a:p>
          <a:p>
            <a:r>
              <a:t>一些模式：</a:t>
            </a:r>
          </a:p>
          <a:p>
            <a:pPr lvl="1"/>
            <a:r>
              <a:rPr lang="en-US" altLang="zh-CN"/>
              <a:t>[abc][0-9](x|y)</a:t>
            </a:r>
            <a:r>
              <a:t>、</a:t>
            </a:r>
            <a:r>
              <a:rPr lang="en-US" altLang="zh-CN"/>
              <a:t>[^a]</a:t>
            </a:r>
            <a:r>
              <a:t>、</a:t>
            </a:r>
            <a:r>
              <a:rPr lang="en-US" altLang="zh-CN"/>
              <a:t>.</a:t>
            </a:r>
            <a:r>
              <a:t>、</a:t>
            </a:r>
          </a:p>
          <a:p>
            <a:pPr lvl="1"/>
            <a:r>
              <a:rPr lang="en-US" altLang="zh-CN"/>
              <a:t>[]</a:t>
            </a:r>
            <a:r>
              <a:t>：匹配给定字符集中的任意字符；</a:t>
            </a:r>
            <a:r>
              <a:rPr lang="en-US" altLang="zh-CN"/>
              <a:t>[^]</a:t>
            </a:r>
            <a:r>
              <a:t>匹配不是</a:t>
            </a:r>
            <a:r>
              <a:rPr lang="en-US" altLang="zh-CN"/>
              <a:t>^</a:t>
            </a:r>
            <a:r>
              <a:t>后面的字符；</a:t>
            </a:r>
            <a:r>
              <a:rPr lang="en-US" altLang="zh-CN"/>
              <a:t>a-z</a:t>
            </a:r>
            <a:r>
              <a:t>，</a:t>
            </a:r>
            <a:r>
              <a:rPr lang="en-US" altLang="zh-CN"/>
              <a:t>a|z</a:t>
            </a:r>
            <a:endParaRPr lang="en-US" altLang="zh-CN"/>
          </a:p>
          <a:p>
            <a:pPr lvl="1"/>
            <a:r>
              <a:rPr lang="en-US" altLang="zh-CN">
                <a:highlight>
                  <a:srgbClr val="FF0000"/>
                </a:highlight>
              </a:rPr>
              <a:t>\</a:t>
            </a:r>
            <a:r>
              <a:rPr lang="en-US" altLang="zh-CN"/>
              <a:t>w</a:t>
            </a:r>
            <a:r>
              <a:t>、</a:t>
            </a:r>
            <a:r>
              <a:rPr lang="en-US" altLang="zh-CN"/>
              <a:t>\W</a:t>
            </a:r>
            <a:r>
              <a:t>、</a:t>
            </a:r>
            <a:r>
              <a:rPr lang="en-US" altLang="zh-CN"/>
              <a:t>\d</a:t>
            </a:r>
            <a:r>
              <a:t>、</a:t>
            </a:r>
            <a:r>
              <a:rPr lang="en-US" altLang="zh-CN"/>
              <a:t>\D</a:t>
            </a:r>
            <a:r>
              <a:t>、</a:t>
            </a:r>
            <a:r>
              <a:rPr lang="en-US" altLang="zh-CN"/>
              <a:t>\s</a:t>
            </a:r>
            <a:r>
              <a:t>、</a:t>
            </a:r>
            <a:r>
              <a:rPr lang="en-US" altLang="zh-CN"/>
              <a:t>\S</a:t>
            </a:r>
            <a:r>
              <a:t>、</a:t>
            </a:r>
            <a:r>
              <a:rPr lang="en-US" altLang="zh-CN"/>
              <a:t>\b</a:t>
            </a:r>
            <a:r>
              <a:t>、</a:t>
            </a:r>
            <a:r>
              <a:rPr lang="en-US" altLang="zh-CN"/>
              <a:t>\B</a:t>
            </a:r>
            <a:r>
              <a:t>、</a:t>
            </a:r>
            <a:r>
              <a:rPr lang="en-US" altLang="zh-CN"/>
              <a:t>\0</a:t>
            </a:r>
            <a:r>
              <a:rPr>
                <a:sym typeface="+mn-ea"/>
              </a:rPr>
              <a:t>、</a:t>
            </a:r>
            <a:r>
              <a:rPr lang="en-US" altLang="zh-CN"/>
              <a:t>\n</a:t>
            </a:r>
            <a:r>
              <a:rPr>
                <a:sym typeface="+mn-ea"/>
              </a:rPr>
              <a:t>、</a:t>
            </a:r>
            <a:r>
              <a:rPr lang="en-US" altLang="zh-CN"/>
              <a:t>\r</a:t>
            </a:r>
            <a:r>
              <a:rPr>
                <a:sym typeface="+mn-ea"/>
              </a:rPr>
              <a:t>、</a:t>
            </a:r>
            <a:r>
              <a:rPr lang="en-US" altLang="zh-CN"/>
              <a:t>\t</a:t>
            </a:r>
            <a:r>
              <a:rPr>
                <a:sym typeface="+mn-ea"/>
              </a:rPr>
              <a:t>、</a:t>
            </a:r>
            <a:r>
              <a:rPr lang="en-US" altLang="zh-CN"/>
              <a:t>\xxx</a:t>
            </a:r>
            <a:r>
              <a:rPr>
                <a:sym typeface="+mn-ea"/>
              </a:rPr>
              <a:t>、</a:t>
            </a:r>
            <a:r>
              <a:rPr lang="en-US" altLang="zh-CN">
                <a:sym typeface="+mn-ea"/>
              </a:rPr>
              <a:t>\</a:t>
            </a:r>
            <a:r>
              <a:rPr lang="en-US" altLang="zh-CN"/>
              <a:t>xdd</a:t>
            </a:r>
            <a:r>
              <a:rPr>
                <a:sym typeface="+mn-ea"/>
              </a:rPr>
              <a:t>、</a:t>
            </a:r>
            <a:r>
              <a:rPr lang="en-US" altLang="zh-CN"/>
              <a:t>\uxxxx</a:t>
            </a:r>
            <a:r>
              <a:t>、</a:t>
            </a:r>
          </a:p>
          <a:p>
            <a:pPr lvl="1"/>
            <a:r>
              <a:rPr lang="en-US" altLang="zh-CN"/>
              <a:t>w</a:t>
            </a:r>
            <a:r>
              <a:t>字母和数字，大写非；</a:t>
            </a:r>
            <a:r>
              <a:rPr lang="en-US" altLang="zh-CN"/>
              <a:t>digit</a:t>
            </a:r>
            <a:r>
              <a:t>数字、</a:t>
            </a:r>
            <a:r>
              <a:rPr lang="en-US" altLang="zh-CN"/>
              <a:t>space</a:t>
            </a:r>
            <a:r>
              <a:t>空白、</a:t>
            </a:r>
            <a:r>
              <a:rPr lang="en-US" altLang="zh-CN"/>
              <a:t>break</a:t>
            </a:r>
            <a:r>
              <a:t>空格、</a:t>
            </a:r>
            <a:r>
              <a:rPr lang="en-US" altLang="zh-CN"/>
              <a:t>0null</a:t>
            </a:r>
            <a:r>
              <a:t>、</a:t>
            </a:r>
            <a:r>
              <a:rPr lang="en-US" altLang="zh-CN"/>
              <a:t>next</a:t>
            </a:r>
            <a:r>
              <a:t>换行、</a:t>
            </a:r>
            <a:r>
              <a:rPr lang="en-US" altLang="zh-CN"/>
              <a:t>return</a:t>
            </a:r>
            <a:r>
              <a:t>回车、</a:t>
            </a:r>
            <a:r>
              <a:rPr lang="en-US" altLang="zh-CN"/>
              <a:t>tab</a:t>
            </a:r>
            <a:r>
              <a:t>制表</a:t>
            </a:r>
          </a:p>
          <a:p>
            <a:pPr lvl="1"/>
            <a:r>
              <a:rPr lang="en-US" altLang="zh-CN"/>
              <a:t>n+</a:t>
            </a:r>
            <a:r>
              <a:t>、</a:t>
            </a:r>
            <a:r>
              <a:rPr lang="en-US" altLang="zh-CN"/>
              <a:t>n*</a:t>
            </a:r>
            <a:r>
              <a:t>、</a:t>
            </a:r>
            <a:r>
              <a:rPr lang="en-US" altLang="zh-CN"/>
              <a:t>n</a:t>
            </a:r>
            <a:r>
              <a:t>？、</a:t>
            </a:r>
            <a:r>
              <a:rPr lang="en-US" altLang="zh-CN"/>
              <a:t>n{X}</a:t>
            </a:r>
            <a:r>
              <a:t>、</a:t>
            </a:r>
            <a:r>
              <a:rPr lang="en-US" altLang="zh-CN"/>
              <a:t>n{X</a:t>
            </a:r>
            <a:r>
              <a:t>，</a:t>
            </a:r>
            <a:r>
              <a:rPr lang="en-US" altLang="zh-CN"/>
              <a:t>Y}</a:t>
            </a:r>
            <a:r>
              <a:t>、</a:t>
            </a:r>
            <a:r>
              <a:rPr lang="en-US" altLang="zh-CN"/>
              <a:t>n{X,}</a:t>
            </a:r>
            <a:r>
              <a:t>、</a:t>
            </a:r>
            <a:r>
              <a:rPr lang="en-US" altLang="zh-CN"/>
              <a:t>n$</a:t>
            </a:r>
            <a:r>
              <a:t>、</a:t>
            </a:r>
            <a:r>
              <a:rPr lang="en-US" altLang="zh-CN"/>
              <a:t>^n</a:t>
            </a:r>
            <a:r>
              <a:t>、</a:t>
            </a:r>
            <a:r>
              <a:rPr lang="en-US" altLang="zh-CN"/>
              <a:t>?=n</a:t>
            </a:r>
            <a:r>
              <a:t>、</a:t>
            </a:r>
            <a:r>
              <a:rPr lang="en-US" altLang="zh-CN"/>
              <a:t>?!n</a:t>
            </a:r>
            <a:endParaRPr lang="en-US" altLang="zh-CN"/>
          </a:p>
          <a:p>
            <a:pPr lvl="1"/>
            <a:r>
              <a:t>至少一个；</a:t>
            </a:r>
            <a:r>
              <a:rPr lang="en-US" altLang="zh-CN"/>
              <a:t>0</a:t>
            </a:r>
            <a:r>
              <a:t>或多个；</a:t>
            </a:r>
            <a:r>
              <a:rPr lang="en-US" altLang="zh-CN"/>
              <a:t>0</a:t>
            </a:r>
            <a:r>
              <a:t>或</a:t>
            </a:r>
            <a:r>
              <a:rPr lang="en-US" altLang="zh-CN"/>
              <a:t>1</a:t>
            </a:r>
            <a:r>
              <a:t>个；</a:t>
            </a:r>
            <a:r>
              <a:rPr lang="en-US" altLang="zh-CN"/>
              <a:t>X</a:t>
            </a:r>
            <a:r>
              <a:t>个，</a:t>
            </a:r>
            <a:r>
              <a:rPr lang="en-US" altLang="zh-CN"/>
              <a:t>X</a:t>
            </a:r>
            <a:r>
              <a:t>到</a:t>
            </a:r>
            <a:r>
              <a:rPr lang="en-US" altLang="zh-CN"/>
              <a:t>Y</a:t>
            </a:r>
            <a:r>
              <a:t>个；至少</a:t>
            </a:r>
            <a:r>
              <a:rPr lang="en-US" altLang="zh-CN"/>
              <a:t>X</a:t>
            </a:r>
            <a:r>
              <a:t>个；</a:t>
            </a:r>
            <a:r>
              <a:rPr lang="en-US" altLang="zh-CN"/>
              <a:t>$</a:t>
            </a:r>
            <a:r>
              <a:t>结束、</a:t>
            </a:r>
            <a:r>
              <a:rPr lang="en-US" altLang="zh-CN"/>
              <a:t>^</a:t>
            </a:r>
            <a:r>
              <a:t>开始，</a:t>
            </a:r>
            <a:r>
              <a:rPr lang="en-US" altLang="zh-CN"/>
              <a:t>?=!</a:t>
            </a:r>
            <a:r>
              <a:t>后面需要满足条件</a:t>
            </a:r>
            <a:r>
              <a:rPr lang="en-US" altLang="zh-CN"/>
              <a:t>n</a:t>
            </a:r>
            <a:endParaRPr lang="en-US" altLang="zh-CN"/>
          </a:p>
          <a:p>
            <a:pPr lvl="2"/>
            <a:r>
              <a:rPr lang="en-US" altLang="zh-CN"/>
              <a:t>var pa=/s/</a:t>
            </a:r>
            <a:endParaRPr lang="en-US" altLang="zh-CN"/>
          </a:p>
          <a:p>
            <a:pPr lvl="2"/>
            <a:r>
              <a:rPr lang="en-US" altLang="zh-CN"/>
              <a:t>pa.test(“szu”), /s/.test(“szu”)  true</a:t>
            </a:r>
            <a:endParaRPr lang="en-US" altLang="zh-CN"/>
          </a:p>
          <a:p>
            <a:pPr lvl="2"/>
            <a:r>
              <a:rPr lang="en-US" altLang="zh-CN"/>
              <a:t>pa.exec(“szu”), /s/.exec(“szu”)  s</a:t>
            </a:r>
            <a:endParaRPr lang="en-US" alt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补充：</a:t>
            </a:r>
            <a:r>
              <a:rPr lang="en-US" altLang="zh-CN"/>
              <a:t>Set</a:t>
            </a:r>
            <a:r>
              <a:t>和</a:t>
            </a:r>
            <a:r>
              <a:rPr lang="en-US" altLang="zh-CN"/>
              <a:t>Map</a:t>
            </a:r>
            <a:endParaRPr lang="en-US" altLang="zh-CN"/>
          </a:p>
        </p:txBody>
      </p:sp>
      <p:sp>
        <p:nvSpPr>
          <p:cNvPr id="3" name="内容占位符 2"/>
          <p:cNvSpPr>
            <a:spLocks noGrp="1"/>
          </p:cNvSpPr>
          <p:nvPr>
            <p:ph idx="1"/>
          </p:nvPr>
        </p:nvSpPr>
        <p:spPr/>
        <p:txBody>
          <a:bodyPr/>
          <a:p>
            <a:r>
              <a:rPr lang="en-US" altLang="zh-CN"/>
              <a:t>Set</a:t>
            </a:r>
            <a:r>
              <a:t>：</a:t>
            </a:r>
            <a:r>
              <a:rPr lang="zh-CN" altLang="en-US"/>
              <a:t>唯一值的集合</a:t>
            </a:r>
            <a:endParaRPr lang="zh-CN" altLang="en-US"/>
          </a:p>
          <a:p>
            <a:r>
              <a:rPr lang="en-US" altLang="zh-CN"/>
              <a:t>new Set</a:t>
            </a:r>
            <a:r>
              <a:t>、</a:t>
            </a:r>
            <a:r>
              <a:rPr lang="en-US" altLang="zh-CN"/>
              <a:t>add</a:t>
            </a:r>
            <a:r>
              <a:t>、</a:t>
            </a:r>
            <a:r>
              <a:rPr lang="en-US" altLang="zh-CN"/>
              <a:t>clear</a:t>
            </a:r>
            <a:r>
              <a:t>、</a:t>
            </a:r>
            <a:r>
              <a:rPr lang="en-US" altLang="zh-CN"/>
              <a:t>delete</a:t>
            </a:r>
            <a:r>
              <a:t>、</a:t>
            </a:r>
            <a:r>
              <a:rPr lang="en-US" altLang="zh-CN"/>
              <a:t>entries</a:t>
            </a:r>
            <a:r>
              <a:t>、</a:t>
            </a:r>
            <a:r>
              <a:rPr lang="en-US" altLang="zh-CN"/>
              <a:t>has</a:t>
            </a:r>
            <a:r>
              <a:t>、</a:t>
            </a:r>
            <a:r>
              <a:rPr lang="en-US" altLang="zh-CN"/>
              <a:t>forEach</a:t>
            </a:r>
            <a:r>
              <a:t>、</a:t>
            </a:r>
            <a:r>
              <a:rPr lang="en-US" altLang="zh-CN"/>
              <a:t>keys</a:t>
            </a:r>
            <a:r>
              <a:t>、</a:t>
            </a:r>
            <a:r>
              <a:rPr lang="en-US" altLang="zh-CN"/>
              <a:t>values</a:t>
            </a:r>
            <a:r>
              <a:t>、</a:t>
            </a:r>
            <a:r>
              <a:rPr lang="en-US" altLang="zh-CN"/>
              <a:t>size</a:t>
            </a:r>
            <a:endParaRPr lang="en-US" altLang="zh-CN"/>
          </a:p>
          <a:p>
            <a:endParaRPr lang="en-US" altLang="zh-CN"/>
          </a:p>
          <a:p>
            <a:r>
              <a:rPr lang="en-US" altLang="zh-CN"/>
              <a:t>Map</a:t>
            </a:r>
            <a:r>
              <a:t>：键值对集合</a:t>
            </a:r>
          </a:p>
          <a:p>
            <a:r>
              <a:rPr lang="en-US" altLang="zh-CN">
                <a:sym typeface="+mn-ea"/>
              </a:rPr>
              <a:t>new Map</a:t>
            </a:r>
            <a:r>
              <a:rPr>
                <a:sym typeface="+mn-ea"/>
              </a:rPr>
              <a:t>、</a:t>
            </a:r>
            <a:r>
              <a:rPr lang="en-US" altLang="zh-CN">
                <a:sym typeface="+mn-ea"/>
              </a:rPr>
              <a:t>set</a:t>
            </a:r>
            <a:r>
              <a:rPr>
                <a:sym typeface="+mn-ea"/>
              </a:rPr>
              <a:t>、</a:t>
            </a:r>
            <a:r>
              <a:rPr lang="en-US" altLang="zh-CN">
                <a:sym typeface="+mn-ea"/>
              </a:rPr>
              <a:t>get</a:t>
            </a:r>
            <a:r>
              <a:rPr>
                <a:sym typeface="+mn-ea"/>
              </a:rPr>
              <a:t>、</a:t>
            </a:r>
            <a:r>
              <a:rPr lang="en-US" altLang="zh-CN">
                <a:sym typeface="+mn-ea"/>
              </a:rPr>
              <a:t>clear</a:t>
            </a:r>
            <a:r>
              <a:rPr>
                <a:sym typeface="+mn-ea"/>
              </a:rPr>
              <a:t>、</a:t>
            </a:r>
            <a:r>
              <a:rPr lang="en-US" altLang="zh-CN">
                <a:sym typeface="+mn-ea"/>
              </a:rPr>
              <a:t>delete</a:t>
            </a:r>
            <a:r>
              <a:rPr>
                <a:sym typeface="+mn-ea"/>
              </a:rPr>
              <a:t>、</a:t>
            </a:r>
            <a:r>
              <a:rPr lang="en-US" altLang="zh-CN">
                <a:sym typeface="+mn-ea"/>
              </a:rPr>
              <a:t>entries</a:t>
            </a:r>
            <a:r>
              <a:rPr>
                <a:sym typeface="+mn-ea"/>
              </a:rPr>
              <a:t>、</a:t>
            </a:r>
            <a:r>
              <a:rPr lang="en-US" altLang="zh-CN">
                <a:sym typeface="+mn-ea"/>
              </a:rPr>
              <a:t>has</a:t>
            </a:r>
            <a:r>
              <a:rPr>
                <a:sym typeface="+mn-ea"/>
              </a:rPr>
              <a:t>、</a:t>
            </a:r>
            <a:r>
              <a:rPr lang="en-US" altLang="zh-CN">
                <a:sym typeface="+mn-ea"/>
              </a:rPr>
              <a:t>forEach</a:t>
            </a:r>
            <a:r>
              <a:rPr>
                <a:sym typeface="+mn-ea"/>
              </a:rPr>
              <a:t>、</a:t>
            </a:r>
            <a:r>
              <a:rPr lang="en-US" altLang="zh-CN">
                <a:sym typeface="+mn-ea"/>
              </a:rPr>
              <a:t>keys</a:t>
            </a:r>
            <a:r>
              <a:rPr>
                <a:sym typeface="+mn-ea"/>
              </a:rPr>
              <a:t>、</a:t>
            </a:r>
            <a:r>
              <a:rPr lang="en-US" altLang="zh-CN">
                <a:sym typeface="+mn-ea"/>
              </a:rPr>
              <a:t>values</a:t>
            </a:r>
            <a:r>
              <a:rPr>
                <a:sym typeface="+mn-ea"/>
              </a:rPr>
              <a:t>、</a:t>
            </a:r>
            <a:r>
              <a:rPr lang="en-US" altLang="zh-CN">
                <a:sym typeface="+mn-ea"/>
              </a:rPr>
              <a:t>size</a:t>
            </a:r>
            <a:endParaRPr lang="en-US" altLang="zh-CN"/>
          </a:p>
          <a:p/>
          <a:p>
            <a:r>
              <a:rPr lang="en-US" altLang="zh-CN"/>
              <a:t>JavaScript</a:t>
            </a:r>
            <a:r>
              <a:t>对象：也是一个键值对集合（特别的键，特别的值）</a:t>
            </a:r>
          </a:p>
          <a:p/>
          <a:p>
            <a:r>
              <a:t>对象没有 size ，Maps 有 size；</a:t>
            </a:r>
          </a:p>
          <a:p>
            <a:r>
              <a:t>对象键必须是字符串（或符号），Map 键可以是任何数据类型；</a:t>
            </a:r>
          </a:p>
          <a:p>
            <a:r>
              <a:t>对象键没有约定排序，Map 键按插入排序；</a:t>
            </a:r>
          </a:p>
          <a:p>
            <a:r>
              <a:t>对象有默认键值，Map 没有默认键值</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zh-CN" dirty="0"/>
              <a:t>DOM</a:t>
            </a:r>
            <a:r>
              <a:rPr lang="zh-CN" altLang="en-US" dirty="0"/>
              <a:t>简介</a:t>
            </a:r>
            <a:endParaRPr lang="zh-CN" altLang="en-US" dirty="0"/>
          </a:p>
        </p:txBody>
      </p:sp>
      <p:sp>
        <p:nvSpPr>
          <p:cNvPr id="146435" name="Rectangle 3"/>
          <p:cNvSpPr>
            <a:spLocks noGrp="1" noChangeArrowheads="1"/>
          </p:cNvSpPr>
          <p:nvPr>
            <p:ph idx="1"/>
          </p:nvPr>
        </p:nvSpPr>
        <p:spPr>
          <a:xfrm>
            <a:off x="533400" y="1668067"/>
            <a:ext cx="8493126" cy="3792140"/>
          </a:xfrm>
        </p:spPr>
        <p:txBody>
          <a:bodyPr/>
          <a:lstStyle/>
          <a:p>
            <a:pPr marL="0" lvl="1" indent="0">
              <a:spcBef>
                <a:spcPct val="15000"/>
              </a:spcBef>
              <a:buNone/>
            </a:pPr>
            <a:r>
              <a:rPr lang="en-US" altLang="zh-CN" sz="1800" dirty="0" smtClean="0"/>
              <a:t>DOM</a:t>
            </a:r>
            <a:r>
              <a:rPr lang="zh-CN" altLang="en-US" sz="1800" dirty="0" smtClean="0"/>
              <a:t>（</a:t>
            </a:r>
            <a:r>
              <a:rPr lang="en-US" altLang="zh-CN" sz="1800" dirty="0" smtClean="0"/>
              <a:t>Document Object Model</a:t>
            </a:r>
            <a:r>
              <a:rPr lang="zh-CN" altLang="en-US" sz="1800" dirty="0" smtClean="0"/>
              <a:t>）模型</a:t>
            </a:r>
            <a:endParaRPr lang="en-US" altLang="zh-CN" sz="1800" dirty="0" smtClean="0"/>
          </a:p>
          <a:p>
            <a:pPr>
              <a:spcBef>
                <a:spcPct val="15000"/>
              </a:spcBef>
              <a:buNone/>
            </a:pPr>
            <a:r>
              <a:rPr lang="en-US" altLang="zh-CN" sz="1800" dirty="0" smtClean="0"/>
              <a:t>         HTML </a:t>
            </a:r>
            <a:r>
              <a:rPr lang="en-US" altLang="zh-CN" sz="1800" dirty="0"/>
              <a:t>DOM</a:t>
            </a:r>
            <a:r>
              <a:rPr lang="zh-CN" altLang="zh-CN" sz="1800" dirty="0"/>
              <a:t>定义了访问和操作</a:t>
            </a:r>
            <a:r>
              <a:rPr lang="en-US" altLang="zh-CN" sz="1800" dirty="0"/>
              <a:t>HTML</a:t>
            </a:r>
            <a:r>
              <a:rPr lang="zh-CN" altLang="zh-CN" sz="1800" dirty="0"/>
              <a:t>文档的标准方法</a:t>
            </a:r>
            <a:r>
              <a:rPr lang="zh-CN" altLang="zh-CN" sz="1800" dirty="0" smtClean="0"/>
              <a:t>。</a:t>
            </a:r>
            <a:endParaRPr lang="en-US" altLang="zh-CN" sz="1800" dirty="0" smtClean="0"/>
          </a:p>
          <a:p>
            <a:pPr>
              <a:spcBef>
                <a:spcPct val="15000"/>
              </a:spcBef>
              <a:buNone/>
            </a:pPr>
            <a:r>
              <a:rPr lang="en-US" altLang="zh-CN" sz="1800" dirty="0"/>
              <a:t> </a:t>
            </a:r>
            <a:r>
              <a:rPr lang="en-US" altLang="zh-CN" sz="1800" dirty="0" smtClean="0"/>
              <a:t>        DOM</a:t>
            </a:r>
            <a:r>
              <a:rPr lang="zh-CN" altLang="zh-CN" sz="1800" dirty="0"/>
              <a:t>将</a:t>
            </a:r>
            <a:r>
              <a:rPr lang="en-US" altLang="zh-CN" sz="1800" dirty="0"/>
              <a:t>HTML</a:t>
            </a:r>
            <a:r>
              <a:rPr lang="zh-CN" altLang="zh-CN" sz="1800" dirty="0"/>
              <a:t>文档表达为</a:t>
            </a:r>
            <a:r>
              <a:rPr lang="zh-CN" altLang="zh-CN" sz="1800" dirty="0" smtClean="0"/>
              <a:t>树结构。</a:t>
            </a:r>
            <a:r>
              <a:rPr lang="en-US" altLang="zh-CN" sz="1800" dirty="0"/>
              <a:t>HTML</a:t>
            </a:r>
            <a:r>
              <a:rPr lang="zh-CN" altLang="zh-CN" sz="1800" dirty="0"/>
              <a:t>文档结构好像倒垂的一棵树一样，其中</a:t>
            </a:r>
            <a:r>
              <a:rPr lang="en-US" altLang="zh-CN" sz="1800" dirty="0"/>
              <a:t>&lt;html&gt;</a:t>
            </a:r>
            <a:r>
              <a:rPr lang="zh-CN" altLang="zh-CN" sz="1800" dirty="0"/>
              <a:t>标记就是树的根节点，</a:t>
            </a:r>
            <a:r>
              <a:rPr lang="en-US" altLang="zh-CN" sz="1800" dirty="0"/>
              <a:t>&lt;head&gt;</a:t>
            </a:r>
            <a:r>
              <a:rPr lang="zh-CN" altLang="zh-CN" sz="1800" dirty="0"/>
              <a:t>、</a:t>
            </a:r>
            <a:r>
              <a:rPr lang="en-US" altLang="zh-CN" sz="1800" dirty="0"/>
              <a:t>&lt;body&gt;</a:t>
            </a:r>
            <a:r>
              <a:rPr lang="zh-CN" altLang="zh-CN" sz="1800" dirty="0"/>
              <a:t>是树的两个子节点。这种描述页面标记关系的树型结构称为</a:t>
            </a:r>
            <a:r>
              <a:rPr lang="en-US" altLang="zh-CN" sz="1800" dirty="0"/>
              <a:t>DOM</a:t>
            </a:r>
            <a:r>
              <a:rPr lang="zh-CN" altLang="zh-CN" sz="1800" dirty="0"/>
              <a:t>节点树（文档树）</a:t>
            </a:r>
            <a:r>
              <a:rPr lang="zh-CN" altLang="zh-CN" sz="1800" dirty="0" smtClean="0"/>
              <a:t>。</a:t>
            </a:r>
            <a:endParaRPr lang="zh-CN" altLang="zh-CN" sz="1800" dirty="0" smtClean="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145.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4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2601"/>
  <p:tag name="KSO_WM_SLIDE_LAYOUT" val="a_b"/>
  <p:tag name="KSO_WM_SLIDE_LAYOUT_CNT" val="1_1"/>
  <p:tag name="KSO_WM_SLIDE_MODEL_TYPE" val="cover"/>
</p:tagLst>
</file>

<file path=ppt/tags/tag147.xml><?xml version="1.0" encoding="utf-8"?>
<p:tagLst xmlns:p="http://schemas.openxmlformats.org/presentationml/2006/main">
  <p:tag name="KSO_WM_UNIT_PLACING_PICTURE_USER_VIEWPORT" val="{&quot;height&quot;:3300,&quot;width&quot;:3300}"/>
</p:tagLst>
</file>

<file path=ppt/tags/tag148.xml><?xml version="1.0" encoding="utf-8"?>
<p:tagLst xmlns:p="http://schemas.openxmlformats.org/presentationml/2006/main">
  <p:tag name="KSO_WM_UNIT_PLACING_PICTURE_USER_VIEWPORT" val="{&quot;height&quot;:2044,&quot;width&quot;:7232}"/>
</p:tagLst>
</file>

<file path=ppt/tags/tag149.xml><?xml version="1.0" encoding="utf-8"?>
<p:tagLst xmlns:p="http://schemas.openxmlformats.org/presentationml/2006/main">
  <p:tag name="KSO_WM_UNIT_TABLE_BEAUTIFY" val="smartTable{0161302a-1d89-4e5a-a16f-a8fc1f8bf2ed}"/>
  <p:tag name="TABLE_ENDDRAG_ORIGIN_RECT" val="533*134"/>
  <p:tag name="TABLE_ENDDRAG_RECT" val="54*201*533*13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TABLE_BEAUTIFY" val="smartTable{56aca675-e4ef-4ba3-944f-af8fe6c82617}"/>
  <p:tag name="TABLE_ENDDRAG_ORIGIN_RECT" val="632*240"/>
  <p:tag name="TABLE_ENDDRAG_RECT" val="55*244*632*240"/>
</p:tagLst>
</file>

<file path=ppt/tags/tag151.xml><?xml version="1.0" encoding="utf-8"?>
<p:tagLst xmlns:p="http://schemas.openxmlformats.org/presentationml/2006/main">
  <p:tag name="KSO_WM_UNIT_TABLE_BEAUTIFY" val="smartTable{e3f90c27-4f46-4eac-b9d0-c37c94b43c81}"/>
  <p:tag name="TABLE_ENDDRAG_ORIGIN_RECT" val="657*188"/>
  <p:tag name="TABLE_ENDDRAG_RECT" val="23*172*657*188"/>
</p:tagLst>
</file>

<file path=ppt/tags/tag152.xml><?xml version="1.0" encoding="utf-8"?>
<p:tagLst xmlns:p="http://schemas.openxmlformats.org/presentationml/2006/main">
  <p:tag name="KSO_WM_UNIT_TABLE_BEAUTIFY" val="smartTable{c7a7b493-c283-4acb-acba-0125a3a37455}"/>
  <p:tag name="TABLE_ENDDRAG_ORIGIN_RECT" val="641*181"/>
  <p:tag name="TABLE_ENDDRAG_RECT" val="42*211*641*181"/>
</p:tagLst>
</file>

<file path=ppt/tags/tag153.xml><?xml version="1.0" encoding="utf-8"?>
<p:tagLst xmlns:p="http://schemas.openxmlformats.org/presentationml/2006/main">
  <p:tag name="KSO_WM_UNIT_TABLE_BEAUTIFY" val="smartTable{506a51b0-b510-4584-9e25-4c6f8fa48325}"/>
  <p:tag name="TABLE_ENDDRAG_ORIGIN_RECT" val="589*162"/>
  <p:tag name="TABLE_ENDDRAG_RECT" val="45*144*589*162"/>
</p:tagLst>
</file>

<file path=ppt/tags/tag154.xml><?xml version="1.0" encoding="utf-8"?>
<p:tagLst xmlns:p="http://schemas.openxmlformats.org/presentationml/2006/main">
  <p:tag name="KSO_WM_UNIT_TABLE_BEAUTIFY" val="smartTable{cca961d7-e2c8-4eb8-8373-c0fc9fc1c96e}"/>
</p:tagLst>
</file>

<file path=ppt/tags/tag155.xml><?xml version="1.0" encoding="utf-8"?>
<p:tagLst xmlns:p="http://schemas.openxmlformats.org/presentationml/2006/main">
  <p:tag name="KSO_WM_UNIT_TABLE_BEAUTIFY" val="smartTable{e3cb87da-b228-40a7-88da-7e3475e421f9}"/>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wm#"/>
  <p:tag name="KSO_WM_TEMPLATE_CATEGORY" val="custom"/>
  <p:tag name="KSO_WM_TEMPLATE_INDEX" val="20186830"/>
</p:tagLst>
</file>

<file path=ppt/tags/tag158.xml><?xml version="1.0" encoding="utf-8"?>
<p:tagLst xmlns:p="http://schemas.openxmlformats.org/presentationml/2006/main">
  <p:tag name="KSO_WM_BEAUTIFY_FLAG" val=""/>
  <p:tag name="TABLE_ENDDRAG_ORIGIN_RECT" val="517*308"/>
  <p:tag name="TABLE_ENDDRAG_RECT" val="127*215*517*309"/>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BEAUTIFY_FLAG" val=""/>
  <p:tag name="TABLE_ENDDRAG_ORIGIN_RECT" val="556*291"/>
  <p:tag name="TABLE_ENDDRAG_RECT" val="73*219*556*291"/>
</p:tagLst>
</file>

<file path=ppt/tags/tag161.xml><?xml version="1.0" encoding="utf-8"?>
<p:tagLst xmlns:p="http://schemas.openxmlformats.org/presentationml/2006/main">
  <p:tag name="KSO_WM_UNIT_TABLE_BEAUTIFY" val="smartTable{aebfcd6e-180a-462b-bc1c-f42d34de48fb}"/>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TABLE_ENDDRAG_ORIGIN_RECT" val="495*349"/>
  <p:tag name="TABLE_ENDDRAG_RECT" val="113*128*495*349"/>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UNIT_TABLE_BEAUTIFY" val="smartTable{91495523-5fb9-4d9a-8bfe-4133f4158848}"/>
  <p:tag name="TABLE_ENDDRAG_ORIGIN_RECT" val="669*302"/>
  <p:tag name="TABLE_ENDDRAG_RECT" val="29*170*669*302"/>
</p:tagLst>
</file>

<file path=ppt/tags/tag179.xml><?xml version="1.0" encoding="utf-8"?>
<p:tagLst xmlns:p="http://schemas.openxmlformats.org/presentationml/2006/main">
  <p:tag name="TABLE_ENDDRAG_ORIGIN_RECT" val="555*289"/>
  <p:tag name="TABLE_ENDDRAG_RECT" val="70*160*555*289"/>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UNIT_TABLE_BEAUTIFY" val="smartTable{bdcee776-7af6-40d9-93c6-2f4a19af86f9}"/>
</p:tagLst>
</file>

<file path=ppt/tags/tag182.xml><?xml version="1.0" encoding="utf-8"?>
<p:tagLst xmlns:p="http://schemas.openxmlformats.org/presentationml/2006/main">
  <p:tag name="KSO_WM_UNIT_TABLE_BEAUTIFY" val="smartTable{f9172587-482d-4abb-aed7-af1eb4bc167f}"/>
</p:tagLst>
</file>

<file path=ppt/tags/tag183.xml><?xml version="1.0" encoding="utf-8"?>
<p:tagLst xmlns:p="http://schemas.openxmlformats.org/presentationml/2006/main">
  <p:tag name="KSO_WM_UNIT_TABLE_BEAUTIFY" val="smartTable{4980e02e-564e-40ff-9d92-9bd4cfe5fa68}"/>
</p:tagLst>
</file>

<file path=ppt/tags/tag184.xml><?xml version="1.0" encoding="utf-8"?>
<p:tagLst xmlns:p="http://schemas.openxmlformats.org/presentationml/2006/main">
  <p:tag name="KSO_WM_UNIT_TABLE_BEAUTIFY" val="smartTable{b8b46da8-721a-4cb2-b92b-c5e357231805}"/>
  <p:tag name="TABLE_ENDDRAG_ORIGIN_RECT" val="677*265"/>
  <p:tag name="TABLE_ENDDRAG_RECT" val="31*201*677*265"/>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UNIT_TABLE_BEAUTIFY" val="smartTable{c60eb379-1c4f-4321-9d13-5d503404f8ae}"/>
</p:tagLst>
</file>

<file path=ppt/tags/tag193.xml><?xml version="1.0" encoding="utf-8"?>
<p:tagLst xmlns:p="http://schemas.openxmlformats.org/presentationml/2006/main">
  <p:tag name="KSO_WM_UNIT_TABLE_BEAUTIFY" val="smartTable{04584954-8421-41ce-b370-92a090de2f44}"/>
</p:tagLst>
</file>

<file path=ppt/tags/tag194.xml><?xml version="1.0" encoding="utf-8"?>
<p:tagLst xmlns:p="http://schemas.openxmlformats.org/presentationml/2006/main">
  <p:tag name="KSO_WM_UNIT_TABLE_BEAUTIFY" val="smartTable{ab5c164f-510a-40b1-92ca-34fb23b58750}"/>
  <p:tag name="TABLE_ENDDRAG_ORIGIN_RECT" val="612*99"/>
  <p:tag name="TABLE_ENDDRAG_RECT" val="57*340*612*99"/>
</p:tagLst>
</file>

<file path=ppt/tags/tag195.xml><?xml version="1.0" encoding="utf-8"?>
<p:tagLst xmlns:p="http://schemas.openxmlformats.org/presentationml/2006/main">
  <p:tag name="KSO_WM_UNIT_TABLE_BEAUTIFY" val="smartTable{1cb29b4c-0333-4c12-8c3c-c0a4b2ce88e6}"/>
  <p:tag name="TABLE_ENDDRAG_ORIGIN_RECT" val="612*209"/>
  <p:tag name="TABLE_ENDDRAG_RECT" val="54*95*612*209"/>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UNIT_TABLE_BEAUTIFY" val="smartTable{e5c2b217-019e-4c6b-af9d-77d08d7ee0c5}"/>
  <p:tag name="TABLE_ENDDRAG_ORIGIN_RECT" val="538*134"/>
  <p:tag name="TABLE_ENDDRAG_RECT" val="72*162*538*134"/>
  <p:tag name="KSO_WM_BEAUTIFY_FLAG" val=""/>
</p:tagLst>
</file>

<file path=ppt/tags/tag199.xml><?xml version="1.0" encoding="utf-8"?>
<p:tagLst xmlns:p="http://schemas.openxmlformats.org/presentationml/2006/main">
  <p:tag name="KSO_WM_UNIT_TABLE_BEAUTIFY" val="smartTable{82e8f2d8-f6f3-4df5-98f5-002072bb75ae}"/>
  <p:tag name="TABLE_ENDDRAG_ORIGIN_RECT" val="647*307"/>
  <p:tag name="TABLE_ENDDRAG_RECT" val="34*205*647*30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UNIT_TABLE_BEAUTIFY" val="smartTable{a77e475d-70a2-44df-8f7d-a880c4e0d913}"/>
</p:tagLst>
</file>

<file path=ppt/tags/tag223.xml><?xml version="1.0" encoding="utf-8"?>
<p:tagLst xmlns:p="http://schemas.openxmlformats.org/presentationml/2006/main">
  <p:tag name="KSO_WM_UNIT_TABLE_BEAUTIFY" val="smartTable{c2dd6363-6311-44d3-8bbb-049f2b988dea}"/>
  <p:tag name="TABLE_ENDDRAG_ORIGIN_RECT" val="673*138"/>
  <p:tag name="TABLE_ENDDRAG_RECT" val="25*116*673*138"/>
</p:tagLst>
</file>

<file path=ppt/tags/tag224.xml><?xml version="1.0" encoding="utf-8"?>
<p:tagLst xmlns:p="http://schemas.openxmlformats.org/presentationml/2006/main">
  <p:tag name="KSO_WM_UNIT_TABLE_BEAUTIFY" val="smartTable{9ee5d045-8ee4-49e2-ae5f-08a50e6687af}"/>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 name="TABLE_ENDDRAG_ORIGIN_RECT" val="593*181"/>
  <p:tag name="TABLE_ENDDRAG_RECT" val="64*206*593*181"/>
</p:tagLst>
</file>

<file path=ppt/tags/tag239.xml><?xml version="1.0" encoding="utf-8"?>
<p:tagLst xmlns:p="http://schemas.openxmlformats.org/presentationml/2006/main">
  <p:tag name="KSO_WM_BEAUTIFY_FLAG" val=""/>
  <p:tag name="TABLE_ENDDRAG_ORIGIN_RECT" val="654*438"/>
  <p:tag name="TABLE_ENDDRAG_RECT" val="39*106*654*438"/>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TABLE_ENDDRAG_ORIGIN_RECT" val="519*372"/>
  <p:tag name="TABLE_ENDDRAG_RECT" val="120*139*520*372"/>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PP_MARK_KEY" val="6e98d2cf-974b-4b41-b80a-4c9b96789aea"/>
  <p:tag name="COMMONDATA" val="eyJoZGlkIjoiYmJlMDhmOTMyN2U4NjE0NTBlNjcxZDdkODQxMTY3MzgifQ=="/>
  <p:tag name="commondata" val="eyJoZGlkIjoiZTZiMGM5MmQ4ZjdjYWQzZmJhMGMwZDExYjZjYjk1ZWEifQ=="/>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100222</Words>
  <Application>WPS 演示</Application>
  <PresentationFormat>宽屏</PresentationFormat>
  <Paragraphs>5676</Paragraphs>
  <Slides>246</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18</vt:i4>
      </vt:variant>
      <vt:variant>
        <vt:lpstr>幻灯片标题</vt:lpstr>
      </vt:variant>
      <vt:variant>
        <vt:i4>246</vt:i4>
      </vt:variant>
    </vt:vector>
  </HeadingPairs>
  <TitlesOfParts>
    <vt:vector size="280" baseType="lpstr">
      <vt:lpstr>Arial</vt:lpstr>
      <vt:lpstr>宋体</vt:lpstr>
      <vt:lpstr>Wingdings</vt:lpstr>
      <vt:lpstr>微软雅黑</vt:lpstr>
      <vt:lpstr>汉仪旗黑-85S</vt:lpstr>
      <vt:lpstr>黑体</vt:lpstr>
      <vt:lpstr>Viner Hand ITC</vt:lpstr>
      <vt:lpstr>Verdana</vt:lpstr>
      <vt:lpstr>Arial Unicode MS</vt:lpstr>
      <vt:lpstr>Times New Roman</vt:lpstr>
      <vt:lpstr>Wingdings</vt:lpstr>
      <vt:lpstr>Arial</vt:lpstr>
      <vt:lpstr>华文楷体</vt:lpstr>
      <vt:lpstr>Times New Roman</vt:lpstr>
      <vt:lpstr>Mongolian Baiti</vt:lpstr>
      <vt:lpstr>Office 主题​​</vt:lpstr>
      <vt:lpstr>Package</vt:lpstr>
      <vt:lpstr>Package</vt:lpstr>
      <vt:lpstr>Package</vt:lpstr>
      <vt:lpstr>Visio.Drawing.11</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Web编程</vt:lpstr>
      <vt:lpstr>JavaScript概述</vt:lpstr>
      <vt:lpstr>第一个JavaScript程序 </vt:lpstr>
      <vt:lpstr>JavaScript放置的位置</vt:lpstr>
      <vt:lpstr>JavaScript放置-头部</vt:lpstr>
      <vt:lpstr>PowerPoint 演示文稿</vt:lpstr>
      <vt:lpstr>PowerPoint 演示文稿</vt:lpstr>
      <vt:lpstr>JavaScript放置-事件处理代码</vt:lpstr>
      <vt:lpstr>JavaScript程序</vt:lpstr>
      <vt:lpstr>代码</vt:lpstr>
      <vt:lpstr>消息对话框</vt:lpstr>
      <vt:lpstr>消息对话框-告警框</vt:lpstr>
      <vt:lpstr>消息对话框-确认框</vt:lpstr>
      <vt:lpstr>消息对话框-提示框</vt:lpstr>
      <vt:lpstr>JavaScript注释</vt:lpstr>
      <vt:lpstr>PowerPoint 演示文稿</vt:lpstr>
      <vt:lpstr>命名规范</vt:lpstr>
      <vt:lpstr>数据类型</vt:lpstr>
      <vt:lpstr>数据类型-数值型</vt:lpstr>
      <vt:lpstr>PowerPoint 演示文稿</vt:lpstr>
      <vt:lpstr>数据类型-布尔型</vt:lpstr>
      <vt:lpstr>数据类型-其它类型</vt:lpstr>
      <vt:lpstr>变量 </vt:lpstr>
      <vt:lpstr>变量的作用域</vt:lpstr>
      <vt:lpstr>转义字符</vt:lpstr>
      <vt:lpstr>运算符和表达式</vt:lpstr>
      <vt:lpstr>算术运算符和表达式</vt:lpstr>
      <vt:lpstr>关系运算符和表达式</vt:lpstr>
      <vt:lpstr>PowerPoint 演示文稿</vt:lpstr>
      <vt:lpstr>逻辑运算符和表达式</vt:lpstr>
      <vt:lpstr>赋值运算符和表达式</vt:lpstr>
      <vt:lpstr>位运算符和表达式</vt:lpstr>
      <vt:lpstr>条件运算符和表达式</vt:lpstr>
      <vt:lpstr>其它运算符和表达式</vt:lpstr>
      <vt:lpstr>JavaScript程序控制结构</vt:lpstr>
      <vt:lpstr>顺序结构</vt:lpstr>
      <vt:lpstr>顺序结构-练习</vt:lpstr>
      <vt:lpstr>分支结构 </vt:lpstr>
      <vt:lpstr>分支结构-if语句 </vt:lpstr>
      <vt:lpstr>分支结构-if-else语句</vt:lpstr>
      <vt:lpstr>分支结构-if-else if-else语句 </vt:lpstr>
      <vt:lpstr>PowerPoint 演示文稿</vt:lpstr>
      <vt:lpstr>分支结构-switch语句</vt:lpstr>
      <vt:lpstr>循环结构-for</vt:lpstr>
      <vt:lpstr>循环结构-while语句</vt:lpstr>
      <vt:lpstr>循环结构-do-while语句 </vt:lpstr>
      <vt:lpstr>循环结构-for-in循环</vt:lpstr>
      <vt:lpstr>循环结构-循环的嵌套</vt:lpstr>
      <vt:lpstr>PowerPoint 演示文稿</vt:lpstr>
      <vt:lpstr>JavaScript函数</vt:lpstr>
      <vt:lpstr>常用函数列表</vt:lpstr>
      <vt:lpstr>常用系统函数-全局函数</vt:lpstr>
      <vt:lpstr>常用系统函数-全局函数</vt:lpstr>
      <vt:lpstr>常用系统函数-全局函数</vt:lpstr>
      <vt:lpstr>常用系统函数-全局函数</vt:lpstr>
      <vt:lpstr>常用系统函数-全局函数</vt:lpstr>
      <vt:lpstr>常用系统函数-常用的对象函数</vt:lpstr>
      <vt:lpstr>常用系统函数-常用的对象函数</vt:lpstr>
      <vt:lpstr>自定义函数</vt:lpstr>
      <vt:lpstr>自定义函数</vt:lpstr>
      <vt:lpstr>PowerPoint 演示文稿</vt:lpstr>
      <vt:lpstr>带参数返回的return语句</vt:lpstr>
      <vt:lpstr>函数变量的作用域</vt:lpstr>
      <vt:lpstr>函数变量的作用域案例</vt:lpstr>
      <vt:lpstr>ECMASCIPT、DOM和BOM</vt:lpstr>
      <vt:lpstr>常用对象</vt:lpstr>
      <vt:lpstr>常用对象-续</vt:lpstr>
      <vt:lpstr>常用对象-续</vt:lpstr>
      <vt:lpstr>Array</vt:lpstr>
      <vt:lpstr>Array</vt:lpstr>
      <vt:lpstr>Array</vt:lpstr>
      <vt:lpstr>Array</vt:lpstr>
      <vt:lpstr>Array</vt:lpstr>
      <vt:lpstr>Array</vt:lpstr>
      <vt:lpstr>Array</vt:lpstr>
      <vt:lpstr>Array-案例 </vt:lpstr>
      <vt:lpstr>String</vt:lpstr>
      <vt:lpstr>String</vt:lpstr>
      <vt:lpstr>String</vt:lpstr>
      <vt:lpstr>String</vt:lpstr>
      <vt:lpstr>String</vt:lpstr>
      <vt:lpstr>String-案例</vt:lpstr>
      <vt:lpstr>Date</vt:lpstr>
      <vt:lpstr>Date-提取日期字段方法</vt:lpstr>
      <vt:lpstr>Date-日期转换与调整</vt:lpstr>
      <vt:lpstr>Date-案例</vt:lpstr>
      <vt:lpstr>Math</vt:lpstr>
      <vt:lpstr>Math</vt:lpstr>
      <vt:lpstr>Math-案例</vt:lpstr>
      <vt:lpstr>Number</vt:lpstr>
      <vt:lpstr>Boolean</vt:lpstr>
      <vt:lpstr>创建自定义对象</vt:lpstr>
      <vt:lpstr>解析JSON字符串创建对象</vt:lpstr>
      <vt:lpstr>通过构造函数创建对象</vt:lpstr>
      <vt:lpstr>通过原型方法创建对象</vt:lpstr>
      <vt:lpstr>混合使用多种方法创建对象</vt:lpstr>
      <vt:lpstr>补充：正则表达式</vt:lpstr>
      <vt:lpstr>补充：Set和Map</vt:lpstr>
      <vt:lpstr>DOM简介</vt:lpstr>
      <vt:lpstr>DOM节点树</vt:lpstr>
      <vt:lpstr>HTML DOM</vt:lpstr>
      <vt:lpstr>document对象的属性</vt:lpstr>
      <vt:lpstr>document属性设置例子</vt:lpstr>
      <vt:lpstr>DOM节点</vt:lpstr>
      <vt:lpstr>DOM节点</vt:lpstr>
      <vt:lpstr>DOM节点-关系</vt:lpstr>
      <vt:lpstr>DOM节点访问</vt:lpstr>
      <vt:lpstr>DOM节点访问-方法1</vt:lpstr>
      <vt:lpstr>DOM节点访问-方法2</vt:lpstr>
      <vt:lpstr>DOM节点访问-其它方法</vt:lpstr>
      <vt:lpstr>DOM节点操作</vt:lpstr>
      <vt:lpstr>DOM节点操作-案例</vt:lpstr>
      <vt:lpstr>DOM节点操作案例1</vt:lpstr>
      <vt:lpstr>DOM节点操作案例2</vt:lpstr>
      <vt:lpstr>DOM节点操作案例2</vt:lpstr>
      <vt:lpstr>DOM节点操作案例3</vt:lpstr>
      <vt:lpstr>DOM节点操作案例4</vt:lpstr>
      <vt:lpstr>DOM应用实例-getAttribute( )、setAttribute( )</vt:lpstr>
      <vt:lpstr>表单对象</vt:lpstr>
      <vt:lpstr>JavaScript事件概述</vt:lpstr>
      <vt:lpstr>事件类型</vt:lpstr>
      <vt:lpstr>事件句柄</vt:lpstr>
      <vt:lpstr>事件句柄-一览表</vt:lpstr>
      <vt:lpstr>事件处理</vt:lpstr>
      <vt:lpstr>事件处理-静态指定</vt:lpstr>
      <vt:lpstr>事件处理-动态指定 </vt:lpstr>
      <vt:lpstr>事件处理-特定对象的特定事件指定 </vt:lpstr>
      <vt:lpstr>事件处理程序的返回值</vt:lpstr>
      <vt:lpstr>事件处理程序的返回值-案例 </vt:lpstr>
      <vt:lpstr>表单事件</vt:lpstr>
      <vt:lpstr>获得及失去焦点事件</vt:lpstr>
      <vt:lpstr>提交及重置事件</vt:lpstr>
      <vt:lpstr>改变及选择事件</vt:lpstr>
      <vt:lpstr>鼠标事件 </vt:lpstr>
      <vt:lpstr>鼠标单击、双击事件</vt:lpstr>
      <vt:lpstr>鼠标移动事件</vt:lpstr>
      <vt:lpstr>键盘事件</vt:lpstr>
      <vt:lpstr>键盘事件-案例</vt:lpstr>
      <vt:lpstr>窗口事件</vt:lpstr>
      <vt:lpstr>BOM</vt:lpstr>
      <vt:lpstr>window对象</vt:lpstr>
      <vt:lpstr>window对象-案例</vt:lpstr>
      <vt:lpstr>window对象-案例</vt:lpstr>
      <vt:lpstr>window对象-案例</vt:lpstr>
      <vt:lpstr>window对象-案例</vt:lpstr>
      <vt:lpstr>navigator对象</vt:lpstr>
      <vt:lpstr>navigator对象-案例 </vt:lpstr>
      <vt:lpstr>screen对象</vt:lpstr>
      <vt:lpstr>history对象</vt:lpstr>
      <vt:lpstr>location对象</vt:lpstr>
      <vt:lpstr>location对象</vt:lpstr>
      <vt:lpstr>location对象-案例</vt:lpstr>
      <vt:lpstr>Canvas 画布</vt:lpstr>
      <vt:lpstr>Canvas 画布</vt:lpstr>
      <vt:lpstr>HTML5 Canvas 画布</vt:lpstr>
      <vt:lpstr>Canvas 坐标</vt:lpstr>
      <vt:lpstr>Canvas 路径</vt:lpstr>
      <vt:lpstr>Canvas中绘图步骤</vt:lpstr>
      <vt:lpstr> </vt:lpstr>
      <vt:lpstr>Canvas 绘制线段</vt:lpstr>
      <vt:lpstr>用Canvas 标记绘制直线</vt:lpstr>
      <vt:lpstr>Canvas 绘制文本</vt:lpstr>
      <vt:lpstr>Canvas 绘制文本</vt:lpstr>
      <vt:lpstr>Canvas渐变</vt:lpstr>
      <vt:lpstr>图形变换</vt:lpstr>
      <vt:lpstr>移动</vt:lpstr>
      <vt:lpstr>缩放</vt:lpstr>
      <vt:lpstr>旋转</vt:lpstr>
      <vt:lpstr>变形</vt:lpstr>
      <vt:lpstr>线型</vt:lpstr>
      <vt:lpstr>Canvas 绘制图像</vt:lpstr>
      <vt:lpstr>Canvas 绘制图像</vt:lpstr>
      <vt:lpstr>Canvas 绘制图像</vt:lpstr>
      <vt:lpstr>Canvas 绘制图像</vt:lpstr>
      <vt:lpstr>填充模式</vt:lpstr>
      <vt:lpstr>透明度、阴影和模糊</vt:lpstr>
      <vt:lpstr>requestAnimationFrame</vt:lpstr>
      <vt:lpstr>HTML5 拖放</vt:lpstr>
      <vt:lpstr>拖放事件</vt:lpstr>
      <vt:lpstr>dataTransfer 对象</vt:lpstr>
      <vt:lpstr>拖放操作实现步骤</vt:lpstr>
      <vt:lpstr>拖放操作实现步骤</vt:lpstr>
      <vt:lpstr>HTML5 拖放案例</vt:lpstr>
      <vt:lpstr>HTML5 Web Storage</vt:lpstr>
      <vt:lpstr>localStorage 对象</vt:lpstr>
      <vt:lpstr>localStorage 对象(续)</vt:lpstr>
      <vt:lpstr>localStorage 对象案例1</vt:lpstr>
      <vt:lpstr>localStorage 对象案例2</vt:lpstr>
      <vt:lpstr>localStorage 对象案例2</vt:lpstr>
      <vt:lpstr>localStorage 对象案例2</vt:lpstr>
      <vt:lpstr>HTML5 Web Worker</vt:lpstr>
      <vt:lpstr>HTML5 Web Worker</vt:lpstr>
      <vt:lpstr>HTML5 Web Worker</vt:lpstr>
      <vt:lpstr>Web Worker作用</vt:lpstr>
      <vt:lpstr>Web Worker的使用</vt:lpstr>
      <vt:lpstr>HTML5 Web Worker案例</vt:lpstr>
      <vt:lpstr>HTML5 Web Worker案例代码</vt:lpstr>
      <vt:lpstr>浏览器端数据库IndexedDB</vt:lpstr>
      <vt:lpstr>浏览器端数据库IndexedDB</vt:lpstr>
      <vt:lpstr>浏览器端数据库IndexedDB</vt:lpstr>
      <vt:lpstr>数据库创建与打开案例</vt:lpstr>
      <vt:lpstr>浏览器端数据库IndexedDB</vt:lpstr>
      <vt:lpstr>浏览器端数据库IndexedDB</vt:lpstr>
      <vt:lpstr>浏览器端数据库IndexedDB</vt:lpstr>
      <vt:lpstr>浏览器端数据库IndexedDB</vt:lpstr>
      <vt:lpstr>浏览器端数据库IndexedDB</vt:lpstr>
      <vt:lpstr>浏览器端数据库IndexedDB</vt:lpstr>
      <vt:lpstr>浏览器端数据库IndexedDB</vt:lpstr>
      <vt:lpstr>遍历数据openCursor()方法</vt:lpstr>
      <vt:lpstr>遍历数据openCursor()方法</vt:lpstr>
      <vt:lpstr>遍历数据openCursor()方法</vt:lpstr>
      <vt:lpstr>浏览器端数据库IndexedDB案例</vt:lpstr>
      <vt:lpstr>Geolocation API</vt:lpstr>
      <vt:lpstr>权限</vt:lpstr>
      <vt:lpstr>Geolocation</vt:lpstr>
      <vt:lpstr>Geolocation示例</vt:lpstr>
      <vt:lpstr>Geolocation</vt:lpstr>
      <vt:lpstr>监听地理位置信息</vt:lpstr>
      <vt:lpstr>AJAX</vt:lpstr>
      <vt:lpstr>AJAX技术组成结构</vt:lpstr>
      <vt:lpstr>交互过程的变化</vt:lpstr>
      <vt:lpstr>XMLHttpRequest对象的创建</vt:lpstr>
      <vt:lpstr>XMLHttpRequest对象的方法</vt:lpstr>
      <vt:lpstr>PowerPoint 演示文稿</vt:lpstr>
      <vt:lpstr>PowerPoint 演示文稿</vt:lpstr>
      <vt:lpstr>示例：</vt:lpstr>
      <vt:lpstr>使用AJAX实现关键字提示（部分实例）</vt:lpstr>
      <vt:lpstr>AJAX与XML</vt:lpstr>
      <vt:lpstr>AJAX与XML</vt:lpstr>
      <vt:lpstr>使用AJAX解析XML文件</vt:lpstr>
      <vt:lpstr>AJAX与数据库</vt:lpstr>
      <vt:lpstr>JQuery</vt:lpstr>
      <vt:lpstr>JQ的使用</vt:lpstr>
      <vt:lpstr>jQuey选择器</vt:lpstr>
      <vt:lpstr>层次选择器</vt:lpstr>
      <vt:lpstr>过滤选择器</vt:lpstr>
      <vt:lpstr>过滤选择器</vt:lpstr>
      <vt:lpstr>表单选择器</vt:lpstr>
      <vt:lpstr>jQuery的事件处理</vt:lpstr>
      <vt:lpstr>单击按钮时显示半透明的、可以随鼠标的移动而移动的DIV。</vt:lpstr>
      <vt:lpstr>jQuery的特效</vt:lpstr>
      <vt:lpstr>             </vt:lpstr>
      <vt:lpstr>jQuery操作DOM</vt:lpstr>
      <vt:lpstr>PowerPoint 演示文稿</vt:lpstr>
      <vt:lpstr>在段落的后面和列表前面添加新元素。</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蔡树彬</cp:lastModifiedBy>
  <cp:revision>276</cp:revision>
  <dcterms:created xsi:type="dcterms:W3CDTF">2019-06-19T02:08:00Z</dcterms:created>
  <dcterms:modified xsi:type="dcterms:W3CDTF">2024-11-21T00:51:13Z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6C33EB052C624D12AB73DCA1C588974A</vt:lpwstr>
  </property>
</Properties>
</file>